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40"/>
  </p:notesMasterIdLst>
  <p:handoutMasterIdLst>
    <p:handoutMasterId r:id="rId41"/>
  </p:handoutMasterIdLst>
  <p:sldIdLst>
    <p:sldId id="256" r:id="rId5"/>
    <p:sldId id="261" r:id="rId6"/>
    <p:sldId id="263" r:id="rId7"/>
    <p:sldId id="264" r:id="rId8"/>
    <p:sldId id="265" r:id="rId9"/>
    <p:sldId id="268" r:id="rId10"/>
    <p:sldId id="270" r:id="rId11"/>
    <p:sldId id="266" r:id="rId12"/>
    <p:sldId id="271" r:id="rId13"/>
    <p:sldId id="301" r:id="rId14"/>
    <p:sldId id="289" r:id="rId15"/>
    <p:sldId id="290" r:id="rId16"/>
    <p:sldId id="291" r:id="rId17"/>
    <p:sldId id="292" r:id="rId18"/>
    <p:sldId id="300" r:id="rId19"/>
    <p:sldId id="293" r:id="rId20"/>
    <p:sldId id="294" r:id="rId21"/>
    <p:sldId id="295" r:id="rId22"/>
    <p:sldId id="296" r:id="rId23"/>
    <p:sldId id="297" r:id="rId24"/>
    <p:sldId id="273" r:id="rId25"/>
    <p:sldId id="274" r:id="rId26"/>
    <p:sldId id="276" r:id="rId27"/>
    <p:sldId id="277" r:id="rId28"/>
    <p:sldId id="278" r:id="rId29"/>
    <p:sldId id="280" r:id="rId30"/>
    <p:sldId id="281" r:id="rId31"/>
    <p:sldId id="282" r:id="rId32"/>
    <p:sldId id="299" r:id="rId33"/>
    <p:sldId id="284" r:id="rId34"/>
    <p:sldId id="285" r:id="rId35"/>
    <p:sldId id="286" r:id="rId36"/>
    <p:sldId id="287" r:id="rId37"/>
    <p:sldId id="288" r:id="rId38"/>
    <p:sldId id="259" r:id="rId39"/>
  </p:sldIdLst>
  <p:sldSz cx="9144000" cy="6858000" type="screen4x3"/>
  <p:notesSz cx="6858000" cy="9296400"/>
  <p:custDataLst>
    <p:tags r:id="rId4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2E60"/>
    <a:srgbClr val="40325C"/>
    <a:srgbClr val="740000"/>
    <a:srgbClr val="880675"/>
    <a:srgbClr val="464847"/>
  </p:clrMru>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snapToObjects="1" showGuides="1">
      <p:cViewPr>
        <p:scale>
          <a:sx n="100" d="100"/>
          <a:sy n="100" d="100"/>
        </p:scale>
        <p:origin x="-298" y="341"/>
      </p:cViewPr>
      <p:guideLst>
        <p:guide orient="horz" pos="4113"/>
        <p:guide pos="683"/>
        <p:guide pos="5503"/>
      </p:guideLst>
    </p:cSldViewPr>
  </p:slideViewPr>
  <p:notesTextViewPr>
    <p:cViewPr>
      <p:scale>
        <a:sx n="100" d="100"/>
        <a:sy n="100" d="100"/>
      </p:scale>
      <p:origin x="0" y="0"/>
    </p:cViewPr>
  </p:notesTextViewPr>
  <p:notesViewPr>
    <p:cSldViewPr snapToGrid="0" snapToObjects="1">
      <p:cViewPr varScale="1">
        <p:scale>
          <a:sx n="97" d="100"/>
          <a:sy n="97" d="100"/>
        </p:scale>
        <p:origin x="-2622" y="-114"/>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5A5D800-D44F-444C-A8CB-74FAABEA03A6}" type="datetime1">
              <a:rPr lang="en-US" smtClean="0"/>
              <a:pPr/>
              <a:t>10/07/2013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ECC1394F-B014-FB41-AA46-EF324243F0AD}"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EC144AA0-A8ED-864C-967B-D330267E70EA}" type="datetime1">
              <a:rPr lang="en-US" smtClean="0"/>
              <a:pPr/>
              <a:t>10/07/2013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86ABF07-2BF4-244B-A889-3D2054B29986}"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MG_PPT_050610.jpg"/>
          <p:cNvPicPr>
            <a:picLocks noChangeAspect="1"/>
          </p:cNvPicPr>
          <p:nvPr userDrawn="1"/>
        </p:nvPicPr>
        <p:blipFill>
          <a:blip r:embed="rId2" cstate="print"/>
          <a:stretch>
            <a:fillRect/>
          </a:stretch>
        </p:blipFill>
        <p:spPr>
          <a:xfrm>
            <a:off x="0" y="7315"/>
            <a:ext cx="9144000" cy="6857999"/>
          </a:xfrm>
          <a:prstGeom prst="rect">
            <a:avLst/>
          </a:prstGeom>
        </p:spPr>
      </p:pic>
      <p:sp>
        <p:nvSpPr>
          <p:cNvPr id="9" name="Subtitle 2"/>
          <p:cNvSpPr>
            <a:spLocks noGrp="1"/>
          </p:cNvSpPr>
          <p:nvPr>
            <p:ph type="subTitle" idx="1"/>
          </p:nvPr>
        </p:nvSpPr>
        <p:spPr>
          <a:xfrm>
            <a:off x="826618" y="4756150"/>
            <a:ext cx="7860181" cy="512300"/>
          </a:xfrm>
          <a:prstGeom prst="rect">
            <a:avLst/>
          </a:prstGeom>
        </p:spPr>
        <p:txBody>
          <a:bodyPr anchor="ctr">
            <a:normAutofit/>
          </a:bodyPr>
          <a:lstStyle>
            <a:lvl1pPr marL="0" indent="0" algn="l">
              <a:buNone/>
              <a:defRPr sz="1600" b="0" i="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Title 4"/>
          <p:cNvSpPr>
            <a:spLocks noGrp="1"/>
          </p:cNvSpPr>
          <p:nvPr>
            <p:ph type="title"/>
          </p:nvPr>
        </p:nvSpPr>
        <p:spPr>
          <a:xfrm>
            <a:off x="826618" y="3613150"/>
            <a:ext cx="7860182" cy="1143000"/>
          </a:xfrm>
        </p:spPr>
        <p:txBody>
          <a:bodyPr anchor="ctr">
            <a:normAutofit/>
          </a:bodyPr>
          <a:lstStyle>
            <a:lvl1pPr>
              <a:defRPr sz="3200" b="0">
                <a:latin typeface="Arial" pitchFamily="34" charset="0"/>
                <a:cs typeface="Arial" pitchFamily="34" charset="0"/>
              </a:defRPr>
            </a:lvl1pPr>
          </a:lstStyle>
          <a:p>
            <a:r>
              <a:rPr lang="en-US" smtClean="0"/>
              <a:t>Click to edit Master title style</a:t>
            </a:r>
            <a:endParaRPr lang="en-US" dirty="0"/>
          </a:p>
        </p:txBody>
      </p:sp>
      <p:sp>
        <p:nvSpPr>
          <p:cNvPr id="7" name="Slide Number Placeholder 5"/>
          <p:cNvSpPr txBox="1">
            <a:spLocks/>
          </p:cNvSpPr>
          <p:nvPr userDrawn="1"/>
        </p:nvSpPr>
        <p:spPr>
          <a:xfrm>
            <a:off x="6804939" y="6469555"/>
            <a:ext cx="1783126" cy="233150"/>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600" kern="1200" dirty="0" smtClean="0">
                <a:solidFill>
                  <a:schemeClr val="bg1">
                    <a:lumMod val="65000"/>
                  </a:schemeClr>
                </a:solidFill>
                <a:latin typeface="Arial"/>
                <a:ea typeface="+mn-ea"/>
                <a:cs typeface="Arial"/>
              </a:rPr>
              <a:t>© 2013 McGladrey LLP. All Rights Reserved.</a:t>
            </a:r>
            <a:endParaRPr kumimoji="0" lang="en-US" sz="600" b="0" i="0" u="none" strike="noStrike" kern="1200" cap="none" spc="0" normalizeH="0" baseline="0" noProof="0" dirty="0">
              <a:ln>
                <a:noFill/>
              </a:ln>
              <a:solidFill>
                <a:schemeClr val="bg1">
                  <a:lumMod val="65000"/>
                </a:schemeClr>
              </a:solidFill>
              <a:effectLst/>
              <a:uLnTx/>
              <a:uFillTx/>
              <a:latin typeface="Arial"/>
              <a:ea typeface="+mn-ea"/>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4674" y="80994"/>
            <a:ext cx="7549285" cy="994771"/>
          </a:xfrm>
        </p:spPr>
        <p:txBody>
          <a:bodyPr>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4pPr>
              <a:buFont typeface="Arial" pitchFamily="34" charset="0"/>
              <a:buChar char="-"/>
              <a:defRPr/>
            </a:lvl4pPr>
            <a:lvl5pPr>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04672" y="82296"/>
            <a:ext cx="7563917" cy="99669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04672" y="1600200"/>
            <a:ext cx="3571930" cy="4480560"/>
          </a:xfrm>
        </p:spPr>
        <p:txBody>
          <a:bodyPr>
            <a:normAutofit/>
          </a:bodyPr>
          <a:lstStyle>
            <a:lvl1pPr marL="339725" indent="-339725">
              <a:defRPr sz="2400"/>
            </a:lvl1pPr>
            <a:lvl2pPr marL="690563" indent="-350838">
              <a:defRPr sz="2000"/>
            </a:lvl2pPr>
            <a:lvl3pPr marL="1031875" indent="-341313">
              <a:buSzPct val="100000"/>
              <a:defRPr sz="20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808926" y="1600200"/>
            <a:ext cx="3559663" cy="4480560"/>
          </a:xfrm>
        </p:spPr>
        <p:txBody>
          <a:bodyPr>
            <a:normAutofit/>
          </a:bodyPr>
          <a:lstStyle>
            <a:lvl1pPr marL="339725" indent="-339725">
              <a:defRPr sz="2400"/>
            </a:lvl1pPr>
            <a:lvl2pPr marL="690563" indent="-350838">
              <a:defRPr sz="2000"/>
            </a:lvl2pPr>
            <a:lvl3pPr marL="1031875" indent="-341313">
              <a:buSzPct val="100000"/>
              <a:defRPr sz="20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7"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04672" y="80994"/>
            <a:ext cx="7549287" cy="994771"/>
          </a:xfrm>
        </p:spPr>
        <p:txBody>
          <a:bodyPr/>
          <a:lstStyle/>
          <a:p>
            <a:r>
              <a:rPr lang="en-US" smtClean="0"/>
              <a:t>Click to edit Master title style</a:t>
            </a:r>
            <a:endParaRPr lang="en-US" dirty="0"/>
          </a:p>
        </p:txBody>
      </p:sp>
      <p:sp>
        <p:nvSpPr>
          <p:cNvPr id="4" name="Rectangle 3"/>
          <p:cNvSpPr/>
          <p:nvPr userDrawn="1"/>
        </p:nvSpPr>
        <p:spPr>
          <a:xfrm>
            <a:off x="457200" y="6138154"/>
            <a:ext cx="1994170" cy="52844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ection Break">
    <p:spTree>
      <p:nvGrpSpPr>
        <p:cNvPr id="1" name=""/>
        <p:cNvGrpSpPr/>
        <p:nvPr/>
      </p:nvGrpSpPr>
      <p:grpSpPr>
        <a:xfrm>
          <a:off x="0" y="0"/>
          <a:ext cx="0" cy="0"/>
          <a:chOff x="0" y="0"/>
          <a:chExt cx="0" cy="0"/>
        </a:xfrm>
      </p:grpSpPr>
      <p:pic>
        <p:nvPicPr>
          <p:cNvPr id="7" name="Picture 6" descr="BlueSlideBackground.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908256" y="3603807"/>
            <a:ext cx="7754875" cy="1151068"/>
          </a:xfrm>
        </p:spPr>
        <p:txBody>
          <a:bodyPr>
            <a:normAutofit/>
          </a:bodyPr>
          <a:lstStyle>
            <a:lvl1pPr>
              <a:defRPr sz="4400" b="1" baseline="0"/>
            </a:lvl1pPr>
          </a:lstStyle>
          <a:p>
            <a:r>
              <a:rPr lang="en-US" smtClean="0"/>
              <a:t>Click to edit Master title style</a:t>
            </a:r>
            <a:endParaRPr lang="en-US" dirty="0"/>
          </a:p>
        </p:txBody>
      </p:sp>
      <p:sp>
        <p:nvSpPr>
          <p:cNvPr id="5" name="Subtitle 2"/>
          <p:cNvSpPr>
            <a:spLocks noGrp="1"/>
          </p:cNvSpPr>
          <p:nvPr>
            <p:ph type="subTitle" idx="1"/>
          </p:nvPr>
        </p:nvSpPr>
        <p:spPr>
          <a:xfrm>
            <a:off x="904665" y="4756150"/>
            <a:ext cx="7460274" cy="512300"/>
          </a:xfrm>
          <a:prstGeom prst="rect">
            <a:avLst/>
          </a:prstGeom>
        </p:spPr>
        <p:txBody>
          <a:bodyPr anchor="t">
            <a:normAutofit/>
          </a:bodyPr>
          <a:lstStyle>
            <a:lvl1pPr marL="0" indent="0" algn="l">
              <a:buNone/>
              <a:defRPr sz="1600" b="0" i="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ck Page">
    <p:spTree>
      <p:nvGrpSpPr>
        <p:cNvPr id="1" name=""/>
        <p:cNvGrpSpPr/>
        <p:nvPr/>
      </p:nvGrpSpPr>
      <p:grpSpPr>
        <a:xfrm>
          <a:off x="0" y="0"/>
          <a:ext cx="0" cy="0"/>
          <a:chOff x="0" y="0"/>
          <a:chExt cx="0" cy="0"/>
        </a:xfrm>
      </p:grpSpPr>
      <p:pic>
        <p:nvPicPr>
          <p:cNvPr id="6" name="Picture 5" descr="MG_PPT_050610.jpg"/>
          <p:cNvPicPr>
            <a:picLocks noChangeAspect="1"/>
          </p:cNvPicPr>
          <p:nvPr userDrawn="1"/>
        </p:nvPicPr>
        <p:blipFill>
          <a:blip r:embed="rId2" cstate="print"/>
          <a:stretch>
            <a:fillRect/>
          </a:stretch>
        </p:blipFill>
        <p:spPr>
          <a:xfrm>
            <a:off x="0" y="7315"/>
            <a:ext cx="9144000" cy="6857999"/>
          </a:xfrm>
          <a:prstGeom prst="rect">
            <a:avLst/>
          </a:prstGeom>
        </p:spPr>
      </p:pic>
      <p:sp>
        <p:nvSpPr>
          <p:cNvPr id="10" name="TextBox 9"/>
          <p:cNvSpPr txBox="1"/>
          <p:nvPr userDrawn="1"/>
        </p:nvSpPr>
        <p:spPr>
          <a:xfrm>
            <a:off x="526695" y="3701200"/>
            <a:ext cx="5398618" cy="1107996"/>
          </a:xfrm>
          <a:prstGeom prst="rect">
            <a:avLst/>
          </a:prstGeom>
          <a:noFill/>
        </p:spPr>
        <p:txBody>
          <a:bodyPr wrap="square" numCol="1" spcCol="182880" rtlCol="0">
            <a:sp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800" b="0" i="0" u="none" strike="noStrike" kern="1200" cap="none" spc="0" normalizeH="0" baseline="0" noProof="0" dirty="0" err="1" smtClean="0">
                <a:ln>
                  <a:noFill/>
                </a:ln>
                <a:solidFill>
                  <a:prstClr val="white"/>
                </a:solidFill>
                <a:effectLst/>
                <a:uLnTx/>
                <a:uFillTx/>
                <a:latin typeface="+mn-lt"/>
                <a:ea typeface="+mn-ea"/>
                <a:cs typeface="+mn-cs"/>
              </a:rPr>
              <a:t>McGladrey</a:t>
            </a:r>
            <a:r>
              <a:rPr kumimoji="0" lang="en-US" sz="800" b="0" i="0" u="none" strike="noStrike" kern="1200" cap="none" spc="0" normalizeH="0" baseline="0" noProof="0" dirty="0" smtClean="0">
                <a:ln>
                  <a:noFill/>
                </a:ln>
                <a:solidFill>
                  <a:prstClr val="white"/>
                </a:solidFill>
                <a:effectLst/>
                <a:uLnTx/>
                <a:uFillTx/>
                <a:latin typeface="+mn-lt"/>
                <a:ea typeface="+mn-ea"/>
                <a:cs typeface="+mn-cs"/>
              </a:rPr>
              <a:t> LLP is the U.S. member of </a:t>
            </a:r>
            <a:r>
              <a:rPr kumimoji="0" lang="en-US" sz="800" b="0" i="0" u="none" strike="noStrike" kern="1200" cap="none" spc="0" normalizeH="0" baseline="0" noProof="0" smtClean="0">
                <a:ln>
                  <a:noFill/>
                </a:ln>
                <a:solidFill>
                  <a:prstClr val="white"/>
                </a:solidFill>
                <a:effectLst/>
                <a:uLnTx/>
                <a:uFillTx/>
                <a:latin typeface="+mn-lt"/>
                <a:ea typeface="+mn-ea"/>
                <a:cs typeface="+mn-cs"/>
              </a:rPr>
              <a:t>the RSM </a:t>
            </a:r>
            <a:r>
              <a:rPr kumimoji="0" lang="en-US" sz="800" b="0" i="0" u="none" strike="noStrike" kern="1200" cap="none" spc="0" normalizeH="0" baseline="0" noProof="0" dirty="0" smtClean="0">
                <a:ln>
                  <a:noFill/>
                </a:ln>
                <a:solidFill>
                  <a:prstClr val="white"/>
                </a:solidFill>
                <a:effectLst/>
                <a:uLnTx/>
                <a:uFillTx/>
                <a:latin typeface="+mn-lt"/>
                <a:ea typeface="+mn-ea"/>
                <a:cs typeface="+mn-cs"/>
              </a:rPr>
              <a:t>network of independent accounting, tax and consulting firms. The member firms of RSM collaborate to provide services to global clients, but are separate and distinct legal entities which cannot obligate each other. Each member firm is responsible only for its own acts and omissions, and not those of any other party.</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800" b="0" i="0" u="none" strike="noStrike" kern="1200" cap="none" spc="0" normalizeH="0" baseline="0" noProof="0" dirty="0" err="1" smtClean="0">
                <a:ln>
                  <a:noFill/>
                </a:ln>
                <a:solidFill>
                  <a:prstClr val="white"/>
                </a:solidFill>
                <a:effectLst/>
                <a:uLnTx/>
                <a:uFillTx/>
                <a:latin typeface="+mn-lt"/>
                <a:ea typeface="+mn-ea"/>
                <a:cs typeface="+mn-cs"/>
              </a:rPr>
              <a:t>McGladrey</a:t>
            </a:r>
            <a:r>
              <a:rPr kumimoji="0" lang="en-US" sz="800" b="0" i="0" u="none" strike="noStrike" kern="1200" cap="none" spc="0" normalizeH="0" baseline="0" noProof="0" dirty="0" smtClean="0">
                <a:ln>
                  <a:noFill/>
                </a:ln>
                <a:solidFill>
                  <a:prstClr val="white"/>
                </a:solidFill>
                <a:effectLst/>
                <a:uLnTx/>
                <a:uFillTx/>
                <a:latin typeface="+mn-lt"/>
                <a:ea typeface="+mn-ea"/>
                <a:cs typeface="+mn-cs"/>
              </a:rPr>
              <a:t>, the </a:t>
            </a:r>
            <a:r>
              <a:rPr kumimoji="0" lang="en-US" sz="800" b="0" i="0" u="none" strike="noStrike" kern="1200" cap="none" spc="0" normalizeH="0" baseline="0" noProof="0" dirty="0" err="1" smtClean="0">
                <a:ln>
                  <a:noFill/>
                </a:ln>
                <a:solidFill>
                  <a:prstClr val="white"/>
                </a:solidFill>
                <a:effectLst/>
                <a:uLnTx/>
                <a:uFillTx/>
                <a:latin typeface="+mn-lt"/>
                <a:ea typeface="+mn-ea"/>
                <a:cs typeface="+mn-cs"/>
              </a:rPr>
              <a:t>McGladrey</a:t>
            </a:r>
            <a:r>
              <a:rPr kumimoji="0" lang="en-US" sz="800" b="0" i="0" u="none" strike="noStrike" kern="1200" cap="none" spc="0" normalizeH="0" baseline="0" noProof="0" dirty="0" smtClean="0">
                <a:ln>
                  <a:noFill/>
                </a:ln>
                <a:solidFill>
                  <a:prstClr val="white"/>
                </a:solidFill>
                <a:effectLst/>
                <a:uLnTx/>
                <a:uFillTx/>
                <a:latin typeface="+mn-lt"/>
                <a:ea typeface="+mn-ea"/>
                <a:cs typeface="+mn-cs"/>
              </a:rPr>
              <a:t> signature, The </a:t>
            </a:r>
            <a:r>
              <a:rPr kumimoji="0" lang="en-US" sz="800" b="0" i="0" u="none" strike="noStrike" kern="1200" cap="none" spc="0" normalizeH="0" baseline="0" noProof="0" dirty="0" err="1" smtClean="0">
                <a:ln>
                  <a:noFill/>
                </a:ln>
                <a:solidFill>
                  <a:prstClr val="white"/>
                </a:solidFill>
                <a:effectLst/>
                <a:uLnTx/>
                <a:uFillTx/>
                <a:latin typeface="+mn-lt"/>
                <a:ea typeface="+mn-ea"/>
                <a:cs typeface="+mn-cs"/>
              </a:rPr>
              <a:t>McGladrey</a:t>
            </a:r>
            <a:r>
              <a:rPr kumimoji="0" lang="en-US" sz="800" b="0" i="0" u="none" strike="noStrike" kern="1200" cap="none" spc="0" normalizeH="0" baseline="0" noProof="0" dirty="0" smtClean="0">
                <a:ln>
                  <a:noFill/>
                </a:ln>
                <a:solidFill>
                  <a:prstClr val="white"/>
                </a:solidFill>
                <a:effectLst/>
                <a:uLnTx/>
                <a:uFillTx/>
                <a:latin typeface="+mn-lt"/>
                <a:ea typeface="+mn-ea"/>
                <a:cs typeface="+mn-cs"/>
              </a:rPr>
              <a:t> Classic logo, </a:t>
            </a:r>
            <a:r>
              <a:rPr kumimoji="0" lang="en-US" sz="800" b="0" i="1" u="none" strike="noStrike" kern="1200" cap="none" spc="0" normalizeH="0" baseline="0" noProof="0" dirty="0" smtClean="0">
                <a:ln>
                  <a:noFill/>
                </a:ln>
                <a:solidFill>
                  <a:prstClr val="white"/>
                </a:solidFill>
                <a:effectLst/>
                <a:uLnTx/>
                <a:uFillTx/>
                <a:latin typeface="+mn-lt"/>
                <a:ea typeface="+mn-ea"/>
                <a:cs typeface="+mn-cs"/>
              </a:rPr>
              <a:t>The power of being understood, Power comes from being understood </a:t>
            </a:r>
            <a:r>
              <a:rPr kumimoji="0" lang="en-US" sz="800" b="0" i="0" u="none" strike="noStrike" kern="1200" cap="none" spc="0" normalizeH="0" baseline="0" noProof="0" dirty="0" smtClean="0">
                <a:ln>
                  <a:noFill/>
                </a:ln>
                <a:solidFill>
                  <a:prstClr val="white"/>
                </a:solidFill>
                <a:effectLst/>
                <a:uLnTx/>
                <a:uFillTx/>
                <a:latin typeface="+mn-lt"/>
                <a:ea typeface="+mn-ea"/>
                <a:cs typeface="+mn-cs"/>
              </a:rPr>
              <a:t>and</a:t>
            </a:r>
            <a:r>
              <a:rPr kumimoji="0" lang="en-US" sz="800" b="0" i="1" u="none" strike="noStrike" kern="1200" cap="none" spc="0" normalizeH="0" baseline="0" noProof="0" dirty="0" smtClean="0">
                <a:ln>
                  <a:noFill/>
                </a:ln>
                <a:solidFill>
                  <a:prstClr val="white"/>
                </a:solidFill>
                <a:effectLst/>
                <a:uLnTx/>
                <a:uFillTx/>
                <a:latin typeface="+mn-lt"/>
                <a:ea typeface="+mn-ea"/>
                <a:cs typeface="+mn-cs"/>
              </a:rPr>
              <a:t> Experience the power of being understood</a:t>
            </a:r>
            <a:r>
              <a:rPr kumimoji="0" lang="en-US" sz="800" b="0" i="0" u="none" strike="noStrike" kern="1200" cap="none" spc="0" normalizeH="0" baseline="0" noProof="0" dirty="0" smtClean="0">
                <a:ln>
                  <a:noFill/>
                </a:ln>
                <a:solidFill>
                  <a:prstClr val="white"/>
                </a:solidFill>
                <a:effectLst/>
                <a:uLnTx/>
                <a:uFillTx/>
                <a:latin typeface="+mn-lt"/>
                <a:ea typeface="+mn-ea"/>
                <a:cs typeface="+mn-cs"/>
              </a:rPr>
              <a:t> are trademarks of </a:t>
            </a:r>
            <a:r>
              <a:rPr kumimoji="0" lang="en-US" sz="800" b="0" i="0" u="none" strike="noStrike" kern="1200" cap="none" spc="0" normalizeH="0" baseline="0" noProof="0" dirty="0" err="1" smtClean="0">
                <a:ln>
                  <a:noFill/>
                </a:ln>
                <a:solidFill>
                  <a:prstClr val="white"/>
                </a:solidFill>
                <a:effectLst/>
                <a:uLnTx/>
                <a:uFillTx/>
                <a:latin typeface="+mn-lt"/>
                <a:ea typeface="+mn-ea"/>
                <a:cs typeface="+mn-cs"/>
              </a:rPr>
              <a:t>McGladrey</a:t>
            </a:r>
            <a:r>
              <a:rPr kumimoji="0" lang="en-US" sz="800" b="0" i="0" u="none" strike="noStrike" kern="1200" cap="none" spc="0" normalizeH="0" baseline="0" noProof="0" dirty="0" smtClean="0">
                <a:ln>
                  <a:noFill/>
                </a:ln>
                <a:solidFill>
                  <a:prstClr val="white"/>
                </a:solidFill>
                <a:effectLst/>
                <a:uLnTx/>
                <a:uFillTx/>
                <a:latin typeface="+mn-lt"/>
                <a:ea typeface="+mn-ea"/>
                <a:cs typeface="+mn-cs"/>
              </a:rPr>
              <a:t> LLP.</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 2013 McGladrey LLP. All Rights Reserved.</a:t>
            </a:r>
            <a:endParaRPr kumimoji="0" lang="en-US" sz="800" b="0" i="0" u="none" strike="noStrike" kern="1200" cap="none" spc="0" normalizeH="0" baseline="0" noProof="0" dirty="0">
              <a:ln>
                <a:noFill/>
              </a:ln>
              <a:solidFill>
                <a:prstClr val="white"/>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MG_PPT_0506104.jpg"/>
          <p:cNvPicPr>
            <a:picLocks noChangeAspect="1"/>
          </p:cNvPicPr>
          <p:nvPr/>
        </p:nvPicPr>
        <p:blipFill>
          <a:blip r:embed="rId8" cstate="print"/>
          <a:stretch>
            <a:fillRect/>
          </a:stretch>
        </p:blipFill>
        <p:spPr>
          <a:xfrm>
            <a:off x="0" y="1"/>
            <a:ext cx="9144000" cy="6857999"/>
          </a:xfrm>
          <a:prstGeom prst="rect">
            <a:avLst/>
          </a:prstGeom>
        </p:spPr>
      </p:pic>
      <p:sp>
        <p:nvSpPr>
          <p:cNvPr id="2" name="Title Placeholder 1"/>
          <p:cNvSpPr>
            <a:spLocks noGrp="1"/>
          </p:cNvSpPr>
          <p:nvPr>
            <p:ph type="title"/>
          </p:nvPr>
        </p:nvSpPr>
        <p:spPr>
          <a:xfrm>
            <a:off x="804672" y="80994"/>
            <a:ext cx="7549287" cy="994771"/>
          </a:xfrm>
          <a:prstGeom prst="rect">
            <a:avLst/>
          </a:prstGeom>
        </p:spPr>
        <p:txBody>
          <a:bodyPr vert="horz" lIns="91440" tIns="45720" rIns="91440" bIns="45720" rtlCol="0" anchor="ctr"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04673" y="1600200"/>
            <a:ext cx="7549286" cy="448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txBox="1">
            <a:spLocks/>
          </p:cNvSpPr>
          <p:nvPr/>
        </p:nvSpPr>
        <p:spPr>
          <a:xfrm>
            <a:off x="6702529" y="6550020"/>
            <a:ext cx="1783126" cy="233150"/>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600" kern="1200" dirty="0" smtClean="0">
                <a:solidFill>
                  <a:schemeClr val="bg1">
                    <a:lumMod val="65000"/>
                  </a:schemeClr>
                </a:solidFill>
                <a:latin typeface="Arial"/>
                <a:ea typeface="+mn-ea"/>
                <a:cs typeface="Arial"/>
              </a:rPr>
              <a:t>© 2013 McGladrey LLP. All Rights Reserved.</a:t>
            </a:r>
            <a:endParaRPr kumimoji="0" lang="en-US" sz="600" b="0" i="0" u="none" strike="noStrike" kern="1200" cap="none" spc="0" normalizeH="0" baseline="0" noProof="0" dirty="0">
              <a:ln>
                <a:noFill/>
              </a:ln>
              <a:solidFill>
                <a:schemeClr val="bg1">
                  <a:lumMod val="65000"/>
                </a:schemeClr>
              </a:solidFill>
              <a:effectLst/>
              <a:uLnTx/>
              <a:uFillTx/>
              <a:latin typeface="Arial"/>
              <a:ea typeface="+mn-ea"/>
              <a:cs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hf hdr="0" ftr="0" dt="0"/>
  <p:txStyles>
    <p:titleStyle>
      <a:lvl1pPr algn="l" defTabSz="457200" rtl="0" eaLnBrk="1" latinLnBrk="0" hangingPunct="1">
        <a:spcBef>
          <a:spcPct val="0"/>
        </a:spcBef>
        <a:buNone/>
        <a:defRPr sz="2800" b="0" i="0" kern="1200">
          <a:solidFill>
            <a:schemeClr val="bg1"/>
          </a:solidFill>
          <a:latin typeface="Arial" pitchFamily="34" charset="0"/>
          <a:ea typeface="+mj-ea"/>
          <a:cs typeface="Arial" pitchFamily="34" charset="0"/>
        </a:defRPr>
      </a:lvl1pPr>
    </p:titleStyle>
    <p:bodyStyle>
      <a:lvl1pPr marL="347663" indent="-347663" algn="l" defTabSz="457200" rtl="0" eaLnBrk="1" latinLnBrk="0" hangingPunct="1">
        <a:spcBef>
          <a:spcPct val="20000"/>
        </a:spcBef>
        <a:buSzPct val="100000"/>
        <a:buFont typeface="Wingdings" charset="2"/>
        <a:buChar char="§"/>
        <a:defRPr sz="2400" b="0" i="0" kern="1200">
          <a:solidFill>
            <a:srgbClr val="464847"/>
          </a:solidFill>
          <a:latin typeface="Arial"/>
          <a:ea typeface="+mn-ea"/>
          <a:cs typeface="Arial"/>
        </a:defRPr>
      </a:lvl1pPr>
      <a:lvl2pPr marL="804863" indent="-347663" algn="l" defTabSz="457200" rtl="0" eaLnBrk="1" latinLnBrk="0" hangingPunct="1">
        <a:spcBef>
          <a:spcPct val="20000"/>
        </a:spcBef>
        <a:buSzPct val="130000"/>
        <a:buFont typeface="Arial" pitchFamily="34" charset="0"/>
        <a:buChar char="-"/>
        <a:tabLst/>
        <a:defRPr sz="2000" b="0" i="0" kern="1200">
          <a:solidFill>
            <a:srgbClr val="464847"/>
          </a:solidFill>
          <a:latin typeface="Arial"/>
          <a:ea typeface="+mn-ea"/>
          <a:cs typeface="Arial"/>
        </a:defRPr>
      </a:lvl2pPr>
      <a:lvl3pPr marL="1262063" indent="-347663" algn="l" defTabSz="457200" rtl="0" eaLnBrk="1" latinLnBrk="0" hangingPunct="1">
        <a:spcBef>
          <a:spcPct val="20000"/>
        </a:spcBef>
        <a:buSzPct val="130000"/>
        <a:buFont typeface="Arial" pitchFamily="34" charset="0"/>
        <a:buChar char="•"/>
        <a:defRPr sz="2000" b="0" i="0" kern="1200">
          <a:solidFill>
            <a:srgbClr val="464847"/>
          </a:solidFill>
          <a:latin typeface="Arial"/>
          <a:ea typeface="+mn-ea"/>
          <a:cs typeface="Arial"/>
        </a:defRPr>
      </a:lvl3pPr>
      <a:lvl4pPr marL="1719263" indent="-347663" algn="l" defTabSz="457200" rtl="0" eaLnBrk="1" latinLnBrk="0" hangingPunct="1">
        <a:spcBef>
          <a:spcPct val="20000"/>
        </a:spcBef>
        <a:buSzPct val="130000"/>
        <a:buFont typeface="Arial" pitchFamily="34" charset="0"/>
        <a:buChar char="-"/>
        <a:defRPr sz="2000" b="0" i="0" kern="1200">
          <a:solidFill>
            <a:srgbClr val="464847"/>
          </a:solidFill>
          <a:latin typeface="Arial"/>
          <a:ea typeface="+mn-ea"/>
          <a:cs typeface="Arial"/>
        </a:defRPr>
      </a:lvl4pPr>
      <a:lvl5pPr marL="2176463" indent="-347663" algn="l" defTabSz="457200" rtl="0" eaLnBrk="1" latinLnBrk="0" hangingPunct="1">
        <a:spcBef>
          <a:spcPct val="20000"/>
        </a:spcBef>
        <a:buSzPct val="130000"/>
        <a:buFont typeface="Arial" pitchFamily="34" charset="0"/>
        <a:buChar char="◦"/>
        <a:defRPr sz="2000" b="0" i="0" kern="1200">
          <a:solidFill>
            <a:srgbClr val="464847"/>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October 8, 2013</a:t>
            </a:r>
            <a:endParaRPr lang="en-US" dirty="0"/>
          </a:p>
        </p:txBody>
      </p:sp>
      <p:sp>
        <p:nvSpPr>
          <p:cNvPr id="2" name="Title 1"/>
          <p:cNvSpPr>
            <a:spLocks noGrp="1"/>
          </p:cNvSpPr>
          <p:nvPr>
            <p:ph type="ctrTitle"/>
          </p:nvPr>
        </p:nvSpPr>
        <p:spPr/>
        <p:txBody>
          <a:bodyPr>
            <a:normAutofit/>
          </a:bodyPr>
          <a:lstStyle/>
          <a:p>
            <a:r>
              <a:rPr lang="en-US" sz="2800" dirty="0" smtClean="0"/>
              <a:t>Massachusetts CFMA </a:t>
            </a:r>
            <a:br>
              <a:rPr lang="en-US" sz="2800" dirty="0" smtClean="0"/>
            </a:br>
            <a:r>
              <a:rPr lang="en-US" sz="2800" dirty="0" smtClean="0"/>
              <a:t>Introduction to Low Income Housing Tax Credits</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Tax Credits</a:t>
            </a:r>
            <a:endParaRPr lang="en-US" dirty="0"/>
          </a:p>
        </p:txBody>
      </p:sp>
      <p:sp>
        <p:nvSpPr>
          <p:cNvPr id="3" name="Content Placeholder 2"/>
          <p:cNvSpPr>
            <a:spLocks noGrp="1"/>
          </p:cNvSpPr>
          <p:nvPr>
            <p:ph idx="1"/>
          </p:nvPr>
        </p:nvSpPr>
        <p:spPr/>
        <p:txBody>
          <a:bodyPr/>
          <a:lstStyle/>
          <a:p>
            <a:r>
              <a:rPr lang="en-US" dirty="0" smtClean="0"/>
              <a:t>Housing Credit Terms</a:t>
            </a:r>
          </a:p>
          <a:p>
            <a:pPr lvl="1"/>
            <a:r>
              <a:rPr lang="en-US" dirty="0" smtClean="0"/>
              <a:t>Eligible Basis</a:t>
            </a:r>
          </a:p>
          <a:p>
            <a:pPr lvl="1"/>
            <a:r>
              <a:rPr lang="en-US" dirty="0" smtClean="0"/>
              <a:t>Credit Rate</a:t>
            </a:r>
          </a:p>
          <a:p>
            <a:pPr lvl="1"/>
            <a:r>
              <a:rPr lang="en-US" dirty="0" smtClean="0"/>
              <a:t>Applicable Fraction</a:t>
            </a:r>
          </a:p>
          <a:p>
            <a:pPr lvl="1"/>
            <a:r>
              <a:rPr lang="en-US" dirty="0" smtClean="0"/>
              <a:t>Qualified Basis</a:t>
            </a:r>
          </a:p>
          <a:p>
            <a:pPr lvl="1"/>
            <a:r>
              <a:rPr lang="en-US" dirty="0" smtClean="0"/>
              <a:t>Basis Boost</a:t>
            </a:r>
          </a:p>
          <a:p>
            <a:endParaRPr lang="en-US" dirty="0"/>
          </a:p>
        </p:txBody>
      </p:sp>
      <p:sp>
        <p:nvSpPr>
          <p:cNvPr id="4" name="Slide Number Placeholder 3"/>
          <p:cNvSpPr>
            <a:spLocks noGrp="1"/>
          </p:cNvSpPr>
          <p:nvPr>
            <p:ph type="sldNum" sz="quarter" idx="4"/>
          </p:nvPr>
        </p:nvSpPr>
        <p:spPr/>
        <p:txBody>
          <a:bodyPr/>
          <a:lstStyle/>
          <a:p>
            <a:fld id="{F45B54DF-06B5-8742-B145-530FED491F57}" type="slidenum">
              <a:rPr lang="en-US" smtClean="0"/>
              <a:pPr/>
              <a:t>9</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Tax Credits</a:t>
            </a:r>
            <a:endParaRPr lang="en-US" dirty="0"/>
          </a:p>
        </p:txBody>
      </p:sp>
      <p:sp>
        <p:nvSpPr>
          <p:cNvPr id="3" name="Content Placeholder 2"/>
          <p:cNvSpPr>
            <a:spLocks noGrp="1"/>
          </p:cNvSpPr>
          <p:nvPr>
            <p:ph idx="1"/>
          </p:nvPr>
        </p:nvSpPr>
        <p:spPr/>
        <p:txBody>
          <a:bodyPr/>
          <a:lstStyle/>
          <a:p>
            <a:r>
              <a:rPr lang="en-US" dirty="0" smtClean="0"/>
              <a:t>What is Eligible Basis?</a:t>
            </a:r>
          </a:p>
          <a:p>
            <a:r>
              <a:rPr lang="en-US" b="1" dirty="0" smtClean="0"/>
              <a:t>Eligible Basis </a:t>
            </a:r>
            <a:r>
              <a:rPr lang="en-US" dirty="0" smtClean="0"/>
              <a:t>is the value of the costs incurred by a taxpayer to make a residential property ready for its intended use.  For new construction, it is all the costs associated by building the property; for renovation, it is all the costs associated with the repair of the building.</a:t>
            </a:r>
          </a:p>
          <a:p>
            <a:r>
              <a:rPr lang="en-US" dirty="0" smtClean="0"/>
              <a:t>An estimate of </a:t>
            </a:r>
            <a:r>
              <a:rPr lang="en-US" b="1" dirty="0" smtClean="0"/>
              <a:t>Eligible Basis </a:t>
            </a:r>
            <a:r>
              <a:rPr lang="en-US" dirty="0" smtClean="0"/>
              <a:t>anticipated to be incurred during your project’s development period will be performed in order to apply for tax credits.</a:t>
            </a:r>
            <a:endParaRPr lang="en-US" dirty="0"/>
          </a:p>
        </p:txBody>
      </p:sp>
      <p:sp>
        <p:nvSpPr>
          <p:cNvPr id="4" name="Slide Number Placeholder 3"/>
          <p:cNvSpPr>
            <a:spLocks noGrp="1"/>
          </p:cNvSpPr>
          <p:nvPr>
            <p:ph type="sldNum" sz="quarter" idx="4"/>
          </p:nvPr>
        </p:nvSpPr>
        <p:spPr/>
        <p:txBody>
          <a:bodyPr/>
          <a:lstStyle/>
          <a:p>
            <a:fld id="{F45B54DF-06B5-8742-B145-530FED491F57}" type="slidenum">
              <a:rPr lang="en-US" smtClean="0"/>
              <a:pPr/>
              <a:t>10</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Tax Credits</a:t>
            </a:r>
            <a:endParaRPr lang="en-US" dirty="0"/>
          </a:p>
        </p:txBody>
      </p:sp>
      <p:sp>
        <p:nvSpPr>
          <p:cNvPr id="3" name="Content Placeholder 2"/>
          <p:cNvSpPr>
            <a:spLocks noGrp="1"/>
          </p:cNvSpPr>
          <p:nvPr>
            <p:ph idx="1"/>
          </p:nvPr>
        </p:nvSpPr>
        <p:spPr/>
        <p:txBody>
          <a:bodyPr/>
          <a:lstStyle/>
          <a:p>
            <a:r>
              <a:rPr lang="en-US" dirty="0" smtClean="0"/>
              <a:t>What Costs count as “basis”?</a:t>
            </a:r>
          </a:p>
          <a:p>
            <a:pPr lvl="1"/>
            <a:r>
              <a:rPr lang="en-US" dirty="0" smtClean="0"/>
              <a:t>Construction costs</a:t>
            </a:r>
          </a:p>
          <a:p>
            <a:pPr lvl="2"/>
            <a:r>
              <a:rPr lang="en-US" dirty="0" smtClean="0"/>
              <a:t>Including construction period costs such as loan interest, real estate taxes, water and sewer charges, and insurance</a:t>
            </a:r>
          </a:p>
          <a:p>
            <a:pPr lvl="1"/>
            <a:r>
              <a:rPr lang="en-US" dirty="0" smtClean="0"/>
              <a:t>Architect’s fees</a:t>
            </a:r>
          </a:p>
          <a:p>
            <a:pPr lvl="1"/>
            <a:r>
              <a:rPr lang="en-US" dirty="0" smtClean="0"/>
              <a:t>Environmental surveys</a:t>
            </a:r>
          </a:p>
          <a:p>
            <a:pPr lvl="1"/>
            <a:r>
              <a:rPr lang="en-US" dirty="0" smtClean="0"/>
              <a:t>Relocation expenses</a:t>
            </a:r>
          </a:p>
          <a:p>
            <a:pPr lvl="1"/>
            <a:r>
              <a:rPr lang="en-US" dirty="0" smtClean="0"/>
              <a:t>Title and recording fees</a:t>
            </a:r>
          </a:p>
          <a:p>
            <a:pPr lvl="1"/>
            <a:r>
              <a:rPr lang="en-US" dirty="0" smtClean="0"/>
              <a:t>Appraisals</a:t>
            </a:r>
            <a:endParaRPr lang="en-US" dirty="0"/>
          </a:p>
        </p:txBody>
      </p:sp>
      <p:sp>
        <p:nvSpPr>
          <p:cNvPr id="4" name="Slide Number Placeholder 3"/>
          <p:cNvSpPr>
            <a:spLocks noGrp="1"/>
          </p:cNvSpPr>
          <p:nvPr>
            <p:ph type="sldNum" sz="quarter" idx="4"/>
          </p:nvPr>
        </p:nvSpPr>
        <p:spPr/>
        <p:txBody>
          <a:bodyPr/>
          <a:lstStyle/>
          <a:p>
            <a:fld id="{F45B54DF-06B5-8742-B145-530FED491F57}" type="slidenum">
              <a:rPr lang="en-US" smtClean="0"/>
              <a:pPr/>
              <a:t>11</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Tax Credits</a:t>
            </a:r>
            <a:endParaRPr lang="en-US" dirty="0"/>
          </a:p>
        </p:txBody>
      </p:sp>
      <p:sp>
        <p:nvSpPr>
          <p:cNvPr id="3" name="Content Placeholder 2"/>
          <p:cNvSpPr>
            <a:spLocks noGrp="1"/>
          </p:cNvSpPr>
          <p:nvPr>
            <p:ph idx="1"/>
          </p:nvPr>
        </p:nvSpPr>
        <p:spPr/>
        <p:txBody>
          <a:bodyPr/>
          <a:lstStyle/>
          <a:p>
            <a:r>
              <a:rPr lang="en-US" dirty="0" smtClean="0"/>
              <a:t>What doesn’t count in “basis”?</a:t>
            </a:r>
          </a:p>
          <a:p>
            <a:pPr lvl="1"/>
            <a:r>
              <a:rPr lang="en-US" dirty="0" smtClean="0"/>
              <a:t>Land acquisition</a:t>
            </a:r>
          </a:p>
          <a:p>
            <a:pPr lvl="1"/>
            <a:r>
              <a:rPr lang="en-US" dirty="0" smtClean="0"/>
              <a:t>Reserves - up front operating, replacement (or rent-up reserve and escrow accounts)</a:t>
            </a:r>
          </a:p>
          <a:p>
            <a:pPr lvl="1"/>
            <a:r>
              <a:rPr lang="en-US" dirty="0" smtClean="0"/>
              <a:t>Permanent mortgage fees</a:t>
            </a:r>
          </a:p>
          <a:p>
            <a:pPr lvl="1"/>
            <a:r>
              <a:rPr lang="en-US" dirty="0" smtClean="0"/>
              <a:t>Partner organization costs (legal)</a:t>
            </a:r>
          </a:p>
          <a:p>
            <a:pPr lvl="1"/>
            <a:r>
              <a:rPr lang="en-US" dirty="0" smtClean="0"/>
              <a:t>Marketing expenses</a:t>
            </a:r>
          </a:p>
          <a:p>
            <a:pPr lvl="1"/>
            <a:r>
              <a:rPr lang="en-US" dirty="0" smtClean="0"/>
              <a:t>Syndication costs</a:t>
            </a:r>
            <a:endParaRPr lang="en-US" dirty="0"/>
          </a:p>
        </p:txBody>
      </p:sp>
      <p:sp>
        <p:nvSpPr>
          <p:cNvPr id="4" name="Slide Number Placeholder 3"/>
          <p:cNvSpPr>
            <a:spLocks noGrp="1"/>
          </p:cNvSpPr>
          <p:nvPr>
            <p:ph type="sldNum" sz="quarter" idx="4"/>
          </p:nvPr>
        </p:nvSpPr>
        <p:spPr/>
        <p:txBody>
          <a:bodyPr/>
          <a:lstStyle/>
          <a:p>
            <a:fld id="{F45B54DF-06B5-8742-B145-530FED491F57}" type="slidenum">
              <a:rPr lang="en-US" smtClean="0"/>
              <a:pPr/>
              <a:t>12</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Income Housing Tax Credits</a:t>
            </a:r>
            <a:endParaRPr lang="en-US" dirty="0"/>
          </a:p>
        </p:txBody>
      </p:sp>
      <p:sp>
        <p:nvSpPr>
          <p:cNvPr id="3" name="Content Placeholder 2"/>
          <p:cNvSpPr>
            <a:spLocks noGrp="1"/>
          </p:cNvSpPr>
          <p:nvPr>
            <p:ph idx="1"/>
          </p:nvPr>
        </p:nvSpPr>
        <p:spPr/>
        <p:txBody>
          <a:bodyPr/>
          <a:lstStyle/>
          <a:p>
            <a:r>
              <a:rPr lang="en-US" dirty="0" smtClean="0"/>
              <a:t>Credit Rate</a:t>
            </a:r>
          </a:p>
          <a:p>
            <a:pPr lvl="1"/>
            <a:r>
              <a:rPr lang="en-US" dirty="0" smtClean="0"/>
              <a:t>Published monthly by the IRS – fluctuates with changes in interest rates </a:t>
            </a:r>
          </a:p>
          <a:p>
            <a:pPr lvl="1"/>
            <a:r>
              <a:rPr lang="en-US" dirty="0" smtClean="0"/>
              <a:t>October 2013: 4% credits = 3.27%, 9% credits = 7.63%</a:t>
            </a:r>
          </a:p>
          <a:p>
            <a:pPr lvl="1"/>
            <a:r>
              <a:rPr lang="en-US" dirty="0" smtClean="0"/>
              <a:t>Tax Act of 2008 – floor of 9% on new construction PIS before 12-31-13 – no change in 4% credits</a:t>
            </a:r>
          </a:p>
          <a:p>
            <a:pPr lvl="1"/>
            <a:r>
              <a:rPr lang="en-US" dirty="0" smtClean="0"/>
              <a:t>Tax Act of 2012 – extended 9% floor for credit allocations made before 1-1-14</a:t>
            </a:r>
          </a:p>
          <a:p>
            <a:pPr lvl="1"/>
            <a:r>
              <a:rPr lang="en-US" dirty="0" smtClean="0"/>
              <a:t>Rates are multiplied by the adjusted qualified basis to determine the annual LIHTC amount for which the project is eligible</a:t>
            </a:r>
          </a:p>
          <a:p>
            <a:pPr lvl="1">
              <a:buNone/>
            </a:pPr>
            <a:endParaRPr lang="en-US" dirty="0" smtClean="0"/>
          </a:p>
          <a:p>
            <a:pPr lvl="2"/>
            <a:endParaRPr lang="en-US" dirty="0"/>
          </a:p>
        </p:txBody>
      </p:sp>
      <p:sp>
        <p:nvSpPr>
          <p:cNvPr id="4" name="Slide Number Placeholder 3"/>
          <p:cNvSpPr>
            <a:spLocks noGrp="1"/>
          </p:cNvSpPr>
          <p:nvPr>
            <p:ph type="sldNum" sz="quarter" idx="4"/>
          </p:nvPr>
        </p:nvSpPr>
        <p:spPr/>
        <p:txBody>
          <a:bodyPr/>
          <a:lstStyle/>
          <a:p>
            <a:fld id="{F45B54DF-06B5-8742-B145-530FED491F57}" type="slidenum">
              <a:rPr lang="en-US" smtClean="0"/>
              <a:pPr/>
              <a:t>13</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Income Housing Tax Credits</a:t>
            </a:r>
            <a:endParaRPr lang="en-US" dirty="0"/>
          </a:p>
        </p:txBody>
      </p:sp>
      <p:sp>
        <p:nvSpPr>
          <p:cNvPr id="3" name="Content Placeholder 2"/>
          <p:cNvSpPr>
            <a:spLocks noGrp="1"/>
          </p:cNvSpPr>
          <p:nvPr>
            <p:ph idx="1"/>
          </p:nvPr>
        </p:nvSpPr>
        <p:spPr/>
        <p:txBody>
          <a:bodyPr/>
          <a:lstStyle/>
          <a:p>
            <a:r>
              <a:rPr lang="en-US" dirty="0" smtClean="0"/>
              <a:t>Applicable Fraction</a:t>
            </a:r>
          </a:p>
          <a:p>
            <a:pPr lvl="1"/>
            <a:r>
              <a:rPr lang="en-US" dirty="0" smtClean="0"/>
              <a:t>Building by building computation measured on both the # of residential units and square footage </a:t>
            </a:r>
          </a:p>
          <a:p>
            <a:pPr lvl="1"/>
            <a:r>
              <a:rPr lang="en-US" dirty="0" smtClean="0"/>
              <a:t>Determines the total # of units in each building that will be low-income</a:t>
            </a:r>
          </a:p>
          <a:p>
            <a:pPr lvl="1"/>
            <a:r>
              <a:rPr lang="en-US" dirty="0" smtClean="0"/>
              <a:t>Owners awarded tax credits based on eligible costs multiplied by the Applicable Fraction</a:t>
            </a:r>
          </a:p>
          <a:p>
            <a:pPr lvl="1"/>
            <a:r>
              <a:rPr lang="en-US" dirty="0" smtClean="0"/>
              <a:t>Only an issue if project contains buildings that are NOT 100% tax credit units</a:t>
            </a:r>
          </a:p>
          <a:p>
            <a:pPr lvl="1"/>
            <a:r>
              <a:rPr lang="en-US" dirty="0" smtClean="0"/>
              <a:t>Must maintain the same Applicable Fraction throughout the compliance period</a:t>
            </a:r>
            <a:endParaRPr lang="en-US" dirty="0"/>
          </a:p>
        </p:txBody>
      </p:sp>
      <p:sp>
        <p:nvSpPr>
          <p:cNvPr id="4" name="Slide Number Placeholder 3"/>
          <p:cNvSpPr>
            <a:spLocks noGrp="1"/>
          </p:cNvSpPr>
          <p:nvPr>
            <p:ph type="sldNum" sz="quarter" idx="4"/>
          </p:nvPr>
        </p:nvSpPr>
        <p:spPr/>
        <p:txBody>
          <a:bodyPr/>
          <a:lstStyle/>
          <a:p>
            <a:fld id="{F45B54DF-06B5-8742-B145-530FED491F57}" type="slidenum">
              <a:rPr lang="en-US" smtClean="0"/>
              <a:pPr/>
              <a:t>14</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Income Housing Tax Credits</a:t>
            </a:r>
            <a:endParaRPr lang="en-US" dirty="0"/>
          </a:p>
        </p:txBody>
      </p:sp>
      <p:sp>
        <p:nvSpPr>
          <p:cNvPr id="3" name="Content Placeholder 2"/>
          <p:cNvSpPr>
            <a:spLocks noGrp="1"/>
          </p:cNvSpPr>
          <p:nvPr>
            <p:ph idx="1"/>
          </p:nvPr>
        </p:nvSpPr>
        <p:spPr/>
        <p:txBody>
          <a:bodyPr/>
          <a:lstStyle/>
          <a:p>
            <a:r>
              <a:rPr lang="en-US" dirty="0" smtClean="0"/>
              <a:t>Qualified Basis is the amount of eligible basis (less any federal financing) that is attributable to the low income units</a:t>
            </a:r>
          </a:p>
          <a:p>
            <a:r>
              <a:rPr lang="en-US" dirty="0" smtClean="0"/>
              <a:t>Qualified Basis = adjusted eligible basis X  the Applicable Fraction – (the lesser of):</a:t>
            </a:r>
          </a:p>
          <a:p>
            <a:pPr lvl="1"/>
            <a:r>
              <a:rPr lang="en-US" dirty="0" smtClean="0"/>
              <a:t>The percentage of low income units in the building </a:t>
            </a:r>
          </a:p>
          <a:p>
            <a:pPr lvl="1">
              <a:buNone/>
            </a:pPr>
            <a:r>
              <a:rPr lang="en-US" dirty="0" smtClean="0"/>
              <a:t>							– or –</a:t>
            </a:r>
          </a:p>
          <a:p>
            <a:pPr lvl="1"/>
            <a:r>
              <a:rPr lang="en-US" dirty="0" smtClean="0"/>
              <a:t>The percentage of floor area attributable to low income units in the building</a:t>
            </a:r>
            <a:endParaRPr lang="en-US" dirty="0"/>
          </a:p>
        </p:txBody>
      </p:sp>
      <p:sp>
        <p:nvSpPr>
          <p:cNvPr id="4" name="Slide Number Placeholder 3"/>
          <p:cNvSpPr>
            <a:spLocks noGrp="1"/>
          </p:cNvSpPr>
          <p:nvPr>
            <p:ph type="sldNum" sz="quarter" idx="4"/>
          </p:nvPr>
        </p:nvSpPr>
        <p:spPr/>
        <p:txBody>
          <a:bodyPr/>
          <a:lstStyle/>
          <a:p>
            <a:fld id="{F45B54DF-06B5-8742-B145-530FED491F57}" type="slidenum">
              <a:rPr lang="en-US" smtClean="0"/>
              <a:pPr/>
              <a:t>15</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LIHTC Calculation </a:t>
            </a:r>
            <a:endParaRPr lang="en-US" dirty="0"/>
          </a:p>
        </p:txBody>
      </p:sp>
      <p:sp>
        <p:nvSpPr>
          <p:cNvPr id="3" name="Slide Number Placeholder 2"/>
          <p:cNvSpPr>
            <a:spLocks noGrp="1"/>
          </p:cNvSpPr>
          <p:nvPr>
            <p:ph type="sldNum" sz="quarter" idx="4"/>
          </p:nvPr>
        </p:nvSpPr>
        <p:spPr/>
        <p:txBody>
          <a:bodyPr/>
          <a:lstStyle/>
          <a:p>
            <a:fld id="{F45B54DF-06B5-8742-B145-530FED491F57}" type="slidenum">
              <a:rPr lang="en-US" smtClean="0"/>
              <a:pPr/>
              <a:t>16</a:t>
            </a:fld>
            <a:endParaRPr lang="en-US" dirty="0"/>
          </a:p>
        </p:txBody>
      </p:sp>
      <p:graphicFrame>
        <p:nvGraphicFramePr>
          <p:cNvPr id="4" name="Table 3"/>
          <p:cNvGraphicFramePr>
            <a:graphicFrameLocks noGrp="1"/>
          </p:cNvGraphicFramePr>
          <p:nvPr/>
        </p:nvGraphicFramePr>
        <p:xfrm>
          <a:off x="1795463" y="2252662"/>
          <a:ext cx="5957888" cy="3014662"/>
        </p:xfrm>
        <a:graphic>
          <a:graphicData uri="http://schemas.openxmlformats.org/drawingml/2006/table">
            <a:tbl>
              <a:tblPr>
                <a:tableStyleId>{EB344D84-9AFB-497E-A393-DC336BA19D2E}</a:tableStyleId>
              </a:tblPr>
              <a:tblGrid>
                <a:gridCol w="1243012"/>
                <a:gridCol w="1857375"/>
                <a:gridCol w="2857501"/>
              </a:tblGrid>
              <a:tr h="379624">
                <a:tc>
                  <a:txBody>
                    <a:bodyPr/>
                    <a:lstStyle/>
                    <a:p>
                      <a:pPr algn="l" fontAlgn="b"/>
                      <a:r>
                        <a:rPr lang="en-US" sz="1800" u="none" strike="noStrike" dirty="0"/>
                        <a:t>TDC</a:t>
                      </a:r>
                      <a:endParaRPr lang="en-US" sz="1800" b="0" i="0" u="none" strike="noStrike" dirty="0">
                        <a:solidFill>
                          <a:srgbClr val="000000"/>
                        </a:solidFill>
                        <a:latin typeface="Arial"/>
                      </a:endParaRPr>
                    </a:p>
                  </a:txBody>
                  <a:tcPr marL="9525" marR="9525" marT="9525" marB="0"/>
                </a:tc>
                <a:tc>
                  <a:txBody>
                    <a:bodyPr/>
                    <a:lstStyle/>
                    <a:p>
                      <a:pPr algn="r" fontAlgn="b"/>
                      <a:r>
                        <a:rPr lang="en-US" sz="1800" u="none" strike="noStrike" dirty="0"/>
                        <a:t> $     5,000,000 </a:t>
                      </a:r>
                      <a:endParaRPr lang="en-US" sz="1800" b="0" i="0" u="none" strike="noStrike" dirty="0">
                        <a:solidFill>
                          <a:srgbClr val="000000"/>
                        </a:solidFill>
                        <a:latin typeface="Arial"/>
                      </a:endParaRPr>
                    </a:p>
                  </a:txBody>
                  <a:tcPr marL="9525" marR="9525" marT="9525" marB="0"/>
                </a:tc>
                <a:tc>
                  <a:txBody>
                    <a:bodyPr/>
                    <a:lstStyle/>
                    <a:p>
                      <a:pPr algn="l" fontAlgn="b"/>
                      <a:endParaRPr lang="en-US" sz="1800" b="0" i="0" u="none" strike="noStrike" dirty="0">
                        <a:solidFill>
                          <a:srgbClr val="000000"/>
                        </a:solidFill>
                        <a:latin typeface="Arial"/>
                      </a:endParaRPr>
                    </a:p>
                  </a:txBody>
                  <a:tcPr marL="9525" marR="9525" marT="9525" marB="0" anchor="b"/>
                </a:tc>
              </a:tr>
              <a:tr h="379624">
                <a:tc>
                  <a:txBody>
                    <a:bodyPr/>
                    <a:lstStyle/>
                    <a:p>
                      <a:pPr algn="l" fontAlgn="b"/>
                      <a:r>
                        <a:rPr lang="en-US" sz="1800" u="none" strike="noStrike" dirty="0"/>
                        <a:t>minus</a:t>
                      </a:r>
                      <a:endParaRPr lang="en-US" sz="1800" b="0" i="0" u="none" strike="noStrike" dirty="0">
                        <a:solidFill>
                          <a:srgbClr val="000000"/>
                        </a:solidFill>
                        <a:latin typeface="Arial"/>
                      </a:endParaRPr>
                    </a:p>
                  </a:txBody>
                  <a:tcPr marL="9525" marR="9525" marT="9525" marB="0"/>
                </a:tc>
                <a:tc>
                  <a:txBody>
                    <a:bodyPr/>
                    <a:lstStyle/>
                    <a:p>
                      <a:pPr algn="r" fontAlgn="b"/>
                      <a:r>
                        <a:rPr lang="en-US" sz="1800" u="none" strike="noStrike" dirty="0"/>
                        <a:t> $     1,050,000 </a:t>
                      </a:r>
                      <a:endParaRPr lang="en-US" sz="1800" b="0" i="0" u="none" strike="noStrike" dirty="0">
                        <a:solidFill>
                          <a:srgbClr val="000000"/>
                        </a:solidFill>
                        <a:latin typeface="Arial"/>
                      </a:endParaRPr>
                    </a:p>
                  </a:txBody>
                  <a:tcPr marL="9525" marR="9525" marT="9525" marB="0">
                    <a:lnB w="28575" cap="flat" cmpd="sng" algn="ctr">
                      <a:solidFill>
                        <a:schemeClr val="tx1">
                          <a:lumMod val="95000"/>
                          <a:lumOff val="5000"/>
                        </a:schemeClr>
                      </a:solidFill>
                      <a:prstDash val="solid"/>
                      <a:round/>
                      <a:headEnd type="none" w="med" len="med"/>
                      <a:tailEnd type="none" w="med" len="med"/>
                    </a:lnB>
                  </a:tcPr>
                </a:tc>
                <a:tc>
                  <a:txBody>
                    <a:bodyPr/>
                    <a:lstStyle/>
                    <a:p>
                      <a:pPr marL="228600" lvl="1" indent="0" algn="l" fontAlgn="b"/>
                      <a:r>
                        <a:rPr lang="en-US" sz="1800" u="none" strike="noStrike" dirty="0"/>
                        <a:t>ineligible costs</a:t>
                      </a:r>
                      <a:endParaRPr lang="en-US" sz="1800" b="0" i="0" u="none" strike="noStrike" dirty="0">
                        <a:solidFill>
                          <a:srgbClr val="000000"/>
                        </a:solidFill>
                        <a:latin typeface="Arial"/>
                      </a:endParaRPr>
                    </a:p>
                  </a:txBody>
                  <a:tcPr marL="9525" marR="9525" marT="9525" marB="0"/>
                </a:tc>
              </a:tr>
              <a:tr h="379624">
                <a:tc>
                  <a:txBody>
                    <a:bodyPr/>
                    <a:lstStyle/>
                    <a:p>
                      <a:pPr algn="l" fontAlgn="b"/>
                      <a:r>
                        <a:rPr lang="en-US" sz="1800" u="none" strike="noStrike" dirty="0"/>
                        <a:t>equals</a:t>
                      </a:r>
                      <a:endParaRPr lang="en-US" sz="1800" b="0" i="0" u="none" strike="noStrike" dirty="0">
                        <a:solidFill>
                          <a:srgbClr val="000000"/>
                        </a:solidFill>
                        <a:latin typeface="Arial"/>
                      </a:endParaRPr>
                    </a:p>
                  </a:txBody>
                  <a:tcPr marL="9525" marR="9525" marT="9525" marB="0"/>
                </a:tc>
                <a:tc>
                  <a:txBody>
                    <a:bodyPr/>
                    <a:lstStyle/>
                    <a:p>
                      <a:pPr algn="r" fontAlgn="b"/>
                      <a:r>
                        <a:rPr lang="en-US" sz="1800" u="none" strike="noStrike" dirty="0"/>
                        <a:t> $     3,950,000 </a:t>
                      </a:r>
                      <a:endParaRPr lang="en-US" sz="1800" b="0" i="0" u="none" strike="noStrike" dirty="0">
                        <a:solidFill>
                          <a:srgbClr val="000000"/>
                        </a:solidFill>
                        <a:latin typeface="Arial"/>
                      </a:endParaRPr>
                    </a:p>
                  </a:txBody>
                  <a:tcPr marL="9525" marR="9525" marT="9525" marB="0">
                    <a:lnT w="28575" cap="flat" cmpd="sng" algn="ctr">
                      <a:solidFill>
                        <a:schemeClr val="tx1">
                          <a:lumMod val="95000"/>
                          <a:lumOff val="5000"/>
                        </a:schemeClr>
                      </a:solidFill>
                      <a:prstDash val="solid"/>
                      <a:round/>
                      <a:headEnd type="none" w="med" len="med"/>
                      <a:tailEnd type="none" w="med" len="med"/>
                    </a:lnT>
                  </a:tcPr>
                </a:tc>
                <a:tc>
                  <a:txBody>
                    <a:bodyPr/>
                    <a:lstStyle/>
                    <a:p>
                      <a:pPr marL="228600" lvl="1" indent="0" algn="l" fontAlgn="b"/>
                      <a:r>
                        <a:rPr lang="en-US" sz="1800" u="none" strike="noStrike" dirty="0"/>
                        <a:t>eligible basis</a:t>
                      </a:r>
                      <a:endParaRPr lang="en-US" sz="1800" b="0" i="0" u="none" strike="noStrike" dirty="0">
                        <a:solidFill>
                          <a:srgbClr val="000000"/>
                        </a:solidFill>
                        <a:latin typeface="Arial"/>
                      </a:endParaRPr>
                    </a:p>
                  </a:txBody>
                  <a:tcPr marL="9525" marR="9525" marT="9525" marB="0"/>
                </a:tc>
              </a:tr>
              <a:tr h="379624">
                <a:tc>
                  <a:txBody>
                    <a:bodyPr/>
                    <a:lstStyle/>
                    <a:p>
                      <a:pPr algn="l" fontAlgn="b"/>
                      <a:r>
                        <a:rPr lang="en-US" sz="1800" u="none" strike="noStrike" dirty="0"/>
                        <a:t>times</a:t>
                      </a:r>
                      <a:endParaRPr lang="en-US" sz="1800" b="0" i="0" u="none" strike="noStrike" dirty="0">
                        <a:solidFill>
                          <a:srgbClr val="000000"/>
                        </a:solidFill>
                        <a:latin typeface="Arial"/>
                      </a:endParaRPr>
                    </a:p>
                  </a:txBody>
                  <a:tcPr marL="9525" marR="9525" marT="9525" marB="0"/>
                </a:tc>
                <a:tc>
                  <a:txBody>
                    <a:bodyPr/>
                    <a:lstStyle/>
                    <a:p>
                      <a:pPr algn="r" fontAlgn="b"/>
                      <a:r>
                        <a:rPr lang="en-US" sz="1800" u="none" strike="noStrike" dirty="0"/>
                        <a:t>100%</a:t>
                      </a:r>
                      <a:endParaRPr lang="en-US" sz="1800" b="0" i="0" u="none" strike="noStrike" dirty="0">
                        <a:solidFill>
                          <a:srgbClr val="000000"/>
                        </a:solidFill>
                        <a:latin typeface="Arial"/>
                      </a:endParaRPr>
                    </a:p>
                  </a:txBody>
                  <a:tcPr marL="9525" marR="9525" marT="9525" marB="0">
                    <a:lnB w="28575" cap="flat" cmpd="sng" algn="ctr">
                      <a:solidFill>
                        <a:schemeClr val="tx1">
                          <a:lumMod val="95000"/>
                          <a:lumOff val="5000"/>
                        </a:schemeClr>
                      </a:solidFill>
                      <a:prstDash val="solid"/>
                      <a:round/>
                      <a:headEnd type="none" w="med" len="med"/>
                      <a:tailEnd type="none" w="med" len="med"/>
                    </a:lnB>
                  </a:tcPr>
                </a:tc>
                <a:tc>
                  <a:txBody>
                    <a:bodyPr/>
                    <a:lstStyle/>
                    <a:p>
                      <a:pPr marL="228600" lvl="1" indent="0" algn="l" fontAlgn="b"/>
                      <a:r>
                        <a:rPr lang="en-US" sz="1800" b="0" i="0" u="none" strike="noStrike" dirty="0" smtClean="0">
                          <a:solidFill>
                            <a:schemeClr val="dk1"/>
                          </a:solidFill>
                          <a:latin typeface="+mn-lt"/>
                        </a:rPr>
                        <a:t>applicable</a:t>
                      </a:r>
                      <a:r>
                        <a:rPr lang="en-US" sz="1800" b="0" i="0" u="none" strike="noStrike" baseline="0" dirty="0" smtClean="0">
                          <a:solidFill>
                            <a:schemeClr val="dk1"/>
                          </a:solidFill>
                          <a:latin typeface="+mn-lt"/>
                        </a:rPr>
                        <a:t> fraction</a:t>
                      </a:r>
                      <a:endParaRPr lang="en-US" sz="1800" b="0" i="0" u="none" strike="noStrike" dirty="0">
                        <a:solidFill>
                          <a:srgbClr val="000000"/>
                        </a:solidFill>
                        <a:latin typeface="Arial"/>
                      </a:endParaRPr>
                    </a:p>
                  </a:txBody>
                  <a:tcPr marL="9525" marR="9525" marT="9525" marB="0"/>
                </a:tc>
              </a:tr>
              <a:tr h="379624">
                <a:tc>
                  <a:txBody>
                    <a:bodyPr/>
                    <a:lstStyle/>
                    <a:p>
                      <a:pPr algn="l" fontAlgn="b"/>
                      <a:r>
                        <a:rPr lang="en-US" sz="1800" u="none" strike="noStrike"/>
                        <a:t>equals</a:t>
                      </a:r>
                      <a:endParaRPr lang="en-US" sz="1800" b="0" i="0" u="none" strike="noStrike">
                        <a:solidFill>
                          <a:srgbClr val="000000"/>
                        </a:solidFill>
                        <a:latin typeface="Arial"/>
                      </a:endParaRPr>
                    </a:p>
                  </a:txBody>
                  <a:tcPr marL="9525" marR="9525" marT="9525" marB="0"/>
                </a:tc>
                <a:tc>
                  <a:txBody>
                    <a:bodyPr/>
                    <a:lstStyle/>
                    <a:p>
                      <a:pPr algn="r" fontAlgn="b"/>
                      <a:r>
                        <a:rPr lang="en-US" sz="1800" u="none" strike="noStrike" dirty="0"/>
                        <a:t> $     3,950,000 </a:t>
                      </a:r>
                      <a:endParaRPr lang="en-US" sz="1800" b="0" i="0" u="none" strike="noStrike" dirty="0">
                        <a:solidFill>
                          <a:srgbClr val="000000"/>
                        </a:solidFill>
                        <a:latin typeface="Arial"/>
                      </a:endParaRPr>
                    </a:p>
                  </a:txBody>
                  <a:tcPr marL="9525" marR="9525" marT="9525" marB="0">
                    <a:lnT w="28575" cap="flat" cmpd="sng" algn="ctr">
                      <a:solidFill>
                        <a:schemeClr val="tx1">
                          <a:lumMod val="95000"/>
                          <a:lumOff val="5000"/>
                        </a:schemeClr>
                      </a:solidFill>
                      <a:prstDash val="solid"/>
                      <a:round/>
                      <a:headEnd type="none" w="med" len="med"/>
                      <a:tailEnd type="none" w="med" len="med"/>
                    </a:lnT>
                    <a:lnB w="28575" cap="flat" cmpd="sng" algn="ctr">
                      <a:solidFill>
                        <a:schemeClr val="tx1">
                          <a:lumMod val="95000"/>
                          <a:lumOff val="5000"/>
                        </a:schemeClr>
                      </a:solidFill>
                      <a:prstDash val="solid"/>
                      <a:round/>
                      <a:headEnd type="none" w="med" len="med"/>
                      <a:tailEnd type="none" w="med" len="med"/>
                    </a:lnB>
                  </a:tcPr>
                </a:tc>
                <a:tc>
                  <a:txBody>
                    <a:bodyPr/>
                    <a:lstStyle/>
                    <a:p>
                      <a:pPr marL="228600" lvl="1" indent="0" algn="l" fontAlgn="b"/>
                      <a:r>
                        <a:rPr lang="en-US" sz="1800" u="none" strike="noStrike" dirty="0"/>
                        <a:t>qualified basis</a:t>
                      </a:r>
                      <a:endParaRPr lang="en-US" sz="1800" b="0" i="0" u="none" strike="noStrike" dirty="0">
                        <a:solidFill>
                          <a:srgbClr val="000000"/>
                        </a:solidFill>
                        <a:latin typeface="Arial"/>
                      </a:endParaRPr>
                    </a:p>
                  </a:txBody>
                  <a:tcPr marL="9525" marR="9525" marT="9525" marB="0"/>
                </a:tc>
              </a:tr>
              <a:tr h="379624">
                <a:tc>
                  <a:txBody>
                    <a:bodyPr/>
                    <a:lstStyle/>
                    <a:p>
                      <a:pPr algn="l" fontAlgn="b"/>
                      <a:r>
                        <a:rPr lang="en-US" sz="1800" u="none" strike="noStrike"/>
                        <a:t>times</a:t>
                      </a:r>
                      <a:endParaRPr lang="en-US" sz="1800" b="0" i="0" u="none" strike="noStrike">
                        <a:solidFill>
                          <a:srgbClr val="000000"/>
                        </a:solidFill>
                        <a:latin typeface="Arial"/>
                      </a:endParaRPr>
                    </a:p>
                  </a:txBody>
                  <a:tcPr marL="9525" marR="9525" marT="9525" marB="0"/>
                </a:tc>
                <a:tc>
                  <a:txBody>
                    <a:bodyPr/>
                    <a:lstStyle/>
                    <a:p>
                      <a:pPr algn="r" fontAlgn="b"/>
                      <a:r>
                        <a:rPr lang="en-US" sz="1800" u="none" strike="noStrike" dirty="0"/>
                        <a:t>9%</a:t>
                      </a:r>
                      <a:endParaRPr lang="en-US" sz="1800" b="0" i="0" u="none" strike="noStrike" dirty="0">
                        <a:solidFill>
                          <a:srgbClr val="000000"/>
                        </a:solidFill>
                        <a:latin typeface="Arial"/>
                      </a:endParaRPr>
                    </a:p>
                  </a:txBody>
                  <a:tcPr marL="9525" marR="9525" marT="9525" marB="0">
                    <a:lnT w="28575" cap="flat" cmpd="sng" algn="ctr">
                      <a:solidFill>
                        <a:schemeClr val="tx1">
                          <a:lumMod val="95000"/>
                          <a:lumOff val="5000"/>
                        </a:schemeClr>
                      </a:solidFill>
                      <a:prstDash val="solid"/>
                      <a:round/>
                      <a:headEnd type="none" w="med" len="med"/>
                      <a:tailEnd type="none" w="med" len="med"/>
                    </a:lnT>
                    <a:lnB w="28575" cap="flat" cmpd="sng" algn="ctr">
                      <a:solidFill>
                        <a:schemeClr val="tx1">
                          <a:lumMod val="95000"/>
                          <a:lumOff val="5000"/>
                        </a:schemeClr>
                      </a:solidFill>
                      <a:prstDash val="solid"/>
                      <a:round/>
                      <a:headEnd type="none" w="med" len="med"/>
                      <a:tailEnd type="none" w="med" len="med"/>
                    </a:lnB>
                  </a:tcPr>
                </a:tc>
                <a:tc>
                  <a:txBody>
                    <a:bodyPr/>
                    <a:lstStyle/>
                    <a:p>
                      <a:pPr marL="228600" lvl="1" indent="0" algn="l" fontAlgn="b"/>
                      <a:r>
                        <a:rPr lang="en-US" sz="1800" u="none" strike="noStrike" dirty="0"/>
                        <a:t>credit rate</a:t>
                      </a:r>
                      <a:endParaRPr lang="en-US" sz="1800" b="0" i="0" u="none" strike="noStrike" dirty="0">
                        <a:solidFill>
                          <a:srgbClr val="000000"/>
                        </a:solidFill>
                        <a:latin typeface="Arial"/>
                      </a:endParaRPr>
                    </a:p>
                  </a:txBody>
                  <a:tcPr marL="9525" marR="9525" marT="9525" marB="0"/>
                </a:tc>
              </a:tr>
              <a:tr h="736918">
                <a:tc>
                  <a:txBody>
                    <a:bodyPr/>
                    <a:lstStyle/>
                    <a:p>
                      <a:pPr algn="l" fontAlgn="b"/>
                      <a:r>
                        <a:rPr lang="en-US" sz="1800" u="none" strike="noStrike"/>
                        <a:t>equals</a:t>
                      </a:r>
                      <a:endParaRPr lang="en-US" sz="1800" b="0" i="0" u="none" strike="noStrike">
                        <a:solidFill>
                          <a:srgbClr val="000000"/>
                        </a:solidFill>
                        <a:latin typeface="Arial"/>
                      </a:endParaRPr>
                    </a:p>
                  </a:txBody>
                  <a:tcPr marL="9525" marR="9525" marT="9525" marB="0"/>
                </a:tc>
                <a:tc>
                  <a:txBody>
                    <a:bodyPr/>
                    <a:lstStyle/>
                    <a:p>
                      <a:pPr algn="r" fontAlgn="b"/>
                      <a:r>
                        <a:rPr lang="en-US" sz="1800" u="none" strike="noStrike" dirty="0"/>
                        <a:t> $        355,500 </a:t>
                      </a:r>
                      <a:endParaRPr lang="en-US" sz="1800" b="0" i="0" u="none" strike="noStrike" dirty="0">
                        <a:solidFill>
                          <a:srgbClr val="000000"/>
                        </a:solidFill>
                        <a:latin typeface="Arial"/>
                      </a:endParaRPr>
                    </a:p>
                  </a:txBody>
                  <a:tcPr marL="9525" marR="9525" marT="9525" marB="0">
                    <a:lnT w="28575" cap="flat" cmpd="sng" algn="ctr">
                      <a:solidFill>
                        <a:schemeClr val="tx1">
                          <a:lumMod val="95000"/>
                          <a:lumOff val="5000"/>
                        </a:schemeClr>
                      </a:solidFill>
                      <a:prstDash val="solid"/>
                      <a:round/>
                      <a:headEnd type="none" w="med" len="med"/>
                      <a:tailEnd type="none" w="med" len="med"/>
                    </a:lnT>
                  </a:tcPr>
                </a:tc>
                <a:tc>
                  <a:txBody>
                    <a:bodyPr/>
                    <a:lstStyle/>
                    <a:p>
                      <a:pPr marL="228600" lvl="1" indent="0" algn="l" fontAlgn="b"/>
                      <a:r>
                        <a:rPr lang="en-US" sz="1800" u="none" strike="noStrike" dirty="0"/>
                        <a:t>annual credit amount for ten years</a:t>
                      </a:r>
                      <a:endParaRPr lang="en-US" sz="1800" b="0" i="0" u="none" strike="noStrike" dirty="0">
                        <a:solidFill>
                          <a:srgbClr val="000000"/>
                        </a:solidFill>
                        <a:latin typeface="Arial"/>
                      </a:endParaRPr>
                    </a:p>
                  </a:txBody>
                  <a:tcPr marL="9525" marR="9525" marT="9525" marB="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Income Housing Tax Credits</a:t>
            </a:r>
            <a:endParaRPr lang="en-US" dirty="0"/>
          </a:p>
        </p:txBody>
      </p:sp>
      <p:sp>
        <p:nvSpPr>
          <p:cNvPr id="3" name="Content Placeholder 2"/>
          <p:cNvSpPr>
            <a:spLocks noGrp="1"/>
          </p:cNvSpPr>
          <p:nvPr>
            <p:ph idx="1"/>
          </p:nvPr>
        </p:nvSpPr>
        <p:spPr/>
        <p:txBody>
          <a:bodyPr/>
          <a:lstStyle/>
          <a:p>
            <a:r>
              <a:rPr lang="en-US" dirty="0" smtClean="0"/>
              <a:t>Basis Boost – You can increase your qualified basis by up to 130% if your project is located in:</a:t>
            </a:r>
          </a:p>
          <a:p>
            <a:pPr lvl="1"/>
            <a:r>
              <a:rPr lang="en-US" dirty="0" smtClean="0"/>
              <a:t>A qualified census tract (more than 50% of the residents earn less than 50% of the median income)</a:t>
            </a:r>
          </a:p>
          <a:p>
            <a:pPr>
              <a:buNone/>
            </a:pPr>
            <a:r>
              <a:rPr lang="en-US" dirty="0" smtClean="0"/>
              <a:t>	 					</a:t>
            </a:r>
            <a:r>
              <a:rPr lang="en-US" sz="2000" dirty="0" smtClean="0"/>
              <a:t>– or – </a:t>
            </a:r>
          </a:p>
          <a:p>
            <a:pPr lvl="1"/>
            <a:r>
              <a:rPr lang="en-US" dirty="0" smtClean="0"/>
              <a:t>A difficult to develop area (where costs are far above the national average)</a:t>
            </a:r>
          </a:p>
          <a:p>
            <a:r>
              <a:rPr lang="en-US" dirty="0" smtClean="0"/>
              <a:t>HUD publishes a list of QCTs and DDAs eligible for basis boost annually	</a:t>
            </a:r>
          </a:p>
          <a:p>
            <a:pPr>
              <a:buNone/>
            </a:pPr>
            <a:endParaRPr lang="en-US" dirty="0"/>
          </a:p>
        </p:txBody>
      </p:sp>
      <p:sp>
        <p:nvSpPr>
          <p:cNvPr id="4" name="Slide Number Placeholder 3"/>
          <p:cNvSpPr>
            <a:spLocks noGrp="1"/>
          </p:cNvSpPr>
          <p:nvPr>
            <p:ph type="sldNum" sz="quarter" idx="4"/>
          </p:nvPr>
        </p:nvSpPr>
        <p:spPr/>
        <p:txBody>
          <a:bodyPr/>
          <a:lstStyle/>
          <a:p>
            <a:fld id="{F45B54DF-06B5-8742-B145-530FED491F57}" type="slidenum">
              <a:rPr lang="en-US" smtClean="0"/>
              <a:pPr/>
              <a:t>17</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LIHTC Calculation using Basis Boost </a:t>
            </a:r>
            <a:endParaRPr lang="en-US" dirty="0"/>
          </a:p>
        </p:txBody>
      </p:sp>
      <p:sp>
        <p:nvSpPr>
          <p:cNvPr id="3" name="Slide Number Placeholder 2"/>
          <p:cNvSpPr>
            <a:spLocks noGrp="1"/>
          </p:cNvSpPr>
          <p:nvPr>
            <p:ph type="sldNum" sz="quarter" idx="4"/>
          </p:nvPr>
        </p:nvSpPr>
        <p:spPr/>
        <p:txBody>
          <a:bodyPr/>
          <a:lstStyle/>
          <a:p>
            <a:fld id="{F45B54DF-06B5-8742-B145-530FED491F57}" type="slidenum">
              <a:rPr lang="en-US" smtClean="0"/>
              <a:pPr/>
              <a:t>18</a:t>
            </a:fld>
            <a:endParaRPr lang="en-US" dirty="0"/>
          </a:p>
        </p:txBody>
      </p:sp>
      <p:graphicFrame>
        <p:nvGraphicFramePr>
          <p:cNvPr id="4" name="Table 3"/>
          <p:cNvGraphicFramePr>
            <a:graphicFrameLocks noGrp="1"/>
          </p:cNvGraphicFramePr>
          <p:nvPr/>
        </p:nvGraphicFramePr>
        <p:xfrm>
          <a:off x="1795463" y="2252662"/>
          <a:ext cx="5957888" cy="3394286"/>
        </p:xfrm>
        <a:graphic>
          <a:graphicData uri="http://schemas.openxmlformats.org/drawingml/2006/table">
            <a:tbl>
              <a:tblPr>
                <a:tableStyleId>{EB344D84-9AFB-497E-A393-DC336BA19D2E}</a:tableStyleId>
              </a:tblPr>
              <a:tblGrid>
                <a:gridCol w="1243012"/>
                <a:gridCol w="1857375"/>
                <a:gridCol w="2857501"/>
              </a:tblGrid>
              <a:tr h="379624">
                <a:tc>
                  <a:txBody>
                    <a:bodyPr/>
                    <a:lstStyle/>
                    <a:p>
                      <a:pPr algn="l" fontAlgn="b"/>
                      <a:r>
                        <a:rPr lang="en-US" sz="1800" u="none" strike="noStrike" dirty="0"/>
                        <a:t>TDC</a:t>
                      </a:r>
                      <a:endParaRPr lang="en-US" sz="1800" b="0" i="0" u="none" strike="noStrike" dirty="0">
                        <a:solidFill>
                          <a:srgbClr val="000000"/>
                        </a:solidFill>
                        <a:latin typeface="Arial"/>
                      </a:endParaRPr>
                    </a:p>
                  </a:txBody>
                  <a:tcPr marL="9525" marR="9525" marT="9525" marB="0"/>
                </a:tc>
                <a:tc>
                  <a:txBody>
                    <a:bodyPr/>
                    <a:lstStyle/>
                    <a:p>
                      <a:pPr algn="r" fontAlgn="b"/>
                      <a:r>
                        <a:rPr lang="en-US" sz="1800" u="none" strike="noStrike" dirty="0"/>
                        <a:t> $     5,000,000 </a:t>
                      </a:r>
                      <a:endParaRPr lang="en-US" sz="1800" b="0" i="0" u="none" strike="noStrike" dirty="0">
                        <a:solidFill>
                          <a:srgbClr val="000000"/>
                        </a:solidFill>
                        <a:latin typeface="Arial"/>
                      </a:endParaRPr>
                    </a:p>
                  </a:txBody>
                  <a:tcPr marL="9525" marR="9525" marT="9525" marB="0"/>
                </a:tc>
                <a:tc>
                  <a:txBody>
                    <a:bodyPr/>
                    <a:lstStyle/>
                    <a:p>
                      <a:pPr algn="l" fontAlgn="b"/>
                      <a:endParaRPr lang="en-US" sz="1800" b="0" i="0" u="none" strike="noStrike" dirty="0">
                        <a:solidFill>
                          <a:srgbClr val="000000"/>
                        </a:solidFill>
                        <a:latin typeface="Arial"/>
                      </a:endParaRPr>
                    </a:p>
                  </a:txBody>
                  <a:tcPr marL="9525" marR="9525" marT="9525" marB="0" anchor="b"/>
                </a:tc>
              </a:tr>
              <a:tr h="379624">
                <a:tc>
                  <a:txBody>
                    <a:bodyPr/>
                    <a:lstStyle/>
                    <a:p>
                      <a:pPr algn="l" fontAlgn="b"/>
                      <a:r>
                        <a:rPr lang="en-US" sz="1800" u="none" strike="noStrike" dirty="0"/>
                        <a:t>minus</a:t>
                      </a:r>
                      <a:endParaRPr lang="en-US" sz="1800" b="0" i="0" u="none" strike="noStrike" dirty="0">
                        <a:solidFill>
                          <a:srgbClr val="000000"/>
                        </a:solidFill>
                        <a:latin typeface="Arial"/>
                      </a:endParaRPr>
                    </a:p>
                  </a:txBody>
                  <a:tcPr marL="9525" marR="9525" marT="9525" marB="0"/>
                </a:tc>
                <a:tc>
                  <a:txBody>
                    <a:bodyPr/>
                    <a:lstStyle/>
                    <a:p>
                      <a:pPr algn="r" fontAlgn="b"/>
                      <a:r>
                        <a:rPr lang="en-US" sz="1800" u="none" strike="noStrike" dirty="0"/>
                        <a:t> $     1,050,000 </a:t>
                      </a:r>
                      <a:endParaRPr lang="en-US" sz="1800" b="0" i="0" u="none" strike="noStrike" dirty="0">
                        <a:solidFill>
                          <a:srgbClr val="000000"/>
                        </a:solidFill>
                        <a:latin typeface="Arial"/>
                      </a:endParaRPr>
                    </a:p>
                  </a:txBody>
                  <a:tcPr marL="9525" marR="9525" marT="9525" marB="0">
                    <a:lnB w="28575" cap="flat" cmpd="sng" algn="ctr">
                      <a:solidFill>
                        <a:schemeClr val="tx1">
                          <a:lumMod val="95000"/>
                          <a:lumOff val="5000"/>
                        </a:schemeClr>
                      </a:solidFill>
                      <a:prstDash val="solid"/>
                      <a:round/>
                      <a:headEnd type="none" w="med" len="med"/>
                      <a:tailEnd type="none" w="med" len="med"/>
                    </a:lnB>
                  </a:tcPr>
                </a:tc>
                <a:tc>
                  <a:txBody>
                    <a:bodyPr/>
                    <a:lstStyle/>
                    <a:p>
                      <a:pPr marL="228600" lvl="1" indent="0" algn="l" fontAlgn="b"/>
                      <a:r>
                        <a:rPr lang="en-US" sz="1800" u="none" strike="noStrike" dirty="0"/>
                        <a:t>ineligible costs</a:t>
                      </a:r>
                      <a:endParaRPr lang="en-US" sz="1800" b="0" i="0" u="none" strike="noStrike" dirty="0">
                        <a:solidFill>
                          <a:srgbClr val="000000"/>
                        </a:solidFill>
                        <a:latin typeface="Arial"/>
                      </a:endParaRPr>
                    </a:p>
                  </a:txBody>
                  <a:tcPr marL="9525" marR="9525" marT="9525" marB="0"/>
                </a:tc>
              </a:tr>
              <a:tr h="379624">
                <a:tc>
                  <a:txBody>
                    <a:bodyPr/>
                    <a:lstStyle/>
                    <a:p>
                      <a:pPr algn="l" fontAlgn="b"/>
                      <a:r>
                        <a:rPr lang="en-US" sz="1800" u="none" strike="noStrike"/>
                        <a:t>equals</a:t>
                      </a:r>
                      <a:endParaRPr lang="en-US" sz="1800" b="0" i="0" u="none" strike="noStrike">
                        <a:solidFill>
                          <a:srgbClr val="000000"/>
                        </a:solidFill>
                        <a:latin typeface="Arial"/>
                      </a:endParaRPr>
                    </a:p>
                  </a:txBody>
                  <a:tcPr marL="9525" marR="9525" marT="9525" marB="0"/>
                </a:tc>
                <a:tc>
                  <a:txBody>
                    <a:bodyPr/>
                    <a:lstStyle/>
                    <a:p>
                      <a:pPr algn="r" fontAlgn="b"/>
                      <a:r>
                        <a:rPr lang="en-US" sz="1800" u="none" strike="noStrike" dirty="0"/>
                        <a:t> $     3,950,000 </a:t>
                      </a:r>
                      <a:endParaRPr lang="en-US" sz="1800" b="0" i="0" u="none" strike="noStrike" dirty="0">
                        <a:solidFill>
                          <a:srgbClr val="000000"/>
                        </a:solidFill>
                        <a:latin typeface="Arial"/>
                      </a:endParaRPr>
                    </a:p>
                  </a:txBody>
                  <a:tcPr marL="9525" marR="9525" marT="9525" marB="0">
                    <a:lnT w="28575" cap="flat" cmpd="sng" algn="ctr">
                      <a:solidFill>
                        <a:schemeClr val="tx1">
                          <a:lumMod val="95000"/>
                          <a:lumOff val="5000"/>
                        </a:schemeClr>
                      </a:solidFill>
                      <a:prstDash val="solid"/>
                      <a:round/>
                      <a:headEnd type="none" w="med" len="med"/>
                      <a:tailEnd type="none" w="med" len="med"/>
                    </a:lnT>
                  </a:tcPr>
                </a:tc>
                <a:tc>
                  <a:txBody>
                    <a:bodyPr/>
                    <a:lstStyle/>
                    <a:p>
                      <a:pPr marL="228600" lvl="1" indent="0" algn="l" fontAlgn="b"/>
                      <a:r>
                        <a:rPr lang="en-US" sz="1800" u="none" strike="noStrike" dirty="0"/>
                        <a:t>eligible basis</a:t>
                      </a:r>
                      <a:endParaRPr lang="en-US" sz="1800" b="0" i="0" u="none" strike="noStrike" dirty="0">
                        <a:solidFill>
                          <a:srgbClr val="000000"/>
                        </a:solidFill>
                        <a:latin typeface="Arial"/>
                      </a:endParaRPr>
                    </a:p>
                  </a:txBody>
                  <a:tcPr marL="9525" marR="9525" marT="9525" marB="0"/>
                </a:tc>
              </a:tr>
              <a:tr h="379624">
                <a:tc>
                  <a:txBody>
                    <a:bodyPr/>
                    <a:lstStyle/>
                    <a:p>
                      <a:pPr algn="l" fontAlgn="b"/>
                      <a:r>
                        <a:rPr lang="en-US" sz="1800" u="none" strike="noStrike"/>
                        <a:t>times</a:t>
                      </a:r>
                      <a:endParaRPr lang="en-US" sz="1800" b="0" i="0" u="none" strike="noStrike">
                        <a:solidFill>
                          <a:srgbClr val="000000"/>
                        </a:solidFill>
                        <a:latin typeface="Arial"/>
                      </a:endParaRPr>
                    </a:p>
                  </a:txBody>
                  <a:tcPr marL="9525" marR="9525" marT="9525" marB="0"/>
                </a:tc>
                <a:tc>
                  <a:txBody>
                    <a:bodyPr/>
                    <a:lstStyle/>
                    <a:p>
                      <a:pPr algn="r" fontAlgn="b"/>
                      <a:r>
                        <a:rPr lang="en-US" sz="1800" u="none" strike="noStrike" dirty="0"/>
                        <a:t>100%</a:t>
                      </a:r>
                      <a:endParaRPr lang="en-US" sz="1800" b="0" i="0" u="none" strike="noStrike" dirty="0">
                        <a:solidFill>
                          <a:srgbClr val="000000"/>
                        </a:solidFill>
                        <a:latin typeface="Arial"/>
                      </a:endParaRPr>
                    </a:p>
                  </a:txBody>
                  <a:tcPr marL="9525" marR="9525" marT="9525" marB="0"/>
                </a:tc>
                <a:tc>
                  <a:txBody>
                    <a:bodyPr/>
                    <a:lstStyle/>
                    <a:p>
                      <a:pPr marL="228600" lvl="1" indent="0" algn="l" fontAlgn="b"/>
                      <a:r>
                        <a:rPr lang="en-US" sz="1800" b="0" i="0" u="none" strike="noStrike" dirty="0" smtClean="0">
                          <a:solidFill>
                            <a:schemeClr val="dk1"/>
                          </a:solidFill>
                          <a:latin typeface="+mn-lt"/>
                        </a:rPr>
                        <a:t>applicable</a:t>
                      </a:r>
                      <a:r>
                        <a:rPr lang="en-US" sz="1800" b="0" i="0" u="none" strike="noStrike" baseline="0" dirty="0" smtClean="0">
                          <a:solidFill>
                            <a:schemeClr val="dk1"/>
                          </a:solidFill>
                          <a:latin typeface="+mn-lt"/>
                        </a:rPr>
                        <a:t> fraction</a:t>
                      </a:r>
                      <a:endParaRPr lang="en-US" sz="1800" b="0" i="0" u="none" strike="noStrike" dirty="0">
                        <a:solidFill>
                          <a:srgbClr val="000000"/>
                        </a:solidFill>
                        <a:latin typeface="Arial"/>
                      </a:endParaRPr>
                    </a:p>
                  </a:txBody>
                  <a:tcPr marL="9525" marR="9525" marT="9525" marB="0"/>
                </a:tc>
              </a:tr>
              <a:tr h="379624">
                <a:tc>
                  <a:txBody>
                    <a:bodyPr/>
                    <a:lstStyle/>
                    <a:p>
                      <a:pPr algn="l" fontAlgn="b"/>
                      <a:r>
                        <a:rPr lang="en-US" sz="1800" b="0" i="0" u="none" strike="noStrike" dirty="0" smtClean="0">
                          <a:solidFill>
                            <a:srgbClr val="000000"/>
                          </a:solidFill>
                          <a:latin typeface="Arial"/>
                        </a:rPr>
                        <a:t>Times</a:t>
                      </a:r>
                      <a:endParaRPr lang="en-US" sz="1800" b="0" i="0" u="none" strike="noStrike" dirty="0">
                        <a:solidFill>
                          <a:srgbClr val="000000"/>
                        </a:solidFill>
                        <a:latin typeface="Arial"/>
                      </a:endParaRPr>
                    </a:p>
                  </a:txBody>
                  <a:tcPr marL="9525" marR="9525" marT="9525" marB="0"/>
                </a:tc>
                <a:tc>
                  <a:txBody>
                    <a:bodyPr/>
                    <a:lstStyle/>
                    <a:p>
                      <a:pPr algn="r" fontAlgn="b"/>
                      <a:r>
                        <a:rPr lang="en-US" sz="1800" b="0" i="0" u="none" strike="noStrike" dirty="0" smtClean="0">
                          <a:solidFill>
                            <a:srgbClr val="000000"/>
                          </a:solidFill>
                          <a:latin typeface="Arial"/>
                        </a:rPr>
                        <a:t>130%</a:t>
                      </a:r>
                      <a:endParaRPr lang="en-US" sz="1800" b="0" i="0" u="none" strike="noStrike" dirty="0">
                        <a:solidFill>
                          <a:srgbClr val="000000"/>
                        </a:solidFill>
                        <a:latin typeface="Arial"/>
                      </a:endParaRPr>
                    </a:p>
                  </a:txBody>
                  <a:tcPr marL="9525" marR="9525" marT="9525" marB="0">
                    <a:lnB w="28575" cap="flat" cmpd="sng" algn="ctr">
                      <a:solidFill>
                        <a:schemeClr val="tx1">
                          <a:lumMod val="95000"/>
                          <a:lumOff val="5000"/>
                        </a:schemeClr>
                      </a:solidFill>
                      <a:prstDash val="solid"/>
                      <a:round/>
                      <a:headEnd type="none" w="med" len="med"/>
                      <a:tailEnd type="none" w="med" len="med"/>
                    </a:lnB>
                  </a:tcPr>
                </a:tc>
                <a:tc>
                  <a:txBody>
                    <a:bodyPr/>
                    <a:lstStyle/>
                    <a:p>
                      <a:pPr marL="228600" lvl="1" indent="0" algn="l" fontAlgn="b"/>
                      <a:r>
                        <a:rPr lang="en-US" sz="1800" b="0" i="0" u="none" strike="noStrike" dirty="0" smtClean="0">
                          <a:solidFill>
                            <a:srgbClr val="000000"/>
                          </a:solidFill>
                          <a:latin typeface="Arial"/>
                        </a:rPr>
                        <a:t>basis boost</a:t>
                      </a:r>
                      <a:endParaRPr lang="en-US" sz="1800" b="0" i="0" u="none" strike="noStrike" dirty="0">
                        <a:solidFill>
                          <a:srgbClr val="000000"/>
                        </a:solidFill>
                        <a:latin typeface="Arial"/>
                      </a:endParaRPr>
                    </a:p>
                  </a:txBody>
                  <a:tcPr marL="9525" marR="9525" marT="9525" marB="0"/>
                </a:tc>
              </a:tr>
              <a:tr h="379624">
                <a:tc>
                  <a:txBody>
                    <a:bodyPr/>
                    <a:lstStyle/>
                    <a:p>
                      <a:pPr algn="l" fontAlgn="b"/>
                      <a:r>
                        <a:rPr lang="en-US" sz="1800" u="none" strike="noStrike"/>
                        <a:t>equals</a:t>
                      </a:r>
                      <a:endParaRPr lang="en-US" sz="1800" b="0" i="0" u="none" strike="noStrike">
                        <a:solidFill>
                          <a:srgbClr val="000000"/>
                        </a:solidFill>
                        <a:latin typeface="Arial"/>
                      </a:endParaRPr>
                    </a:p>
                  </a:txBody>
                  <a:tcPr marL="9525" marR="9525" marT="9525" marB="0"/>
                </a:tc>
                <a:tc>
                  <a:txBody>
                    <a:bodyPr/>
                    <a:lstStyle/>
                    <a:p>
                      <a:pPr algn="r" fontAlgn="b"/>
                      <a:r>
                        <a:rPr lang="en-US" sz="1800" u="none" strike="noStrike" dirty="0"/>
                        <a:t> $     </a:t>
                      </a:r>
                      <a:r>
                        <a:rPr lang="en-US" sz="1800" u="none" strike="noStrike" dirty="0" smtClean="0"/>
                        <a:t>5,135,000 </a:t>
                      </a:r>
                      <a:endParaRPr lang="en-US" sz="1800" b="0" i="0" u="none" strike="noStrike" dirty="0">
                        <a:solidFill>
                          <a:srgbClr val="000000"/>
                        </a:solidFill>
                        <a:latin typeface="Arial"/>
                      </a:endParaRPr>
                    </a:p>
                  </a:txBody>
                  <a:tcPr marL="9525" marR="9525" marT="9525" marB="0">
                    <a:lnT w="28575" cap="flat" cmpd="sng" algn="ctr">
                      <a:solidFill>
                        <a:schemeClr val="tx1">
                          <a:lumMod val="95000"/>
                          <a:lumOff val="5000"/>
                        </a:schemeClr>
                      </a:solidFill>
                      <a:prstDash val="solid"/>
                      <a:round/>
                      <a:headEnd type="none" w="med" len="med"/>
                      <a:tailEnd type="none" w="med" len="med"/>
                    </a:lnT>
                    <a:lnB w="28575" cap="flat" cmpd="sng" algn="ctr">
                      <a:solidFill>
                        <a:schemeClr val="tx1">
                          <a:lumMod val="95000"/>
                          <a:lumOff val="5000"/>
                        </a:schemeClr>
                      </a:solidFill>
                      <a:prstDash val="solid"/>
                      <a:round/>
                      <a:headEnd type="none" w="med" len="med"/>
                      <a:tailEnd type="none" w="med" len="med"/>
                    </a:lnB>
                  </a:tcPr>
                </a:tc>
                <a:tc>
                  <a:txBody>
                    <a:bodyPr/>
                    <a:lstStyle/>
                    <a:p>
                      <a:pPr marL="228600" lvl="1" indent="0" algn="l" fontAlgn="b"/>
                      <a:r>
                        <a:rPr lang="en-US" sz="1800" u="none" strike="noStrike" dirty="0"/>
                        <a:t>qualified basis</a:t>
                      </a:r>
                      <a:endParaRPr lang="en-US" sz="1800" b="0" i="0" u="none" strike="noStrike" dirty="0">
                        <a:solidFill>
                          <a:srgbClr val="000000"/>
                        </a:solidFill>
                        <a:latin typeface="Arial"/>
                      </a:endParaRPr>
                    </a:p>
                  </a:txBody>
                  <a:tcPr marL="9525" marR="9525" marT="9525" marB="0"/>
                </a:tc>
              </a:tr>
              <a:tr h="379624">
                <a:tc>
                  <a:txBody>
                    <a:bodyPr/>
                    <a:lstStyle/>
                    <a:p>
                      <a:pPr algn="l" fontAlgn="b"/>
                      <a:r>
                        <a:rPr lang="en-US" sz="1800" u="none" strike="noStrike"/>
                        <a:t>times</a:t>
                      </a:r>
                      <a:endParaRPr lang="en-US" sz="1800" b="0" i="0" u="none" strike="noStrike">
                        <a:solidFill>
                          <a:srgbClr val="000000"/>
                        </a:solidFill>
                        <a:latin typeface="Arial"/>
                      </a:endParaRPr>
                    </a:p>
                  </a:txBody>
                  <a:tcPr marL="9525" marR="9525" marT="9525" marB="0"/>
                </a:tc>
                <a:tc>
                  <a:txBody>
                    <a:bodyPr/>
                    <a:lstStyle/>
                    <a:p>
                      <a:pPr algn="r" fontAlgn="b"/>
                      <a:r>
                        <a:rPr lang="en-US" sz="1800" u="none" strike="noStrike" dirty="0"/>
                        <a:t>9%</a:t>
                      </a:r>
                      <a:endParaRPr lang="en-US" sz="1800" b="0" i="0" u="none" strike="noStrike" dirty="0">
                        <a:solidFill>
                          <a:srgbClr val="000000"/>
                        </a:solidFill>
                        <a:latin typeface="Arial"/>
                      </a:endParaRPr>
                    </a:p>
                  </a:txBody>
                  <a:tcPr marL="9525" marR="9525" marT="9525" marB="0">
                    <a:lnT w="28575" cap="flat" cmpd="sng" algn="ctr">
                      <a:solidFill>
                        <a:schemeClr val="tx1">
                          <a:lumMod val="95000"/>
                          <a:lumOff val="5000"/>
                        </a:schemeClr>
                      </a:solidFill>
                      <a:prstDash val="solid"/>
                      <a:round/>
                      <a:headEnd type="none" w="med" len="med"/>
                      <a:tailEnd type="none" w="med" len="med"/>
                    </a:lnT>
                    <a:lnB w="28575" cap="flat" cmpd="sng" algn="ctr">
                      <a:solidFill>
                        <a:schemeClr val="tx1">
                          <a:lumMod val="95000"/>
                          <a:lumOff val="5000"/>
                        </a:schemeClr>
                      </a:solidFill>
                      <a:prstDash val="solid"/>
                      <a:round/>
                      <a:headEnd type="none" w="med" len="med"/>
                      <a:tailEnd type="none" w="med" len="med"/>
                    </a:lnB>
                  </a:tcPr>
                </a:tc>
                <a:tc>
                  <a:txBody>
                    <a:bodyPr/>
                    <a:lstStyle/>
                    <a:p>
                      <a:pPr marL="228600" lvl="1" indent="0" algn="l" fontAlgn="b"/>
                      <a:r>
                        <a:rPr lang="en-US" sz="1800" u="none" strike="noStrike" dirty="0"/>
                        <a:t>credit rate</a:t>
                      </a:r>
                      <a:endParaRPr lang="en-US" sz="1800" b="0" i="0" u="none" strike="noStrike" dirty="0">
                        <a:solidFill>
                          <a:srgbClr val="000000"/>
                        </a:solidFill>
                        <a:latin typeface="Arial"/>
                      </a:endParaRPr>
                    </a:p>
                  </a:txBody>
                  <a:tcPr marL="9525" marR="9525" marT="9525" marB="0"/>
                </a:tc>
              </a:tr>
              <a:tr h="736918">
                <a:tc>
                  <a:txBody>
                    <a:bodyPr/>
                    <a:lstStyle/>
                    <a:p>
                      <a:pPr algn="l" fontAlgn="b"/>
                      <a:r>
                        <a:rPr lang="en-US" sz="1800" u="none" strike="noStrike"/>
                        <a:t>equals</a:t>
                      </a:r>
                      <a:endParaRPr lang="en-US" sz="1800" b="0" i="0" u="none" strike="noStrike">
                        <a:solidFill>
                          <a:srgbClr val="000000"/>
                        </a:solidFill>
                        <a:latin typeface="Arial"/>
                      </a:endParaRPr>
                    </a:p>
                  </a:txBody>
                  <a:tcPr marL="9525" marR="9525" marT="9525" marB="0"/>
                </a:tc>
                <a:tc>
                  <a:txBody>
                    <a:bodyPr/>
                    <a:lstStyle/>
                    <a:p>
                      <a:pPr algn="r" fontAlgn="b"/>
                      <a:r>
                        <a:rPr lang="en-US" sz="1800" u="none" strike="noStrike" dirty="0"/>
                        <a:t> $        </a:t>
                      </a:r>
                      <a:r>
                        <a:rPr lang="en-US" sz="1800" u="none" strike="noStrike" dirty="0" smtClean="0"/>
                        <a:t>462,150 </a:t>
                      </a:r>
                      <a:endParaRPr lang="en-US" sz="1800" b="0" i="0" u="none" strike="noStrike" dirty="0">
                        <a:solidFill>
                          <a:srgbClr val="000000"/>
                        </a:solidFill>
                        <a:latin typeface="Arial"/>
                      </a:endParaRPr>
                    </a:p>
                  </a:txBody>
                  <a:tcPr marL="9525" marR="9525" marT="9525" marB="0">
                    <a:lnT w="28575" cap="flat" cmpd="sng" algn="ctr">
                      <a:solidFill>
                        <a:schemeClr val="tx1">
                          <a:lumMod val="95000"/>
                          <a:lumOff val="5000"/>
                        </a:schemeClr>
                      </a:solidFill>
                      <a:prstDash val="solid"/>
                      <a:round/>
                      <a:headEnd type="none" w="med" len="med"/>
                      <a:tailEnd type="none" w="med" len="med"/>
                    </a:lnT>
                  </a:tcPr>
                </a:tc>
                <a:tc>
                  <a:txBody>
                    <a:bodyPr/>
                    <a:lstStyle/>
                    <a:p>
                      <a:pPr marL="228600" lvl="1" indent="0" algn="l" fontAlgn="b"/>
                      <a:r>
                        <a:rPr lang="en-US" sz="1800" u="none" strike="noStrike" dirty="0"/>
                        <a:t>annual credit amount for ten years</a:t>
                      </a:r>
                      <a:endParaRPr lang="en-US" sz="1800" b="0" i="0" u="none" strike="noStrike" dirty="0">
                        <a:solidFill>
                          <a:srgbClr val="000000"/>
                        </a:solidFill>
                        <a:latin typeface="Arial"/>
                      </a:endParaRPr>
                    </a:p>
                  </a:txBody>
                  <a:tcPr marL="9525" marR="9525" marT="9525"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Overview</a:t>
            </a:r>
            <a:endParaRPr lang="en-US" dirty="0"/>
          </a:p>
        </p:txBody>
      </p:sp>
      <p:sp>
        <p:nvSpPr>
          <p:cNvPr id="3" name="Content Placeholder 2"/>
          <p:cNvSpPr>
            <a:spLocks noGrp="1"/>
          </p:cNvSpPr>
          <p:nvPr>
            <p:ph idx="1"/>
          </p:nvPr>
        </p:nvSpPr>
        <p:spPr/>
        <p:txBody>
          <a:bodyPr/>
          <a:lstStyle/>
          <a:p>
            <a:r>
              <a:rPr lang="en-US" dirty="0" smtClean="0"/>
              <a:t>Established by Congress in 1986 to encourage private investment in construction and rehabilitation of affordable rental housing</a:t>
            </a:r>
          </a:p>
          <a:p>
            <a:r>
              <a:rPr lang="en-US" dirty="0" smtClean="0"/>
              <a:t>Codified in Section 42 of the Internal Revenue Code - LIHTC</a:t>
            </a:r>
          </a:p>
          <a:p>
            <a:r>
              <a:rPr lang="en-US" dirty="0" smtClean="0"/>
              <a:t>Since 1987, the program has produced over 3,125,000 units or approximately 125,000 annually</a:t>
            </a:r>
          </a:p>
          <a:p>
            <a:r>
              <a:rPr lang="en-US" dirty="0" smtClean="0"/>
              <a:t>Largest single funding source for affordable housing production in the U.S.</a:t>
            </a:r>
          </a:p>
        </p:txBody>
      </p:sp>
      <p:sp>
        <p:nvSpPr>
          <p:cNvPr id="4" name="Slide Number Placeholder 3"/>
          <p:cNvSpPr>
            <a:spLocks noGrp="1"/>
          </p:cNvSpPr>
          <p:nvPr>
            <p:ph type="sldNum" sz="quarter" idx="4"/>
          </p:nvPr>
        </p:nvSpPr>
        <p:spPr/>
        <p:txBody>
          <a:bodyPr/>
          <a:lstStyle/>
          <a:p>
            <a:fld id="{F45B54DF-06B5-8742-B145-530FED491F57}" type="slidenum">
              <a:rPr lang="en-US" smtClean="0"/>
              <a:pPr/>
              <a:t>1</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Use of Federal Funds with LIHTCs	</a:t>
            </a:r>
            <a:endParaRPr lang="en-US" dirty="0"/>
          </a:p>
        </p:txBody>
      </p:sp>
      <p:sp>
        <p:nvSpPr>
          <p:cNvPr id="3" name="Content Placeholder 2"/>
          <p:cNvSpPr>
            <a:spLocks noGrp="1"/>
          </p:cNvSpPr>
          <p:nvPr>
            <p:ph idx="1"/>
          </p:nvPr>
        </p:nvSpPr>
        <p:spPr/>
        <p:txBody>
          <a:bodyPr/>
          <a:lstStyle/>
          <a:p>
            <a:r>
              <a:rPr lang="en-US" dirty="0" smtClean="0"/>
              <a:t>Any federal funds used for construction must be subtracted from eligible basis.  This is to avoid double federal subsidy:</a:t>
            </a:r>
          </a:p>
          <a:p>
            <a:pPr lvl="1"/>
            <a:r>
              <a:rPr lang="en-US" dirty="0" smtClean="0"/>
              <a:t>Tax exempt bonds are included as federal financing</a:t>
            </a:r>
          </a:p>
          <a:p>
            <a:pPr lvl="1"/>
            <a:r>
              <a:rPr lang="en-US" dirty="0" smtClean="0"/>
              <a:t>HOME and CDBG do not function as federal funds</a:t>
            </a:r>
          </a:p>
          <a:p>
            <a:r>
              <a:rPr lang="en-US" dirty="0" smtClean="0"/>
              <a:t>Rather than subtracting federal dollars, you can take </a:t>
            </a:r>
            <a:r>
              <a:rPr lang="en-US" b="1" u="sng" dirty="0" smtClean="0"/>
              <a:t>4% credit </a:t>
            </a:r>
            <a:r>
              <a:rPr lang="en-US" dirty="0" smtClean="0"/>
              <a:t>on entire eligible basis</a:t>
            </a:r>
            <a:endParaRPr lang="en-US" dirty="0"/>
          </a:p>
        </p:txBody>
      </p:sp>
      <p:sp>
        <p:nvSpPr>
          <p:cNvPr id="4" name="Slide Number Placeholder 3"/>
          <p:cNvSpPr>
            <a:spLocks noGrp="1"/>
          </p:cNvSpPr>
          <p:nvPr>
            <p:ph type="sldNum" sz="quarter" idx="4"/>
          </p:nvPr>
        </p:nvSpPr>
        <p:spPr/>
        <p:txBody>
          <a:bodyPr/>
          <a:lstStyle/>
          <a:p>
            <a:fld id="{F45B54DF-06B5-8742-B145-530FED491F57}" type="slidenum">
              <a:rPr lang="en-US" smtClean="0"/>
              <a:pPr/>
              <a:t>19</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Program Requirements</a:t>
            </a:r>
            <a:endParaRPr lang="en-US" dirty="0"/>
          </a:p>
        </p:txBody>
      </p:sp>
      <p:sp>
        <p:nvSpPr>
          <p:cNvPr id="3" name="Content Placeholder 2"/>
          <p:cNvSpPr>
            <a:spLocks noGrp="1"/>
          </p:cNvSpPr>
          <p:nvPr>
            <p:ph idx="1"/>
          </p:nvPr>
        </p:nvSpPr>
        <p:spPr/>
        <p:txBody>
          <a:bodyPr>
            <a:normAutofit/>
          </a:bodyPr>
          <a:lstStyle/>
          <a:p>
            <a:r>
              <a:rPr lang="en-US" dirty="0" smtClean="0"/>
              <a:t>Rent and Income Restrictions for Qualified Building </a:t>
            </a:r>
          </a:p>
          <a:p>
            <a:r>
              <a:rPr lang="en-US" dirty="0" smtClean="0"/>
              <a:t>Minimum Set –Aside Test – Minimum % of units must be rented to low income tenants</a:t>
            </a:r>
          </a:p>
          <a:p>
            <a:r>
              <a:rPr lang="en-US" dirty="0" smtClean="0"/>
              <a:t>At least 20% of units in Project must be rented to tenants with income at or below 50% of AMI</a:t>
            </a:r>
          </a:p>
          <a:p>
            <a:pPr>
              <a:buNone/>
            </a:pPr>
            <a:r>
              <a:rPr lang="en-US" dirty="0" smtClean="0"/>
              <a:t>								or</a:t>
            </a:r>
          </a:p>
          <a:p>
            <a:r>
              <a:rPr lang="en-US" dirty="0" smtClean="0"/>
              <a:t>At least 40% of units in Project must be rented to tenants with income at or below 60% of AMI (area median income)</a:t>
            </a:r>
          </a:p>
          <a:p>
            <a:r>
              <a:rPr lang="en-US" dirty="0" smtClean="0"/>
              <a:t>AMI figures are published annually by HUD in same manner as used in Section 8 Program</a:t>
            </a:r>
            <a:endParaRPr lang="en-US" dirty="0"/>
          </a:p>
        </p:txBody>
      </p:sp>
      <p:sp>
        <p:nvSpPr>
          <p:cNvPr id="4" name="Slide Number Placeholder 3"/>
          <p:cNvSpPr>
            <a:spLocks noGrp="1"/>
          </p:cNvSpPr>
          <p:nvPr>
            <p:ph type="sldNum" sz="quarter" idx="4"/>
          </p:nvPr>
        </p:nvSpPr>
        <p:spPr>
          <a:xfrm>
            <a:off x="6322769" y="6301470"/>
            <a:ext cx="2133600" cy="365125"/>
          </a:xfrm>
        </p:spPr>
        <p:txBody>
          <a:bodyPr/>
          <a:lstStyle/>
          <a:p>
            <a:fld id="{F45B54DF-06B5-8742-B145-530FED491F57}" type="slidenum">
              <a:rPr lang="en-US" smtClean="0"/>
              <a:pPr/>
              <a:t>20</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Program Requirements</a:t>
            </a:r>
            <a:endParaRPr lang="en-US" dirty="0"/>
          </a:p>
        </p:txBody>
      </p:sp>
      <p:sp>
        <p:nvSpPr>
          <p:cNvPr id="3" name="Content Placeholder 2"/>
          <p:cNvSpPr>
            <a:spLocks noGrp="1"/>
          </p:cNvSpPr>
          <p:nvPr>
            <p:ph idx="1"/>
          </p:nvPr>
        </p:nvSpPr>
        <p:spPr/>
        <p:txBody>
          <a:bodyPr/>
          <a:lstStyle/>
          <a:p>
            <a:r>
              <a:rPr lang="en-US" dirty="0" smtClean="0"/>
              <a:t>Rent Restriction Test – Maximum  rents limited for LIHTC units</a:t>
            </a:r>
          </a:p>
          <a:p>
            <a:r>
              <a:rPr lang="en-US" dirty="0" smtClean="0"/>
              <a:t>Gross rent (including utilities) cannot exceed 30% of applicable AMI</a:t>
            </a:r>
          </a:p>
          <a:p>
            <a:r>
              <a:rPr lang="en-US" dirty="0" smtClean="0"/>
              <a:t>Gross rent does not include Section 8 or similar rental subsidies</a:t>
            </a:r>
          </a:p>
          <a:p>
            <a:r>
              <a:rPr lang="en-US" dirty="0" smtClean="0"/>
              <a:t>Gross rent must include utility allowance for tenant paid utilities – you must deduct this amount from rent charged to tenant</a:t>
            </a:r>
          </a:p>
          <a:p>
            <a:pPr>
              <a:buNone/>
            </a:pPr>
            <a:endParaRPr lang="en-US" dirty="0" smtClean="0"/>
          </a:p>
        </p:txBody>
      </p:sp>
      <p:sp>
        <p:nvSpPr>
          <p:cNvPr id="4" name="Slide Number Placeholder 3"/>
          <p:cNvSpPr>
            <a:spLocks noGrp="1"/>
          </p:cNvSpPr>
          <p:nvPr>
            <p:ph type="sldNum" sz="quarter" idx="4"/>
          </p:nvPr>
        </p:nvSpPr>
        <p:spPr>
          <a:xfrm>
            <a:off x="6322769" y="6301470"/>
            <a:ext cx="2133600" cy="365125"/>
          </a:xfrm>
        </p:spPr>
        <p:txBody>
          <a:bodyPr/>
          <a:lstStyle/>
          <a:p>
            <a:fld id="{F45B54DF-06B5-8742-B145-530FED491F57}" type="slidenum">
              <a:rPr lang="en-US" smtClean="0"/>
              <a:pPr/>
              <a:t>21</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Program Requirements</a:t>
            </a:r>
            <a:endParaRPr lang="en-US" dirty="0"/>
          </a:p>
        </p:txBody>
      </p:sp>
      <p:sp>
        <p:nvSpPr>
          <p:cNvPr id="3" name="Content Placeholder 2"/>
          <p:cNvSpPr>
            <a:spLocks noGrp="1"/>
          </p:cNvSpPr>
          <p:nvPr>
            <p:ph idx="1"/>
          </p:nvPr>
        </p:nvSpPr>
        <p:spPr/>
        <p:txBody>
          <a:bodyPr/>
          <a:lstStyle/>
          <a:p>
            <a:r>
              <a:rPr lang="en-US" dirty="0" smtClean="0"/>
              <a:t>Minimum 30-Year Affordability Commitment</a:t>
            </a:r>
          </a:p>
          <a:p>
            <a:r>
              <a:rPr lang="en-US" dirty="0" smtClean="0"/>
              <a:t>15 year Compliance Period – 3 tests must be met continuously for 15 years or risk credit recapture</a:t>
            </a:r>
          </a:p>
          <a:p>
            <a:pPr lvl="1"/>
            <a:r>
              <a:rPr lang="en-US" dirty="0" smtClean="0"/>
              <a:t>Minimum Set- Aside</a:t>
            </a:r>
          </a:p>
          <a:p>
            <a:pPr lvl="1"/>
            <a:r>
              <a:rPr lang="en-US" dirty="0" smtClean="0"/>
              <a:t>Applicable Fraction by building</a:t>
            </a:r>
          </a:p>
          <a:p>
            <a:pPr lvl="1"/>
            <a:r>
              <a:rPr lang="en-US" dirty="0" smtClean="0"/>
              <a:t>Rent and income restrictions</a:t>
            </a:r>
          </a:p>
          <a:p>
            <a:r>
              <a:rPr lang="en-US" dirty="0" smtClean="0"/>
              <a:t>15 year Extended Use Period – Owner must agree to extended low income housing use of at least 15 years – agreement is binding on project owner and successors, is deed restricted and enforceable by tenants</a:t>
            </a:r>
            <a:endParaRPr lang="en-US" dirty="0"/>
          </a:p>
        </p:txBody>
      </p:sp>
      <p:sp>
        <p:nvSpPr>
          <p:cNvPr id="4" name="Slide Number Placeholder 3"/>
          <p:cNvSpPr>
            <a:spLocks noGrp="1"/>
          </p:cNvSpPr>
          <p:nvPr>
            <p:ph type="sldNum" sz="quarter" idx="4"/>
          </p:nvPr>
        </p:nvSpPr>
        <p:spPr>
          <a:xfrm>
            <a:off x="6322769" y="6301470"/>
            <a:ext cx="2133600" cy="365125"/>
          </a:xfrm>
        </p:spPr>
        <p:txBody>
          <a:bodyPr/>
          <a:lstStyle/>
          <a:p>
            <a:fld id="{F45B54DF-06B5-8742-B145-530FED491F57}" type="slidenum">
              <a:rPr lang="en-US" smtClean="0"/>
              <a:pPr/>
              <a:t>22</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Program Requirements</a:t>
            </a:r>
            <a:endParaRPr lang="en-US" dirty="0"/>
          </a:p>
        </p:txBody>
      </p:sp>
      <p:sp>
        <p:nvSpPr>
          <p:cNvPr id="3" name="Content Placeholder 2"/>
          <p:cNvSpPr>
            <a:spLocks noGrp="1"/>
          </p:cNvSpPr>
          <p:nvPr>
            <p:ph idx="1"/>
          </p:nvPr>
        </p:nvSpPr>
        <p:spPr/>
        <p:txBody>
          <a:bodyPr>
            <a:normAutofit/>
          </a:bodyPr>
          <a:lstStyle/>
          <a:p>
            <a:r>
              <a:rPr lang="en-US" dirty="0" smtClean="0"/>
              <a:t>Federal Placement in Service Deadlines</a:t>
            </a:r>
          </a:p>
          <a:p>
            <a:r>
              <a:rPr lang="en-US" dirty="0" smtClean="0"/>
              <a:t>Project must be PIS (Placed in Service) in the year LIHTC’s are allocated to Project Owner</a:t>
            </a:r>
          </a:p>
          <a:p>
            <a:r>
              <a:rPr lang="en-US" dirty="0" smtClean="0"/>
              <a:t>Exception : Carryover</a:t>
            </a:r>
          </a:p>
          <a:p>
            <a:r>
              <a:rPr lang="en-US" dirty="0" smtClean="0"/>
              <a:t>10% Test – Cost Certification of 10% of Reasonably Expected basis must be incurred by a certain time</a:t>
            </a:r>
          </a:p>
          <a:p>
            <a:r>
              <a:rPr lang="en-US" dirty="0" smtClean="0"/>
              <a:t>If credits are carried over – project must be PIS by the end of the second calendar year after year Carryover is made</a:t>
            </a:r>
          </a:p>
          <a:p>
            <a:endParaRPr lang="en-US" dirty="0"/>
          </a:p>
        </p:txBody>
      </p:sp>
      <p:sp>
        <p:nvSpPr>
          <p:cNvPr id="4" name="Slide Number Placeholder 3"/>
          <p:cNvSpPr>
            <a:spLocks noGrp="1"/>
          </p:cNvSpPr>
          <p:nvPr>
            <p:ph type="sldNum" sz="quarter" idx="4"/>
          </p:nvPr>
        </p:nvSpPr>
        <p:spPr>
          <a:xfrm>
            <a:off x="6322769" y="6301470"/>
            <a:ext cx="2133600" cy="365125"/>
          </a:xfrm>
        </p:spPr>
        <p:txBody>
          <a:bodyPr/>
          <a:lstStyle/>
          <a:p>
            <a:fld id="{F45B54DF-06B5-8742-B145-530FED491F57}" type="slidenum">
              <a:rPr lang="en-US" smtClean="0"/>
              <a:pPr/>
              <a:t>23</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Program Requirements</a:t>
            </a:r>
            <a:endParaRPr lang="en-US" dirty="0"/>
          </a:p>
        </p:txBody>
      </p:sp>
      <p:sp>
        <p:nvSpPr>
          <p:cNvPr id="3" name="Content Placeholder 2"/>
          <p:cNvSpPr>
            <a:spLocks noGrp="1"/>
          </p:cNvSpPr>
          <p:nvPr>
            <p:ph idx="1"/>
          </p:nvPr>
        </p:nvSpPr>
        <p:spPr/>
        <p:txBody>
          <a:bodyPr/>
          <a:lstStyle/>
          <a:p>
            <a:r>
              <a:rPr lang="en-US" dirty="0" smtClean="0"/>
              <a:t>Reasonably Expected Basis = Adjusted Basis of  Land and Depreciable Property</a:t>
            </a:r>
          </a:p>
          <a:p>
            <a:r>
              <a:rPr lang="en-US" dirty="0" smtClean="0"/>
              <a:t>If 10% test is failed, Project will not be eligible for ANY tax credits</a:t>
            </a:r>
          </a:p>
          <a:p>
            <a:r>
              <a:rPr lang="en-US" dirty="0" smtClean="0"/>
              <a:t>No carryover allocation requirement for automatic allocation of 4% tax credits for bond-financed projects</a:t>
            </a:r>
            <a:endParaRPr lang="en-US" dirty="0"/>
          </a:p>
        </p:txBody>
      </p:sp>
      <p:sp>
        <p:nvSpPr>
          <p:cNvPr id="4" name="Slide Number Placeholder 3"/>
          <p:cNvSpPr>
            <a:spLocks noGrp="1"/>
          </p:cNvSpPr>
          <p:nvPr>
            <p:ph type="sldNum" sz="quarter" idx="4"/>
          </p:nvPr>
        </p:nvSpPr>
        <p:spPr>
          <a:xfrm>
            <a:off x="6322769" y="6301470"/>
            <a:ext cx="2133600" cy="365125"/>
          </a:xfrm>
        </p:spPr>
        <p:txBody>
          <a:bodyPr/>
          <a:lstStyle/>
          <a:p>
            <a:fld id="{F45B54DF-06B5-8742-B145-530FED491F57}" type="slidenum">
              <a:rPr lang="en-US" smtClean="0"/>
              <a:pPr/>
              <a:t>24</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hangingPunct="1"/>
            <a:r>
              <a:rPr lang="en-US" dirty="0" smtClean="0"/>
              <a:t>Low Income Housing Tax Credit Structure</a:t>
            </a:r>
          </a:p>
        </p:txBody>
      </p:sp>
      <p:sp>
        <p:nvSpPr>
          <p:cNvPr id="5123" name="Oval 35"/>
          <p:cNvSpPr>
            <a:spLocks noChangeArrowheads="1"/>
          </p:cNvSpPr>
          <p:nvPr/>
        </p:nvSpPr>
        <p:spPr bwMode="auto">
          <a:xfrm>
            <a:off x="3200400" y="3886200"/>
            <a:ext cx="2514600" cy="1524000"/>
          </a:xfrm>
          <a:prstGeom prst="ellipse">
            <a:avLst/>
          </a:prstGeom>
          <a:solidFill>
            <a:srgbClr val="5F2E60"/>
          </a:solidFill>
          <a:ln w="9525">
            <a:solidFill>
              <a:schemeClr val="tx1"/>
            </a:solidFill>
            <a:round/>
            <a:headEnd/>
            <a:tailEnd/>
          </a:ln>
          <a:scene3d>
            <a:camera prst="orthographicFront"/>
            <a:lightRig rig="threePt" dir="t"/>
          </a:scene3d>
          <a:sp3d>
            <a:bevelT/>
          </a:sp3d>
        </p:spPr>
        <p:txBody>
          <a:bodyPr wrap="none" anchor="ctr"/>
          <a:lstStyle/>
          <a:p>
            <a:pPr algn="ctr"/>
            <a:r>
              <a:rPr lang="en-US">
                <a:solidFill>
                  <a:schemeClr val="bg1"/>
                </a:solidFill>
              </a:rPr>
              <a:t>Investor “Fund”</a:t>
            </a:r>
          </a:p>
          <a:p>
            <a:pPr algn="ctr"/>
            <a:r>
              <a:rPr lang="en-US">
                <a:solidFill>
                  <a:schemeClr val="bg1"/>
                </a:solidFill>
              </a:rPr>
              <a:t>Partnership</a:t>
            </a:r>
          </a:p>
        </p:txBody>
      </p:sp>
      <p:sp>
        <p:nvSpPr>
          <p:cNvPr id="5124" name="Rectangle 36"/>
          <p:cNvSpPr>
            <a:spLocks noChangeArrowheads="1"/>
          </p:cNvSpPr>
          <p:nvPr/>
        </p:nvSpPr>
        <p:spPr bwMode="auto">
          <a:xfrm>
            <a:off x="1143000" y="1828800"/>
            <a:ext cx="2057400" cy="1219200"/>
          </a:xfrm>
          <a:prstGeom prst="rect">
            <a:avLst/>
          </a:prstGeom>
          <a:solidFill>
            <a:srgbClr val="740000"/>
          </a:solidFill>
          <a:ln w="9525">
            <a:solidFill>
              <a:schemeClr val="tx1"/>
            </a:solidFill>
            <a:miter lim="800000"/>
            <a:headEnd/>
            <a:tailEnd/>
          </a:ln>
          <a:scene3d>
            <a:camera prst="orthographicFront"/>
            <a:lightRig rig="threePt" dir="t"/>
          </a:scene3d>
          <a:sp3d>
            <a:bevelT/>
          </a:sp3d>
        </p:spPr>
        <p:txBody>
          <a:bodyPr wrap="none" anchor="ctr"/>
          <a:lstStyle/>
          <a:p>
            <a:pPr algn="ctr"/>
            <a:r>
              <a:rPr lang="en-US">
                <a:solidFill>
                  <a:schemeClr val="bg1"/>
                </a:solidFill>
              </a:rPr>
              <a:t>G.P.</a:t>
            </a:r>
          </a:p>
          <a:p>
            <a:pPr algn="ctr"/>
            <a:r>
              <a:rPr lang="en-US">
                <a:solidFill>
                  <a:schemeClr val="bg1"/>
                </a:solidFill>
              </a:rPr>
              <a:t>Manager</a:t>
            </a:r>
          </a:p>
        </p:txBody>
      </p:sp>
      <p:sp>
        <p:nvSpPr>
          <p:cNvPr id="14373" name="AutoShape 37"/>
          <p:cNvSpPr>
            <a:spLocks noChangeArrowheads="1"/>
          </p:cNvSpPr>
          <p:nvPr/>
        </p:nvSpPr>
        <p:spPr bwMode="auto">
          <a:xfrm>
            <a:off x="7010400" y="4419600"/>
            <a:ext cx="1828800" cy="1905000"/>
          </a:xfrm>
          <a:prstGeom prst="flowChartMagneticDisk">
            <a:avLst/>
          </a:prstGeom>
          <a:solidFill>
            <a:schemeClr val="accent4">
              <a:lumMod val="50000"/>
            </a:schemeClr>
          </a:solidFill>
          <a:ln w="9525">
            <a:solidFill>
              <a:schemeClr val="tx1"/>
            </a:solidFill>
            <a:round/>
            <a:headEnd/>
            <a:tailEnd/>
          </a:ln>
          <a:effectLst/>
          <a:scene3d>
            <a:camera prst="orthographicFront"/>
            <a:lightRig rig="threePt" dir="t"/>
          </a:scene3d>
          <a:sp3d>
            <a:bevelT/>
          </a:sp3d>
        </p:spPr>
        <p:txBody>
          <a:bodyPr wrap="none" anchor="ctr"/>
          <a:lstStyle/>
          <a:p>
            <a:pPr algn="ctr">
              <a:defRPr/>
            </a:pPr>
            <a:r>
              <a:rPr lang="en-US">
                <a:solidFill>
                  <a:schemeClr val="bg1"/>
                </a:solidFill>
              </a:rPr>
              <a:t>State</a:t>
            </a:r>
          </a:p>
          <a:p>
            <a:pPr algn="ctr">
              <a:defRPr/>
            </a:pPr>
            <a:r>
              <a:rPr lang="en-US">
                <a:solidFill>
                  <a:schemeClr val="bg1"/>
                </a:solidFill>
              </a:rPr>
              <a:t>Housing</a:t>
            </a:r>
          </a:p>
          <a:p>
            <a:pPr algn="ctr">
              <a:defRPr/>
            </a:pPr>
            <a:r>
              <a:rPr lang="en-US">
                <a:solidFill>
                  <a:schemeClr val="bg1"/>
                </a:solidFill>
              </a:rPr>
              <a:t>Agency</a:t>
            </a:r>
          </a:p>
        </p:txBody>
      </p:sp>
      <p:sp>
        <p:nvSpPr>
          <p:cNvPr id="5126" name="AutoShape 38"/>
          <p:cNvSpPr>
            <a:spLocks noChangeArrowheads="1"/>
          </p:cNvSpPr>
          <p:nvPr/>
        </p:nvSpPr>
        <p:spPr bwMode="auto">
          <a:xfrm>
            <a:off x="762000" y="5181600"/>
            <a:ext cx="1676400" cy="914400"/>
          </a:xfrm>
          <a:prstGeom prst="roundRect">
            <a:avLst>
              <a:gd name="adj" fmla="val 16667"/>
            </a:avLst>
          </a:prstGeom>
          <a:solidFill>
            <a:srgbClr val="002060"/>
          </a:solidFill>
          <a:ln w="9525">
            <a:solidFill>
              <a:schemeClr val="tx1"/>
            </a:solidFill>
            <a:round/>
            <a:headEnd/>
            <a:tailEnd/>
          </a:ln>
          <a:scene3d>
            <a:camera prst="orthographicFront"/>
            <a:lightRig rig="threePt" dir="t"/>
          </a:scene3d>
          <a:sp3d>
            <a:bevelT/>
          </a:sp3d>
        </p:spPr>
        <p:txBody>
          <a:bodyPr wrap="none" anchor="ctr"/>
          <a:lstStyle/>
          <a:p>
            <a:pPr algn="ctr"/>
            <a:r>
              <a:rPr lang="en-US" sz="1600">
                <a:solidFill>
                  <a:schemeClr val="bg1"/>
                </a:solidFill>
              </a:rPr>
              <a:t>Section 42</a:t>
            </a:r>
          </a:p>
          <a:p>
            <a:pPr algn="ctr"/>
            <a:r>
              <a:rPr lang="en-US" sz="1600">
                <a:solidFill>
                  <a:schemeClr val="bg1"/>
                </a:solidFill>
              </a:rPr>
              <a:t>“Operating</a:t>
            </a:r>
          </a:p>
          <a:p>
            <a:pPr algn="ctr"/>
            <a:r>
              <a:rPr lang="en-US" sz="1600">
                <a:solidFill>
                  <a:schemeClr val="bg1"/>
                </a:solidFill>
              </a:rPr>
              <a:t>Partnerships”</a:t>
            </a:r>
          </a:p>
        </p:txBody>
      </p:sp>
      <p:sp>
        <p:nvSpPr>
          <p:cNvPr id="5127" name="Line 39"/>
          <p:cNvSpPr>
            <a:spLocks noChangeShapeType="1"/>
          </p:cNvSpPr>
          <p:nvPr/>
        </p:nvSpPr>
        <p:spPr bwMode="auto">
          <a:xfrm flipH="1">
            <a:off x="2438400" y="5410200"/>
            <a:ext cx="4495800" cy="228600"/>
          </a:xfrm>
          <a:prstGeom prst="line">
            <a:avLst/>
          </a:prstGeom>
          <a:noFill/>
          <a:ln w="9525">
            <a:solidFill>
              <a:schemeClr val="tx1"/>
            </a:solidFill>
            <a:round/>
            <a:headEnd/>
            <a:tailEnd type="triangle" w="med" len="med"/>
          </a:ln>
        </p:spPr>
        <p:txBody>
          <a:bodyPr wrap="none"/>
          <a:lstStyle/>
          <a:p>
            <a:endParaRPr lang="en-US"/>
          </a:p>
        </p:txBody>
      </p:sp>
      <p:sp>
        <p:nvSpPr>
          <p:cNvPr id="5128" name="Line 40"/>
          <p:cNvSpPr>
            <a:spLocks noChangeShapeType="1"/>
          </p:cNvSpPr>
          <p:nvPr/>
        </p:nvSpPr>
        <p:spPr bwMode="auto">
          <a:xfrm flipH="1">
            <a:off x="2286000" y="4800600"/>
            <a:ext cx="838200" cy="304800"/>
          </a:xfrm>
          <a:prstGeom prst="line">
            <a:avLst/>
          </a:prstGeom>
          <a:noFill/>
          <a:ln w="9525">
            <a:solidFill>
              <a:schemeClr val="tx1"/>
            </a:solidFill>
            <a:round/>
            <a:headEnd/>
            <a:tailEnd type="triangle" w="med" len="med"/>
          </a:ln>
        </p:spPr>
        <p:txBody>
          <a:bodyPr wrap="none"/>
          <a:lstStyle/>
          <a:p>
            <a:endParaRPr lang="en-US"/>
          </a:p>
        </p:txBody>
      </p:sp>
      <p:sp>
        <p:nvSpPr>
          <p:cNvPr id="5129" name="Text Box 41"/>
          <p:cNvSpPr txBox="1">
            <a:spLocks noChangeArrowheads="1"/>
          </p:cNvSpPr>
          <p:nvPr/>
        </p:nvSpPr>
        <p:spPr bwMode="auto">
          <a:xfrm>
            <a:off x="2209800" y="4648200"/>
            <a:ext cx="1676400" cy="274638"/>
          </a:xfrm>
          <a:prstGeom prst="rect">
            <a:avLst/>
          </a:prstGeom>
          <a:noFill/>
          <a:ln w="9525">
            <a:noFill/>
            <a:miter lim="800000"/>
            <a:headEnd/>
            <a:tailEnd/>
          </a:ln>
        </p:spPr>
        <p:txBody>
          <a:bodyPr>
            <a:spAutoFit/>
          </a:bodyPr>
          <a:lstStyle/>
          <a:p>
            <a:pPr>
              <a:spcBef>
                <a:spcPct val="50000"/>
              </a:spcBef>
            </a:pPr>
            <a:r>
              <a:rPr lang="en-US" sz="1200"/>
              <a:t>Equity</a:t>
            </a:r>
          </a:p>
        </p:txBody>
      </p:sp>
      <p:sp>
        <p:nvSpPr>
          <p:cNvPr id="5130" name="Text Box 42"/>
          <p:cNvSpPr txBox="1">
            <a:spLocks noChangeArrowheads="1"/>
          </p:cNvSpPr>
          <p:nvPr/>
        </p:nvSpPr>
        <p:spPr bwMode="auto">
          <a:xfrm>
            <a:off x="5867400" y="5029200"/>
            <a:ext cx="762000" cy="304800"/>
          </a:xfrm>
          <a:prstGeom prst="rect">
            <a:avLst/>
          </a:prstGeom>
          <a:noFill/>
          <a:ln w="9525">
            <a:noFill/>
            <a:miter lim="800000"/>
            <a:headEnd/>
            <a:tailEnd/>
          </a:ln>
        </p:spPr>
        <p:txBody>
          <a:bodyPr>
            <a:spAutoFit/>
          </a:bodyPr>
          <a:lstStyle/>
          <a:p>
            <a:pPr>
              <a:spcBef>
                <a:spcPct val="50000"/>
              </a:spcBef>
            </a:pPr>
            <a:r>
              <a:rPr lang="en-US" sz="1400"/>
              <a:t>Credits</a:t>
            </a:r>
          </a:p>
        </p:txBody>
      </p:sp>
      <p:sp>
        <p:nvSpPr>
          <p:cNvPr id="5131" name="Line 43"/>
          <p:cNvSpPr>
            <a:spLocks noChangeShapeType="1"/>
          </p:cNvSpPr>
          <p:nvPr/>
        </p:nvSpPr>
        <p:spPr bwMode="auto">
          <a:xfrm>
            <a:off x="3048000" y="3048000"/>
            <a:ext cx="685800" cy="990600"/>
          </a:xfrm>
          <a:prstGeom prst="line">
            <a:avLst/>
          </a:prstGeom>
          <a:noFill/>
          <a:ln w="9525">
            <a:solidFill>
              <a:schemeClr val="tx1"/>
            </a:solidFill>
            <a:round/>
            <a:headEnd/>
            <a:tailEnd type="triangle" w="med" len="med"/>
          </a:ln>
        </p:spPr>
        <p:txBody>
          <a:bodyPr wrap="none"/>
          <a:lstStyle/>
          <a:p>
            <a:endParaRPr lang="en-US"/>
          </a:p>
        </p:txBody>
      </p:sp>
      <p:sp>
        <p:nvSpPr>
          <p:cNvPr id="5132" name="Text Box 44"/>
          <p:cNvSpPr txBox="1">
            <a:spLocks noChangeArrowheads="1"/>
          </p:cNvSpPr>
          <p:nvPr/>
        </p:nvSpPr>
        <p:spPr bwMode="auto">
          <a:xfrm>
            <a:off x="2667000" y="3429000"/>
            <a:ext cx="1143000" cy="623888"/>
          </a:xfrm>
          <a:prstGeom prst="rect">
            <a:avLst/>
          </a:prstGeom>
          <a:noFill/>
          <a:ln w="9525">
            <a:noFill/>
            <a:miter lim="800000"/>
            <a:headEnd/>
            <a:tailEnd/>
          </a:ln>
        </p:spPr>
        <p:txBody>
          <a:bodyPr>
            <a:spAutoFit/>
          </a:bodyPr>
          <a:lstStyle/>
          <a:p>
            <a:pPr>
              <a:spcBef>
                <a:spcPct val="50000"/>
              </a:spcBef>
            </a:pPr>
            <a:r>
              <a:rPr lang="en-US" sz="1400"/>
              <a:t>Nominal</a:t>
            </a:r>
          </a:p>
          <a:p>
            <a:pPr>
              <a:spcBef>
                <a:spcPct val="50000"/>
              </a:spcBef>
            </a:pPr>
            <a:r>
              <a:rPr lang="en-US" sz="1400"/>
              <a:t>Equity</a:t>
            </a:r>
          </a:p>
        </p:txBody>
      </p:sp>
      <p:sp>
        <p:nvSpPr>
          <p:cNvPr id="5133" name="Text Box 45"/>
          <p:cNvSpPr txBox="1">
            <a:spLocks noChangeArrowheads="1"/>
          </p:cNvSpPr>
          <p:nvPr/>
        </p:nvSpPr>
        <p:spPr bwMode="auto">
          <a:xfrm>
            <a:off x="2590800" y="5181600"/>
            <a:ext cx="914400" cy="336550"/>
          </a:xfrm>
          <a:prstGeom prst="rect">
            <a:avLst/>
          </a:prstGeom>
          <a:noFill/>
          <a:ln w="9525">
            <a:noFill/>
            <a:miter lim="800000"/>
            <a:headEnd/>
            <a:tailEnd/>
          </a:ln>
        </p:spPr>
        <p:txBody>
          <a:bodyPr>
            <a:spAutoFit/>
          </a:bodyPr>
          <a:lstStyle/>
          <a:p>
            <a:pPr>
              <a:spcBef>
                <a:spcPct val="50000"/>
              </a:spcBef>
            </a:pPr>
            <a:r>
              <a:rPr lang="en-US" sz="1600"/>
              <a:t>Credits</a:t>
            </a:r>
          </a:p>
        </p:txBody>
      </p:sp>
      <p:sp>
        <p:nvSpPr>
          <p:cNvPr id="5134" name="Rectangle 46"/>
          <p:cNvSpPr>
            <a:spLocks noChangeArrowheads="1"/>
          </p:cNvSpPr>
          <p:nvPr/>
        </p:nvSpPr>
        <p:spPr bwMode="auto">
          <a:xfrm>
            <a:off x="5334000" y="1828800"/>
            <a:ext cx="2057400" cy="1219200"/>
          </a:xfrm>
          <a:prstGeom prst="rect">
            <a:avLst/>
          </a:prstGeom>
          <a:solidFill>
            <a:srgbClr val="740000"/>
          </a:solidFill>
          <a:ln w="9525">
            <a:solidFill>
              <a:schemeClr val="tx1"/>
            </a:solidFill>
            <a:miter lim="800000"/>
            <a:headEnd/>
            <a:tailEnd/>
          </a:ln>
          <a:scene3d>
            <a:camera prst="orthographicFront"/>
            <a:lightRig rig="threePt" dir="t"/>
          </a:scene3d>
          <a:sp3d>
            <a:bevelT/>
          </a:sp3d>
        </p:spPr>
        <p:txBody>
          <a:bodyPr wrap="none" anchor="ctr"/>
          <a:lstStyle/>
          <a:p>
            <a:pPr algn="ctr"/>
            <a:r>
              <a:rPr lang="en-US">
                <a:solidFill>
                  <a:schemeClr val="bg1"/>
                </a:solidFill>
              </a:rPr>
              <a:t>L.P. </a:t>
            </a:r>
          </a:p>
          <a:p>
            <a:pPr algn="ctr"/>
            <a:r>
              <a:rPr lang="en-US">
                <a:solidFill>
                  <a:schemeClr val="bg1"/>
                </a:solidFill>
              </a:rPr>
              <a:t>Investor</a:t>
            </a:r>
          </a:p>
        </p:txBody>
      </p:sp>
      <p:sp>
        <p:nvSpPr>
          <p:cNvPr id="5135" name="Line 47"/>
          <p:cNvSpPr>
            <a:spLocks noChangeShapeType="1"/>
          </p:cNvSpPr>
          <p:nvPr/>
        </p:nvSpPr>
        <p:spPr bwMode="auto">
          <a:xfrm flipV="1">
            <a:off x="4724400" y="2895600"/>
            <a:ext cx="609600" cy="990600"/>
          </a:xfrm>
          <a:prstGeom prst="line">
            <a:avLst/>
          </a:prstGeom>
          <a:noFill/>
          <a:ln w="9525">
            <a:solidFill>
              <a:schemeClr val="tx1"/>
            </a:solidFill>
            <a:round/>
            <a:headEnd/>
            <a:tailEnd type="triangle" w="med" len="med"/>
          </a:ln>
        </p:spPr>
        <p:txBody>
          <a:bodyPr wrap="none" anchor="ctr"/>
          <a:lstStyle/>
          <a:p>
            <a:endParaRPr lang="en-US"/>
          </a:p>
        </p:txBody>
      </p:sp>
      <p:sp>
        <p:nvSpPr>
          <p:cNvPr id="5136" name="Line 48"/>
          <p:cNvSpPr>
            <a:spLocks noChangeShapeType="1"/>
          </p:cNvSpPr>
          <p:nvPr/>
        </p:nvSpPr>
        <p:spPr bwMode="auto">
          <a:xfrm flipH="1">
            <a:off x="4953000" y="3048000"/>
            <a:ext cx="533400" cy="914400"/>
          </a:xfrm>
          <a:prstGeom prst="line">
            <a:avLst/>
          </a:prstGeom>
          <a:noFill/>
          <a:ln w="9525">
            <a:solidFill>
              <a:schemeClr val="tx1"/>
            </a:solidFill>
            <a:round/>
            <a:headEnd/>
            <a:tailEnd type="triangle" w="med" len="med"/>
          </a:ln>
        </p:spPr>
        <p:txBody>
          <a:bodyPr wrap="none" anchor="ctr"/>
          <a:lstStyle/>
          <a:p>
            <a:endParaRPr lang="en-US"/>
          </a:p>
        </p:txBody>
      </p:sp>
      <p:sp>
        <p:nvSpPr>
          <p:cNvPr id="5137" name="Text Box 49"/>
          <p:cNvSpPr txBox="1">
            <a:spLocks noChangeArrowheads="1"/>
          </p:cNvSpPr>
          <p:nvPr/>
        </p:nvSpPr>
        <p:spPr bwMode="auto">
          <a:xfrm>
            <a:off x="4419600" y="2971800"/>
            <a:ext cx="762000" cy="457200"/>
          </a:xfrm>
          <a:prstGeom prst="rect">
            <a:avLst/>
          </a:prstGeom>
          <a:noFill/>
          <a:ln w="9525">
            <a:noFill/>
            <a:miter lim="800000"/>
            <a:headEnd/>
            <a:tailEnd/>
          </a:ln>
        </p:spPr>
        <p:txBody>
          <a:bodyPr>
            <a:spAutoFit/>
          </a:bodyPr>
          <a:lstStyle/>
          <a:p>
            <a:pPr algn="ctr">
              <a:spcBef>
                <a:spcPct val="50000"/>
              </a:spcBef>
            </a:pPr>
            <a:endParaRPr lang="en-US">
              <a:solidFill>
                <a:schemeClr val="bg1"/>
              </a:solidFill>
            </a:endParaRPr>
          </a:p>
        </p:txBody>
      </p:sp>
      <p:sp>
        <p:nvSpPr>
          <p:cNvPr id="5138" name="Text Box 50"/>
          <p:cNvSpPr txBox="1">
            <a:spLocks noChangeArrowheads="1"/>
          </p:cNvSpPr>
          <p:nvPr/>
        </p:nvSpPr>
        <p:spPr bwMode="auto">
          <a:xfrm>
            <a:off x="4267200" y="2667000"/>
            <a:ext cx="914400" cy="1155700"/>
          </a:xfrm>
          <a:prstGeom prst="rect">
            <a:avLst/>
          </a:prstGeom>
          <a:noFill/>
          <a:ln w="9525">
            <a:noFill/>
            <a:miter lim="800000"/>
            <a:headEnd/>
            <a:tailEnd/>
          </a:ln>
        </p:spPr>
        <p:txBody>
          <a:bodyPr>
            <a:spAutoFit/>
          </a:bodyPr>
          <a:lstStyle/>
          <a:p>
            <a:pPr algn="ctr">
              <a:spcBef>
                <a:spcPct val="50000"/>
              </a:spcBef>
            </a:pPr>
            <a:r>
              <a:rPr lang="en-US" sz="1400"/>
              <a:t>Losses</a:t>
            </a:r>
          </a:p>
          <a:p>
            <a:pPr algn="ctr">
              <a:spcBef>
                <a:spcPct val="50000"/>
              </a:spcBef>
            </a:pPr>
            <a:r>
              <a:rPr lang="en-US" sz="1400"/>
              <a:t>Cash Flow</a:t>
            </a:r>
          </a:p>
          <a:p>
            <a:pPr algn="ctr">
              <a:spcBef>
                <a:spcPct val="50000"/>
              </a:spcBef>
            </a:pPr>
            <a:r>
              <a:rPr lang="en-US" sz="1400"/>
              <a:t>Credits</a:t>
            </a:r>
          </a:p>
        </p:txBody>
      </p:sp>
      <p:sp>
        <p:nvSpPr>
          <p:cNvPr id="5139" name="Text Box 51"/>
          <p:cNvSpPr txBox="1">
            <a:spLocks noChangeArrowheads="1"/>
          </p:cNvSpPr>
          <p:nvPr/>
        </p:nvSpPr>
        <p:spPr bwMode="auto">
          <a:xfrm>
            <a:off x="5181600" y="3276600"/>
            <a:ext cx="914400" cy="304800"/>
          </a:xfrm>
          <a:prstGeom prst="rect">
            <a:avLst/>
          </a:prstGeom>
          <a:noFill/>
          <a:ln w="9525">
            <a:noFill/>
            <a:miter lim="800000"/>
            <a:headEnd/>
            <a:tailEnd/>
          </a:ln>
        </p:spPr>
        <p:txBody>
          <a:bodyPr>
            <a:spAutoFit/>
          </a:bodyPr>
          <a:lstStyle/>
          <a:p>
            <a:pPr algn="ctr">
              <a:spcBef>
                <a:spcPct val="50000"/>
              </a:spcBef>
            </a:pPr>
            <a:r>
              <a:rPr lang="en-US" sz="1400"/>
              <a:t>Equity</a:t>
            </a:r>
          </a:p>
        </p:txBody>
      </p:sp>
      <p:sp>
        <p:nvSpPr>
          <p:cNvPr id="5140" name="Line 52"/>
          <p:cNvSpPr>
            <a:spLocks noChangeShapeType="1"/>
          </p:cNvSpPr>
          <p:nvPr/>
        </p:nvSpPr>
        <p:spPr bwMode="auto">
          <a:xfrm rot="10800000" flipH="1">
            <a:off x="2438400" y="4953000"/>
            <a:ext cx="838200" cy="304800"/>
          </a:xfrm>
          <a:prstGeom prst="line">
            <a:avLst/>
          </a:prstGeom>
          <a:noFill/>
          <a:ln w="9525">
            <a:solidFill>
              <a:schemeClr val="tx1"/>
            </a:solidFill>
            <a:round/>
            <a:headEnd/>
            <a:tailEnd type="triangle" w="med" len="med"/>
          </a:ln>
        </p:spPr>
        <p:txBody>
          <a:bodyPr wrap="none"/>
          <a:lstStyle/>
          <a:p>
            <a:endParaRPr lang="en-US"/>
          </a:p>
        </p:txBody>
      </p:sp>
      <p:sp>
        <p:nvSpPr>
          <p:cNvPr id="22" name="Slide Number Placeholder 3"/>
          <p:cNvSpPr>
            <a:spLocks noGrp="1"/>
          </p:cNvSpPr>
          <p:nvPr>
            <p:ph type="sldNum" sz="quarter" idx="4"/>
          </p:nvPr>
        </p:nvSpPr>
        <p:spPr>
          <a:xfrm>
            <a:off x="6322769" y="6301470"/>
            <a:ext cx="2133600" cy="365125"/>
          </a:xfrm>
        </p:spPr>
        <p:txBody>
          <a:bodyPr/>
          <a:lstStyle/>
          <a:p>
            <a:fld id="{F45B54DF-06B5-8742-B145-530FED491F57}" type="slidenum">
              <a:rPr lang="en-US" smtClean="0"/>
              <a:pPr/>
              <a:t>25</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Low Income Housing Tax Credit Structure</a:t>
            </a:r>
            <a:endParaRPr lang="en-US" dirty="0"/>
          </a:p>
        </p:txBody>
      </p:sp>
      <p:sp>
        <p:nvSpPr>
          <p:cNvPr id="3" name="Content Placeholder 2"/>
          <p:cNvSpPr>
            <a:spLocks noGrp="1"/>
          </p:cNvSpPr>
          <p:nvPr>
            <p:ph idx="1"/>
          </p:nvPr>
        </p:nvSpPr>
        <p:spPr/>
        <p:txBody>
          <a:bodyPr>
            <a:normAutofit lnSpcReduction="10000"/>
          </a:bodyPr>
          <a:lstStyle/>
          <a:p>
            <a:r>
              <a:rPr lang="en-US" dirty="0" smtClean="0"/>
              <a:t>Sponsor acts as General Partner (GP)</a:t>
            </a:r>
          </a:p>
          <a:p>
            <a:pPr lvl="1"/>
            <a:r>
              <a:rPr lang="en-US" dirty="0" smtClean="0"/>
              <a:t>GP oversees development team and construction, obtains funding, applies for LIHTCs, coordinates supportive services, maintains LIHTC compliance</a:t>
            </a:r>
          </a:p>
          <a:p>
            <a:r>
              <a:rPr lang="en-US" dirty="0" smtClean="0"/>
              <a:t>Syndicator acts as Limited Partner (LP)</a:t>
            </a:r>
          </a:p>
          <a:p>
            <a:pPr lvl="1"/>
            <a:r>
              <a:rPr lang="en-US" dirty="0" smtClean="0"/>
              <a:t>LP forms a partnership with the GP and provides equity in exchange for a 99.99% interest in the LIHTCs and the operational losses that flow from a given project</a:t>
            </a:r>
          </a:p>
          <a:p>
            <a:r>
              <a:rPr lang="en-US" dirty="0" smtClean="0"/>
              <a:t>Investor</a:t>
            </a:r>
          </a:p>
          <a:p>
            <a:pPr lvl="1"/>
            <a:r>
              <a:rPr lang="en-US" dirty="0" smtClean="0"/>
              <a:t>Investor (primarily corporations) forms a partnership with the LP and provides equity in exchange for a 99.99% interest in the LP.  The LIHTCs and operational losses flow through the LP to the Investor.  </a:t>
            </a:r>
          </a:p>
          <a:p>
            <a:pPr lvl="1"/>
            <a:endParaRPr lang="en-US" dirty="0" smtClean="0"/>
          </a:p>
          <a:p>
            <a:pPr>
              <a:buNone/>
            </a:pPr>
            <a:endParaRPr lang="en-US" dirty="0" smtClean="0"/>
          </a:p>
        </p:txBody>
      </p:sp>
      <p:sp>
        <p:nvSpPr>
          <p:cNvPr id="4" name="Slide Number Placeholder 3"/>
          <p:cNvSpPr>
            <a:spLocks noGrp="1"/>
          </p:cNvSpPr>
          <p:nvPr>
            <p:ph type="sldNum" sz="quarter" idx="4"/>
          </p:nvPr>
        </p:nvSpPr>
        <p:spPr>
          <a:xfrm>
            <a:off x="6322769" y="6301470"/>
            <a:ext cx="2133600" cy="365125"/>
          </a:xfrm>
        </p:spPr>
        <p:txBody>
          <a:bodyPr/>
          <a:lstStyle/>
          <a:p>
            <a:fld id="{F45B54DF-06B5-8742-B145-530FED491F57}" type="slidenum">
              <a:rPr lang="en-US" smtClean="0"/>
              <a:pPr/>
              <a:t>26</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The relationship with Investors</a:t>
            </a:r>
          </a:p>
        </p:txBody>
      </p:sp>
      <p:sp>
        <p:nvSpPr>
          <p:cNvPr id="6147" name="Rectangle 3"/>
          <p:cNvSpPr>
            <a:spLocks noGrp="1" noChangeArrowheads="1"/>
          </p:cNvSpPr>
          <p:nvPr>
            <p:ph idx="1"/>
          </p:nvPr>
        </p:nvSpPr>
        <p:spPr/>
        <p:txBody>
          <a:bodyPr/>
          <a:lstStyle/>
          <a:p>
            <a:pPr eaLnBrk="1" hangingPunct="1"/>
            <a:r>
              <a:rPr lang="en-US" dirty="0" smtClean="0"/>
              <a:t>Expectations of rate of return through credits, losses and cash payments</a:t>
            </a:r>
          </a:p>
          <a:p>
            <a:pPr eaLnBrk="1" hangingPunct="1"/>
            <a:r>
              <a:rPr lang="en-US" dirty="0" smtClean="0"/>
              <a:t>Investors should expect guarantees for:</a:t>
            </a:r>
          </a:p>
          <a:p>
            <a:pPr lvl="1" eaLnBrk="1" hangingPunct="1"/>
            <a:r>
              <a:rPr lang="en-US" dirty="0" smtClean="0"/>
              <a:t>Completion</a:t>
            </a:r>
          </a:p>
          <a:p>
            <a:pPr lvl="1" eaLnBrk="1" hangingPunct="1"/>
            <a:r>
              <a:rPr lang="en-US" dirty="0" smtClean="0"/>
              <a:t>Credit compliance</a:t>
            </a:r>
          </a:p>
          <a:p>
            <a:pPr lvl="1" eaLnBrk="1" hangingPunct="1"/>
            <a:r>
              <a:rPr lang="en-US" dirty="0" smtClean="0"/>
              <a:t>Operations</a:t>
            </a:r>
          </a:p>
          <a:p>
            <a:pPr eaLnBrk="1" hangingPunct="1"/>
            <a:r>
              <a:rPr lang="en-US" dirty="0" smtClean="0"/>
              <a:t>End of 15 years – sale, donation, abandonment or a combination</a:t>
            </a:r>
          </a:p>
        </p:txBody>
      </p:sp>
      <p:sp>
        <p:nvSpPr>
          <p:cNvPr id="4" name="Slide Number Placeholder 3"/>
          <p:cNvSpPr>
            <a:spLocks noGrp="1"/>
          </p:cNvSpPr>
          <p:nvPr>
            <p:ph type="sldNum" sz="quarter" idx="4"/>
          </p:nvPr>
        </p:nvSpPr>
        <p:spPr>
          <a:xfrm>
            <a:off x="6322769" y="6301470"/>
            <a:ext cx="2133600" cy="365125"/>
          </a:xfrm>
        </p:spPr>
        <p:txBody>
          <a:bodyPr/>
          <a:lstStyle/>
          <a:p>
            <a:fld id="{F45B54DF-06B5-8742-B145-530FED491F57}" type="slidenum">
              <a:rPr lang="en-US" smtClean="0"/>
              <a:pPr/>
              <a:t>27</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Investor Equity for LIHTC </a:t>
            </a:r>
            <a:endParaRPr lang="en-US" dirty="0"/>
          </a:p>
        </p:txBody>
      </p:sp>
      <p:sp>
        <p:nvSpPr>
          <p:cNvPr id="3" name="Slide Number Placeholder 2"/>
          <p:cNvSpPr>
            <a:spLocks noGrp="1"/>
          </p:cNvSpPr>
          <p:nvPr>
            <p:ph type="sldNum" sz="quarter" idx="4"/>
          </p:nvPr>
        </p:nvSpPr>
        <p:spPr/>
        <p:txBody>
          <a:bodyPr/>
          <a:lstStyle/>
          <a:p>
            <a:fld id="{F45B54DF-06B5-8742-B145-530FED491F57}" type="slidenum">
              <a:rPr lang="en-US" smtClean="0"/>
              <a:pPr/>
              <a:t>28</a:t>
            </a:fld>
            <a:endParaRPr lang="en-US" dirty="0"/>
          </a:p>
        </p:txBody>
      </p:sp>
      <p:graphicFrame>
        <p:nvGraphicFramePr>
          <p:cNvPr id="4" name="Table 3"/>
          <p:cNvGraphicFramePr>
            <a:graphicFrameLocks noGrp="1"/>
          </p:cNvGraphicFramePr>
          <p:nvPr/>
        </p:nvGraphicFramePr>
        <p:xfrm>
          <a:off x="804672" y="1798320"/>
          <a:ext cx="7287768" cy="3600887"/>
        </p:xfrm>
        <a:graphic>
          <a:graphicData uri="http://schemas.openxmlformats.org/drawingml/2006/table">
            <a:tbl>
              <a:tblPr>
                <a:tableStyleId>{EB344D84-9AFB-497E-A393-DC336BA19D2E}</a:tableStyleId>
              </a:tblPr>
              <a:tblGrid>
                <a:gridCol w="1953768"/>
                <a:gridCol w="1653540"/>
                <a:gridCol w="3680460"/>
              </a:tblGrid>
              <a:tr h="507362">
                <a:tc>
                  <a:txBody>
                    <a:bodyPr/>
                    <a:lstStyle/>
                    <a:p>
                      <a:pPr algn="l" fontAlgn="b"/>
                      <a:r>
                        <a:rPr lang="en-US" sz="1800" b="0" i="0" u="none" strike="noStrike" dirty="0" smtClean="0">
                          <a:solidFill>
                            <a:schemeClr val="dk1"/>
                          </a:solidFill>
                          <a:latin typeface="+mn-lt"/>
                        </a:rPr>
                        <a:t>Annual</a:t>
                      </a:r>
                      <a:r>
                        <a:rPr lang="en-US" sz="1800" b="0" i="0" u="none" strike="noStrike" baseline="0" dirty="0" smtClean="0">
                          <a:solidFill>
                            <a:schemeClr val="dk1"/>
                          </a:solidFill>
                          <a:latin typeface="+mn-lt"/>
                        </a:rPr>
                        <a:t> Credit</a:t>
                      </a:r>
                    </a:p>
                  </a:txBody>
                  <a:tcPr marL="9525" marR="9525" marT="9525" marB="0"/>
                </a:tc>
                <a:tc>
                  <a:txBody>
                    <a:bodyPr/>
                    <a:lstStyle/>
                    <a:p>
                      <a:pPr algn="r" fontAlgn="b"/>
                      <a:r>
                        <a:rPr lang="en-US" sz="1800" u="none" strike="noStrike" dirty="0" smtClean="0"/>
                        <a:t>$     355,500</a:t>
                      </a:r>
                      <a:endParaRPr lang="en-US" sz="1800" b="0" i="0" u="none" strike="noStrike" dirty="0">
                        <a:solidFill>
                          <a:srgbClr val="000000"/>
                        </a:solidFill>
                        <a:latin typeface="Arial"/>
                      </a:endParaRPr>
                    </a:p>
                  </a:txBody>
                  <a:tcPr marL="9525" marR="9525" marT="9525" marB="0"/>
                </a:tc>
                <a:tc>
                  <a:txBody>
                    <a:bodyPr/>
                    <a:lstStyle/>
                    <a:p>
                      <a:pPr algn="l" fontAlgn="b"/>
                      <a:endParaRPr lang="en-US" sz="1800" b="0" i="0" u="none" strike="noStrike" dirty="0">
                        <a:solidFill>
                          <a:srgbClr val="000000"/>
                        </a:solidFill>
                        <a:latin typeface="Arial"/>
                      </a:endParaRPr>
                    </a:p>
                  </a:txBody>
                  <a:tcPr marL="9525" marR="9525" marT="9525" marB="0" anchor="b"/>
                </a:tc>
              </a:tr>
              <a:tr h="445677">
                <a:tc>
                  <a:txBody>
                    <a:bodyPr/>
                    <a:lstStyle/>
                    <a:p>
                      <a:pPr algn="l" fontAlgn="b"/>
                      <a:r>
                        <a:rPr lang="en-US" sz="1800" b="0" i="0" u="none" strike="noStrike" baseline="0" dirty="0" smtClean="0">
                          <a:solidFill>
                            <a:schemeClr val="dk1"/>
                          </a:solidFill>
                          <a:latin typeface="+mn-lt"/>
                        </a:rPr>
                        <a:t>Years</a:t>
                      </a:r>
                      <a:endParaRPr lang="en-US" sz="1800" b="0" i="0" u="none" strike="noStrike" dirty="0">
                        <a:solidFill>
                          <a:srgbClr val="000000"/>
                        </a:solidFill>
                        <a:latin typeface="Arial"/>
                      </a:endParaRPr>
                    </a:p>
                  </a:txBody>
                  <a:tcPr marL="9525" marR="9525" marT="9525" marB="0"/>
                </a:tc>
                <a:tc>
                  <a:txBody>
                    <a:bodyPr/>
                    <a:lstStyle/>
                    <a:p>
                      <a:pPr algn="r" fontAlgn="b"/>
                      <a:r>
                        <a:rPr lang="en-US" sz="1800" u="none" strike="noStrike" dirty="0"/>
                        <a:t> </a:t>
                      </a:r>
                      <a:r>
                        <a:rPr lang="en-US" sz="1800" u="none" strike="noStrike" dirty="0" smtClean="0"/>
                        <a:t>     10 </a:t>
                      </a:r>
                      <a:endParaRPr lang="en-US" sz="1800" b="0" i="0" u="none" strike="noStrike" dirty="0">
                        <a:solidFill>
                          <a:srgbClr val="000000"/>
                        </a:solidFill>
                        <a:latin typeface="Arial"/>
                      </a:endParaRPr>
                    </a:p>
                  </a:txBody>
                  <a:tcPr marL="9525" marR="9525" marT="9525" marB="0">
                    <a:lnB w="28575" cap="flat" cmpd="sng" algn="ctr">
                      <a:solidFill>
                        <a:schemeClr val="tx1">
                          <a:lumMod val="95000"/>
                          <a:lumOff val="5000"/>
                        </a:schemeClr>
                      </a:solidFill>
                      <a:prstDash val="solid"/>
                      <a:round/>
                      <a:headEnd type="none" w="med" len="med"/>
                      <a:tailEnd type="none" w="med" len="med"/>
                    </a:lnB>
                  </a:tcPr>
                </a:tc>
                <a:tc>
                  <a:txBody>
                    <a:bodyPr/>
                    <a:lstStyle/>
                    <a:p>
                      <a:pPr marL="228600" lvl="1" indent="0" algn="l" fontAlgn="b"/>
                      <a:endParaRPr lang="en-US" sz="1800" b="0" i="0" u="none" strike="noStrike" dirty="0">
                        <a:solidFill>
                          <a:srgbClr val="000000"/>
                        </a:solidFill>
                        <a:latin typeface="Arial"/>
                      </a:endParaRPr>
                    </a:p>
                  </a:txBody>
                  <a:tcPr marL="9525" marR="9525" marT="9525" marB="0"/>
                </a:tc>
              </a:tr>
              <a:tr h="445677">
                <a:tc>
                  <a:txBody>
                    <a:bodyPr/>
                    <a:lstStyle/>
                    <a:p>
                      <a:pPr algn="l" fontAlgn="b"/>
                      <a:r>
                        <a:rPr lang="en-US" sz="1800" b="0" i="0" u="none" strike="noStrike" dirty="0" smtClean="0">
                          <a:solidFill>
                            <a:schemeClr val="dk1"/>
                          </a:solidFill>
                          <a:latin typeface="+mn-lt"/>
                        </a:rPr>
                        <a:t>Total</a:t>
                      </a:r>
                      <a:r>
                        <a:rPr lang="en-US" sz="1800" b="0" i="0" u="none" strike="noStrike" baseline="0" dirty="0" smtClean="0">
                          <a:solidFill>
                            <a:schemeClr val="dk1"/>
                          </a:solidFill>
                          <a:latin typeface="+mn-lt"/>
                        </a:rPr>
                        <a:t> Credits</a:t>
                      </a:r>
                      <a:endParaRPr lang="en-US" sz="1800" b="0" i="0" u="none" strike="noStrike" dirty="0">
                        <a:solidFill>
                          <a:srgbClr val="000000"/>
                        </a:solidFill>
                        <a:latin typeface="Arial"/>
                      </a:endParaRPr>
                    </a:p>
                  </a:txBody>
                  <a:tcPr marL="9525" marR="9525" marT="9525" marB="0"/>
                </a:tc>
                <a:tc>
                  <a:txBody>
                    <a:bodyPr/>
                    <a:lstStyle/>
                    <a:p>
                      <a:pPr algn="r" fontAlgn="b"/>
                      <a:r>
                        <a:rPr lang="en-US" sz="1800" u="none" strike="noStrike" dirty="0"/>
                        <a:t> $     </a:t>
                      </a:r>
                      <a:r>
                        <a:rPr lang="en-US" sz="1800" u="none" strike="noStrike" dirty="0" smtClean="0"/>
                        <a:t>3,555,000 </a:t>
                      </a:r>
                      <a:endParaRPr lang="en-US" sz="1800" b="0" i="0" u="none" strike="noStrike" dirty="0">
                        <a:solidFill>
                          <a:srgbClr val="000000"/>
                        </a:solidFill>
                        <a:latin typeface="Arial"/>
                      </a:endParaRPr>
                    </a:p>
                  </a:txBody>
                  <a:tcPr marL="9525" marR="9525" marT="9525" marB="0">
                    <a:lnT w="28575" cap="flat" cmpd="sng" algn="ctr">
                      <a:solidFill>
                        <a:schemeClr val="tx1">
                          <a:lumMod val="95000"/>
                          <a:lumOff val="5000"/>
                        </a:schemeClr>
                      </a:solidFill>
                      <a:prstDash val="solid"/>
                      <a:round/>
                      <a:headEnd type="none" w="med" len="med"/>
                      <a:tailEnd type="none" w="med" len="med"/>
                    </a:lnT>
                  </a:tcPr>
                </a:tc>
                <a:tc>
                  <a:txBody>
                    <a:bodyPr/>
                    <a:lstStyle/>
                    <a:p>
                      <a:pPr marL="228600" lvl="1" indent="0" algn="l" fontAlgn="b"/>
                      <a:endParaRPr lang="en-US" sz="1800" b="0" i="0" u="none" strike="noStrike" dirty="0">
                        <a:solidFill>
                          <a:srgbClr val="000000"/>
                        </a:solidFill>
                        <a:latin typeface="Arial"/>
                      </a:endParaRPr>
                    </a:p>
                  </a:txBody>
                  <a:tcPr marL="9525" marR="9525" marT="9525" marB="0"/>
                </a:tc>
              </a:tr>
              <a:tr h="445677">
                <a:tc>
                  <a:txBody>
                    <a:bodyPr/>
                    <a:lstStyle/>
                    <a:p>
                      <a:pPr algn="l" fontAlgn="b"/>
                      <a:r>
                        <a:rPr lang="en-US" sz="1800" b="0" i="0" u="none" strike="noStrike" dirty="0" smtClean="0">
                          <a:solidFill>
                            <a:schemeClr val="dk1"/>
                          </a:solidFill>
                          <a:latin typeface="+mn-lt"/>
                        </a:rPr>
                        <a:t>Equity</a:t>
                      </a:r>
                      <a:r>
                        <a:rPr lang="en-US" sz="1800" b="0" i="0" u="none" strike="noStrike" baseline="0" dirty="0" smtClean="0">
                          <a:solidFill>
                            <a:schemeClr val="dk1"/>
                          </a:solidFill>
                          <a:latin typeface="+mn-lt"/>
                        </a:rPr>
                        <a:t> % interest</a:t>
                      </a:r>
                      <a:endParaRPr lang="en-US" sz="1800" b="0" i="0" u="none" strike="noStrike" dirty="0">
                        <a:solidFill>
                          <a:srgbClr val="000000"/>
                        </a:solidFill>
                        <a:latin typeface="Arial"/>
                      </a:endParaRPr>
                    </a:p>
                  </a:txBody>
                  <a:tcPr marL="9525" marR="9525" marT="9525" marB="0"/>
                </a:tc>
                <a:tc>
                  <a:txBody>
                    <a:bodyPr/>
                    <a:lstStyle/>
                    <a:p>
                      <a:pPr algn="r" fontAlgn="b"/>
                      <a:r>
                        <a:rPr lang="en-US" sz="1800" u="none" strike="noStrike" dirty="0" smtClean="0"/>
                        <a:t>99.99%</a:t>
                      </a:r>
                      <a:endParaRPr lang="en-US" sz="1800" b="0" i="0" u="none" strike="noStrike" dirty="0">
                        <a:solidFill>
                          <a:srgbClr val="000000"/>
                        </a:solidFill>
                        <a:latin typeface="Arial"/>
                      </a:endParaRPr>
                    </a:p>
                  </a:txBody>
                  <a:tcPr marL="9525" marR="9525" marT="9525" marB="0">
                    <a:lnB w="28575" cap="flat" cmpd="sng" algn="ctr">
                      <a:solidFill>
                        <a:schemeClr val="tx1">
                          <a:lumMod val="95000"/>
                          <a:lumOff val="5000"/>
                        </a:schemeClr>
                      </a:solidFill>
                      <a:prstDash val="solid"/>
                      <a:round/>
                      <a:headEnd type="none" w="med" len="med"/>
                      <a:tailEnd type="none" w="med" len="med"/>
                    </a:lnB>
                  </a:tcPr>
                </a:tc>
                <a:tc>
                  <a:txBody>
                    <a:bodyPr/>
                    <a:lstStyle/>
                    <a:p>
                      <a:pPr marL="228600" lvl="1" indent="0" algn="l" fontAlgn="b"/>
                      <a:r>
                        <a:rPr lang="en-US" sz="1800" b="0" i="0" u="none" strike="noStrike" dirty="0" smtClean="0">
                          <a:solidFill>
                            <a:srgbClr val="000000"/>
                          </a:solidFill>
                          <a:latin typeface="Arial"/>
                        </a:rPr>
                        <a:t>Assuming direct investor</a:t>
                      </a:r>
                      <a:endParaRPr lang="en-US" sz="1800" b="0" i="0" u="none" strike="noStrike" dirty="0">
                        <a:solidFill>
                          <a:srgbClr val="000000"/>
                        </a:solidFill>
                        <a:latin typeface="Arial"/>
                      </a:endParaRPr>
                    </a:p>
                  </a:txBody>
                  <a:tcPr marL="9525" marR="9525" marT="9525" marB="0"/>
                </a:tc>
              </a:tr>
              <a:tr h="445677">
                <a:tc>
                  <a:txBody>
                    <a:bodyPr/>
                    <a:lstStyle/>
                    <a:p>
                      <a:pPr algn="l" fontAlgn="b"/>
                      <a:r>
                        <a:rPr lang="en-US" sz="1800" b="0" i="0" u="none" strike="noStrike" dirty="0" smtClean="0">
                          <a:solidFill>
                            <a:srgbClr val="000000"/>
                          </a:solidFill>
                          <a:latin typeface="Arial"/>
                        </a:rPr>
                        <a:t>Investor credits</a:t>
                      </a:r>
                      <a:endParaRPr lang="en-US" sz="1800" b="0" i="0" u="none" strike="noStrike" dirty="0">
                        <a:solidFill>
                          <a:srgbClr val="000000"/>
                        </a:solidFill>
                        <a:latin typeface="Arial"/>
                      </a:endParaRPr>
                    </a:p>
                  </a:txBody>
                  <a:tcPr marL="9525" marR="9525" marT="9525" marB="0"/>
                </a:tc>
                <a:tc>
                  <a:txBody>
                    <a:bodyPr/>
                    <a:lstStyle/>
                    <a:p>
                      <a:pPr algn="r" fontAlgn="b"/>
                      <a:r>
                        <a:rPr lang="en-US" sz="1800" u="none" strike="noStrike" dirty="0"/>
                        <a:t> $     </a:t>
                      </a:r>
                      <a:r>
                        <a:rPr lang="en-US" sz="1800" u="none" strike="noStrike" dirty="0" smtClean="0"/>
                        <a:t>3,554,645 </a:t>
                      </a:r>
                      <a:endParaRPr lang="en-US" sz="1800" b="0" i="0" u="none" strike="noStrike" dirty="0">
                        <a:solidFill>
                          <a:srgbClr val="000000"/>
                        </a:solidFill>
                        <a:latin typeface="Arial"/>
                      </a:endParaRPr>
                    </a:p>
                  </a:txBody>
                  <a:tcPr marL="9525" marR="9525" marT="9525" marB="0">
                    <a:lnT w="28575" cap="flat" cmpd="sng" algn="ctr">
                      <a:solidFill>
                        <a:schemeClr val="tx1">
                          <a:lumMod val="95000"/>
                          <a:lumOff val="5000"/>
                        </a:schemeClr>
                      </a:solidFill>
                      <a:prstDash val="solid"/>
                      <a:round/>
                      <a:headEnd type="none" w="med" len="med"/>
                      <a:tailEnd type="none" w="med" len="med"/>
                    </a:lnT>
                    <a:lnB w="28575" cap="flat" cmpd="sng" algn="ctr">
                      <a:solidFill>
                        <a:schemeClr val="tx1">
                          <a:lumMod val="95000"/>
                          <a:lumOff val="5000"/>
                        </a:schemeClr>
                      </a:solidFill>
                      <a:prstDash val="solid"/>
                      <a:round/>
                      <a:headEnd type="none" w="med" len="med"/>
                      <a:tailEnd type="none" w="med" len="med"/>
                    </a:lnB>
                  </a:tcPr>
                </a:tc>
                <a:tc>
                  <a:txBody>
                    <a:bodyPr/>
                    <a:lstStyle/>
                    <a:p>
                      <a:pPr marL="228600" lvl="1" indent="0" algn="l" fontAlgn="b"/>
                      <a:r>
                        <a:rPr lang="en-US" sz="1800" b="0" i="0" u="none" strike="noStrike" dirty="0" smtClean="0">
                          <a:solidFill>
                            <a:srgbClr val="000000"/>
                          </a:solidFill>
                          <a:latin typeface="Arial"/>
                        </a:rPr>
                        <a:t>Allocated to investor</a:t>
                      </a:r>
                      <a:endParaRPr lang="en-US" sz="1800" b="0" i="0" u="none" strike="noStrike" dirty="0">
                        <a:solidFill>
                          <a:srgbClr val="000000"/>
                        </a:solidFill>
                        <a:latin typeface="Arial"/>
                      </a:endParaRPr>
                    </a:p>
                  </a:txBody>
                  <a:tcPr marL="9525" marR="9525" marT="9525" marB="0"/>
                </a:tc>
              </a:tr>
              <a:tr h="445677">
                <a:tc>
                  <a:txBody>
                    <a:bodyPr/>
                    <a:lstStyle/>
                    <a:p>
                      <a:pPr algn="l" fontAlgn="b"/>
                      <a:r>
                        <a:rPr lang="en-US" sz="1800" b="0" i="0" u="none" strike="noStrike" dirty="0" smtClean="0">
                          <a:solidFill>
                            <a:schemeClr val="dk1"/>
                          </a:solidFill>
                          <a:latin typeface="+mn-lt"/>
                        </a:rPr>
                        <a:t>Price</a:t>
                      </a:r>
                      <a:r>
                        <a:rPr lang="en-US" sz="1800" b="0" i="0" u="none" strike="noStrike" baseline="0" dirty="0" smtClean="0">
                          <a:solidFill>
                            <a:schemeClr val="dk1"/>
                          </a:solidFill>
                          <a:latin typeface="+mn-lt"/>
                        </a:rPr>
                        <a:t> per credit $</a:t>
                      </a:r>
                      <a:endParaRPr lang="en-US" sz="1800" b="0" i="0" u="none" strike="noStrike" dirty="0">
                        <a:solidFill>
                          <a:srgbClr val="000000"/>
                        </a:solidFill>
                        <a:latin typeface="Arial"/>
                      </a:endParaRPr>
                    </a:p>
                  </a:txBody>
                  <a:tcPr marL="9525" marR="9525" marT="9525" marB="0"/>
                </a:tc>
                <a:tc>
                  <a:txBody>
                    <a:bodyPr/>
                    <a:lstStyle/>
                    <a:p>
                      <a:pPr algn="r" fontAlgn="b"/>
                      <a:r>
                        <a:rPr lang="en-US" sz="1800" b="0" i="0" u="none" strike="noStrike" dirty="0" smtClean="0">
                          <a:solidFill>
                            <a:schemeClr val="dk1"/>
                          </a:solidFill>
                          <a:latin typeface="+mn-lt"/>
                        </a:rPr>
                        <a:t>.88</a:t>
                      </a:r>
                      <a:endParaRPr lang="en-US" sz="1800" b="0" i="0" u="none" strike="noStrike" dirty="0">
                        <a:solidFill>
                          <a:srgbClr val="000000"/>
                        </a:solidFill>
                        <a:latin typeface="Arial"/>
                      </a:endParaRPr>
                    </a:p>
                  </a:txBody>
                  <a:tcPr marL="9525" marR="9525" marT="9525" marB="0">
                    <a:lnT w="28575" cap="flat" cmpd="sng" algn="ctr">
                      <a:solidFill>
                        <a:schemeClr val="tx1">
                          <a:lumMod val="95000"/>
                          <a:lumOff val="5000"/>
                        </a:schemeClr>
                      </a:solidFill>
                      <a:prstDash val="solid"/>
                      <a:round/>
                      <a:headEnd type="none" w="med" len="med"/>
                      <a:tailEnd type="none" w="med" len="med"/>
                    </a:lnT>
                    <a:lnB w="28575" cap="flat" cmpd="sng" algn="ctr">
                      <a:solidFill>
                        <a:schemeClr val="tx1">
                          <a:lumMod val="95000"/>
                          <a:lumOff val="5000"/>
                        </a:schemeClr>
                      </a:solidFill>
                      <a:prstDash val="solid"/>
                      <a:round/>
                      <a:headEnd type="none" w="med" len="med"/>
                      <a:tailEnd type="none" w="med" len="med"/>
                    </a:lnB>
                  </a:tcPr>
                </a:tc>
                <a:tc>
                  <a:txBody>
                    <a:bodyPr/>
                    <a:lstStyle/>
                    <a:p>
                      <a:pPr marL="228600" lvl="1" indent="0" algn="l" fontAlgn="b"/>
                      <a:endParaRPr lang="en-US" sz="1800" b="0" i="0" u="none" strike="noStrike" dirty="0">
                        <a:solidFill>
                          <a:srgbClr val="000000"/>
                        </a:solidFill>
                        <a:latin typeface="Arial"/>
                      </a:endParaRPr>
                    </a:p>
                  </a:txBody>
                  <a:tcPr marL="9525" marR="9525" marT="9525" marB="0"/>
                </a:tc>
              </a:tr>
              <a:tr h="865140">
                <a:tc>
                  <a:txBody>
                    <a:bodyPr/>
                    <a:lstStyle/>
                    <a:p>
                      <a:pPr algn="l" fontAlgn="b"/>
                      <a:r>
                        <a:rPr lang="en-US" sz="1800" b="0" i="0" u="none" strike="noStrike" dirty="0" smtClean="0">
                          <a:solidFill>
                            <a:schemeClr val="dk1"/>
                          </a:solidFill>
                          <a:latin typeface="+mn-lt"/>
                        </a:rPr>
                        <a:t>Equity</a:t>
                      </a:r>
                      <a:r>
                        <a:rPr lang="en-US" sz="1800" b="0" i="0" u="none" strike="noStrike" baseline="0" dirty="0" smtClean="0">
                          <a:solidFill>
                            <a:schemeClr val="dk1"/>
                          </a:solidFill>
                          <a:latin typeface="+mn-lt"/>
                        </a:rPr>
                        <a:t> contributed</a:t>
                      </a:r>
                      <a:endParaRPr lang="en-US" sz="1800" b="0" i="0" u="none" strike="noStrike" dirty="0">
                        <a:solidFill>
                          <a:srgbClr val="000000"/>
                        </a:solidFill>
                        <a:latin typeface="Arial"/>
                      </a:endParaRPr>
                    </a:p>
                  </a:txBody>
                  <a:tcPr marL="9525" marR="9525" marT="9525" marB="0"/>
                </a:tc>
                <a:tc>
                  <a:txBody>
                    <a:bodyPr/>
                    <a:lstStyle/>
                    <a:p>
                      <a:pPr algn="r" fontAlgn="b"/>
                      <a:r>
                        <a:rPr lang="en-US" sz="1800" u="none" strike="noStrike" dirty="0" smtClean="0"/>
                        <a:t>$     3,128,087         </a:t>
                      </a:r>
                      <a:endParaRPr lang="en-US" sz="1800" b="0" i="0" u="none" strike="noStrike" dirty="0">
                        <a:solidFill>
                          <a:srgbClr val="000000"/>
                        </a:solidFill>
                        <a:latin typeface="Arial"/>
                      </a:endParaRPr>
                    </a:p>
                  </a:txBody>
                  <a:tcPr marL="9525" marR="9525" marT="9525" marB="0">
                    <a:lnT w="28575" cap="flat" cmpd="sng" algn="ctr">
                      <a:solidFill>
                        <a:schemeClr val="tx1">
                          <a:lumMod val="95000"/>
                          <a:lumOff val="5000"/>
                        </a:schemeClr>
                      </a:solidFill>
                      <a:prstDash val="solid"/>
                      <a:round/>
                      <a:headEnd type="none" w="med" len="med"/>
                      <a:tailEnd type="none" w="med" len="med"/>
                    </a:lnT>
                  </a:tcPr>
                </a:tc>
                <a:tc>
                  <a:txBody>
                    <a:bodyPr/>
                    <a:lstStyle/>
                    <a:p>
                      <a:pPr marL="228600" lvl="1" indent="0" algn="l" fontAlgn="b"/>
                      <a:endParaRPr lang="en-US" sz="1800" b="0" i="0" u="none" strike="noStrike" dirty="0">
                        <a:solidFill>
                          <a:srgbClr val="000000"/>
                        </a:solidFill>
                        <a:latin typeface="Arial"/>
                      </a:endParaRPr>
                    </a:p>
                  </a:txBody>
                  <a:tcPr marL="9525" marR="9525" marT="9525" marB="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Tax Credit is…</a:t>
            </a:r>
            <a:endParaRPr lang="en-US" dirty="0"/>
          </a:p>
        </p:txBody>
      </p:sp>
      <p:sp>
        <p:nvSpPr>
          <p:cNvPr id="3" name="Content Placeholder 2"/>
          <p:cNvSpPr>
            <a:spLocks noGrp="1"/>
          </p:cNvSpPr>
          <p:nvPr>
            <p:ph idx="1"/>
          </p:nvPr>
        </p:nvSpPr>
        <p:spPr/>
        <p:txBody>
          <a:bodyPr/>
          <a:lstStyle/>
          <a:p>
            <a:r>
              <a:rPr lang="en-US" dirty="0" smtClean="0"/>
              <a:t>A direct dollar –for-dollar tax reduction against federal tax liabilities for investors, individuals and corporations for a 10-year period</a:t>
            </a:r>
          </a:p>
          <a:p>
            <a:endParaRPr lang="en-US" dirty="0" smtClean="0"/>
          </a:p>
          <a:p>
            <a:r>
              <a:rPr lang="en-US" dirty="0" smtClean="0"/>
              <a:t>But… use of credits in low income housing comes with a mandatory 15 year compliance period during which affordability requirements must be maintained (or else credits can be recaptured)</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endParaRPr lang="en-US" dirty="0" smtClean="0"/>
          </a:p>
          <a:p>
            <a:endParaRPr lang="en-US" dirty="0"/>
          </a:p>
        </p:txBody>
      </p:sp>
      <p:sp>
        <p:nvSpPr>
          <p:cNvPr id="4"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2</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noFill/>
        </p:spPr>
        <p:txBody>
          <a:bodyPr>
            <a:normAutofit/>
          </a:bodyPr>
          <a:lstStyle/>
          <a:p>
            <a:pPr eaLnBrk="1" hangingPunct="1"/>
            <a:r>
              <a:rPr lang="en-US" dirty="0" smtClean="0"/>
              <a:t>Low Income Housing Tax Credit</a:t>
            </a:r>
            <a:br>
              <a:rPr lang="en-US" dirty="0" smtClean="0"/>
            </a:br>
            <a:r>
              <a:rPr lang="en-US" dirty="0" smtClean="0"/>
              <a:t>Timeline</a:t>
            </a:r>
          </a:p>
        </p:txBody>
      </p:sp>
      <p:sp>
        <p:nvSpPr>
          <p:cNvPr id="13317" name="Line 5"/>
          <p:cNvSpPr>
            <a:spLocks noChangeShapeType="1"/>
          </p:cNvSpPr>
          <p:nvPr/>
        </p:nvSpPr>
        <p:spPr bwMode="auto">
          <a:xfrm>
            <a:off x="2057400" y="3429000"/>
            <a:ext cx="0" cy="990600"/>
          </a:xfrm>
          <a:prstGeom prst="line">
            <a:avLst/>
          </a:prstGeom>
          <a:noFill/>
          <a:ln w="9525">
            <a:solidFill>
              <a:schemeClr val="tx1"/>
            </a:solidFill>
            <a:round/>
            <a:headEnd/>
            <a:tailEnd/>
          </a:ln>
        </p:spPr>
        <p:txBody>
          <a:bodyPr wrap="none"/>
          <a:lstStyle/>
          <a:p>
            <a:endParaRPr lang="en-US"/>
          </a:p>
        </p:txBody>
      </p:sp>
      <p:sp>
        <p:nvSpPr>
          <p:cNvPr id="13318" name="Line 6"/>
          <p:cNvSpPr>
            <a:spLocks noChangeShapeType="1"/>
          </p:cNvSpPr>
          <p:nvPr/>
        </p:nvSpPr>
        <p:spPr bwMode="auto">
          <a:xfrm>
            <a:off x="3581400" y="3429000"/>
            <a:ext cx="0" cy="990600"/>
          </a:xfrm>
          <a:prstGeom prst="line">
            <a:avLst/>
          </a:prstGeom>
          <a:noFill/>
          <a:ln w="9525">
            <a:solidFill>
              <a:schemeClr val="tx1"/>
            </a:solidFill>
            <a:round/>
            <a:headEnd/>
            <a:tailEnd/>
          </a:ln>
        </p:spPr>
        <p:txBody>
          <a:bodyPr wrap="none"/>
          <a:lstStyle/>
          <a:p>
            <a:endParaRPr lang="en-US"/>
          </a:p>
        </p:txBody>
      </p:sp>
      <p:sp>
        <p:nvSpPr>
          <p:cNvPr id="13319" name="Line 7"/>
          <p:cNvSpPr>
            <a:spLocks noChangeShapeType="1"/>
          </p:cNvSpPr>
          <p:nvPr/>
        </p:nvSpPr>
        <p:spPr bwMode="auto">
          <a:xfrm>
            <a:off x="5105400" y="3429000"/>
            <a:ext cx="0" cy="990600"/>
          </a:xfrm>
          <a:prstGeom prst="line">
            <a:avLst/>
          </a:prstGeom>
          <a:noFill/>
          <a:ln w="9525">
            <a:solidFill>
              <a:schemeClr val="tx1"/>
            </a:solidFill>
            <a:round/>
            <a:headEnd/>
            <a:tailEnd/>
          </a:ln>
        </p:spPr>
        <p:txBody>
          <a:bodyPr wrap="none"/>
          <a:lstStyle/>
          <a:p>
            <a:endParaRPr lang="en-US"/>
          </a:p>
        </p:txBody>
      </p:sp>
      <p:sp>
        <p:nvSpPr>
          <p:cNvPr id="13320" name="Line 8"/>
          <p:cNvSpPr>
            <a:spLocks noChangeShapeType="1"/>
          </p:cNvSpPr>
          <p:nvPr/>
        </p:nvSpPr>
        <p:spPr bwMode="auto">
          <a:xfrm>
            <a:off x="6705600" y="3429000"/>
            <a:ext cx="0" cy="990600"/>
          </a:xfrm>
          <a:prstGeom prst="line">
            <a:avLst/>
          </a:prstGeom>
          <a:noFill/>
          <a:ln w="9525">
            <a:solidFill>
              <a:schemeClr val="tx1"/>
            </a:solidFill>
            <a:round/>
            <a:headEnd/>
            <a:tailEnd/>
          </a:ln>
        </p:spPr>
        <p:txBody>
          <a:bodyPr wrap="none"/>
          <a:lstStyle/>
          <a:p>
            <a:endParaRPr lang="en-US"/>
          </a:p>
        </p:txBody>
      </p:sp>
      <p:sp>
        <p:nvSpPr>
          <p:cNvPr id="9223" name="Text Box 9"/>
          <p:cNvSpPr txBox="1">
            <a:spLocks noChangeArrowheads="1"/>
          </p:cNvSpPr>
          <p:nvPr/>
        </p:nvSpPr>
        <p:spPr bwMode="auto">
          <a:xfrm>
            <a:off x="914400" y="4038600"/>
            <a:ext cx="762000" cy="336550"/>
          </a:xfrm>
          <a:prstGeom prst="rect">
            <a:avLst/>
          </a:prstGeom>
          <a:noFill/>
          <a:ln w="9525" algn="ctr">
            <a:noFill/>
            <a:miter lim="800000"/>
            <a:headEnd/>
            <a:tailEnd/>
          </a:ln>
        </p:spPr>
        <p:txBody>
          <a:bodyPr wrap="square">
            <a:spAutoFit/>
          </a:bodyPr>
          <a:lstStyle/>
          <a:p>
            <a:pPr algn="ctr">
              <a:spcBef>
                <a:spcPct val="50000"/>
              </a:spcBef>
            </a:pPr>
            <a:r>
              <a:rPr lang="en-US" sz="1600" dirty="0" smtClean="0"/>
              <a:t>2013</a:t>
            </a:r>
            <a:endParaRPr lang="en-US" sz="1600" dirty="0"/>
          </a:p>
        </p:txBody>
      </p:sp>
      <p:sp>
        <p:nvSpPr>
          <p:cNvPr id="9224" name="Text Box 10"/>
          <p:cNvSpPr txBox="1">
            <a:spLocks noChangeArrowheads="1"/>
          </p:cNvSpPr>
          <p:nvPr/>
        </p:nvSpPr>
        <p:spPr bwMode="auto">
          <a:xfrm>
            <a:off x="2514600" y="4038600"/>
            <a:ext cx="874776" cy="338554"/>
          </a:xfrm>
          <a:prstGeom prst="rect">
            <a:avLst/>
          </a:prstGeom>
          <a:noFill/>
          <a:ln w="9525" algn="ctr">
            <a:noFill/>
            <a:miter lim="800000"/>
            <a:headEnd/>
            <a:tailEnd/>
          </a:ln>
        </p:spPr>
        <p:txBody>
          <a:bodyPr wrap="square">
            <a:spAutoFit/>
          </a:bodyPr>
          <a:lstStyle/>
          <a:p>
            <a:pPr algn="ctr">
              <a:spcBef>
                <a:spcPct val="50000"/>
              </a:spcBef>
            </a:pPr>
            <a:r>
              <a:rPr lang="en-US" sz="1600" dirty="0" smtClean="0"/>
              <a:t>2014</a:t>
            </a:r>
            <a:endParaRPr lang="en-US" sz="1600" dirty="0"/>
          </a:p>
        </p:txBody>
      </p:sp>
      <p:sp>
        <p:nvSpPr>
          <p:cNvPr id="9225" name="Text Box 11"/>
          <p:cNvSpPr txBox="1">
            <a:spLocks noChangeArrowheads="1"/>
          </p:cNvSpPr>
          <p:nvPr/>
        </p:nvSpPr>
        <p:spPr bwMode="auto">
          <a:xfrm>
            <a:off x="4038600" y="4038600"/>
            <a:ext cx="762000" cy="338554"/>
          </a:xfrm>
          <a:prstGeom prst="rect">
            <a:avLst/>
          </a:prstGeom>
          <a:noFill/>
          <a:ln w="9525" algn="ctr">
            <a:noFill/>
            <a:miter lim="800000"/>
            <a:headEnd/>
            <a:tailEnd/>
          </a:ln>
        </p:spPr>
        <p:txBody>
          <a:bodyPr wrap="square">
            <a:spAutoFit/>
          </a:bodyPr>
          <a:lstStyle/>
          <a:p>
            <a:pPr algn="ctr">
              <a:spcBef>
                <a:spcPct val="50000"/>
              </a:spcBef>
            </a:pPr>
            <a:r>
              <a:rPr lang="en-US" sz="1600" dirty="0" smtClean="0"/>
              <a:t>2015</a:t>
            </a:r>
            <a:endParaRPr lang="en-US" sz="1600" dirty="0"/>
          </a:p>
        </p:txBody>
      </p:sp>
      <p:sp>
        <p:nvSpPr>
          <p:cNvPr id="9226" name="Text Box 12"/>
          <p:cNvSpPr txBox="1">
            <a:spLocks noChangeArrowheads="1"/>
          </p:cNvSpPr>
          <p:nvPr/>
        </p:nvSpPr>
        <p:spPr bwMode="auto">
          <a:xfrm>
            <a:off x="5638800" y="4038600"/>
            <a:ext cx="883920" cy="338554"/>
          </a:xfrm>
          <a:prstGeom prst="rect">
            <a:avLst/>
          </a:prstGeom>
          <a:noFill/>
          <a:ln w="9525" algn="ctr">
            <a:noFill/>
            <a:miter lim="800000"/>
            <a:headEnd/>
            <a:tailEnd/>
          </a:ln>
        </p:spPr>
        <p:txBody>
          <a:bodyPr wrap="square">
            <a:spAutoFit/>
          </a:bodyPr>
          <a:lstStyle/>
          <a:p>
            <a:pPr algn="ctr">
              <a:spcBef>
                <a:spcPct val="50000"/>
              </a:spcBef>
            </a:pPr>
            <a:r>
              <a:rPr lang="en-US" sz="1600" dirty="0" smtClean="0"/>
              <a:t>2016</a:t>
            </a:r>
            <a:endParaRPr lang="en-US" sz="1600" dirty="0"/>
          </a:p>
        </p:txBody>
      </p:sp>
      <p:sp>
        <p:nvSpPr>
          <p:cNvPr id="13325" name="Line 13"/>
          <p:cNvSpPr>
            <a:spLocks noChangeShapeType="1"/>
          </p:cNvSpPr>
          <p:nvPr/>
        </p:nvSpPr>
        <p:spPr bwMode="auto">
          <a:xfrm>
            <a:off x="1295400" y="3048000"/>
            <a:ext cx="0" cy="838200"/>
          </a:xfrm>
          <a:prstGeom prst="line">
            <a:avLst/>
          </a:prstGeom>
          <a:noFill/>
          <a:ln w="28575">
            <a:solidFill>
              <a:srgbClr val="FF0000"/>
            </a:solidFill>
            <a:round/>
            <a:headEnd/>
            <a:tailEnd type="triangle" w="med" len="med"/>
          </a:ln>
        </p:spPr>
        <p:txBody>
          <a:bodyPr wrap="none"/>
          <a:lstStyle/>
          <a:p>
            <a:endParaRPr lang="en-US"/>
          </a:p>
        </p:txBody>
      </p:sp>
      <p:sp>
        <p:nvSpPr>
          <p:cNvPr id="13326" name="Line 14"/>
          <p:cNvSpPr>
            <a:spLocks noChangeShapeType="1"/>
          </p:cNvSpPr>
          <p:nvPr/>
        </p:nvSpPr>
        <p:spPr bwMode="auto">
          <a:xfrm>
            <a:off x="2057400" y="2514600"/>
            <a:ext cx="0" cy="838200"/>
          </a:xfrm>
          <a:prstGeom prst="line">
            <a:avLst/>
          </a:prstGeom>
          <a:noFill/>
          <a:ln w="28575">
            <a:solidFill>
              <a:srgbClr val="FF0000"/>
            </a:solidFill>
            <a:round/>
            <a:headEnd/>
            <a:tailEnd type="triangle" w="med" len="med"/>
          </a:ln>
        </p:spPr>
        <p:txBody>
          <a:bodyPr wrap="none"/>
          <a:lstStyle/>
          <a:p>
            <a:endParaRPr lang="en-US"/>
          </a:p>
        </p:txBody>
      </p:sp>
      <p:sp>
        <p:nvSpPr>
          <p:cNvPr id="13327" name="Line 15"/>
          <p:cNvSpPr>
            <a:spLocks noChangeShapeType="1"/>
          </p:cNvSpPr>
          <p:nvPr/>
        </p:nvSpPr>
        <p:spPr bwMode="auto">
          <a:xfrm>
            <a:off x="5105400" y="2514600"/>
            <a:ext cx="0" cy="838200"/>
          </a:xfrm>
          <a:prstGeom prst="line">
            <a:avLst/>
          </a:prstGeom>
          <a:noFill/>
          <a:ln w="28575">
            <a:solidFill>
              <a:srgbClr val="FF0000"/>
            </a:solidFill>
            <a:round/>
            <a:headEnd/>
            <a:tailEnd type="triangle" w="med" len="med"/>
          </a:ln>
        </p:spPr>
        <p:txBody>
          <a:bodyPr wrap="none"/>
          <a:lstStyle/>
          <a:p>
            <a:endParaRPr lang="en-US"/>
          </a:p>
        </p:txBody>
      </p:sp>
      <p:sp>
        <p:nvSpPr>
          <p:cNvPr id="13328" name="Text Box 16"/>
          <p:cNvSpPr txBox="1">
            <a:spLocks noChangeArrowheads="1"/>
          </p:cNvSpPr>
          <p:nvPr/>
        </p:nvSpPr>
        <p:spPr bwMode="auto">
          <a:xfrm>
            <a:off x="838200" y="2667000"/>
            <a:ext cx="914400" cy="274638"/>
          </a:xfrm>
          <a:prstGeom prst="rect">
            <a:avLst/>
          </a:prstGeom>
          <a:noFill/>
          <a:ln w="9525" algn="ctr">
            <a:noFill/>
            <a:miter lim="800000"/>
            <a:headEnd/>
            <a:tailEnd/>
          </a:ln>
        </p:spPr>
        <p:txBody>
          <a:bodyPr>
            <a:spAutoFit/>
          </a:bodyPr>
          <a:lstStyle/>
          <a:p>
            <a:pPr algn="ctr">
              <a:spcBef>
                <a:spcPct val="50000"/>
              </a:spcBef>
            </a:pPr>
            <a:r>
              <a:rPr lang="en-US" sz="1200"/>
              <a:t>Allocation</a:t>
            </a:r>
          </a:p>
        </p:txBody>
      </p:sp>
      <p:sp>
        <p:nvSpPr>
          <p:cNvPr id="13329" name="Text Box 17"/>
          <p:cNvSpPr txBox="1">
            <a:spLocks noChangeArrowheads="1"/>
          </p:cNvSpPr>
          <p:nvPr/>
        </p:nvSpPr>
        <p:spPr bwMode="auto">
          <a:xfrm>
            <a:off x="1371600" y="1981200"/>
            <a:ext cx="1447800" cy="457200"/>
          </a:xfrm>
          <a:prstGeom prst="rect">
            <a:avLst/>
          </a:prstGeom>
          <a:noFill/>
          <a:ln w="9525" algn="ctr">
            <a:noFill/>
            <a:miter lim="800000"/>
            <a:headEnd/>
            <a:tailEnd/>
          </a:ln>
        </p:spPr>
        <p:txBody>
          <a:bodyPr>
            <a:spAutoFit/>
          </a:bodyPr>
          <a:lstStyle/>
          <a:p>
            <a:pPr algn="ctr">
              <a:spcBef>
                <a:spcPct val="50000"/>
              </a:spcBef>
            </a:pPr>
            <a:r>
              <a:rPr lang="en-US"/>
              <a:t>Carryover</a:t>
            </a:r>
          </a:p>
        </p:txBody>
      </p:sp>
      <p:sp>
        <p:nvSpPr>
          <p:cNvPr id="13330" name="Text Box 18"/>
          <p:cNvSpPr txBox="1">
            <a:spLocks noChangeArrowheads="1"/>
          </p:cNvSpPr>
          <p:nvPr/>
        </p:nvSpPr>
        <p:spPr bwMode="auto">
          <a:xfrm>
            <a:off x="4419600" y="1752600"/>
            <a:ext cx="1447800" cy="822325"/>
          </a:xfrm>
          <a:prstGeom prst="rect">
            <a:avLst/>
          </a:prstGeom>
          <a:noFill/>
          <a:ln w="9525" algn="ctr">
            <a:noFill/>
            <a:miter lim="800000"/>
            <a:headEnd/>
            <a:tailEnd/>
          </a:ln>
        </p:spPr>
        <p:txBody>
          <a:bodyPr>
            <a:spAutoFit/>
          </a:bodyPr>
          <a:lstStyle/>
          <a:p>
            <a:pPr algn="ctr">
              <a:spcBef>
                <a:spcPct val="50000"/>
              </a:spcBef>
            </a:pPr>
            <a:r>
              <a:rPr lang="en-US" dirty="0"/>
              <a:t>Placed In Service</a:t>
            </a:r>
          </a:p>
        </p:txBody>
      </p:sp>
      <p:sp>
        <p:nvSpPr>
          <p:cNvPr id="13331" name="Line 19"/>
          <p:cNvSpPr>
            <a:spLocks noChangeShapeType="1"/>
          </p:cNvSpPr>
          <p:nvPr/>
        </p:nvSpPr>
        <p:spPr bwMode="auto">
          <a:xfrm>
            <a:off x="2286000" y="2895600"/>
            <a:ext cx="2667000" cy="0"/>
          </a:xfrm>
          <a:prstGeom prst="line">
            <a:avLst/>
          </a:prstGeom>
          <a:noFill/>
          <a:ln w="38100">
            <a:solidFill>
              <a:srgbClr val="0000FF"/>
            </a:solidFill>
            <a:round/>
            <a:headEnd/>
            <a:tailEnd type="triangle" w="med" len="med"/>
          </a:ln>
        </p:spPr>
        <p:txBody>
          <a:bodyPr wrap="none"/>
          <a:lstStyle/>
          <a:p>
            <a:endParaRPr lang="en-US"/>
          </a:p>
        </p:txBody>
      </p:sp>
      <p:sp>
        <p:nvSpPr>
          <p:cNvPr id="13332" name="Text Box 20"/>
          <p:cNvSpPr txBox="1">
            <a:spLocks noChangeArrowheads="1"/>
          </p:cNvSpPr>
          <p:nvPr/>
        </p:nvSpPr>
        <p:spPr bwMode="auto">
          <a:xfrm>
            <a:off x="2286000" y="2895600"/>
            <a:ext cx="2514600" cy="457200"/>
          </a:xfrm>
          <a:prstGeom prst="rect">
            <a:avLst/>
          </a:prstGeom>
          <a:noFill/>
          <a:ln w="9525" algn="ctr">
            <a:noFill/>
            <a:miter lim="800000"/>
            <a:headEnd/>
            <a:tailEnd/>
          </a:ln>
        </p:spPr>
        <p:txBody>
          <a:bodyPr>
            <a:spAutoFit/>
          </a:bodyPr>
          <a:lstStyle/>
          <a:p>
            <a:pPr algn="ctr">
              <a:spcBef>
                <a:spcPct val="50000"/>
              </a:spcBef>
            </a:pPr>
            <a:r>
              <a:rPr lang="en-US"/>
              <a:t>Construction</a:t>
            </a:r>
          </a:p>
        </p:txBody>
      </p:sp>
      <p:sp>
        <p:nvSpPr>
          <p:cNvPr id="13333" name="Line 21"/>
          <p:cNvSpPr>
            <a:spLocks noChangeShapeType="1"/>
          </p:cNvSpPr>
          <p:nvPr/>
        </p:nvSpPr>
        <p:spPr bwMode="auto">
          <a:xfrm>
            <a:off x="5334000" y="2895600"/>
            <a:ext cx="2667000" cy="0"/>
          </a:xfrm>
          <a:prstGeom prst="line">
            <a:avLst/>
          </a:prstGeom>
          <a:noFill/>
          <a:ln w="38100">
            <a:solidFill>
              <a:srgbClr val="0000FF"/>
            </a:solidFill>
            <a:round/>
            <a:headEnd/>
            <a:tailEnd type="triangle" w="med" len="med"/>
          </a:ln>
        </p:spPr>
        <p:txBody>
          <a:bodyPr wrap="none"/>
          <a:lstStyle/>
          <a:p>
            <a:endParaRPr lang="en-US"/>
          </a:p>
        </p:txBody>
      </p:sp>
      <p:sp>
        <p:nvSpPr>
          <p:cNvPr id="13334" name="Text Box 22"/>
          <p:cNvSpPr txBox="1">
            <a:spLocks noChangeArrowheads="1"/>
          </p:cNvSpPr>
          <p:nvPr/>
        </p:nvSpPr>
        <p:spPr bwMode="auto">
          <a:xfrm>
            <a:off x="5257800" y="2895600"/>
            <a:ext cx="2971800" cy="457200"/>
          </a:xfrm>
          <a:prstGeom prst="rect">
            <a:avLst/>
          </a:prstGeom>
          <a:noFill/>
          <a:ln w="9525" algn="ctr">
            <a:noFill/>
            <a:miter lim="800000"/>
            <a:headEnd/>
            <a:tailEnd/>
          </a:ln>
        </p:spPr>
        <p:txBody>
          <a:bodyPr>
            <a:spAutoFit/>
          </a:bodyPr>
          <a:lstStyle/>
          <a:p>
            <a:pPr algn="ctr">
              <a:spcBef>
                <a:spcPct val="50000"/>
              </a:spcBef>
            </a:pPr>
            <a:r>
              <a:rPr lang="en-US" dirty="0"/>
              <a:t>Credit Period – 15y</a:t>
            </a:r>
          </a:p>
        </p:txBody>
      </p:sp>
      <p:sp>
        <p:nvSpPr>
          <p:cNvPr id="9237" name="Line 23"/>
          <p:cNvSpPr>
            <a:spLocks noChangeShapeType="1"/>
          </p:cNvSpPr>
          <p:nvPr/>
        </p:nvSpPr>
        <p:spPr bwMode="auto">
          <a:xfrm>
            <a:off x="533400" y="3886200"/>
            <a:ext cx="7848600" cy="0"/>
          </a:xfrm>
          <a:prstGeom prst="line">
            <a:avLst/>
          </a:prstGeom>
          <a:noFill/>
          <a:ln w="38100">
            <a:solidFill>
              <a:schemeClr val="tx1"/>
            </a:solidFill>
            <a:round/>
            <a:headEnd/>
            <a:tailEnd type="triangle" w="med" len="med"/>
          </a:ln>
        </p:spPr>
        <p:txBody>
          <a:bodyPr wrap="none"/>
          <a:lstStyle/>
          <a:p>
            <a:endParaRPr lang="en-US"/>
          </a:p>
        </p:txBody>
      </p:sp>
      <p:sp>
        <p:nvSpPr>
          <p:cNvPr id="9238" name="Text Box 24"/>
          <p:cNvSpPr txBox="1">
            <a:spLocks noChangeArrowheads="1"/>
          </p:cNvSpPr>
          <p:nvPr/>
        </p:nvSpPr>
        <p:spPr bwMode="auto">
          <a:xfrm>
            <a:off x="1676400" y="4419600"/>
            <a:ext cx="838200" cy="274638"/>
          </a:xfrm>
          <a:prstGeom prst="rect">
            <a:avLst/>
          </a:prstGeom>
          <a:noFill/>
          <a:ln w="9525">
            <a:noFill/>
            <a:miter lim="800000"/>
            <a:headEnd/>
            <a:tailEnd/>
          </a:ln>
        </p:spPr>
        <p:txBody>
          <a:bodyPr wrap="square">
            <a:spAutoFit/>
          </a:bodyPr>
          <a:lstStyle/>
          <a:p>
            <a:pPr>
              <a:spcBef>
                <a:spcPct val="50000"/>
              </a:spcBef>
            </a:pPr>
            <a:r>
              <a:rPr lang="en-US" sz="1200" dirty="0" smtClean="0"/>
              <a:t>12/31/13</a:t>
            </a:r>
            <a:endParaRPr lang="en-US" sz="1200" dirty="0"/>
          </a:p>
        </p:txBody>
      </p:sp>
      <p:sp>
        <p:nvSpPr>
          <p:cNvPr id="9239" name="Text Box 25"/>
          <p:cNvSpPr txBox="1">
            <a:spLocks noChangeArrowheads="1"/>
          </p:cNvSpPr>
          <p:nvPr/>
        </p:nvSpPr>
        <p:spPr bwMode="auto">
          <a:xfrm>
            <a:off x="4724400" y="4419600"/>
            <a:ext cx="914400" cy="274638"/>
          </a:xfrm>
          <a:prstGeom prst="rect">
            <a:avLst/>
          </a:prstGeom>
          <a:noFill/>
          <a:ln w="9525">
            <a:noFill/>
            <a:miter lim="800000"/>
            <a:headEnd/>
            <a:tailEnd/>
          </a:ln>
        </p:spPr>
        <p:txBody>
          <a:bodyPr wrap="square">
            <a:spAutoFit/>
          </a:bodyPr>
          <a:lstStyle/>
          <a:p>
            <a:pPr>
              <a:spcBef>
                <a:spcPct val="50000"/>
              </a:spcBef>
            </a:pPr>
            <a:r>
              <a:rPr lang="en-US" sz="1200" dirty="0" smtClean="0"/>
              <a:t>12/31/15</a:t>
            </a:r>
            <a:endParaRPr lang="en-US" sz="1200" dirty="0"/>
          </a:p>
        </p:txBody>
      </p:sp>
      <p:sp>
        <p:nvSpPr>
          <p:cNvPr id="25" name="Slide Number Placeholder 3"/>
          <p:cNvSpPr>
            <a:spLocks noGrp="1"/>
          </p:cNvSpPr>
          <p:nvPr>
            <p:ph type="sldNum" sz="quarter" idx="4"/>
          </p:nvPr>
        </p:nvSpPr>
        <p:spPr>
          <a:xfrm>
            <a:off x="6322769" y="6301470"/>
            <a:ext cx="2133600" cy="365125"/>
          </a:xfrm>
        </p:spPr>
        <p:txBody>
          <a:bodyPr/>
          <a:lstStyle/>
          <a:p>
            <a:fld id="{F45B54DF-06B5-8742-B145-530FED491F57}" type="slidenum">
              <a:rPr lang="en-US" smtClean="0"/>
              <a:pPr/>
              <a:t>29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wipe(down)">
                                      <p:cBhvr>
                                        <p:cTn id="7" dur="500"/>
                                        <p:tgtEl>
                                          <p:spTgt spid="1331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3318"/>
                                        </p:tgtEl>
                                        <p:attrNameLst>
                                          <p:attrName>style.visibility</p:attrName>
                                        </p:attrNameLst>
                                      </p:cBhvr>
                                      <p:to>
                                        <p:strVal val="visible"/>
                                      </p:to>
                                    </p:set>
                                    <p:animEffect transition="in" filter="wipe(down)">
                                      <p:cBhvr>
                                        <p:cTn id="10" dur="500"/>
                                        <p:tgtEl>
                                          <p:spTgt spid="13318"/>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3319"/>
                                        </p:tgtEl>
                                        <p:attrNameLst>
                                          <p:attrName>style.visibility</p:attrName>
                                        </p:attrNameLst>
                                      </p:cBhvr>
                                      <p:to>
                                        <p:strVal val="visible"/>
                                      </p:to>
                                    </p:set>
                                    <p:animEffect transition="in" filter="wipe(down)">
                                      <p:cBhvr>
                                        <p:cTn id="13" dur="500"/>
                                        <p:tgtEl>
                                          <p:spTgt spid="13319"/>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3320"/>
                                        </p:tgtEl>
                                        <p:attrNameLst>
                                          <p:attrName>style.visibility</p:attrName>
                                        </p:attrNameLst>
                                      </p:cBhvr>
                                      <p:to>
                                        <p:strVal val="visible"/>
                                      </p:to>
                                    </p:set>
                                    <p:animEffect transition="in" filter="wipe(down)">
                                      <p:cBhvr>
                                        <p:cTn id="16" dur="500"/>
                                        <p:tgtEl>
                                          <p:spTgt spid="1332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3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3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32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32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33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3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13331"/>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1333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332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333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333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33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nimBg="1"/>
      <p:bldP spid="13318" grpId="0" animBg="1"/>
      <p:bldP spid="13319" grpId="0" animBg="1"/>
      <p:bldP spid="13320" grpId="0" animBg="1"/>
      <p:bldP spid="13325" grpId="0" animBg="1"/>
      <p:bldP spid="13326" grpId="0" animBg="1"/>
      <p:bldP spid="13327" grpId="0" animBg="1"/>
      <p:bldP spid="13328" grpId="0"/>
      <p:bldP spid="13329" grpId="0"/>
      <p:bldP spid="13330" grpId="0"/>
      <p:bldP spid="13331" grpId="0" animBg="1"/>
      <p:bldP spid="13331" grpId="1" animBg="1"/>
      <p:bldP spid="13332" grpId="0"/>
      <p:bldP spid="13332" grpId="1"/>
      <p:bldP spid="13333" grpId="0" animBg="1"/>
      <p:bldP spid="1333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Developer Benefits</a:t>
            </a:r>
            <a:endParaRPr lang="en-US" dirty="0"/>
          </a:p>
        </p:txBody>
      </p:sp>
      <p:sp>
        <p:nvSpPr>
          <p:cNvPr id="3" name="Content Placeholder 2"/>
          <p:cNvSpPr>
            <a:spLocks noGrp="1"/>
          </p:cNvSpPr>
          <p:nvPr>
            <p:ph idx="1"/>
          </p:nvPr>
        </p:nvSpPr>
        <p:spPr/>
        <p:txBody>
          <a:bodyPr/>
          <a:lstStyle/>
          <a:p>
            <a:r>
              <a:rPr lang="en-US" dirty="0" smtClean="0"/>
              <a:t>New housing – tangible results; mission</a:t>
            </a:r>
          </a:p>
          <a:p>
            <a:r>
              <a:rPr lang="en-US" dirty="0" smtClean="0"/>
              <a:t>Serving selected target populations</a:t>
            </a:r>
          </a:p>
          <a:p>
            <a:r>
              <a:rPr lang="en-US" dirty="0" smtClean="0"/>
              <a:t>Choose housing type and design</a:t>
            </a:r>
          </a:p>
          <a:p>
            <a:r>
              <a:rPr lang="en-US" dirty="0" smtClean="0"/>
              <a:t>Earn development fees</a:t>
            </a:r>
          </a:p>
          <a:p>
            <a:r>
              <a:rPr lang="en-US" dirty="0" smtClean="0"/>
              <a:t>Potential for management fees</a:t>
            </a:r>
          </a:p>
          <a:p>
            <a:r>
              <a:rPr lang="en-US" dirty="0" smtClean="0"/>
              <a:t>Potential cash flow</a:t>
            </a:r>
          </a:p>
          <a:p>
            <a:r>
              <a:rPr lang="en-US" dirty="0" smtClean="0"/>
              <a:t>Potential ownership of project in 15 years</a:t>
            </a:r>
          </a:p>
          <a:p>
            <a:r>
              <a:rPr lang="en-US" dirty="0" smtClean="0"/>
              <a:t>Publicity/ enhance reputation in community</a:t>
            </a:r>
            <a:endParaRPr lang="en-US" dirty="0"/>
          </a:p>
        </p:txBody>
      </p:sp>
      <p:sp>
        <p:nvSpPr>
          <p:cNvPr id="4" name="Slide Number Placeholder 3"/>
          <p:cNvSpPr>
            <a:spLocks noGrp="1"/>
          </p:cNvSpPr>
          <p:nvPr>
            <p:ph type="sldNum" sz="quarter" idx="4"/>
          </p:nvPr>
        </p:nvSpPr>
        <p:spPr>
          <a:xfrm>
            <a:off x="6322769" y="6301470"/>
            <a:ext cx="2133600" cy="365125"/>
          </a:xfrm>
        </p:spPr>
        <p:txBody>
          <a:bodyPr/>
          <a:lstStyle/>
          <a:p>
            <a:fld id="{F45B54DF-06B5-8742-B145-530FED491F57}" type="slidenum">
              <a:rPr lang="en-US" smtClean="0"/>
              <a:pPr/>
              <a:t>30</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 to Developer</a:t>
            </a:r>
            <a:endParaRPr lang="en-US" dirty="0"/>
          </a:p>
        </p:txBody>
      </p:sp>
      <p:graphicFrame>
        <p:nvGraphicFramePr>
          <p:cNvPr id="4" name="Content Placeholder 3"/>
          <p:cNvGraphicFramePr>
            <a:graphicFrameLocks noGrp="1"/>
          </p:cNvGraphicFramePr>
          <p:nvPr>
            <p:ph idx="1"/>
          </p:nvPr>
        </p:nvGraphicFramePr>
        <p:xfrm>
          <a:off x="805397" y="1419225"/>
          <a:ext cx="7548562" cy="4577080"/>
        </p:xfrm>
        <a:graphic>
          <a:graphicData uri="http://schemas.openxmlformats.org/drawingml/2006/table">
            <a:tbl>
              <a:tblPr firstRow="1" bandRow="1">
                <a:tableStyleId>{F5AB1C69-6EDB-4FF4-983F-18BD219EF322}</a:tableStyleId>
              </a:tblPr>
              <a:tblGrid>
                <a:gridCol w="3774281"/>
                <a:gridCol w="3774281"/>
              </a:tblGrid>
              <a:tr h="370840">
                <a:tc>
                  <a:txBody>
                    <a:bodyPr/>
                    <a:lstStyle/>
                    <a:p>
                      <a:r>
                        <a:rPr lang="en-US" dirty="0" smtClean="0"/>
                        <a:t>Risks</a:t>
                      </a:r>
                      <a:endParaRPr lang="en-US" dirty="0"/>
                    </a:p>
                  </a:txBody>
                  <a:tcPr/>
                </a:tc>
                <a:tc>
                  <a:txBody>
                    <a:bodyPr/>
                    <a:lstStyle/>
                    <a:p>
                      <a:r>
                        <a:rPr lang="en-US" dirty="0" smtClean="0"/>
                        <a:t>Risk Mitigation</a:t>
                      </a:r>
                      <a:endParaRPr lang="en-US" dirty="0"/>
                    </a:p>
                  </a:txBody>
                  <a:tcPr/>
                </a:tc>
              </a:tr>
              <a:tr h="370840">
                <a:tc>
                  <a:txBody>
                    <a:bodyPr/>
                    <a:lstStyle/>
                    <a:p>
                      <a:r>
                        <a:rPr lang="en-US" sz="1600" dirty="0" smtClean="0"/>
                        <a:t>Loss of start-up money</a:t>
                      </a:r>
                      <a:endParaRPr lang="en-US" sz="1600" dirty="0"/>
                    </a:p>
                  </a:txBody>
                  <a:tcPr/>
                </a:tc>
                <a:tc>
                  <a:txBody>
                    <a:bodyPr/>
                    <a:lstStyle/>
                    <a:p>
                      <a:r>
                        <a:rPr lang="en-US" sz="1600" dirty="0" smtClean="0"/>
                        <a:t>Limit up-front cash expenditures; spread the risk</a:t>
                      </a:r>
                      <a:endParaRPr lang="en-US" sz="1600" dirty="0"/>
                    </a:p>
                  </a:txBody>
                  <a:tcPr/>
                </a:tc>
              </a:tr>
              <a:tr h="370840">
                <a:tc>
                  <a:txBody>
                    <a:bodyPr/>
                    <a:lstStyle/>
                    <a:p>
                      <a:r>
                        <a:rPr lang="en-US" sz="1600" dirty="0" smtClean="0"/>
                        <a:t>Public opposition/NIMBY</a:t>
                      </a:r>
                      <a:endParaRPr lang="en-US" sz="1600" dirty="0"/>
                    </a:p>
                  </a:txBody>
                  <a:tcPr/>
                </a:tc>
                <a:tc>
                  <a:txBody>
                    <a:bodyPr/>
                    <a:lstStyle/>
                    <a:p>
                      <a:r>
                        <a:rPr lang="en-US" sz="1600" dirty="0" smtClean="0"/>
                        <a:t>Site selection that</a:t>
                      </a:r>
                      <a:r>
                        <a:rPr lang="en-US" sz="1600" baseline="0" dirty="0" smtClean="0"/>
                        <a:t> is good but not too good; knowledge and skill with local politics</a:t>
                      </a:r>
                      <a:endParaRPr lang="en-US" sz="1600" dirty="0"/>
                    </a:p>
                  </a:txBody>
                  <a:tcPr/>
                </a:tc>
              </a:tr>
              <a:tr h="370840">
                <a:tc>
                  <a:txBody>
                    <a:bodyPr/>
                    <a:lstStyle/>
                    <a:p>
                      <a:r>
                        <a:rPr lang="en-US" sz="1600" dirty="0" smtClean="0"/>
                        <a:t>Project runs over budget (construction risk)</a:t>
                      </a:r>
                      <a:endParaRPr lang="en-US" sz="1600" dirty="0"/>
                    </a:p>
                  </a:txBody>
                  <a:tcPr/>
                </a:tc>
                <a:tc>
                  <a:txBody>
                    <a:bodyPr/>
                    <a:lstStyle/>
                    <a:p>
                      <a:r>
                        <a:rPr lang="en-US" sz="1600" dirty="0" smtClean="0"/>
                        <a:t>Select strong builder, architect; monitor</a:t>
                      </a:r>
                      <a:r>
                        <a:rPr lang="en-US" sz="1600" baseline="0" dirty="0" smtClean="0"/>
                        <a:t> progress and quality; Bond or Letter of Credit?</a:t>
                      </a:r>
                      <a:endParaRPr lang="en-US" sz="1600" dirty="0"/>
                    </a:p>
                  </a:txBody>
                  <a:tcPr/>
                </a:tc>
              </a:tr>
              <a:tr h="370840">
                <a:tc>
                  <a:txBody>
                    <a:bodyPr/>
                    <a:lstStyle/>
                    <a:p>
                      <a:r>
                        <a:rPr lang="en-US" sz="1600" dirty="0" smtClean="0"/>
                        <a:t>Tax Credits</a:t>
                      </a:r>
                      <a:r>
                        <a:rPr lang="en-US" sz="1600" baseline="0" dirty="0" smtClean="0"/>
                        <a:t> delivered late </a:t>
                      </a:r>
                    </a:p>
                    <a:p>
                      <a:r>
                        <a:rPr lang="en-US" sz="1600" baseline="0" dirty="0" smtClean="0"/>
                        <a:t>(“Credit adjuster”)</a:t>
                      </a:r>
                      <a:endParaRPr lang="en-US" sz="1600" dirty="0"/>
                    </a:p>
                  </a:txBody>
                  <a:tcPr/>
                </a:tc>
                <a:tc>
                  <a:txBody>
                    <a:bodyPr/>
                    <a:lstStyle/>
                    <a:p>
                      <a:r>
                        <a:rPr lang="en-US" sz="1600" dirty="0" smtClean="0"/>
                        <a:t>Select strong builder; realistic timing assumptions!</a:t>
                      </a:r>
                      <a:endParaRPr lang="en-US" sz="1600" dirty="0"/>
                    </a:p>
                  </a:txBody>
                  <a:tcPr/>
                </a:tc>
              </a:tr>
              <a:tr h="370840">
                <a:tc>
                  <a:txBody>
                    <a:bodyPr/>
                    <a:lstStyle/>
                    <a:p>
                      <a:r>
                        <a:rPr lang="en-US" sz="1600" dirty="0" smtClean="0"/>
                        <a:t>Project loses money operating </a:t>
                      </a:r>
                    </a:p>
                    <a:p>
                      <a:r>
                        <a:rPr lang="en-US" sz="1600" dirty="0" smtClean="0"/>
                        <a:t>(Operating</a:t>
                      </a:r>
                      <a:r>
                        <a:rPr lang="en-US" sz="1600" baseline="0" dirty="0" smtClean="0"/>
                        <a:t> deficit guarantees)</a:t>
                      </a:r>
                      <a:endParaRPr lang="en-US" sz="1600" dirty="0"/>
                    </a:p>
                  </a:txBody>
                  <a:tcPr/>
                </a:tc>
                <a:tc>
                  <a:txBody>
                    <a:bodyPr/>
                    <a:lstStyle/>
                    <a:p>
                      <a:r>
                        <a:rPr lang="en-US" sz="1600" dirty="0" smtClean="0"/>
                        <a:t>Realistic budget and RESERVES!</a:t>
                      </a:r>
                      <a:endParaRPr lang="en-US" sz="1600" dirty="0"/>
                    </a:p>
                  </a:txBody>
                  <a:tcPr/>
                </a:tc>
              </a:tr>
              <a:tr h="370840">
                <a:tc>
                  <a:txBody>
                    <a:bodyPr/>
                    <a:lstStyle/>
                    <a:p>
                      <a:r>
                        <a:rPr lang="en-US" sz="1600" dirty="0" smtClean="0"/>
                        <a:t>Tenant problems,</a:t>
                      </a:r>
                      <a:r>
                        <a:rPr lang="en-US" sz="1600" baseline="0" dirty="0" smtClean="0"/>
                        <a:t> marketing</a:t>
                      </a:r>
                      <a:endParaRPr lang="en-US" sz="1600" dirty="0"/>
                    </a:p>
                  </a:txBody>
                  <a:tcPr/>
                </a:tc>
                <a:tc>
                  <a:txBody>
                    <a:bodyPr/>
                    <a:lstStyle/>
                    <a:p>
                      <a:r>
                        <a:rPr lang="en-US" sz="1600" dirty="0" smtClean="0"/>
                        <a:t>Experienced manager; good package of site, design,</a:t>
                      </a:r>
                      <a:r>
                        <a:rPr lang="en-US" sz="1600" baseline="0" dirty="0" smtClean="0"/>
                        <a:t> amenities, market and price</a:t>
                      </a:r>
                      <a:endParaRPr lang="en-US" sz="1600" dirty="0"/>
                    </a:p>
                  </a:txBody>
                  <a:tcPr/>
                </a:tc>
              </a:tr>
            </a:tbl>
          </a:graphicData>
        </a:graphic>
      </p:graphicFrame>
      <p:sp>
        <p:nvSpPr>
          <p:cNvPr id="5" name="Slide Number Placeholder 3"/>
          <p:cNvSpPr>
            <a:spLocks noGrp="1"/>
          </p:cNvSpPr>
          <p:nvPr>
            <p:ph type="sldNum" sz="quarter" idx="4"/>
          </p:nvPr>
        </p:nvSpPr>
        <p:spPr>
          <a:xfrm>
            <a:off x="6322769" y="6301470"/>
            <a:ext cx="2133600" cy="365125"/>
          </a:xfrm>
        </p:spPr>
        <p:txBody>
          <a:bodyPr/>
          <a:lstStyle/>
          <a:p>
            <a:fld id="{F45B54DF-06B5-8742-B145-530FED491F57}" type="slidenum">
              <a:rPr lang="en-US" smtClean="0"/>
              <a:pPr/>
              <a:t>31</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Critical Diligence Points for Developers	</a:t>
            </a:r>
            <a:endParaRPr lang="en-US" dirty="0"/>
          </a:p>
        </p:txBody>
      </p:sp>
      <p:sp>
        <p:nvSpPr>
          <p:cNvPr id="3" name="Content Placeholder 2"/>
          <p:cNvSpPr>
            <a:spLocks noGrp="1"/>
          </p:cNvSpPr>
          <p:nvPr>
            <p:ph idx="1"/>
          </p:nvPr>
        </p:nvSpPr>
        <p:spPr/>
        <p:txBody>
          <a:bodyPr>
            <a:normAutofit/>
          </a:bodyPr>
          <a:lstStyle/>
          <a:p>
            <a:r>
              <a:rPr lang="en-US" dirty="0" smtClean="0"/>
              <a:t>Developer</a:t>
            </a:r>
          </a:p>
          <a:p>
            <a:pPr lvl="1"/>
            <a:r>
              <a:rPr lang="en-US" dirty="0" smtClean="0"/>
              <a:t>Awarding of tax credits is not enough</a:t>
            </a:r>
          </a:p>
          <a:p>
            <a:pPr lvl="1"/>
            <a:r>
              <a:rPr lang="en-US" dirty="0" smtClean="0"/>
              <a:t>Need hard equity commitment to purchase the credits</a:t>
            </a:r>
          </a:p>
          <a:p>
            <a:pPr lvl="1"/>
            <a:r>
              <a:rPr lang="en-US" dirty="0" smtClean="0"/>
              <a:t>Developer guarantees tax credit delivery- in amount and timing</a:t>
            </a:r>
          </a:p>
          <a:p>
            <a:r>
              <a:rPr lang="en-US" dirty="0" smtClean="0"/>
              <a:t>States have cost caps that cannot be exceeded (or funded with credit dollars)</a:t>
            </a:r>
          </a:p>
          <a:p>
            <a:r>
              <a:rPr lang="en-US" dirty="0" smtClean="0"/>
              <a:t>Credits</a:t>
            </a:r>
            <a:r>
              <a:rPr lang="en-US" baseline="0" dirty="0" smtClean="0"/>
              <a:t> start flowing when project is “leased – up” – timely completion is critical and penalty provisions against the developer can be costly if project is delayed</a:t>
            </a:r>
            <a:endParaRPr lang="en-US" dirty="0" smtClean="0"/>
          </a:p>
        </p:txBody>
      </p:sp>
      <p:sp>
        <p:nvSpPr>
          <p:cNvPr id="4" name="Slide Number Placeholder 3"/>
          <p:cNvSpPr>
            <a:spLocks noGrp="1"/>
          </p:cNvSpPr>
          <p:nvPr>
            <p:ph type="sldNum" sz="quarter" idx="4"/>
          </p:nvPr>
        </p:nvSpPr>
        <p:spPr>
          <a:xfrm>
            <a:off x="6322769" y="6301470"/>
            <a:ext cx="2133600" cy="365125"/>
          </a:xfrm>
        </p:spPr>
        <p:txBody>
          <a:bodyPr/>
          <a:lstStyle/>
          <a:p>
            <a:fld id="{F45B54DF-06B5-8742-B145-530FED491F57}" type="slidenum">
              <a:rPr lang="en-US" smtClean="0"/>
              <a:pPr/>
              <a:t>32</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Critical Diligence Points for Developers	</a:t>
            </a:r>
            <a:endParaRPr lang="en-US" dirty="0"/>
          </a:p>
        </p:txBody>
      </p:sp>
      <p:sp>
        <p:nvSpPr>
          <p:cNvPr id="3" name="Content Placeholder 2"/>
          <p:cNvSpPr>
            <a:spLocks noGrp="1"/>
          </p:cNvSpPr>
          <p:nvPr>
            <p:ph idx="1"/>
          </p:nvPr>
        </p:nvSpPr>
        <p:spPr/>
        <p:txBody>
          <a:bodyPr>
            <a:normAutofit fontScale="92500"/>
          </a:bodyPr>
          <a:lstStyle/>
          <a:p>
            <a:r>
              <a:rPr lang="en-US" u="none" dirty="0" smtClean="0"/>
              <a:t>Sources</a:t>
            </a:r>
            <a:r>
              <a:rPr lang="en-US" u="none" baseline="0" dirty="0" smtClean="0"/>
              <a:t> of funds are highly dependent on construction costs </a:t>
            </a:r>
          </a:p>
          <a:p>
            <a:r>
              <a:rPr lang="en-US" u="none" dirty="0" smtClean="0"/>
              <a:t>More</a:t>
            </a:r>
            <a:r>
              <a:rPr lang="en-US" b="0" u="none" dirty="0" smtClean="0"/>
              <a:t> costs</a:t>
            </a:r>
            <a:r>
              <a:rPr lang="en-US" b="0" u="none" baseline="0" dirty="0" smtClean="0"/>
              <a:t> mean more credits – but not necessarily the ability to fund additional debt</a:t>
            </a:r>
          </a:p>
          <a:p>
            <a:r>
              <a:rPr lang="en-US" b="0" u="none" baseline="0" dirty="0" smtClean="0"/>
              <a:t>If project is </a:t>
            </a:r>
            <a:r>
              <a:rPr lang="en-US" b="0" u="sng" baseline="0" dirty="0" smtClean="0"/>
              <a:t>under</a:t>
            </a:r>
            <a:r>
              <a:rPr lang="en-US" b="0" u="none" baseline="0" dirty="0" smtClean="0"/>
              <a:t> budget, then the amount of credits promised is not delivered and can negatively impact the developer fee allowed by the state</a:t>
            </a:r>
          </a:p>
          <a:p>
            <a:pPr lvl="1"/>
            <a:r>
              <a:rPr lang="en-US" b="0" u="none" baseline="0" dirty="0" smtClean="0"/>
              <a:t>Developers will then react by finding more costs to put into the budget (i.e. playgrounds, etc.)</a:t>
            </a:r>
            <a:endParaRPr lang="en-US" b="0" u="none" dirty="0" smtClean="0"/>
          </a:p>
          <a:p>
            <a:r>
              <a:rPr lang="en-US" u="sng" dirty="0" smtClean="0"/>
              <a:t>Due to the complexity and interaction with the sources of funds -&gt; The best developed projects come in exactly on budget and exactly on time – no more; no less</a:t>
            </a:r>
            <a:endParaRPr lang="en-US" dirty="0"/>
          </a:p>
        </p:txBody>
      </p:sp>
      <p:sp>
        <p:nvSpPr>
          <p:cNvPr id="4" name="Slide Number Placeholder 3"/>
          <p:cNvSpPr>
            <a:spLocks noGrp="1"/>
          </p:cNvSpPr>
          <p:nvPr>
            <p:ph type="sldNum" sz="quarter" idx="4"/>
          </p:nvPr>
        </p:nvSpPr>
        <p:spPr>
          <a:xfrm>
            <a:off x="6322769" y="6301470"/>
            <a:ext cx="2133600" cy="365125"/>
          </a:xfrm>
        </p:spPr>
        <p:txBody>
          <a:bodyPr/>
          <a:lstStyle/>
          <a:p>
            <a:fld id="{F45B54DF-06B5-8742-B145-530FED491F57}" type="slidenum">
              <a:rPr lang="en-US" smtClean="0"/>
              <a:pPr/>
              <a:t>33</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Income Housing Tax Credits</a:t>
            </a:r>
            <a:endParaRPr lang="en-US" dirty="0"/>
          </a:p>
        </p:txBody>
      </p:sp>
      <p:sp>
        <p:nvSpPr>
          <p:cNvPr id="3" name="Content Placeholder 2"/>
          <p:cNvSpPr>
            <a:spLocks noGrp="1"/>
          </p:cNvSpPr>
          <p:nvPr>
            <p:ph idx="1"/>
          </p:nvPr>
        </p:nvSpPr>
        <p:spPr/>
        <p:txBody>
          <a:bodyPr>
            <a:normAutofit/>
          </a:bodyPr>
          <a:lstStyle/>
          <a:p>
            <a:r>
              <a:rPr lang="en-US" dirty="0" smtClean="0"/>
              <a:t>State Housing Finance Agencies receive from the IRS an annual allocation of credits based on population</a:t>
            </a:r>
          </a:p>
          <a:p>
            <a:r>
              <a:rPr lang="en-US" dirty="0" smtClean="0"/>
              <a:t>Indexed to inflation</a:t>
            </a:r>
          </a:p>
          <a:p>
            <a:r>
              <a:rPr lang="en-US" dirty="0" smtClean="0"/>
              <a:t>For 2013, the annual allocation is $2.25 per capita</a:t>
            </a:r>
          </a:p>
          <a:p>
            <a:r>
              <a:rPr lang="en-US" dirty="0" smtClean="0"/>
              <a:t>The Department of Housing and Community Development (DHCD) is the Comm. of MA allocation agency</a:t>
            </a:r>
          </a:p>
        </p:txBody>
      </p:sp>
      <p:sp>
        <p:nvSpPr>
          <p:cNvPr id="4"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3</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Qualified Allocation Plan</a:t>
            </a:r>
            <a:endParaRPr lang="en-US" dirty="0"/>
          </a:p>
        </p:txBody>
      </p:sp>
      <p:sp>
        <p:nvSpPr>
          <p:cNvPr id="3" name="Content Placeholder 2"/>
          <p:cNvSpPr>
            <a:spLocks noGrp="1"/>
          </p:cNvSpPr>
          <p:nvPr>
            <p:ph idx="1"/>
          </p:nvPr>
        </p:nvSpPr>
        <p:spPr/>
        <p:txBody>
          <a:bodyPr/>
          <a:lstStyle/>
          <a:p>
            <a:r>
              <a:rPr lang="en-US" dirty="0" smtClean="0"/>
              <a:t>Each state is required to adopt a Qualified Allocation Plan (QAP) and is permitted to establish its own allocation process (subject to certain federal requirements)</a:t>
            </a:r>
          </a:p>
          <a:p>
            <a:r>
              <a:rPr lang="en-US" dirty="0" smtClean="0"/>
              <a:t>QAP must set forth criteria to determine allocation priority – each state is different – crucial to understand your state’s QAP</a:t>
            </a:r>
          </a:p>
          <a:p>
            <a:r>
              <a:rPr lang="en-US" dirty="0" smtClean="0"/>
              <a:t>Competitive application process</a:t>
            </a:r>
          </a:p>
          <a:p>
            <a:pPr>
              <a:buNone/>
            </a:pPr>
            <a:endParaRPr lang="en-US" dirty="0" smtClean="0"/>
          </a:p>
          <a:p>
            <a:endParaRPr lang="en-US" dirty="0"/>
          </a:p>
        </p:txBody>
      </p:sp>
      <p:sp>
        <p:nvSpPr>
          <p:cNvPr id="4"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4</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 Qualified Allocation Plan – DHCD </a:t>
            </a:r>
            <a:endParaRPr lang="en-US" dirty="0"/>
          </a:p>
        </p:txBody>
      </p:sp>
      <p:sp>
        <p:nvSpPr>
          <p:cNvPr id="3" name="Content Placeholder 2"/>
          <p:cNvSpPr>
            <a:spLocks noGrp="1"/>
          </p:cNvSpPr>
          <p:nvPr>
            <p:ph idx="1"/>
          </p:nvPr>
        </p:nvSpPr>
        <p:spPr/>
        <p:txBody>
          <a:bodyPr>
            <a:normAutofit/>
          </a:bodyPr>
          <a:lstStyle/>
          <a:p>
            <a:r>
              <a:rPr lang="en-US" dirty="0" smtClean="0"/>
              <a:t>Priority categories for 2013 funding:</a:t>
            </a:r>
          </a:p>
          <a:p>
            <a:r>
              <a:rPr lang="en-US" dirty="0" smtClean="0"/>
              <a:t>Housing for extremely Low Income persons earning less than 30% of AMI (Area Median Income) - focus is on homeless or risk of homelessness</a:t>
            </a:r>
          </a:p>
          <a:p>
            <a:r>
              <a:rPr lang="en-US" dirty="0" smtClean="0"/>
              <a:t>Investment in distressed and at-risk neighborhoods</a:t>
            </a:r>
          </a:p>
          <a:p>
            <a:r>
              <a:rPr lang="en-US" dirty="0" smtClean="0"/>
              <a:t>Preservation of existing affordable housing</a:t>
            </a:r>
          </a:p>
          <a:p>
            <a:r>
              <a:rPr lang="en-US" dirty="0" smtClean="0"/>
              <a:t>Family housing production in neighborhoods and communities that provide access to opportunities – jobs, transportation, education and public amenities</a:t>
            </a:r>
            <a:endParaRPr lang="en-US" dirty="0"/>
          </a:p>
        </p:txBody>
      </p:sp>
      <p:sp>
        <p:nvSpPr>
          <p:cNvPr id="4"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5</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How does low income housing come into play?</a:t>
            </a:r>
            <a:endParaRPr lang="en-US" sz="2400" dirty="0"/>
          </a:p>
        </p:txBody>
      </p:sp>
      <p:sp>
        <p:nvSpPr>
          <p:cNvPr id="3" name="Content Placeholder 2"/>
          <p:cNvSpPr>
            <a:spLocks noGrp="1"/>
          </p:cNvSpPr>
          <p:nvPr>
            <p:ph idx="1"/>
          </p:nvPr>
        </p:nvSpPr>
        <p:spPr/>
        <p:txBody>
          <a:bodyPr>
            <a:normAutofit/>
          </a:bodyPr>
          <a:lstStyle/>
          <a:p>
            <a:r>
              <a:rPr lang="en-US" dirty="0" smtClean="0"/>
              <a:t>Encourages the Construction and Rehabilitation of Affordable Rental Housing by providing incentive – Owners and Investors can use the credits to reduce their federal tax liability</a:t>
            </a:r>
          </a:p>
          <a:p>
            <a:r>
              <a:rPr lang="en-US" dirty="0" smtClean="0"/>
              <a:t>LIHTCs are awarded to Owners, who then sell them to investors for a certain price, which then becomes the equity contributed to the project</a:t>
            </a:r>
          </a:p>
          <a:p>
            <a:r>
              <a:rPr lang="en-US" dirty="0" smtClean="0"/>
              <a:t>Receipt of the equity reduces amount of debt needed to finance the Project</a:t>
            </a:r>
          </a:p>
          <a:p>
            <a:r>
              <a:rPr lang="en-US" dirty="0" smtClean="0"/>
              <a:t>Results is lower rents</a:t>
            </a:r>
            <a:endParaRPr lang="en-US" dirty="0"/>
          </a:p>
        </p:txBody>
      </p:sp>
      <p:sp>
        <p:nvSpPr>
          <p:cNvPr id="4"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6</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low income housing come into play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Credit amount to a project is based on construction costs incurred and begins when units are occupied by low income families</a:t>
            </a:r>
          </a:p>
          <a:p>
            <a:r>
              <a:rPr lang="en-US" dirty="0" smtClean="0"/>
              <a:t>No tax credit allocation can be for an amount more than is required for the project to be financially feasible throughout the 10-year credit period (sources &amp; uses, equity attributable to tax credits, development and operating costs) – must be reviewed at application (for MA purposes – One Stop Application), Carryover and issuance of Form 8609</a:t>
            </a:r>
          </a:p>
          <a:p>
            <a:r>
              <a:rPr lang="en-US" dirty="0" smtClean="0"/>
              <a:t>Form 8609: used to obtain a housing credit allocation from the housing credit agency. A separate Form 8609 must be issued for each building; also used to certify certain information </a:t>
            </a:r>
          </a:p>
          <a:p>
            <a:endParaRPr lang="en-US" dirty="0"/>
          </a:p>
        </p:txBody>
      </p:sp>
      <p:sp>
        <p:nvSpPr>
          <p:cNvPr id="4"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7</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Tax Credits</a:t>
            </a:r>
            <a:endParaRPr lang="en-US" dirty="0"/>
          </a:p>
        </p:txBody>
      </p:sp>
      <p:sp>
        <p:nvSpPr>
          <p:cNvPr id="3" name="Content Placeholder 2"/>
          <p:cNvSpPr>
            <a:spLocks noGrp="1"/>
          </p:cNvSpPr>
          <p:nvPr>
            <p:ph idx="1"/>
          </p:nvPr>
        </p:nvSpPr>
        <p:spPr/>
        <p:txBody>
          <a:bodyPr>
            <a:normAutofit lnSpcReduction="10000"/>
          </a:bodyPr>
          <a:lstStyle/>
          <a:p>
            <a:r>
              <a:rPr lang="en-US" dirty="0" smtClean="0"/>
              <a:t>Substantial Rehab/New Construction LIHTC- 9% of eligible basis taken over 10 years</a:t>
            </a:r>
          </a:p>
          <a:p>
            <a:r>
              <a:rPr lang="en-US" dirty="0" smtClean="0"/>
              <a:t>Acquisition LIHTC – 4% of eligible basis taken over 10 years – only with substantial rehab – </a:t>
            </a:r>
          </a:p>
          <a:p>
            <a:r>
              <a:rPr lang="en-US" dirty="0" smtClean="0"/>
              <a:t>Substantial rehabilitation - greater of $6,000 per unit or 20% of adjusted basis of building being rehabilitated</a:t>
            </a:r>
          </a:p>
          <a:p>
            <a:r>
              <a:rPr lang="en-US" dirty="0" smtClean="0"/>
              <a:t>LIHTC awarded with Tax Exempt Bonds- must finance over 50% of project – automatic 4% credit taken over 10 years</a:t>
            </a:r>
          </a:p>
          <a:p>
            <a:r>
              <a:rPr lang="en-US" dirty="0" smtClean="0"/>
              <a:t>Historic Rehab Credit – 20% of basis taken in first year only – different IRS section</a:t>
            </a:r>
            <a:endParaRPr lang="en-US" dirty="0"/>
          </a:p>
        </p:txBody>
      </p:sp>
      <p:sp>
        <p:nvSpPr>
          <p:cNvPr id="4" name="Slide Number Placeholder 5"/>
          <p:cNvSpPr>
            <a:spLocks noGrp="1"/>
          </p:cNvSpPr>
          <p:nvPr>
            <p:ph type="sldNum" sz="quarter" idx="4"/>
          </p:nvPr>
        </p:nvSpPr>
        <p:spPr>
          <a:xfrm>
            <a:off x="6322769" y="6301470"/>
            <a:ext cx="2133600" cy="365125"/>
          </a:xfrm>
          <a:prstGeom prst="rect">
            <a:avLst/>
          </a:prstGeom>
        </p:spPr>
        <p:txBody>
          <a:bodyPr vert="horz" lIns="91440" tIns="45720" rIns="91440" bIns="45720" rtlCol="0" anchor="ctr"/>
          <a:lstStyle>
            <a:lvl1pPr algn="r">
              <a:defRPr sz="1000">
                <a:solidFill>
                  <a:srgbClr val="464847"/>
                </a:solidFill>
                <a:latin typeface="Arial"/>
                <a:cs typeface="Arial"/>
              </a:defRPr>
            </a:lvl1pPr>
          </a:lstStyle>
          <a:p>
            <a:fld id="{F45B54DF-06B5-8742-B145-530FED491F57}" type="slidenum">
              <a:rPr lang="en-US" smtClean="0"/>
              <a:pPr/>
              <a:t>8</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PowerPoint_phase3">
  <a:themeElements>
    <a:clrScheme name="McGladrey">
      <a:dk1>
        <a:sysClr val="windowText" lastClr="000000"/>
      </a:dk1>
      <a:lt1>
        <a:sysClr val="window" lastClr="FFFFFF"/>
      </a:lt1>
      <a:dk2>
        <a:srgbClr val="0065A4"/>
      </a:dk2>
      <a:lt2>
        <a:srgbClr val="CCE5EF"/>
      </a:lt2>
      <a:accent1>
        <a:srgbClr val="CCE5EF"/>
      </a:accent1>
      <a:accent2>
        <a:srgbClr val="007FB1"/>
      </a:accent2>
      <a:accent3>
        <a:srgbClr val="0065A4"/>
      </a:accent3>
      <a:accent4>
        <a:srgbClr val="CCE7D9"/>
      </a:accent4>
      <a:accent5>
        <a:srgbClr val="00853F"/>
      </a:accent5>
      <a:accent6>
        <a:srgbClr val="006225"/>
      </a:accent6>
      <a:hlink>
        <a:srgbClr val="C60C46"/>
      </a:hlink>
      <a:folHlink>
        <a:srgbClr val="65036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sz="2000" dirty="0"/>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000"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78B14C60A7C1459617B96F5A478655" ma:contentTypeVersion="1" ma:contentTypeDescription="Create a new document." ma:contentTypeScope="" ma:versionID="51a77181267fbf35e45a7c6ce13ec30f">
  <xsd:schema xmlns:xsd="http://www.w3.org/2001/XMLSchema" xmlns:p="http://schemas.microsoft.com/office/2006/metadata/properties" xmlns:ns2="95ac203a-9ccc-4d61-88d7-314f1a4cbaf1" targetNamespace="http://schemas.microsoft.com/office/2006/metadata/properties" ma:root="true" ma:fieldsID="5ecdba8fc3387e2401cb899e220d0c34" ns2:_="">
    <xsd:import namespace="95ac203a-9ccc-4d61-88d7-314f1a4cbaf1"/>
    <xsd:element name="properties">
      <xsd:complexType>
        <xsd:sequence>
          <xsd:element name="documentManagement">
            <xsd:complexType>
              <xsd:all>
                <xsd:element ref="ns2:File_x0020_Type0" minOccurs="0"/>
              </xsd:all>
            </xsd:complexType>
          </xsd:element>
        </xsd:sequence>
      </xsd:complexType>
    </xsd:element>
  </xsd:schema>
  <xsd:schema xmlns:xsd="http://www.w3.org/2001/XMLSchema" xmlns:dms="http://schemas.microsoft.com/office/2006/documentManagement/types" targetNamespace="95ac203a-9ccc-4d61-88d7-314f1a4cbaf1" elementFormDefault="qualified">
    <xsd:import namespace="http://schemas.microsoft.com/office/2006/documentManagement/types"/>
    <xsd:element name="File_x0020_Type0" ma:index="8" nillable="true" ma:displayName="File Type" ma:default="BMP" ma:description="File Type" ma:format="Dropdown" ma:internalName="File_x0020_Type0">
      <xsd:simpleType>
        <xsd:restriction base="dms:Choice">
          <xsd:enumeration value="BMP"/>
          <xsd:enumeration value="GIF"/>
          <xsd:enumeration value="PNG"/>
          <xsd:enumeration value="JPEG"/>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File_x0020_Type0 xmlns="95ac203a-9ccc-4d61-88d7-314f1a4cbaf1">BMP</File_x0020_Type0>
  </documentManagement>
</p:properties>
</file>

<file path=customXml/itemProps1.xml><?xml version="1.0" encoding="utf-8"?>
<ds:datastoreItem xmlns:ds="http://schemas.openxmlformats.org/officeDocument/2006/customXml" ds:itemID="{614D5F3A-B4D7-4060-AC78-C5A6123C27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ac203a-9ccc-4d61-88d7-314f1a4cbaf1"/>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0918D962-F626-42CA-89FE-904FD33D5FE2}">
  <ds:schemaRefs>
    <ds:schemaRef ds:uri="http://schemas.microsoft.com/sharepoint/v3/contenttype/forms"/>
  </ds:schemaRefs>
</ds:datastoreItem>
</file>

<file path=customXml/itemProps3.xml><?xml version="1.0" encoding="utf-8"?>
<ds:datastoreItem xmlns:ds="http://schemas.openxmlformats.org/officeDocument/2006/customXml" ds:itemID="{0728F2B2-D9FC-45C3-9E10-1B8AA4A99640}">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95ac203a-9ccc-4d61-88d7-314f1a4cbaf1"/>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PowerPoint_phase3</Template>
  <TotalTime>479</TotalTime>
  <Words>2116</Words>
  <Application>Microsoft Office PowerPoint</Application>
  <PresentationFormat>On-screen Show (4:3)</PresentationFormat>
  <Paragraphs>325</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PowerPoint_phase3</vt:lpstr>
      <vt:lpstr>Massachusetts CFMA  Introduction to Low Income Housing Tax Credits</vt:lpstr>
      <vt:lpstr>Program Overview</vt:lpstr>
      <vt:lpstr>A Tax Credit is…</vt:lpstr>
      <vt:lpstr>Low Income Housing Tax Credits</vt:lpstr>
      <vt:lpstr>Qualified Allocation Plan</vt:lpstr>
      <vt:lpstr>2013 Qualified Allocation Plan – DHCD </vt:lpstr>
      <vt:lpstr>How does low income housing come into play?</vt:lpstr>
      <vt:lpstr>How does low income housing come into play</vt:lpstr>
      <vt:lpstr>Types of Tax Credits</vt:lpstr>
      <vt:lpstr>Calculating Tax Credits</vt:lpstr>
      <vt:lpstr>Calculating Tax Credits</vt:lpstr>
      <vt:lpstr>Calculating Tax Credits</vt:lpstr>
      <vt:lpstr>Calculating Tax Credits</vt:lpstr>
      <vt:lpstr>Low Income Housing Tax Credits</vt:lpstr>
      <vt:lpstr>Low Income Housing Tax Credits</vt:lpstr>
      <vt:lpstr>Low Income Housing Tax Credits</vt:lpstr>
      <vt:lpstr>Sample LIHTC Calculation </vt:lpstr>
      <vt:lpstr>Low Income Housing Tax Credits</vt:lpstr>
      <vt:lpstr>Sample LIHTC Calculation using Basis Boost </vt:lpstr>
      <vt:lpstr>Use of Federal Funds with LIHTCs </vt:lpstr>
      <vt:lpstr>General Program Requirements</vt:lpstr>
      <vt:lpstr>General Program Requirements</vt:lpstr>
      <vt:lpstr>General Program Requirements</vt:lpstr>
      <vt:lpstr>General Program Requirements</vt:lpstr>
      <vt:lpstr>General Program Requirements</vt:lpstr>
      <vt:lpstr>Low Income Housing Tax Credit Structure</vt:lpstr>
      <vt:lpstr>Low Income Housing Tax Credit Structure</vt:lpstr>
      <vt:lpstr>The relationship with Investors</vt:lpstr>
      <vt:lpstr>Example of Investor Equity for LIHTC </vt:lpstr>
      <vt:lpstr>Low Income Housing Tax Credit Timeline</vt:lpstr>
      <vt:lpstr>Developer Benefits</vt:lpstr>
      <vt:lpstr>Risks to Developer</vt:lpstr>
      <vt:lpstr>Critical Diligence Points for Developers </vt:lpstr>
      <vt:lpstr>Critical Diligence Points for Developers </vt:lpstr>
      <vt:lpstr>Slide 34</vt:lpstr>
    </vt:vector>
  </TitlesOfParts>
  <Company>RSM McGladrey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McGladreyLLP Standard Presentation Deck</dc:title>
  <dc:creator>McGladrey</dc:creator>
  <dc:description>Plain blue and white cover.</dc:description>
  <cp:lastModifiedBy>McGladrey</cp:lastModifiedBy>
  <cp:revision>32</cp:revision>
  <dcterms:created xsi:type="dcterms:W3CDTF">2012-05-01T19:27:30Z</dcterms:created>
  <dcterms:modified xsi:type="dcterms:W3CDTF">2013-10-07T19:00:29Z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0x0101006078B14C60A7C1459617B96F5A478655</vt:lpwstr>
  </property>
  <property fmtid="{D5CDD505-2E9C-101B-9397-08002B2CF9AE}" pid="3" name="RSM_ExpirationDate">
    <vt:lpwstr>2013-05-01T05:00:00+00:00</vt:lpwstr>
  </property>
</Properties>
</file>