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47"/>
  </p:notesMasterIdLst>
  <p:handoutMasterIdLst>
    <p:handoutMasterId r:id="rId48"/>
  </p:handoutMasterIdLst>
  <p:sldIdLst>
    <p:sldId id="256" r:id="rId2"/>
    <p:sldId id="302" r:id="rId3"/>
    <p:sldId id="333" r:id="rId4"/>
    <p:sldId id="334" r:id="rId5"/>
    <p:sldId id="305" r:id="rId6"/>
    <p:sldId id="306" r:id="rId7"/>
    <p:sldId id="308" r:id="rId8"/>
    <p:sldId id="290" r:id="rId9"/>
    <p:sldId id="307" r:id="rId10"/>
    <p:sldId id="309" r:id="rId11"/>
    <p:sldId id="310" r:id="rId12"/>
    <p:sldId id="312" r:id="rId13"/>
    <p:sldId id="311" r:id="rId14"/>
    <p:sldId id="313" r:id="rId15"/>
    <p:sldId id="314" r:id="rId16"/>
    <p:sldId id="315" r:id="rId17"/>
    <p:sldId id="316" r:id="rId18"/>
    <p:sldId id="317" r:id="rId19"/>
    <p:sldId id="318" r:id="rId20"/>
    <p:sldId id="319" r:id="rId21"/>
    <p:sldId id="320" r:id="rId22"/>
    <p:sldId id="294" r:id="rId23"/>
    <p:sldId id="295" r:id="rId24"/>
    <p:sldId id="296" r:id="rId25"/>
    <p:sldId id="331" r:id="rId26"/>
    <p:sldId id="321" r:id="rId27"/>
    <p:sldId id="322" r:id="rId28"/>
    <p:sldId id="323" r:id="rId29"/>
    <p:sldId id="324" r:id="rId30"/>
    <p:sldId id="332" r:id="rId31"/>
    <p:sldId id="325" r:id="rId32"/>
    <p:sldId id="326" r:id="rId33"/>
    <p:sldId id="337" r:id="rId34"/>
    <p:sldId id="327" r:id="rId35"/>
    <p:sldId id="328" r:id="rId36"/>
    <p:sldId id="329" r:id="rId37"/>
    <p:sldId id="330" r:id="rId38"/>
    <p:sldId id="338" r:id="rId39"/>
    <p:sldId id="340" r:id="rId40"/>
    <p:sldId id="339" r:id="rId41"/>
    <p:sldId id="342" r:id="rId42"/>
    <p:sldId id="341" r:id="rId43"/>
    <p:sldId id="335" r:id="rId44"/>
    <p:sldId id="297" r:id="rId45"/>
    <p:sldId id="285" r:id="rId46"/>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69" d="100"/>
          <a:sy n="69" d="100"/>
        </p:scale>
        <p:origin x="-538"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2" y="1"/>
            <a:ext cx="2972421" cy="465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dirty="0"/>
          </a:p>
        </p:txBody>
      </p:sp>
      <p:sp>
        <p:nvSpPr>
          <p:cNvPr id="74755" name="Rectangle 3"/>
          <p:cNvSpPr>
            <a:spLocks noGrp="1" noChangeArrowheads="1"/>
          </p:cNvSpPr>
          <p:nvPr>
            <p:ph type="dt" sz="quarter" idx="1"/>
          </p:nvPr>
        </p:nvSpPr>
        <p:spPr bwMode="auto">
          <a:xfrm>
            <a:off x="3885580" y="1"/>
            <a:ext cx="2972421" cy="465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dirty="0"/>
          </a:p>
        </p:txBody>
      </p:sp>
      <p:sp>
        <p:nvSpPr>
          <p:cNvPr id="74756" name="Rectangle 4"/>
          <p:cNvSpPr>
            <a:spLocks noGrp="1" noChangeArrowheads="1"/>
          </p:cNvSpPr>
          <p:nvPr>
            <p:ph type="ftr" sz="quarter" idx="2"/>
          </p:nvPr>
        </p:nvSpPr>
        <p:spPr bwMode="auto">
          <a:xfrm>
            <a:off x="2" y="8830780"/>
            <a:ext cx="2972421" cy="465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dirty="0"/>
          </a:p>
        </p:txBody>
      </p:sp>
      <p:sp>
        <p:nvSpPr>
          <p:cNvPr id="74757" name="Rectangle 5"/>
          <p:cNvSpPr>
            <a:spLocks noGrp="1" noChangeArrowheads="1"/>
          </p:cNvSpPr>
          <p:nvPr>
            <p:ph type="sldNum" sz="quarter" idx="3"/>
          </p:nvPr>
        </p:nvSpPr>
        <p:spPr bwMode="auto">
          <a:xfrm>
            <a:off x="3885580" y="8830780"/>
            <a:ext cx="2972421" cy="465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5CB0D37-2BDE-4713-9CE9-E57DB5E8389F}" type="slidenum">
              <a:rPr lang="en-US" altLang="en-US"/>
              <a:pPr>
                <a:defRPr/>
              </a:pPr>
              <a:t>‹#›</a:t>
            </a:fld>
            <a:endParaRPr lang="en-US" altLang="en-US" dirty="0"/>
          </a:p>
        </p:txBody>
      </p:sp>
    </p:spTree>
    <p:extLst>
      <p:ext uri="{BB962C8B-B14F-4D97-AF65-F5344CB8AC3E}">
        <p14:creationId xmlns:p14="http://schemas.microsoft.com/office/powerpoint/2010/main" val="3510591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2421"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028" y="1"/>
            <a:ext cx="2972421" cy="465621"/>
          </a:xfrm>
          <a:prstGeom prst="rect">
            <a:avLst/>
          </a:prstGeom>
        </p:spPr>
        <p:txBody>
          <a:bodyPr vert="horz" lIns="91440" tIns="45720" rIns="91440" bIns="45720" rtlCol="0"/>
          <a:lstStyle>
            <a:lvl1pPr algn="r">
              <a:defRPr sz="1200"/>
            </a:lvl1pPr>
          </a:lstStyle>
          <a:p>
            <a:fld id="{31845AD3-F09F-4AD0-8C5E-30BEE16DFC57}" type="datetimeFigureOut">
              <a:rPr lang="en-US" smtClean="0"/>
              <a:t>11/11/2015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6421" y="4473792"/>
            <a:ext cx="5485158" cy="36609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30780"/>
            <a:ext cx="2972421" cy="4656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8" y="8830780"/>
            <a:ext cx="2972421" cy="465620"/>
          </a:xfrm>
          <a:prstGeom prst="rect">
            <a:avLst/>
          </a:prstGeom>
        </p:spPr>
        <p:txBody>
          <a:bodyPr vert="horz" lIns="91440" tIns="45720" rIns="91440" bIns="45720" rtlCol="0" anchor="b"/>
          <a:lstStyle>
            <a:lvl1pPr algn="r">
              <a:defRPr sz="1200"/>
            </a:lvl1pPr>
          </a:lstStyle>
          <a:p>
            <a:fld id="{60CFD4AC-1224-4C8C-9D7B-A037A7859A61}" type="slidenum">
              <a:rPr lang="en-US" smtClean="0"/>
              <a:t>‹#›</a:t>
            </a:fld>
            <a:endParaRPr lang="en-US" dirty="0"/>
          </a:p>
        </p:txBody>
      </p:sp>
    </p:spTree>
    <p:extLst>
      <p:ext uri="{BB962C8B-B14F-4D97-AF65-F5344CB8AC3E}">
        <p14:creationId xmlns:p14="http://schemas.microsoft.com/office/powerpoint/2010/main" val="2177571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CFD4AC-1224-4C8C-9D7B-A037A7859A61}" type="slidenum">
              <a:rPr lang="en-US" smtClean="0"/>
              <a:t>1</a:t>
            </a:fld>
            <a:endParaRPr lang="en-US" dirty="0"/>
          </a:p>
        </p:txBody>
      </p:sp>
    </p:spTree>
    <p:extLst>
      <p:ext uri="{BB962C8B-B14F-4D97-AF65-F5344CB8AC3E}">
        <p14:creationId xmlns:p14="http://schemas.microsoft.com/office/powerpoint/2010/main" val="1458985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10</a:t>
            </a:fld>
            <a:endParaRPr lang="en-US" dirty="0"/>
          </a:p>
        </p:txBody>
      </p:sp>
    </p:spTree>
    <p:extLst>
      <p:ext uri="{BB962C8B-B14F-4D97-AF65-F5344CB8AC3E}">
        <p14:creationId xmlns:p14="http://schemas.microsoft.com/office/powerpoint/2010/main" val="1671112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11</a:t>
            </a:fld>
            <a:endParaRPr lang="en-US" dirty="0"/>
          </a:p>
        </p:txBody>
      </p:sp>
    </p:spTree>
    <p:extLst>
      <p:ext uri="{BB962C8B-B14F-4D97-AF65-F5344CB8AC3E}">
        <p14:creationId xmlns:p14="http://schemas.microsoft.com/office/powerpoint/2010/main" val="777426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12</a:t>
            </a:fld>
            <a:endParaRPr lang="en-US" dirty="0"/>
          </a:p>
        </p:txBody>
      </p:sp>
    </p:spTree>
    <p:extLst>
      <p:ext uri="{BB962C8B-B14F-4D97-AF65-F5344CB8AC3E}">
        <p14:creationId xmlns:p14="http://schemas.microsoft.com/office/powerpoint/2010/main" val="2329649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13</a:t>
            </a:fld>
            <a:endParaRPr lang="en-US" dirty="0"/>
          </a:p>
        </p:txBody>
      </p:sp>
    </p:spTree>
    <p:extLst>
      <p:ext uri="{BB962C8B-B14F-4D97-AF65-F5344CB8AC3E}">
        <p14:creationId xmlns:p14="http://schemas.microsoft.com/office/powerpoint/2010/main" val="59001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14</a:t>
            </a:fld>
            <a:endParaRPr lang="en-US" dirty="0"/>
          </a:p>
        </p:txBody>
      </p:sp>
    </p:spTree>
    <p:extLst>
      <p:ext uri="{BB962C8B-B14F-4D97-AF65-F5344CB8AC3E}">
        <p14:creationId xmlns:p14="http://schemas.microsoft.com/office/powerpoint/2010/main" val="1624134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15</a:t>
            </a:fld>
            <a:endParaRPr lang="en-US" dirty="0"/>
          </a:p>
        </p:txBody>
      </p:sp>
    </p:spTree>
    <p:extLst>
      <p:ext uri="{BB962C8B-B14F-4D97-AF65-F5344CB8AC3E}">
        <p14:creationId xmlns:p14="http://schemas.microsoft.com/office/powerpoint/2010/main" val="3314592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16</a:t>
            </a:fld>
            <a:endParaRPr lang="en-US" dirty="0"/>
          </a:p>
        </p:txBody>
      </p:sp>
    </p:spTree>
    <p:extLst>
      <p:ext uri="{BB962C8B-B14F-4D97-AF65-F5344CB8AC3E}">
        <p14:creationId xmlns:p14="http://schemas.microsoft.com/office/powerpoint/2010/main" val="1328881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17</a:t>
            </a:fld>
            <a:endParaRPr lang="en-US" dirty="0"/>
          </a:p>
        </p:txBody>
      </p:sp>
    </p:spTree>
    <p:extLst>
      <p:ext uri="{BB962C8B-B14F-4D97-AF65-F5344CB8AC3E}">
        <p14:creationId xmlns:p14="http://schemas.microsoft.com/office/powerpoint/2010/main" val="1197136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18</a:t>
            </a:fld>
            <a:endParaRPr lang="en-US" dirty="0"/>
          </a:p>
        </p:txBody>
      </p:sp>
    </p:spTree>
    <p:extLst>
      <p:ext uri="{BB962C8B-B14F-4D97-AF65-F5344CB8AC3E}">
        <p14:creationId xmlns:p14="http://schemas.microsoft.com/office/powerpoint/2010/main" val="3873433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19</a:t>
            </a:fld>
            <a:endParaRPr lang="en-US" dirty="0"/>
          </a:p>
        </p:txBody>
      </p:sp>
    </p:spTree>
    <p:extLst>
      <p:ext uri="{BB962C8B-B14F-4D97-AF65-F5344CB8AC3E}">
        <p14:creationId xmlns:p14="http://schemas.microsoft.com/office/powerpoint/2010/main" val="3537487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a:t>
            </a:fld>
            <a:endParaRPr lang="en-US" dirty="0"/>
          </a:p>
        </p:txBody>
      </p:sp>
    </p:spTree>
    <p:extLst>
      <p:ext uri="{BB962C8B-B14F-4D97-AF65-F5344CB8AC3E}">
        <p14:creationId xmlns:p14="http://schemas.microsoft.com/office/powerpoint/2010/main" val="269829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20</a:t>
            </a:fld>
            <a:endParaRPr lang="en-US" dirty="0"/>
          </a:p>
        </p:txBody>
      </p:sp>
    </p:spTree>
    <p:extLst>
      <p:ext uri="{BB962C8B-B14F-4D97-AF65-F5344CB8AC3E}">
        <p14:creationId xmlns:p14="http://schemas.microsoft.com/office/powerpoint/2010/main" val="3211300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21</a:t>
            </a:fld>
            <a:endParaRPr lang="en-US" dirty="0"/>
          </a:p>
        </p:txBody>
      </p:sp>
    </p:spTree>
    <p:extLst>
      <p:ext uri="{BB962C8B-B14F-4D97-AF65-F5344CB8AC3E}">
        <p14:creationId xmlns:p14="http://schemas.microsoft.com/office/powerpoint/2010/main" val="3657709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22</a:t>
            </a:fld>
            <a:endParaRPr lang="en-US" dirty="0"/>
          </a:p>
        </p:txBody>
      </p:sp>
    </p:spTree>
    <p:extLst>
      <p:ext uri="{BB962C8B-B14F-4D97-AF65-F5344CB8AC3E}">
        <p14:creationId xmlns:p14="http://schemas.microsoft.com/office/powerpoint/2010/main" val="1529450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23</a:t>
            </a:fld>
            <a:endParaRPr lang="en-US" dirty="0"/>
          </a:p>
        </p:txBody>
      </p:sp>
    </p:spTree>
    <p:extLst>
      <p:ext uri="{BB962C8B-B14F-4D97-AF65-F5344CB8AC3E}">
        <p14:creationId xmlns:p14="http://schemas.microsoft.com/office/powerpoint/2010/main" val="106630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24</a:t>
            </a:fld>
            <a:endParaRPr lang="en-US" dirty="0"/>
          </a:p>
        </p:txBody>
      </p:sp>
    </p:spTree>
    <p:extLst>
      <p:ext uri="{BB962C8B-B14F-4D97-AF65-F5344CB8AC3E}">
        <p14:creationId xmlns:p14="http://schemas.microsoft.com/office/powerpoint/2010/main" val="28984689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25</a:t>
            </a:fld>
            <a:endParaRPr lang="en-US" dirty="0"/>
          </a:p>
        </p:txBody>
      </p:sp>
    </p:spTree>
    <p:extLst>
      <p:ext uri="{BB962C8B-B14F-4D97-AF65-F5344CB8AC3E}">
        <p14:creationId xmlns:p14="http://schemas.microsoft.com/office/powerpoint/2010/main" val="3917215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26</a:t>
            </a:fld>
            <a:endParaRPr lang="en-US" dirty="0"/>
          </a:p>
        </p:txBody>
      </p:sp>
    </p:spTree>
    <p:extLst>
      <p:ext uri="{BB962C8B-B14F-4D97-AF65-F5344CB8AC3E}">
        <p14:creationId xmlns:p14="http://schemas.microsoft.com/office/powerpoint/2010/main" val="19925047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27</a:t>
            </a:fld>
            <a:endParaRPr lang="en-US" dirty="0"/>
          </a:p>
        </p:txBody>
      </p:sp>
    </p:spTree>
    <p:extLst>
      <p:ext uri="{BB962C8B-B14F-4D97-AF65-F5344CB8AC3E}">
        <p14:creationId xmlns:p14="http://schemas.microsoft.com/office/powerpoint/2010/main" val="2693653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28</a:t>
            </a:fld>
            <a:endParaRPr lang="en-US" dirty="0"/>
          </a:p>
        </p:txBody>
      </p:sp>
    </p:spTree>
    <p:extLst>
      <p:ext uri="{BB962C8B-B14F-4D97-AF65-F5344CB8AC3E}">
        <p14:creationId xmlns:p14="http://schemas.microsoft.com/office/powerpoint/2010/main" val="42812128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29</a:t>
            </a:fld>
            <a:endParaRPr lang="en-US" dirty="0"/>
          </a:p>
        </p:txBody>
      </p:sp>
    </p:spTree>
    <p:extLst>
      <p:ext uri="{BB962C8B-B14F-4D97-AF65-F5344CB8AC3E}">
        <p14:creationId xmlns:p14="http://schemas.microsoft.com/office/powerpoint/2010/main" val="382086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a:t>
            </a:fld>
            <a:endParaRPr lang="en-US" dirty="0"/>
          </a:p>
        </p:txBody>
      </p:sp>
    </p:spTree>
    <p:extLst>
      <p:ext uri="{BB962C8B-B14F-4D97-AF65-F5344CB8AC3E}">
        <p14:creationId xmlns:p14="http://schemas.microsoft.com/office/powerpoint/2010/main" val="15777277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30</a:t>
            </a:fld>
            <a:endParaRPr lang="en-US" dirty="0"/>
          </a:p>
        </p:txBody>
      </p:sp>
    </p:spTree>
    <p:extLst>
      <p:ext uri="{BB962C8B-B14F-4D97-AF65-F5344CB8AC3E}">
        <p14:creationId xmlns:p14="http://schemas.microsoft.com/office/powerpoint/2010/main" val="3518765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31</a:t>
            </a:fld>
            <a:endParaRPr lang="en-US" dirty="0"/>
          </a:p>
        </p:txBody>
      </p:sp>
    </p:spTree>
    <p:extLst>
      <p:ext uri="{BB962C8B-B14F-4D97-AF65-F5344CB8AC3E}">
        <p14:creationId xmlns:p14="http://schemas.microsoft.com/office/powerpoint/2010/main" val="2934853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32</a:t>
            </a:fld>
            <a:endParaRPr lang="en-US" dirty="0"/>
          </a:p>
        </p:txBody>
      </p:sp>
    </p:spTree>
    <p:extLst>
      <p:ext uri="{BB962C8B-B14F-4D97-AF65-F5344CB8AC3E}">
        <p14:creationId xmlns:p14="http://schemas.microsoft.com/office/powerpoint/2010/main" val="12266846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33</a:t>
            </a:fld>
            <a:endParaRPr lang="en-US" dirty="0"/>
          </a:p>
        </p:txBody>
      </p:sp>
    </p:spTree>
    <p:extLst>
      <p:ext uri="{BB962C8B-B14F-4D97-AF65-F5344CB8AC3E}">
        <p14:creationId xmlns:p14="http://schemas.microsoft.com/office/powerpoint/2010/main" val="37498028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34</a:t>
            </a:fld>
            <a:endParaRPr lang="en-US" dirty="0"/>
          </a:p>
        </p:txBody>
      </p:sp>
    </p:spTree>
    <p:extLst>
      <p:ext uri="{BB962C8B-B14F-4D97-AF65-F5344CB8AC3E}">
        <p14:creationId xmlns:p14="http://schemas.microsoft.com/office/powerpoint/2010/main" val="38961212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35</a:t>
            </a:fld>
            <a:endParaRPr lang="en-US" dirty="0"/>
          </a:p>
        </p:txBody>
      </p:sp>
    </p:spTree>
    <p:extLst>
      <p:ext uri="{BB962C8B-B14F-4D97-AF65-F5344CB8AC3E}">
        <p14:creationId xmlns:p14="http://schemas.microsoft.com/office/powerpoint/2010/main" val="6779768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36</a:t>
            </a:fld>
            <a:endParaRPr lang="en-US" dirty="0"/>
          </a:p>
        </p:txBody>
      </p:sp>
    </p:spTree>
    <p:extLst>
      <p:ext uri="{BB962C8B-B14F-4D97-AF65-F5344CB8AC3E}">
        <p14:creationId xmlns:p14="http://schemas.microsoft.com/office/powerpoint/2010/main" val="42794018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37</a:t>
            </a:fld>
            <a:endParaRPr lang="en-US" dirty="0"/>
          </a:p>
        </p:txBody>
      </p:sp>
    </p:spTree>
    <p:extLst>
      <p:ext uri="{BB962C8B-B14F-4D97-AF65-F5344CB8AC3E}">
        <p14:creationId xmlns:p14="http://schemas.microsoft.com/office/powerpoint/2010/main" val="25662042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38</a:t>
            </a:fld>
            <a:endParaRPr lang="en-US" dirty="0"/>
          </a:p>
        </p:txBody>
      </p:sp>
    </p:spTree>
    <p:extLst>
      <p:ext uri="{BB962C8B-B14F-4D97-AF65-F5344CB8AC3E}">
        <p14:creationId xmlns:p14="http://schemas.microsoft.com/office/powerpoint/2010/main" val="19329222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39</a:t>
            </a:fld>
            <a:endParaRPr lang="en-US" dirty="0"/>
          </a:p>
        </p:txBody>
      </p:sp>
    </p:spTree>
    <p:extLst>
      <p:ext uri="{BB962C8B-B14F-4D97-AF65-F5344CB8AC3E}">
        <p14:creationId xmlns:p14="http://schemas.microsoft.com/office/powerpoint/2010/main" val="2943447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4</a:t>
            </a:fld>
            <a:endParaRPr lang="en-US" dirty="0"/>
          </a:p>
        </p:txBody>
      </p:sp>
    </p:spTree>
    <p:extLst>
      <p:ext uri="{BB962C8B-B14F-4D97-AF65-F5344CB8AC3E}">
        <p14:creationId xmlns:p14="http://schemas.microsoft.com/office/powerpoint/2010/main" val="36909848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40</a:t>
            </a:fld>
            <a:endParaRPr lang="en-US" dirty="0"/>
          </a:p>
        </p:txBody>
      </p:sp>
    </p:spTree>
    <p:extLst>
      <p:ext uri="{BB962C8B-B14F-4D97-AF65-F5344CB8AC3E}">
        <p14:creationId xmlns:p14="http://schemas.microsoft.com/office/powerpoint/2010/main" val="6968254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41</a:t>
            </a:fld>
            <a:endParaRPr lang="en-US" dirty="0"/>
          </a:p>
        </p:txBody>
      </p:sp>
    </p:spTree>
    <p:extLst>
      <p:ext uri="{BB962C8B-B14F-4D97-AF65-F5344CB8AC3E}">
        <p14:creationId xmlns:p14="http://schemas.microsoft.com/office/powerpoint/2010/main" val="13243510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42</a:t>
            </a:fld>
            <a:endParaRPr lang="en-US" dirty="0"/>
          </a:p>
        </p:txBody>
      </p:sp>
    </p:spTree>
    <p:extLst>
      <p:ext uri="{BB962C8B-B14F-4D97-AF65-F5344CB8AC3E}">
        <p14:creationId xmlns:p14="http://schemas.microsoft.com/office/powerpoint/2010/main" val="36667908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43</a:t>
            </a:fld>
            <a:endParaRPr lang="en-US" dirty="0"/>
          </a:p>
        </p:txBody>
      </p:sp>
    </p:spTree>
    <p:extLst>
      <p:ext uri="{BB962C8B-B14F-4D97-AF65-F5344CB8AC3E}">
        <p14:creationId xmlns:p14="http://schemas.microsoft.com/office/powerpoint/2010/main" val="9015898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44</a:t>
            </a:fld>
            <a:endParaRPr lang="en-US" dirty="0"/>
          </a:p>
        </p:txBody>
      </p:sp>
    </p:spTree>
    <p:extLst>
      <p:ext uri="{BB962C8B-B14F-4D97-AF65-F5344CB8AC3E}">
        <p14:creationId xmlns:p14="http://schemas.microsoft.com/office/powerpoint/2010/main" val="25936256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45</a:t>
            </a:fld>
            <a:endParaRPr lang="en-US" dirty="0"/>
          </a:p>
        </p:txBody>
      </p:sp>
    </p:spTree>
    <p:extLst>
      <p:ext uri="{BB962C8B-B14F-4D97-AF65-F5344CB8AC3E}">
        <p14:creationId xmlns:p14="http://schemas.microsoft.com/office/powerpoint/2010/main" val="1716187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5</a:t>
            </a:fld>
            <a:endParaRPr lang="en-US" dirty="0"/>
          </a:p>
        </p:txBody>
      </p:sp>
    </p:spTree>
    <p:extLst>
      <p:ext uri="{BB962C8B-B14F-4D97-AF65-F5344CB8AC3E}">
        <p14:creationId xmlns:p14="http://schemas.microsoft.com/office/powerpoint/2010/main" val="617273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6</a:t>
            </a:fld>
            <a:endParaRPr lang="en-US" dirty="0"/>
          </a:p>
        </p:txBody>
      </p:sp>
    </p:spTree>
    <p:extLst>
      <p:ext uri="{BB962C8B-B14F-4D97-AF65-F5344CB8AC3E}">
        <p14:creationId xmlns:p14="http://schemas.microsoft.com/office/powerpoint/2010/main" val="998768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7</a:t>
            </a:fld>
            <a:endParaRPr lang="en-US" dirty="0"/>
          </a:p>
        </p:txBody>
      </p:sp>
    </p:spTree>
    <p:extLst>
      <p:ext uri="{BB962C8B-B14F-4D97-AF65-F5344CB8AC3E}">
        <p14:creationId xmlns:p14="http://schemas.microsoft.com/office/powerpoint/2010/main" val="744105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8</a:t>
            </a:fld>
            <a:endParaRPr lang="en-US" dirty="0"/>
          </a:p>
        </p:txBody>
      </p:sp>
    </p:spTree>
    <p:extLst>
      <p:ext uri="{BB962C8B-B14F-4D97-AF65-F5344CB8AC3E}">
        <p14:creationId xmlns:p14="http://schemas.microsoft.com/office/powerpoint/2010/main" val="1155028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CFD4AC-1224-4C8C-9D7B-A037A7859A61}" type="slidenum">
              <a:rPr lang="en-US" smtClean="0"/>
              <a:t>9</a:t>
            </a:fld>
            <a:endParaRPr lang="en-US" dirty="0"/>
          </a:p>
        </p:txBody>
      </p:sp>
    </p:spTree>
    <p:extLst>
      <p:ext uri="{BB962C8B-B14F-4D97-AF65-F5344CB8AC3E}">
        <p14:creationId xmlns:p14="http://schemas.microsoft.com/office/powerpoint/2010/main" val="244619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06E7A31B-1404-4EE7-A7CB-0809439BB95B}" type="slidenum">
              <a:rPr lang="en-US" altLang="en-US" smtClean="0"/>
              <a:pPr>
                <a:defRPr/>
              </a:pPr>
              <a:t>‹#›</a:t>
            </a:fld>
            <a:endParaRPr lang="en-US" altLang="en-US" dirty="0"/>
          </a:p>
        </p:txBody>
      </p:sp>
    </p:spTree>
    <p:extLst>
      <p:ext uri="{BB962C8B-B14F-4D97-AF65-F5344CB8AC3E}">
        <p14:creationId xmlns:p14="http://schemas.microsoft.com/office/powerpoint/2010/main" val="761395614"/>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11EBCFF6-4DEF-430F-90C8-A89E2D46A774}" type="slidenum">
              <a:rPr lang="en-US" altLang="en-US" smtClean="0"/>
              <a:pPr>
                <a:defRPr/>
              </a:pPr>
              <a:t>‹#›</a:t>
            </a:fld>
            <a:endParaRPr lang="en-US" altLang="en-US" dirty="0"/>
          </a:p>
        </p:txBody>
      </p:sp>
    </p:spTree>
    <p:extLst>
      <p:ext uri="{BB962C8B-B14F-4D97-AF65-F5344CB8AC3E}">
        <p14:creationId xmlns:p14="http://schemas.microsoft.com/office/powerpoint/2010/main" val="85992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11EBCFF6-4DEF-430F-90C8-A89E2D46A774}" type="slidenum">
              <a:rPr lang="en-US" altLang="en-US" smtClean="0"/>
              <a:pPr>
                <a:defRPr/>
              </a:pPr>
              <a:t>‹#›</a:t>
            </a:fld>
            <a:endParaRPr lang="en-US" altLang="en-US" dirty="0"/>
          </a:p>
        </p:txBody>
      </p:sp>
    </p:spTree>
    <p:extLst>
      <p:ext uri="{BB962C8B-B14F-4D97-AF65-F5344CB8AC3E}">
        <p14:creationId xmlns:p14="http://schemas.microsoft.com/office/powerpoint/2010/main" val="2076582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11EBCFF6-4DEF-430F-90C8-A89E2D46A774}" type="slidenum">
              <a:rPr lang="en-US" altLang="en-US" smtClean="0"/>
              <a:pPr>
                <a:defRPr/>
              </a:pPr>
              <a:t>‹#›</a:t>
            </a:fld>
            <a:endParaRPr lang="en-US" alt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03084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11EBCFF6-4DEF-430F-90C8-A89E2D46A774}" type="slidenum">
              <a:rPr lang="en-US" altLang="en-US" smtClean="0"/>
              <a:pPr>
                <a:defRPr/>
              </a:pPr>
              <a:t>‹#›</a:t>
            </a:fld>
            <a:endParaRPr lang="en-US" altLang="en-US" dirty="0"/>
          </a:p>
        </p:txBody>
      </p:sp>
    </p:spTree>
    <p:extLst>
      <p:ext uri="{BB962C8B-B14F-4D97-AF65-F5344CB8AC3E}">
        <p14:creationId xmlns:p14="http://schemas.microsoft.com/office/powerpoint/2010/main" val="2672565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pPr>
              <a:defRPr/>
            </a:pPr>
            <a:fld id="{11EBCFF6-4DEF-430F-90C8-A89E2D46A774}" type="slidenum">
              <a:rPr lang="en-US" altLang="en-US" smtClean="0"/>
              <a:pPr>
                <a:defRPr/>
              </a:pPr>
              <a:t>‹#›</a:t>
            </a:fld>
            <a:endParaRPr lang="en-US" altLang="en-US" dirty="0"/>
          </a:p>
        </p:txBody>
      </p:sp>
    </p:spTree>
    <p:extLst>
      <p:ext uri="{BB962C8B-B14F-4D97-AF65-F5344CB8AC3E}">
        <p14:creationId xmlns:p14="http://schemas.microsoft.com/office/powerpoint/2010/main" val="3555358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pPr>
              <a:defRPr/>
            </a:pPr>
            <a:fld id="{11EBCFF6-4DEF-430F-90C8-A89E2D46A774}" type="slidenum">
              <a:rPr lang="en-US" altLang="en-US" smtClean="0"/>
              <a:pPr>
                <a:defRPr/>
              </a:pPr>
              <a:t>‹#›</a:t>
            </a:fld>
            <a:endParaRPr lang="en-US" altLang="en-US" dirty="0"/>
          </a:p>
        </p:txBody>
      </p:sp>
    </p:spTree>
    <p:extLst>
      <p:ext uri="{BB962C8B-B14F-4D97-AF65-F5344CB8AC3E}">
        <p14:creationId xmlns:p14="http://schemas.microsoft.com/office/powerpoint/2010/main" val="1622934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80BC7E85-539F-4463-B5FB-D884BD51428A}" type="slidenum">
              <a:rPr lang="en-US" altLang="en-US" smtClean="0"/>
              <a:pPr>
                <a:defRPr/>
              </a:pPr>
              <a:t>‹#›</a:t>
            </a:fld>
            <a:endParaRPr lang="en-US" altLang="en-US" dirty="0"/>
          </a:p>
        </p:txBody>
      </p:sp>
    </p:spTree>
    <p:extLst>
      <p:ext uri="{BB962C8B-B14F-4D97-AF65-F5344CB8AC3E}">
        <p14:creationId xmlns:p14="http://schemas.microsoft.com/office/powerpoint/2010/main" val="21709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624A8B6F-508C-414E-A474-9E92828F6A58}" type="slidenum">
              <a:rPr lang="en-US" altLang="en-US" smtClean="0"/>
              <a:pPr>
                <a:defRPr/>
              </a:pPr>
              <a:t>‹#›</a:t>
            </a:fld>
            <a:endParaRPr lang="en-US" altLang="en-US" dirty="0"/>
          </a:p>
        </p:txBody>
      </p:sp>
    </p:spTree>
    <p:extLst>
      <p:ext uri="{BB962C8B-B14F-4D97-AF65-F5344CB8AC3E}">
        <p14:creationId xmlns:p14="http://schemas.microsoft.com/office/powerpoint/2010/main" val="2110235979"/>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7819D90F-94EB-4951-BD10-170194B498A7}" type="slidenum">
              <a:rPr lang="en-US" altLang="en-US" smtClean="0"/>
              <a:pPr>
                <a:defRPr/>
              </a:pPr>
              <a:t>‹#›</a:t>
            </a:fld>
            <a:endParaRPr lang="en-US" altLang="en-US" dirty="0"/>
          </a:p>
        </p:txBody>
      </p:sp>
    </p:spTree>
    <p:extLst>
      <p:ext uri="{BB962C8B-B14F-4D97-AF65-F5344CB8AC3E}">
        <p14:creationId xmlns:p14="http://schemas.microsoft.com/office/powerpoint/2010/main" val="100521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F8B9D245-944B-446A-A82E-C47A646CF45C}" type="slidenum">
              <a:rPr lang="en-US" altLang="en-US" smtClean="0"/>
              <a:pPr>
                <a:defRPr/>
              </a:pPr>
              <a:t>‹#›</a:t>
            </a:fld>
            <a:endParaRPr lang="en-US" altLang="en-US" dirty="0"/>
          </a:p>
        </p:txBody>
      </p:sp>
    </p:spTree>
    <p:extLst>
      <p:ext uri="{BB962C8B-B14F-4D97-AF65-F5344CB8AC3E}">
        <p14:creationId xmlns:p14="http://schemas.microsoft.com/office/powerpoint/2010/main" val="2501079360"/>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1310E36D-5939-4C9E-AE55-713F4FC16BF1}" type="slidenum">
              <a:rPr lang="en-US" altLang="en-US" smtClean="0"/>
              <a:pPr>
                <a:defRPr/>
              </a:pPr>
              <a:t>‹#›</a:t>
            </a:fld>
            <a:endParaRPr lang="en-US" altLang="en-US" dirty="0"/>
          </a:p>
        </p:txBody>
      </p:sp>
    </p:spTree>
    <p:extLst>
      <p:ext uri="{BB962C8B-B14F-4D97-AF65-F5344CB8AC3E}">
        <p14:creationId xmlns:p14="http://schemas.microsoft.com/office/powerpoint/2010/main" val="359921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pPr>
              <a:defRPr/>
            </a:pPr>
            <a:fld id="{32A1810F-A075-4911-A58C-7BAA459FF691}" type="slidenum">
              <a:rPr lang="en-US" altLang="en-US" smtClean="0"/>
              <a:pPr>
                <a:defRPr/>
              </a:pPr>
              <a:t>‹#›</a:t>
            </a:fld>
            <a:endParaRPr lang="en-US" altLang="en-US" dirty="0"/>
          </a:p>
        </p:txBody>
      </p:sp>
    </p:spTree>
    <p:extLst>
      <p:ext uri="{BB962C8B-B14F-4D97-AF65-F5344CB8AC3E}">
        <p14:creationId xmlns:p14="http://schemas.microsoft.com/office/powerpoint/2010/main" val="2949977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pPr>
              <a:defRPr/>
            </a:pPr>
            <a:fld id="{DA18B7D7-3B18-4345-B499-38907D9533E5}" type="slidenum">
              <a:rPr lang="en-US" altLang="en-US" smtClean="0"/>
              <a:pPr>
                <a:defRPr/>
              </a:pPr>
              <a:t>‹#›</a:t>
            </a:fld>
            <a:endParaRPr lang="en-US" altLang="en-US" dirty="0"/>
          </a:p>
        </p:txBody>
      </p:sp>
    </p:spTree>
    <p:extLst>
      <p:ext uri="{BB962C8B-B14F-4D97-AF65-F5344CB8AC3E}">
        <p14:creationId xmlns:p14="http://schemas.microsoft.com/office/powerpoint/2010/main" val="321450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pPr>
              <a:defRPr/>
            </a:pPr>
            <a:fld id="{FCBB598F-494E-4307-B602-B42560B9ADD4}" type="slidenum">
              <a:rPr lang="en-US" altLang="en-US" smtClean="0"/>
              <a:pPr>
                <a:defRPr/>
              </a:pPr>
              <a:t>‹#›</a:t>
            </a:fld>
            <a:endParaRPr lang="en-US" altLang="en-US" dirty="0"/>
          </a:p>
        </p:txBody>
      </p:sp>
    </p:spTree>
    <p:extLst>
      <p:ext uri="{BB962C8B-B14F-4D97-AF65-F5344CB8AC3E}">
        <p14:creationId xmlns:p14="http://schemas.microsoft.com/office/powerpoint/2010/main" val="217837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A7DAD7F5-F99C-4B4C-9115-719F7C118424}" type="slidenum">
              <a:rPr lang="en-US" altLang="en-US" smtClean="0"/>
              <a:pPr>
                <a:defRPr/>
              </a:pPr>
              <a:t>‹#›</a:t>
            </a:fld>
            <a:endParaRPr lang="en-US" altLang="en-US" dirty="0"/>
          </a:p>
        </p:txBody>
      </p:sp>
    </p:spTree>
    <p:extLst>
      <p:ext uri="{BB962C8B-B14F-4D97-AF65-F5344CB8AC3E}">
        <p14:creationId xmlns:p14="http://schemas.microsoft.com/office/powerpoint/2010/main" val="158428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FA08C2E2-3FF3-4982-8304-162E2EE99555}" type="slidenum">
              <a:rPr lang="en-US" altLang="en-US" smtClean="0"/>
              <a:pPr>
                <a:defRPr/>
              </a:pPr>
              <a:t>‹#›</a:t>
            </a:fld>
            <a:endParaRPr lang="en-US" altLang="en-US" dirty="0"/>
          </a:p>
        </p:txBody>
      </p:sp>
    </p:spTree>
    <p:extLst>
      <p:ext uri="{BB962C8B-B14F-4D97-AF65-F5344CB8AC3E}">
        <p14:creationId xmlns:p14="http://schemas.microsoft.com/office/powerpoint/2010/main" val="397194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alt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11EBCFF6-4DEF-430F-90C8-A89E2D46A774}" type="slidenum">
              <a:rPr lang="en-US" altLang="en-US" smtClean="0"/>
              <a:pPr>
                <a:defRPr/>
              </a:pPr>
              <a:t>‹#›</a:t>
            </a:fld>
            <a:endParaRPr lang="en-US" altLang="en-US" dirty="0"/>
          </a:p>
        </p:txBody>
      </p:sp>
    </p:spTree>
    <p:extLst>
      <p:ext uri="{BB962C8B-B14F-4D97-AF65-F5344CB8AC3E}">
        <p14:creationId xmlns:p14="http://schemas.microsoft.com/office/powerpoint/2010/main" val="3421484293"/>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Rhiss@Lymannielsen.co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36625" y="1524000"/>
            <a:ext cx="7772400" cy="2514600"/>
          </a:xfrm>
        </p:spPr>
        <p:txBody>
          <a:bodyPr>
            <a:normAutofit fontScale="90000"/>
          </a:bodyPr>
          <a:lstStyle/>
          <a:p>
            <a:pPr eaLnBrk="1" hangingPunct="1"/>
            <a:r>
              <a:rPr lang="en-US" altLang="en-US" dirty="0" smtClean="0">
                <a:solidFill>
                  <a:srgbClr val="FFFF00"/>
                </a:solidFill>
              </a:rPr>
              <a:t/>
            </a:r>
            <a:br>
              <a:rPr lang="en-US" altLang="en-US" dirty="0" smtClean="0">
                <a:solidFill>
                  <a:srgbClr val="FFFF00"/>
                </a:solidFill>
              </a:rPr>
            </a:br>
            <a:r>
              <a:rPr lang="en-US" altLang="en-US" dirty="0" smtClean="0">
                <a:solidFill>
                  <a:srgbClr val="FFFF00"/>
                </a:solidFill>
              </a:rPr>
              <a:t/>
            </a:r>
            <a:br>
              <a:rPr lang="en-US" altLang="en-US" dirty="0" smtClean="0">
                <a:solidFill>
                  <a:srgbClr val="FFFF00"/>
                </a:solidFill>
              </a:rPr>
            </a:br>
            <a:r>
              <a:rPr lang="en-US" altLang="en-US" dirty="0">
                <a:solidFill>
                  <a:srgbClr val="FFFF00"/>
                </a:solidFill>
              </a:rPr>
              <a:t/>
            </a:r>
            <a:br>
              <a:rPr lang="en-US" altLang="en-US" dirty="0">
                <a:solidFill>
                  <a:srgbClr val="FFFF00"/>
                </a:solidFill>
              </a:rPr>
            </a:br>
            <a:r>
              <a:rPr lang="en-US" altLang="en-US" dirty="0" smtClean="0">
                <a:solidFill>
                  <a:srgbClr val="FFFF00"/>
                </a:solidFill>
              </a:rPr>
              <a:t/>
            </a:r>
            <a:br>
              <a:rPr lang="en-US" altLang="en-US" dirty="0" smtClean="0">
                <a:solidFill>
                  <a:srgbClr val="FFFF00"/>
                </a:solidFill>
              </a:rPr>
            </a:br>
            <a:r>
              <a:rPr lang="en-US" altLang="en-US" dirty="0">
                <a:solidFill>
                  <a:srgbClr val="FFFF00"/>
                </a:solidFill>
              </a:rPr>
              <a:t/>
            </a:r>
            <a:br>
              <a:rPr lang="en-US" altLang="en-US" dirty="0">
                <a:solidFill>
                  <a:srgbClr val="FFFF00"/>
                </a:solidFill>
              </a:rPr>
            </a:br>
            <a:r>
              <a:rPr lang="en-US" altLang="en-US" dirty="0" smtClean="0">
                <a:solidFill>
                  <a:srgbClr val="FFFF00"/>
                </a:solidFill>
              </a:rPr>
              <a:t>MECHANICS LIENS:</a:t>
            </a:r>
            <a:br>
              <a:rPr lang="en-US" altLang="en-US" dirty="0" smtClean="0">
                <a:solidFill>
                  <a:srgbClr val="FFFF00"/>
                </a:solidFill>
              </a:rPr>
            </a:br>
            <a:r>
              <a:rPr lang="en-US" altLang="en-US" dirty="0" smtClean="0">
                <a:solidFill>
                  <a:srgbClr val="FFFF00"/>
                </a:solidFill>
              </a:rPr>
              <a:t>New Changes &amp; </a:t>
            </a:r>
            <a:br>
              <a:rPr lang="en-US" altLang="en-US" dirty="0" smtClean="0">
                <a:solidFill>
                  <a:srgbClr val="FFFF00"/>
                </a:solidFill>
              </a:rPr>
            </a:br>
            <a:r>
              <a:rPr lang="en-US" altLang="en-US" dirty="0" smtClean="0">
                <a:solidFill>
                  <a:srgbClr val="FFFF00"/>
                </a:solidFill>
              </a:rPr>
              <a:t>Old Issues</a:t>
            </a:r>
            <a:br>
              <a:rPr lang="en-US" altLang="en-US" dirty="0" smtClean="0">
                <a:solidFill>
                  <a:srgbClr val="FFFF00"/>
                </a:solidFill>
              </a:rPr>
            </a:br>
            <a:endParaRPr lang="en-US" altLang="en-US" dirty="0" smtClean="0">
              <a:solidFill>
                <a:srgbClr val="FFFF00"/>
              </a:solidFill>
            </a:endParaRPr>
          </a:p>
        </p:txBody>
      </p:sp>
      <p:sp>
        <p:nvSpPr>
          <p:cNvPr id="4099" name="Rectangle 3"/>
          <p:cNvSpPr>
            <a:spLocks noGrp="1" noChangeArrowheads="1"/>
          </p:cNvSpPr>
          <p:nvPr>
            <p:ph type="subTitle" idx="1"/>
          </p:nvPr>
        </p:nvSpPr>
        <p:spPr>
          <a:xfrm>
            <a:off x="4619625" y="4953000"/>
            <a:ext cx="4089400" cy="2057400"/>
          </a:xfrm>
        </p:spPr>
        <p:txBody>
          <a:bodyPr>
            <a:normAutofit fontScale="92500"/>
          </a:bodyPr>
          <a:lstStyle/>
          <a:p>
            <a:pPr eaLnBrk="1" hangingPunct="1"/>
            <a:r>
              <a:rPr lang="en-US" altLang="en-US" sz="2000" b="1" i="1" dirty="0" smtClean="0">
                <a:solidFill>
                  <a:srgbClr val="FFFF00"/>
                </a:solidFill>
              </a:rPr>
              <a:t>Ryan Hiss</a:t>
            </a:r>
            <a:r>
              <a:rPr lang="en-US" altLang="en-US" sz="2000" dirty="0" smtClean="0">
                <a:solidFill>
                  <a:srgbClr val="FFFF00"/>
                </a:solidFill>
              </a:rPr>
              <a:t>, </a:t>
            </a:r>
          </a:p>
          <a:p>
            <a:pPr eaLnBrk="1" hangingPunct="1"/>
            <a:r>
              <a:rPr lang="en-US" altLang="en-US" sz="2000" dirty="0" smtClean="0">
                <a:solidFill>
                  <a:srgbClr val="FFFF00"/>
                </a:solidFill>
              </a:rPr>
              <a:t>Lyman &amp; Nielsen, LLC       </a:t>
            </a:r>
          </a:p>
          <a:p>
            <a:pPr eaLnBrk="1" hangingPunct="1"/>
            <a:r>
              <a:rPr lang="en-US" altLang="en-US" sz="2000" b="1" i="1" dirty="0" smtClean="0">
                <a:solidFill>
                  <a:srgbClr val="FFFF00"/>
                </a:solidFill>
              </a:rPr>
              <a:t>Brienne Berscheid</a:t>
            </a:r>
            <a:r>
              <a:rPr lang="en-US" altLang="en-US" sz="2000" dirty="0">
                <a:solidFill>
                  <a:srgbClr val="FFFF00"/>
                </a:solidFill>
              </a:rPr>
              <a:t>,</a:t>
            </a:r>
            <a:r>
              <a:rPr lang="en-US" altLang="en-US" sz="2000" dirty="0" smtClean="0">
                <a:solidFill>
                  <a:srgbClr val="FFFF00"/>
                </a:solidFill>
              </a:rPr>
              <a:t> </a:t>
            </a:r>
          </a:p>
          <a:p>
            <a:pPr eaLnBrk="1" hangingPunct="1"/>
            <a:r>
              <a:rPr lang="en-US" altLang="en-US" sz="2000" dirty="0" smtClean="0">
                <a:solidFill>
                  <a:srgbClr val="FFFF00"/>
                </a:solidFill>
              </a:rPr>
              <a:t>Chicago Title Insurance Company</a:t>
            </a:r>
          </a:p>
          <a:p>
            <a:pPr eaLnBrk="1" hangingPunct="1"/>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What a Relief!</a:t>
            </a:r>
            <a:endParaRPr lang="en-US" dirty="0">
              <a:solidFill>
                <a:srgbClr val="FFFF00"/>
              </a:solidFill>
            </a:endParaRPr>
          </a:p>
        </p:txBody>
      </p:sp>
      <p:pic>
        <p:nvPicPr>
          <p:cNvPr id="62466" name="Picture 2" descr="Image result for relieved chicken little"/>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601244" y="2762250"/>
            <a:ext cx="193357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22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Who can bond over a lien?</a:t>
            </a:r>
            <a:endParaRPr lang="en-US" dirty="0">
              <a:solidFill>
                <a:srgbClr val="FFFF00"/>
              </a:solidFill>
            </a:endParaRPr>
          </a:p>
        </p:txBody>
      </p:sp>
      <p:sp>
        <p:nvSpPr>
          <p:cNvPr id="3" name="Content Placeholder 2"/>
          <p:cNvSpPr>
            <a:spLocks noGrp="1"/>
          </p:cNvSpPr>
          <p:nvPr>
            <p:ph idx="1"/>
          </p:nvPr>
        </p:nvSpPr>
        <p:spPr>
          <a:xfrm>
            <a:off x="914400" y="1935922"/>
            <a:ext cx="8001000" cy="4541078"/>
          </a:xfrm>
        </p:spPr>
        <p:txBody>
          <a:bodyPr/>
          <a:lstStyle/>
          <a:p>
            <a:r>
              <a:rPr lang="en-US" dirty="0" smtClean="0">
                <a:solidFill>
                  <a:srgbClr val="FFFF00"/>
                </a:solidFill>
              </a:rPr>
              <a:t>“Applicant”</a:t>
            </a:r>
          </a:p>
          <a:p>
            <a:r>
              <a:rPr lang="en-US" dirty="0" smtClean="0">
                <a:solidFill>
                  <a:srgbClr val="FFFF00"/>
                </a:solidFill>
              </a:rPr>
              <a:t>Owner</a:t>
            </a:r>
          </a:p>
          <a:p>
            <a:r>
              <a:rPr lang="en-US" dirty="0" smtClean="0">
                <a:solidFill>
                  <a:srgbClr val="FFFF00"/>
                </a:solidFill>
              </a:rPr>
              <a:t>Tenant</a:t>
            </a:r>
          </a:p>
          <a:p>
            <a:r>
              <a:rPr lang="en-US" dirty="0" smtClean="0">
                <a:solidFill>
                  <a:srgbClr val="FFFF00"/>
                </a:solidFill>
              </a:rPr>
              <a:t>Association</a:t>
            </a:r>
          </a:p>
          <a:p>
            <a:r>
              <a:rPr lang="en-US" dirty="0" smtClean="0">
                <a:solidFill>
                  <a:srgbClr val="FFFF00"/>
                </a:solidFill>
              </a:rPr>
              <a:t>Anyone with interest in the property</a:t>
            </a:r>
          </a:p>
          <a:p>
            <a:r>
              <a:rPr lang="en-US" dirty="0" smtClean="0">
                <a:solidFill>
                  <a:srgbClr val="FFFF00"/>
                </a:solidFill>
              </a:rPr>
              <a:t>General Contractor </a:t>
            </a:r>
          </a:p>
          <a:p>
            <a:r>
              <a:rPr lang="en-US" dirty="0" smtClean="0">
                <a:solidFill>
                  <a:srgbClr val="FFFF00"/>
                </a:solidFill>
              </a:rPr>
              <a:t>Subcontractor</a:t>
            </a:r>
          </a:p>
          <a:p>
            <a:r>
              <a:rPr lang="en-US" dirty="0" smtClean="0">
                <a:solidFill>
                  <a:srgbClr val="FFFF00"/>
                </a:solidFill>
              </a:rPr>
              <a:t>Other Lien Claimant</a:t>
            </a:r>
            <a:endParaRPr lang="en-US" dirty="0">
              <a:solidFill>
                <a:srgbClr val="FFFF00"/>
              </a:solidFill>
            </a:endParaRPr>
          </a:p>
        </p:txBody>
      </p:sp>
    </p:spTree>
    <p:extLst>
      <p:ext uri="{BB962C8B-B14F-4D97-AF65-F5344CB8AC3E}">
        <p14:creationId xmlns:p14="http://schemas.microsoft.com/office/powerpoint/2010/main" val="3091539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What must be done?</a:t>
            </a:r>
            <a:endParaRPr lang="en-US" dirty="0">
              <a:solidFill>
                <a:srgbClr val="FFFF00"/>
              </a:solidFill>
            </a:endParaRPr>
          </a:p>
        </p:txBody>
      </p:sp>
      <p:sp>
        <p:nvSpPr>
          <p:cNvPr id="3" name="Content Placeholder 2"/>
          <p:cNvSpPr>
            <a:spLocks noGrp="1"/>
          </p:cNvSpPr>
          <p:nvPr>
            <p:ph idx="1"/>
          </p:nvPr>
        </p:nvSpPr>
        <p:spPr/>
        <p:txBody>
          <a:bodyPr/>
          <a:lstStyle/>
          <a:p>
            <a:endParaRPr lang="en-US" dirty="0" smtClean="0">
              <a:solidFill>
                <a:srgbClr val="FFFF00"/>
              </a:solidFill>
            </a:endParaRPr>
          </a:p>
          <a:p>
            <a:r>
              <a:rPr lang="en-US" sz="2400" dirty="0" smtClean="0">
                <a:solidFill>
                  <a:srgbClr val="FFFF00"/>
                </a:solidFill>
              </a:rPr>
              <a:t>A Petition to Substitute A Bond </a:t>
            </a:r>
          </a:p>
          <a:p>
            <a:pPr marL="0" indent="0">
              <a:buNone/>
            </a:pPr>
            <a:endParaRPr lang="en-US" sz="2400" dirty="0" smtClean="0">
              <a:solidFill>
                <a:srgbClr val="FFFF00"/>
              </a:solidFill>
            </a:endParaRPr>
          </a:p>
          <a:p>
            <a:r>
              <a:rPr lang="en-US" sz="2400" dirty="0" smtClean="0">
                <a:solidFill>
                  <a:srgbClr val="FFFF00"/>
                </a:solidFill>
              </a:rPr>
              <a:t>Filed with the Clerk of Court </a:t>
            </a:r>
          </a:p>
          <a:p>
            <a:endParaRPr lang="en-US" sz="2400" dirty="0">
              <a:solidFill>
                <a:srgbClr val="FFFF00"/>
              </a:solidFill>
            </a:endParaRPr>
          </a:p>
          <a:p>
            <a:r>
              <a:rPr lang="en-US" sz="2400" dirty="0" smtClean="0">
                <a:solidFill>
                  <a:srgbClr val="FFFF00"/>
                </a:solidFill>
              </a:rPr>
              <a:t>County where real estate is located</a:t>
            </a:r>
            <a:endParaRPr lang="en-US" sz="2400" dirty="0">
              <a:solidFill>
                <a:srgbClr val="FFFF00"/>
              </a:solidFill>
            </a:endParaRPr>
          </a:p>
        </p:txBody>
      </p:sp>
    </p:spTree>
    <p:extLst>
      <p:ext uri="{BB962C8B-B14F-4D97-AF65-F5344CB8AC3E}">
        <p14:creationId xmlns:p14="http://schemas.microsoft.com/office/powerpoint/2010/main" val="2690112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When can the Petition be filed?</a:t>
            </a:r>
            <a:endParaRPr lang="en-US" dirty="0">
              <a:solidFill>
                <a:srgbClr val="FFFF00"/>
              </a:solidFill>
            </a:endParaRPr>
          </a:p>
        </p:txBody>
      </p:sp>
      <p:sp>
        <p:nvSpPr>
          <p:cNvPr id="3" name="Content Placeholder 2"/>
          <p:cNvSpPr>
            <a:spLocks noGrp="1"/>
          </p:cNvSpPr>
          <p:nvPr>
            <p:ph idx="1"/>
          </p:nvPr>
        </p:nvSpPr>
        <p:spPr/>
        <p:txBody>
          <a:bodyPr/>
          <a:lstStyle/>
          <a:p>
            <a:endParaRPr lang="en-US" dirty="0" smtClean="0">
              <a:solidFill>
                <a:srgbClr val="FFFF00"/>
              </a:solidFill>
            </a:endParaRPr>
          </a:p>
          <a:p>
            <a:r>
              <a:rPr lang="en-US" sz="2400" dirty="0" smtClean="0">
                <a:solidFill>
                  <a:srgbClr val="FFFF00"/>
                </a:solidFill>
              </a:rPr>
              <a:t>Anytime after a Notice of Intent to Lien is served, or a Claim for Lien is recorded.</a:t>
            </a:r>
          </a:p>
          <a:p>
            <a:pPr marL="0" indent="0">
              <a:buNone/>
            </a:pPr>
            <a:endParaRPr lang="en-US" sz="2400" dirty="0" smtClean="0">
              <a:solidFill>
                <a:srgbClr val="FFFF00"/>
              </a:solidFill>
            </a:endParaRPr>
          </a:p>
          <a:p>
            <a:r>
              <a:rPr lang="en-US" sz="2400" dirty="0" smtClean="0">
                <a:solidFill>
                  <a:srgbClr val="FFFF00"/>
                </a:solidFill>
              </a:rPr>
              <a:t>However, if the Claim for Lien is included in a lawsuit, then within 5 months after the assertion of that Claim in the lawsuit.</a:t>
            </a:r>
            <a:endParaRPr lang="en-US" sz="2400" dirty="0">
              <a:solidFill>
                <a:srgbClr val="FFFF00"/>
              </a:solidFill>
            </a:endParaRPr>
          </a:p>
        </p:txBody>
      </p:sp>
    </p:spTree>
    <p:extLst>
      <p:ext uri="{BB962C8B-B14F-4D97-AF65-F5344CB8AC3E}">
        <p14:creationId xmlns:p14="http://schemas.microsoft.com/office/powerpoint/2010/main" val="2576791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Contents of Petition</a:t>
            </a:r>
            <a:endParaRPr lang="en-US" dirty="0">
              <a:solidFill>
                <a:srgbClr val="FFFF00"/>
              </a:solidFill>
            </a:endParaRPr>
          </a:p>
        </p:txBody>
      </p:sp>
      <p:sp>
        <p:nvSpPr>
          <p:cNvPr id="3" name="Content Placeholder 2"/>
          <p:cNvSpPr>
            <a:spLocks noGrp="1"/>
          </p:cNvSpPr>
          <p:nvPr>
            <p:ph idx="1"/>
          </p:nvPr>
        </p:nvSpPr>
        <p:spPr/>
        <p:txBody>
          <a:bodyPr>
            <a:normAutofit fontScale="92500"/>
          </a:bodyPr>
          <a:lstStyle/>
          <a:p>
            <a:r>
              <a:rPr lang="en-US" sz="2400" dirty="0" smtClean="0">
                <a:solidFill>
                  <a:srgbClr val="FFFF00"/>
                </a:solidFill>
              </a:rPr>
              <a:t>Petition must be verified</a:t>
            </a:r>
          </a:p>
          <a:p>
            <a:pPr marL="0" indent="0">
              <a:buNone/>
            </a:pPr>
            <a:endParaRPr lang="en-US" sz="2400" dirty="0" smtClean="0">
              <a:solidFill>
                <a:srgbClr val="FFFF00"/>
              </a:solidFill>
            </a:endParaRPr>
          </a:p>
          <a:p>
            <a:r>
              <a:rPr lang="en-US" sz="2400" dirty="0" smtClean="0">
                <a:solidFill>
                  <a:srgbClr val="FFFF00"/>
                </a:solidFill>
              </a:rPr>
              <a:t>Includes the following info:</a:t>
            </a:r>
          </a:p>
          <a:p>
            <a:pPr marL="0" indent="0">
              <a:buNone/>
            </a:pPr>
            <a:endParaRPr lang="en-US" sz="2400" dirty="0" smtClean="0">
              <a:solidFill>
                <a:srgbClr val="FFFF00"/>
              </a:solidFill>
            </a:endParaRPr>
          </a:p>
          <a:p>
            <a:pPr lvl="1"/>
            <a:r>
              <a:rPr lang="en-US" sz="2400" dirty="0" smtClean="0">
                <a:solidFill>
                  <a:srgbClr val="FFFF00"/>
                </a:solidFill>
              </a:rPr>
              <a:t>Name and address of applicant and attorney (if any)</a:t>
            </a:r>
          </a:p>
          <a:p>
            <a:pPr lvl="1"/>
            <a:endParaRPr lang="en-US" sz="2400" dirty="0" smtClean="0">
              <a:solidFill>
                <a:srgbClr val="FFFF00"/>
              </a:solidFill>
            </a:endParaRPr>
          </a:p>
          <a:p>
            <a:pPr lvl="1"/>
            <a:r>
              <a:rPr lang="en-US" sz="2400" dirty="0" smtClean="0">
                <a:solidFill>
                  <a:srgbClr val="FFFF00"/>
                </a:solidFill>
              </a:rPr>
              <a:t>Name and address of the lien claimant</a:t>
            </a:r>
          </a:p>
          <a:p>
            <a:pPr lvl="1"/>
            <a:endParaRPr lang="en-US" dirty="0" smtClean="0"/>
          </a:p>
        </p:txBody>
      </p:sp>
    </p:spTree>
    <p:extLst>
      <p:ext uri="{BB962C8B-B14F-4D97-AF65-F5344CB8AC3E}">
        <p14:creationId xmlns:p14="http://schemas.microsoft.com/office/powerpoint/2010/main" val="441282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Contents of Petition</a:t>
            </a:r>
            <a:endParaRPr lang="en-US" dirty="0">
              <a:solidFill>
                <a:srgbClr val="FFFF00"/>
              </a:solidFill>
            </a:endParaRPr>
          </a:p>
        </p:txBody>
      </p:sp>
      <p:sp>
        <p:nvSpPr>
          <p:cNvPr id="3" name="Content Placeholder 2"/>
          <p:cNvSpPr>
            <a:spLocks noGrp="1"/>
          </p:cNvSpPr>
          <p:nvPr>
            <p:ph idx="1"/>
          </p:nvPr>
        </p:nvSpPr>
        <p:spPr/>
        <p:txBody>
          <a:bodyPr>
            <a:normAutofit fontScale="92500"/>
          </a:bodyPr>
          <a:lstStyle/>
          <a:p>
            <a:pPr lvl="1"/>
            <a:r>
              <a:rPr lang="en-US" sz="2400" dirty="0" smtClean="0">
                <a:solidFill>
                  <a:srgbClr val="FFFF00"/>
                </a:solidFill>
              </a:rPr>
              <a:t>Either the name &amp; address of attorney representing lien claimant, if a lawsuit has been filed, or if not, the name and address of the person who prepared the lien claim</a:t>
            </a:r>
          </a:p>
          <a:p>
            <a:pPr lvl="1"/>
            <a:endParaRPr lang="en-US" sz="2400" dirty="0" smtClean="0">
              <a:solidFill>
                <a:srgbClr val="FFFF00"/>
              </a:solidFill>
            </a:endParaRPr>
          </a:p>
          <a:p>
            <a:pPr lvl="1"/>
            <a:r>
              <a:rPr lang="en-US" sz="2400" dirty="0" smtClean="0">
                <a:solidFill>
                  <a:srgbClr val="FFFF00"/>
                </a:solidFill>
              </a:rPr>
              <a:t>Name and address of owner of record (or Association)</a:t>
            </a:r>
          </a:p>
          <a:p>
            <a:pPr lvl="1"/>
            <a:endParaRPr lang="en-US" sz="2400" dirty="0" smtClean="0">
              <a:solidFill>
                <a:srgbClr val="FFFF00"/>
              </a:solidFill>
            </a:endParaRPr>
          </a:p>
          <a:p>
            <a:pPr lvl="1"/>
            <a:r>
              <a:rPr lang="en-US" sz="2400" dirty="0" smtClean="0">
                <a:solidFill>
                  <a:srgbClr val="FFFF00"/>
                </a:solidFill>
              </a:rPr>
              <a:t>Description of the real estate (common and legal)</a:t>
            </a:r>
          </a:p>
          <a:p>
            <a:pPr lvl="1"/>
            <a:endParaRPr lang="en-US" dirty="0" smtClean="0"/>
          </a:p>
        </p:txBody>
      </p:sp>
    </p:spTree>
    <p:extLst>
      <p:ext uri="{BB962C8B-B14F-4D97-AF65-F5344CB8AC3E}">
        <p14:creationId xmlns:p14="http://schemas.microsoft.com/office/powerpoint/2010/main" val="4188089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Contents of Petition</a:t>
            </a:r>
            <a:endParaRPr lang="en-US"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pPr lvl="1"/>
            <a:r>
              <a:rPr lang="en-US" sz="2400" dirty="0" smtClean="0">
                <a:solidFill>
                  <a:srgbClr val="FFFF00"/>
                </a:solidFill>
              </a:rPr>
              <a:t>Attach copy of the recorded lien claim or notice</a:t>
            </a:r>
          </a:p>
          <a:p>
            <a:pPr marL="457200" lvl="1" indent="0">
              <a:buNone/>
            </a:pPr>
            <a:endParaRPr lang="en-US" sz="2400" dirty="0" smtClean="0">
              <a:solidFill>
                <a:srgbClr val="FFFF00"/>
              </a:solidFill>
            </a:endParaRPr>
          </a:p>
          <a:p>
            <a:pPr lvl="1"/>
            <a:r>
              <a:rPr lang="en-US" sz="2400" dirty="0" smtClean="0">
                <a:solidFill>
                  <a:srgbClr val="FFFF00"/>
                </a:solidFill>
              </a:rPr>
              <a:t>Attach copy of the proposed eligible surety bond</a:t>
            </a:r>
          </a:p>
          <a:p>
            <a:pPr lvl="1"/>
            <a:endParaRPr lang="en-US" sz="2400" dirty="0" smtClean="0">
              <a:solidFill>
                <a:srgbClr val="FFFF00"/>
              </a:solidFill>
            </a:endParaRPr>
          </a:p>
          <a:p>
            <a:pPr lvl="1"/>
            <a:r>
              <a:rPr lang="en-US" sz="2400" dirty="0" smtClean="0">
                <a:solidFill>
                  <a:srgbClr val="FFFF00"/>
                </a:solidFill>
              </a:rPr>
              <a:t>Certified copy of the surety’s  certificate of authority from the Dept. of Insurance or other State agency</a:t>
            </a:r>
          </a:p>
          <a:p>
            <a:pPr marL="457200" lvl="1" indent="0">
              <a:buNone/>
            </a:pPr>
            <a:endParaRPr lang="en-US" sz="2400" dirty="0" smtClean="0">
              <a:solidFill>
                <a:srgbClr val="FFFF00"/>
              </a:solidFill>
            </a:endParaRPr>
          </a:p>
          <a:p>
            <a:pPr lvl="1"/>
            <a:r>
              <a:rPr lang="en-US" sz="2400" dirty="0" smtClean="0">
                <a:solidFill>
                  <a:srgbClr val="FFFF00"/>
                </a:solidFill>
              </a:rPr>
              <a:t>Undertaking by the applicant to replace the bond if the proposed bond ceases to be eligible</a:t>
            </a:r>
          </a:p>
          <a:p>
            <a:pPr lvl="1"/>
            <a:endParaRPr lang="en-US" dirty="0"/>
          </a:p>
        </p:txBody>
      </p:sp>
    </p:spTree>
    <p:extLst>
      <p:ext uri="{BB962C8B-B14F-4D97-AF65-F5344CB8AC3E}">
        <p14:creationId xmlns:p14="http://schemas.microsoft.com/office/powerpoint/2010/main" val="3317894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Contents of Petition</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Serve via personal service or certified mail, return receipt requested </a:t>
            </a:r>
          </a:p>
          <a:p>
            <a:pPr marL="0" indent="0">
              <a:buNone/>
            </a:pPr>
            <a:endParaRPr lang="en-US" sz="2400" dirty="0" smtClean="0">
              <a:solidFill>
                <a:srgbClr val="FFFF00"/>
              </a:solidFill>
            </a:endParaRPr>
          </a:p>
          <a:p>
            <a:r>
              <a:rPr lang="en-US" sz="2400" dirty="0" smtClean="0">
                <a:solidFill>
                  <a:srgbClr val="FFFF00"/>
                </a:solidFill>
              </a:rPr>
              <a:t>Each person stated in petition</a:t>
            </a:r>
          </a:p>
          <a:p>
            <a:pPr marL="0" indent="0">
              <a:buNone/>
            </a:pPr>
            <a:endParaRPr lang="en-US" sz="2400" dirty="0" smtClean="0">
              <a:solidFill>
                <a:srgbClr val="FFFF00"/>
              </a:solidFill>
            </a:endParaRPr>
          </a:p>
          <a:p>
            <a:r>
              <a:rPr lang="en-US" sz="2400" dirty="0" smtClean="0">
                <a:solidFill>
                  <a:srgbClr val="FFFF00"/>
                </a:solidFill>
              </a:rPr>
              <a:t>Attorney for each person stated if there is a pending lawsuit</a:t>
            </a:r>
            <a:endParaRPr lang="en-US" sz="2400" dirty="0">
              <a:solidFill>
                <a:srgbClr val="FFFF00"/>
              </a:solidFill>
            </a:endParaRPr>
          </a:p>
        </p:txBody>
      </p:sp>
    </p:spTree>
    <p:extLst>
      <p:ext uri="{BB962C8B-B14F-4D97-AF65-F5344CB8AC3E}">
        <p14:creationId xmlns:p14="http://schemas.microsoft.com/office/powerpoint/2010/main" val="1036677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Contents of Petition</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Must include a notice that states the following:</a:t>
            </a:r>
          </a:p>
          <a:p>
            <a:pPr marL="0" indent="0">
              <a:buNone/>
            </a:pPr>
            <a:endParaRPr lang="en-US" sz="2400" dirty="0">
              <a:solidFill>
                <a:srgbClr val="FFFF00"/>
              </a:solidFill>
            </a:endParaRPr>
          </a:p>
          <a:p>
            <a:pPr marL="0" indent="0">
              <a:buNone/>
            </a:pPr>
            <a:r>
              <a:rPr lang="en-US" sz="2400" dirty="0" smtClean="0">
                <a:solidFill>
                  <a:srgbClr val="FFFF00"/>
                </a:solidFill>
              </a:rPr>
              <a:t>“PLEASE TAKE NOTICE that on (date), the undersigned, _______, filed a petition to substitute a bond for property subject to a lien claim, a copy of which is attached to this notice.”</a:t>
            </a:r>
            <a:endParaRPr lang="en-US" sz="2400" dirty="0">
              <a:solidFill>
                <a:srgbClr val="FFFF00"/>
              </a:solidFill>
            </a:endParaRPr>
          </a:p>
        </p:txBody>
      </p:sp>
    </p:spTree>
    <p:extLst>
      <p:ext uri="{BB962C8B-B14F-4D97-AF65-F5344CB8AC3E}">
        <p14:creationId xmlns:p14="http://schemas.microsoft.com/office/powerpoint/2010/main" val="1741427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Contents of Petition</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“PLEASE TAKE FURTHER NOTICE that if you fail to file an objection to the substitution of a bond for the lien claim with the clerk of the circuit court of ____ County under general number ______ or case number ______, within 30 days after you receive this notice or 33 days after this notice is mailed by certified mail, whichever date is earlier, . . .</a:t>
            </a:r>
            <a:endParaRPr lang="en-US" sz="2400" dirty="0">
              <a:solidFill>
                <a:srgbClr val="FFFF00"/>
              </a:solidFill>
            </a:endParaRPr>
          </a:p>
        </p:txBody>
      </p:sp>
    </p:spTree>
    <p:extLst>
      <p:ext uri="{BB962C8B-B14F-4D97-AF65-F5344CB8AC3E}">
        <p14:creationId xmlns:p14="http://schemas.microsoft.com/office/powerpoint/2010/main" val="24840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dirty="0" smtClean="0">
                <a:solidFill>
                  <a:srgbClr val="FFFF00"/>
                </a:solidFill>
              </a:rPr>
              <a:t>Pop Quiz Time</a:t>
            </a:r>
          </a:p>
        </p:txBody>
      </p:sp>
      <p:sp>
        <p:nvSpPr>
          <p:cNvPr id="5123" name="Content Placeholder 2"/>
          <p:cNvSpPr>
            <a:spLocks noGrp="1"/>
          </p:cNvSpPr>
          <p:nvPr>
            <p:ph idx="1"/>
          </p:nvPr>
        </p:nvSpPr>
        <p:spPr/>
        <p:txBody>
          <a:bodyPr/>
          <a:lstStyle/>
          <a:p>
            <a:pPr eaLnBrk="1" hangingPunct="1"/>
            <a:endParaRPr lang="en-US" altLang="en-US" dirty="0" smtClean="0"/>
          </a:p>
        </p:txBody>
      </p:sp>
      <p:pic>
        <p:nvPicPr>
          <p:cNvPr id="5124" name="Picture 5" descr="http://i250.photobucket.com/albums/gg278/xandyland/think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332319"/>
            <a:ext cx="4305300" cy="322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Contents of Petition</a:t>
            </a:r>
            <a:endParaRPr lang="en-US" dirty="0">
              <a:solidFill>
                <a:srgbClr val="FFFF00"/>
              </a:solidFill>
            </a:endParaRPr>
          </a:p>
        </p:txBody>
      </p:sp>
      <p:sp>
        <p:nvSpPr>
          <p:cNvPr id="3" name="Content Placeholder 2"/>
          <p:cNvSpPr>
            <a:spLocks noGrp="1"/>
          </p:cNvSpPr>
          <p:nvPr>
            <p:ph idx="1"/>
          </p:nvPr>
        </p:nvSpPr>
        <p:spPr>
          <a:xfrm>
            <a:off x="685346" y="2096064"/>
            <a:ext cx="7765322" cy="3923736"/>
          </a:xfrm>
        </p:spPr>
        <p:txBody>
          <a:bodyPr>
            <a:noAutofit/>
          </a:bodyPr>
          <a:lstStyle/>
          <a:p>
            <a:r>
              <a:rPr lang="en-US" sz="2400" dirty="0" smtClean="0">
                <a:solidFill>
                  <a:srgbClr val="FFFF00"/>
                </a:solidFill>
              </a:rPr>
              <a:t>“you will have waived your right to object and an order will be entered substituting the security of the bond for the property securing the lien claim and discharging the property described in the petition as being subject to the lien, such as the real estate and the moneys or other considerations due or to become due form the owner to the contractor under the original contract giving rise to the lien claim.”</a:t>
            </a:r>
            <a:endParaRPr lang="en-US" sz="2400" dirty="0">
              <a:solidFill>
                <a:srgbClr val="FFFF00"/>
              </a:solidFill>
            </a:endParaRPr>
          </a:p>
        </p:txBody>
      </p:sp>
    </p:spTree>
    <p:extLst>
      <p:ext uri="{BB962C8B-B14F-4D97-AF65-F5344CB8AC3E}">
        <p14:creationId xmlns:p14="http://schemas.microsoft.com/office/powerpoint/2010/main" val="1819873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Objection to bond</a:t>
            </a:r>
            <a:endParaRPr lang="en-US" dirty="0">
              <a:solidFill>
                <a:srgbClr val="FFFF00"/>
              </a:solidFill>
            </a:endParaRPr>
          </a:p>
        </p:txBody>
      </p:sp>
      <p:sp>
        <p:nvSpPr>
          <p:cNvPr id="3" name="Content Placeholder 2"/>
          <p:cNvSpPr>
            <a:spLocks noGrp="1"/>
          </p:cNvSpPr>
          <p:nvPr>
            <p:ph idx="1"/>
          </p:nvPr>
        </p:nvSpPr>
        <p:spPr>
          <a:xfrm>
            <a:off x="685346" y="1828800"/>
            <a:ext cx="7765322" cy="3962400"/>
          </a:xfrm>
        </p:spPr>
        <p:txBody>
          <a:bodyPr/>
          <a:lstStyle/>
          <a:p>
            <a:endParaRPr lang="en-US" dirty="0" smtClean="0">
              <a:solidFill>
                <a:srgbClr val="FFFF00"/>
              </a:solidFill>
            </a:endParaRPr>
          </a:p>
          <a:p>
            <a:r>
              <a:rPr lang="en-US" sz="2400" dirty="0" smtClean="0">
                <a:solidFill>
                  <a:srgbClr val="FFFF00"/>
                </a:solidFill>
              </a:rPr>
              <a:t>Issue is whether the bond is an “eligible surety bond”</a:t>
            </a:r>
          </a:p>
          <a:p>
            <a:pPr marL="0" indent="0">
              <a:buNone/>
            </a:pPr>
            <a:endParaRPr lang="en-US" sz="2400" dirty="0" smtClean="0">
              <a:solidFill>
                <a:srgbClr val="FFFF00"/>
              </a:solidFill>
            </a:endParaRPr>
          </a:p>
          <a:p>
            <a:r>
              <a:rPr lang="en-US" sz="2400" dirty="0" smtClean="0">
                <a:solidFill>
                  <a:srgbClr val="FFFF00"/>
                </a:solidFill>
              </a:rPr>
              <a:t>Not just a general objection to the process</a:t>
            </a:r>
            <a:endParaRPr lang="en-US" sz="2400" dirty="0">
              <a:solidFill>
                <a:srgbClr val="FFFF00"/>
              </a:solidFill>
            </a:endParaRPr>
          </a:p>
        </p:txBody>
      </p:sp>
    </p:spTree>
    <p:extLst>
      <p:ext uri="{BB962C8B-B14F-4D97-AF65-F5344CB8AC3E}">
        <p14:creationId xmlns:p14="http://schemas.microsoft.com/office/powerpoint/2010/main" val="2199122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dirty="0" smtClean="0">
                <a:solidFill>
                  <a:srgbClr val="FFFF00"/>
                </a:solidFill>
              </a:rPr>
              <a:t>Eligible Bonds</a:t>
            </a:r>
          </a:p>
        </p:txBody>
      </p:sp>
      <p:sp>
        <p:nvSpPr>
          <p:cNvPr id="34819" name="Content Placeholder 2"/>
          <p:cNvSpPr>
            <a:spLocks noGrp="1"/>
          </p:cNvSpPr>
          <p:nvPr>
            <p:ph idx="1"/>
          </p:nvPr>
        </p:nvSpPr>
        <p:spPr>
          <a:xfrm>
            <a:off x="914400" y="2362200"/>
            <a:ext cx="8001000" cy="4478338"/>
          </a:xfrm>
        </p:spPr>
        <p:txBody>
          <a:bodyPr/>
          <a:lstStyle/>
          <a:p>
            <a:pPr eaLnBrk="1" hangingPunct="1"/>
            <a:endParaRPr lang="en-US" altLang="en-US" dirty="0" smtClean="0"/>
          </a:p>
        </p:txBody>
      </p:sp>
      <p:pic>
        <p:nvPicPr>
          <p:cNvPr id="34820" name="Picture 6" descr="http://www.solarnavigator.net/films_movies_actors/actors_films_images/James_Bond_007_gun_dinner_suit_signed_pho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3007" y="2057400"/>
            <a:ext cx="38100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dirty="0" smtClean="0">
                <a:solidFill>
                  <a:srgbClr val="FFFF00"/>
                </a:solidFill>
              </a:rPr>
              <a:t>Eligible Bonds</a:t>
            </a:r>
          </a:p>
        </p:txBody>
      </p:sp>
      <p:sp>
        <p:nvSpPr>
          <p:cNvPr id="35843" name="Content Placeholder 2"/>
          <p:cNvSpPr>
            <a:spLocks noGrp="1"/>
          </p:cNvSpPr>
          <p:nvPr>
            <p:ph idx="1"/>
          </p:nvPr>
        </p:nvSpPr>
        <p:spPr/>
        <p:txBody>
          <a:bodyPr/>
          <a:lstStyle/>
          <a:p>
            <a:pPr eaLnBrk="1" hangingPunct="1"/>
            <a:endParaRPr lang="en-US" altLang="en-US" dirty="0" smtClean="0"/>
          </a:p>
        </p:txBody>
      </p:sp>
      <p:pic>
        <p:nvPicPr>
          <p:cNvPr id="35844" name="Picture 1028" descr="http://earnthis.net/wp-content/uploads/2010/05/bon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9532" y="1828800"/>
            <a:ext cx="353695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dirty="0" smtClean="0">
                <a:solidFill>
                  <a:srgbClr val="FFFF00"/>
                </a:solidFill>
              </a:rPr>
              <a:t>Eligible Bonds</a:t>
            </a:r>
          </a:p>
        </p:txBody>
      </p:sp>
      <p:sp>
        <p:nvSpPr>
          <p:cNvPr id="36867" name="Content Placeholder 2"/>
          <p:cNvSpPr>
            <a:spLocks noGrp="1"/>
          </p:cNvSpPr>
          <p:nvPr>
            <p:ph idx="1"/>
          </p:nvPr>
        </p:nvSpPr>
        <p:spPr/>
        <p:txBody>
          <a:bodyPr/>
          <a:lstStyle/>
          <a:p>
            <a:pPr eaLnBrk="1" hangingPunct="1"/>
            <a:endParaRPr lang="en-US" altLang="en-US" dirty="0" smtClean="0"/>
          </a:p>
        </p:txBody>
      </p:sp>
      <p:pic>
        <p:nvPicPr>
          <p:cNvPr id="36868" name="Picture 4" descr="http://www.johnmariani.com/archive/2006/061126/Bondcraig_43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13344"/>
            <a:ext cx="5529263" cy="396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Eligible Bonds</a:t>
            </a:r>
            <a:endParaRPr lang="en-US" dirty="0">
              <a:solidFill>
                <a:srgbClr val="FFFF00"/>
              </a:solidFill>
            </a:endParaRPr>
          </a:p>
        </p:txBody>
      </p:sp>
      <p:pic>
        <p:nvPicPr>
          <p:cNvPr id="63490" name="Picture 2" descr="https://media.licdn.com/media/p/3/000/0f0/34d/3f00496.jpg"/>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615507" y="2362200"/>
            <a:ext cx="19050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1932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Eligible Surety Bond</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Principal and Surety bound to lien claimant for the amount found due by the Court, including attorney’s fees and interest, limited to the full amount of the bond.</a:t>
            </a:r>
          </a:p>
          <a:p>
            <a:pPr marL="0" indent="0">
              <a:buNone/>
            </a:pPr>
            <a:endParaRPr lang="en-US" sz="2400" dirty="0" smtClean="0">
              <a:solidFill>
                <a:srgbClr val="FFFF00"/>
              </a:solidFill>
            </a:endParaRPr>
          </a:p>
          <a:p>
            <a:r>
              <a:rPr lang="en-US" sz="2400" dirty="0" smtClean="0">
                <a:solidFill>
                  <a:srgbClr val="FFFF00"/>
                </a:solidFill>
              </a:rPr>
              <a:t>Bond must be for at least 175% of the lien claim.</a:t>
            </a:r>
            <a:endParaRPr lang="en-US" sz="2400" dirty="0">
              <a:solidFill>
                <a:srgbClr val="FFFF00"/>
              </a:solidFill>
            </a:endParaRPr>
          </a:p>
        </p:txBody>
      </p:sp>
    </p:spTree>
    <p:extLst>
      <p:ext uri="{BB962C8B-B14F-4D97-AF65-F5344CB8AC3E}">
        <p14:creationId xmlns:p14="http://schemas.microsoft.com/office/powerpoint/2010/main" val="25135807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   Eligible Surety Bond</a:t>
            </a:r>
            <a:r>
              <a:rPr lang="en-US" dirty="0" smtClean="0"/>
              <a:t>	</a:t>
            </a:r>
            <a:endParaRPr lang="en-US" dirty="0"/>
          </a:p>
        </p:txBody>
      </p:sp>
      <p:sp>
        <p:nvSpPr>
          <p:cNvPr id="3" name="Content Placeholder 2"/>
          <p:cNvSpPr>
            <a:spLocks noGrp="1"/>
          </p:cNvSpPr>
          <p:nvPr>
            <p:ph idx="1"/>
          </p:nvPr>
        </p:nvSpPr>
        <p:spPr>
          <a:xfrm>
            <a:off x="914400" y="1935922"/>
            <a:ext cx="8001000" cy="4464878"/>
          </a:xfrm>
        </p:spPr>
        <p:txBody>
          <a:bodyPr>
            <a:normAutofit/>
          </a:bodyPr>
          <a:lstStyle/>
          <a:p>
            <a:r>
              <a:rPr lang="en-US" sz="2400" dirty="0" smtClean="0">
                <a:solidFill>
                  <a:srgbClr val="FFFF00"/>
                </a:solidFill>
              </a:rPr>
              <a:t>Surety must have certificate of authority form Dept. of Insurance specifically authorizing it to execute surety bonds.</a:t>
            </a:r>
          </a:p>
          <a:p>
            <a:pPr marL="0" indent="0">
              <a:buNone/>
            </a:pPr>
            <a:endParaRPr lang="en-US" sz="2400" dirty="0" smtClean="0">
              <a:solidFill>
                <a:srgbClr val="FFFF00"/>
              </a:solidFill>
            </a:endParaRPr>
          </a:p>
          <a:p>
            <a:r>
              <a:rPr lang="en-US" sz="2400" dirty="0" smtClean="0">
                <a:solidFill>
                  <a:srgbClr val="FFFF00"/>
                </a:solidFill>
              </a:rPr>
              <a:t>Surety must have current financial strength rating of not less than A with no rating modifier, an outlook of positive or stable, and a financial size category of not less than IX, as rated by A.M. Best Company, Inc.</a:t>
            </a:r>
            <a:endParaRPr lang="en-US" sz="2400" dirty="0">
              <a:solidFill>
                <a:srgbClr val="FFFF00"/>
              </a:solidFill>
            </a:endParaRPr>
          </a:p>
        </p:txBody>
      </p:sp>
    </p:spTree>
    <p:extLst>
      <p:ext uri="{BB962C8B-B14F-4D97-AF65-F5344CB8AC3E}">
        <p14:creationId xmlns:p14="http://schemas.microsoft.com/office/powerpoint/2010/main" val="2110965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Eligible Surety Bond</a:t>
            </a:r>
            <a:endParaRPr lang="en-US" dirty="0">
              <a:solidFill>
                <a:srgbClr val="FFFF00"/>
              </a:solidFill>
            </a:endParaRPr>
          </a:p>
        </p:txBody>
      </p:sp>
      <p:sp>
        <p:nvSpPr>
          <p:cNvPr id="3" name="Content Placeholder 2"/>
          <p:cNvSpPr>
            <a:spLocks noGrp="1"/>
          </p:cNvSpPr>
          <p:nvPr>
            <p:ph idx="1"/>
          </p:nvPr>
        </p:nvSpPr>
        <p:spPr>
          <a:xfrm>
            <a:off x="685346" y="2096064"/>
            <a:ext cx="7765322" cy="3999936"/>
          </a:xfrm>
        </p:spPr>
        <p:txBody>
          <a:bodyPr>
            <a:noAutofit/>
          </a:bodyPr>
          <a:lstStyle/>
          <a:p>
            <a:r>
              <a:rPr lang="en-US" sz="2400" dirty="0" smtClean="0">
                <a:solidFill>
                  <a:srgbClr val="FFFF00"/>
                </a:solidFill>
              </a:rPr>
              <a:t>Some judicial circuits may have a list of approved sureties that must be used.</a:t>
            </a:r>
          </a:p>
          <a:p>
            <a:pPr marL="0" indent="0">
              <a:buNone/>
            </a:pPr>
            <a:endParaRPr lang="en-US" dirty="0" smtClean="0">
              <a:solidFill>
                <a:srgbClr val="FFFF00"/>
              </a:solidFill>
            </a:endParaRPr>
          </a:p>
          <a:p>
            <a:r>
              <a:rPr lang="en-US" sz="2400" dirty="0">
                <a:solidFill>
                  <a:srgbClr val="FFFF00"/>
                </a:solidFill>
              </a:rPr>
              <a:t> </a:t>
            </a:r>
            <a:r>
              <a:rPr lang="en-US" sz="2400" dirty="0" smtClean="0">
                <a:solidFill>
                  <a:srgbClr val="FFFF00"/>
                </a:solidFill>
              </a:rPr>
              <a:t>Bond must stay in effect until:</a:t>
            </a:r>
          </a:p>
          <a:p>
            <a:pPr lvl="1"/>
            <a:r>
              <a:rPr lang="en-US" sz="2400" dirty="0" smtClean="0">
                <a:solidFill>
                  <a:srgbClr val="FFFF00"/>
                </a:solidFill>
              </a:rPr>
              <a:t>(1) lien claim is paid by others</a:t>
            </a:r>
          </a:p>
          <a:p>
            <a:pPr lvl="1"/>
            <a:r>
              <a:rPr lang="en-US" sz="2400" dirty="0" smtClean="0">
                <a:solidFill>
                  <a:srgbClr val="FFFF00"/>
                </a:solidFill>
              </a:rPr>
              <a:t>(2) the full amount of the bond is paid, or,</a:t>
            </a:r>
          </a:p>
          <a:p>
            <a:pPr lvl="1"/>
            <a:r>
              <a:rPr lang="en-US" sz="2400" dirty="0" smtClean="0">
                <a:solidFill>
                  <a:srgbClr val="FFFF00"/>
                </a:solidFill>
              </a:rPr>
              <a:t>(3) a final adjudication that the lien claim is invalid</a:t>
            </a:r>
            <a:endParaRPr lang="en-US" sz="2400" dirty="0">
              <a:solidFill>
                <a:srgbClr val="FFFF00"/>
              </a:solidFill>
            </a:endParaRPr>
          </a:p>
        </p:txBody>
      </p:sp>
    </p:spTree>
    <p:extLst>
      <p:ext uri="{BB962C8B-B14F-4D97-AF65-F5344CB8AC3E}">
        <p14:creationId xmlns:p14="http://schemas.microsoft.com/office/powerpoint/2010/main" val="342034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Objection to bond</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If objection filed with clerk of court within 30 days, Petitioner schedules a hearing and gives notice to the same parties.</a:t>
            </a:r>
          </a:p>
          <a:p>
            <a:pPr marL="0" indent="0">
              <a:buNone/>
            </a:pPr>
            <a:endParaRPr lang="en-US" sz="2400" dirty="0" smtClean="0">
              <a:solidFill>
                <a:srgbClr val="FFFF00"/>
              </a:solidFill>
            </a:endParaRPr>
          </a:p>
          <a:p>
            <a:r>
              <a:rPr lang="en-US" sz="2400" dirty="0" smtClean="0">
                <a:solidFill>
                  <a:srgbClr val="FFFF00"/>
                </a:solidFill>
              </a:rPr>
              <a:t>Petitioner must prove the proposed surety bond is an eligible surety bond.</a:t>
            </a:r>
            <a:endParaRPr lang="en-US" sz="2400" dirty="0">
              <a:solidFill>
                <a:srgbClr val="FFFF00"/>
              </a:solidFill>
            </a:endParaRPr>
          </a:p>
        </p:txBody>
      </p:sp>
    </p:spTree>
    <p:extLst>
      <p:ext uri="{BB962C8B-B14F-4D97-AF65-F5344CB8AC3E}">
        <p14:creationId xmlns:p14="http://schemas.microsoft.com/office/powerpoint/2010/main" val="531060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FF00"/>
                </a:solidFill>
              </a:rPr>
              <a:t>Mechanics Liens on Private Projects</a:t>
            </a:r>
            <a:endParaRPr lang="en-US" sz="3200" dirty="0">
              <a:solidFill>
                <a:srgbClr val="FFFF00"/>
              </a:solidFill>
            </a:endParaRPr>
          </a:p>
        </p:txBody>
      </p:sp>
      <p:sp>
        <p:nvSpPr>
          <p:cNvPr id="3" name="Content Placeholder 2"/>
          <p:cNvSpPr>
            <a:spLocks noGrp="1"/>
          </p:cNvSpPr>
          <p:nvPr>
            <p:ph idx="1"/>
          </p:nvPr>
        </p:nvSpPr>
        <p:spPr/>
        <p:txBody>
          <a:bodyPr>
            <a:normAutofit fontScale="92500"/>
          </a:bodyPr>
          <a:lstStyle/>
          <a:p>
            <a:pPr eaLnBrk="1" hangingPunct="1"/>
            <a:r>
              <a:rPr lang="en-US" altLang="en-US" sz="2400" dirty="0" smtClean="0">
                <a:solidFill>
                  <a:srgbClr val="FFFF00"/>
                </a:solidFill>
              </a:rPr>
              <a:t>3 Requirements for Perfecting Mechanics Lien</a:t>
            </a:r>
          </a:p>
          <a:p>
            <a:pPr eaLnBrk="1" hangingPunct="1">
              <a:buNone/>
            </a:pPr>
            <a:endParaRPr lang="en-US" altLang="en-US" sz="1000" dirty="0" smtClean="0">
              <a:solidFill>
                <a:srgbClr val="FFFF00"/>
              </a:solidFill>
            </a:endParaRPr>
          </a:p>
          <a:p>
            <a:pPr lvl="1" eaLnBrk="1" hangingPunct="1">
              <a:buFontTx/>
              <a:buNone/>
            </a:pPr>
            <a:r>
              <a:rPr lang="en-US" altLang="en-US" sz="2000" dirty="0" smtClean="0">
                <a:solidFill>
                  <a:srgbClr val="FFFF00"/>
                </a:solidFill>
              </a:rPr>
              <a:t>	1) Serve Notice of Claim within 90 days of last day of work        (certified mail, return receipt requested, or personal service)</a:t>
            </a:r>
          </a:p>
          <a:p>
            <a:pPr lvl="1" eaLnBrk="1" hangingPunct="1">
              <a:buFontTx/>
              <a:buNone/>
            </a:pPr>
            <a:r>
              <a:rPr lang="en-US" altLang="en-US" sz="2000" dirty="0" smtClean="0">
                <a:solidFill>
                  <a:srgbClr val="FFFF00"/>
                </a:solidFill>
              </a:rPr>
              <a:t>	</a:t>
            </a:r>
          </a:p>
          <a:p>
            <a:pPr lvl="1" eaLnBrk="1" hangingPunct="1">
              <a:buFontTx/>
              <a:buNone/>
            </a:pPr>
            <a:r>
              <a:rPr lang="en-US" altLang="en-US" sz="2000" dirty="0" smtClean="0">
                <a:solidFill>
                  <a:srgbClr val="FFFF00"/>
                </a:solidFill>
              </a:rPr>
              <a:t>	2) Claim for Lien recorded within 4 months of last day of work</a:t>
            </a:r>
          </a:p>
          <a:p>
            <a:pPr lvl="1" eaLnBrk="1" hangingPunct="1">
              <a:buFontTx/>
              <a:buNone/>
            </a:pPr>
            <a:endParaRPr lang="en-US" altLang="en-US" sz="2000" dirty="0" smtClean="0">
              <a:solidFill>
                <a:srgbClr val="FFFF00"/>
              </a:solidFill>
            </a:endParaRPr>
          </a:p>
          <a:p>
            <a:pPr lvl="1" eaLnBrk="1" hangingPunct="1">
              <a:buFontTx/>
              <a:buNone/>
            </a:pPr>
            <a:r>
              <a:rPr lang="en-US" altLang="en-US" sz="2000" dirty="0" smtClean="0">
                <a:solidFill>
                  <a:srgbClr val="FFFF00"/>
                </a:solidFill>
              </a:rPr>
              <a:t>	3) Lawsuit filed within 2 years of last day of work</a:t>
            </a:r>
          </a:p>
          <a:p>
            <a:pPr lvl="1" eaLnBrk="1" hangingPunct="1"/>
            <a:endParaRPr lang="en-US" altLang="en-US" sz="2000" dirty="0" smtClean="0"/>
          </a:p>
          <a:p>
            <a:endParaRPr lang="en-US" dirty="0"/>
          </a:p>
        </p:txBody>
      </p:sp>
    </p:spTree>
    <p:extLst>
      <p:ext uri="{BB962C8B-B14F-4D97-AF65-F5344CB8AC3E}">
        <p14:creationId xmlns:p14="http://schemas.microsoft.com/office/powerpoint/2010/main" val="4014944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Court Order</a:t>
            </a:r>
            <a:endParaRPr lang="en-US" dirty="0">
              <a:solidFill>
                <a:srgbClr val="FFFF00"/>
              </a:solidFill>
            </a:endParaRPr>
          </a:p>
        </p:txBody>
      </p:sp>
      <p:pic>
        <p:nvPicPr>
          <p:cNvPr id="65540" name="Picture 4" descr="http://3.bp.blogspot.com/-7WdnYFqxSoc/TbAzjrA0D5I/AAAAAAAADRE/eJvYYcKascc/s1600/My+Cousin+Vinny.jpg"/>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500981" y="2262187"/>
            <a:ext cx="6134100" cy="336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0234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Court Order</a:t>
            </a:r>
            <a:endParaRPr lang="en-US" dirty="0">
              <a:solidFill>
                <a:srgbClr val="FFFF00"/>
              </a:solidFill>
            </a:endParaRPr>
          </a:p>
        </p:txBody>
      </p:sp>
      <p:sp>
        <p:nvSpPr>
          <p:cNvPr id="3" name="Content Placeholder 2"/>
          <p:cNvSpPr>
            <a:spLocks noGrp="1"/>
          </p:cNvSpPr>
          <p:nvPr>
            <p:ph idx="1"/>
          </p:nvPr>
        </p:nvSpPr>
        <p:spPr>
          <a:xfrm>
            <a:off x="914400" y="1676400"/>
            <a:ext cx="8001000" cy="4495800"/>
          </a:xfrm>
        </p:spPr>
        <p:txBody>
          <a:bodyPr>
            <a:noAutofit/>
          </a:bodyPr>
          <a:lstStyle/>
          <a:p>
            <a:r>
              <a:rPr lang="en-US" sz="2400" dirty="0" smtClean="0">
                <a:solidFill>
                  <a:srgbClr val="FFFF00"/>
                </a:solidFill>
              </a:rPr>
              <a:t>If no objection, or objection overruled, court enters an order:</a:t>
            </a:r>
          </a:p>
          <a:p>
            <a:pPr marL="0" indent="0">
              <a:buNone/>
            </a:pPr>
            <a:endParaRPr lang="en-US" dirty="0" smtClean="0">
              <a:solidFill>
                <a:srgbClr val="FFFF00"/>
              </a:solidFill>
            </a:endParaRPr>
          </a:p>
          <a:p>
            <a:pPr lvl="1"/>
            <a:r>
              <a:rPr lang="en-US" sz="2400" dirty="0" smtClean="0">
                <a:solidFill>
                  <a:srgbClr val="FFFF00"/>
                </a:solidFill>
              </a:rPr>
              <a:t>Substituting the eligible surety bond for the property securing the lien</a:t>
            </a:r>
          </a:p>
          <a:p>
            <a:pPr marL="457200" lvl="1" indent="0">
              <a:buNone/>
            </a:pPr>
            <a:endParaRPr lang="en-US" sz="2000" dirty="0" smtClean="0">
              <a:solidFill>
                <a:srgbClr val="FFFF00"/>
              </a:solidFill>
            </a:endParaRPr>
          </a:p>
          <a:p>
            <a:pPr lvl="1"/>
            <a:r>
              <a:rPr lang="en-US" sz="2400" dirty="0" smtClean="0">
                <a:solidFill>
                  <a:srgbClr val="FFFF00"/>
                </a:solidFill>
              </a:rPr>
              <a:t>Substituting the lien claimant’s right to recover on the bond for the lien claimant’s causes of action under the Mechanics Lien Act – for private projects.</a:t>
            </a:r>
            <a:endParaRPr lang="en-US" sz="2400" dirty="0">
              <a:solidFill>
                <a:srgbClr val="FFFF00"/>
              </a:solidFill>
            </a:endParaRPr>
          </a:p>
        </p:txBody>
      </p:sp>
    </p:spTree>
    <p:extLst>
      <p:ext uri="{BB962C8B-B14F-4D97-AF65-F5344CB8AC3E}">
        <p14:creationId xmlns:p14="http://schemas.microsoft.com/office/powerpoint/2010/main" val="1364757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Court Order</a:t>
            </a:r>
            <a:endParaRPr lang="en-US" dirty="0">
              <a:solidFill>
                <a:srgbClr val="FFFF00"/>
              </a:solidFill>
            </a:endParaRPr>
          </a:p>
        </p:txBody>
      </p:sp>
      <p:sp>
        <p:nvSpPr>
          <p:cNvPr id="3" name="Content Placeholder 2"/>
          <p:cNvSpPr>
            <a:spLocks noGrp="1"/>
          </p:cNvSpPr>
          <p:nvPr>
            <p:ph idx="1"/>
          </p:nvPr>
        </p:nvSpPr>
        <p:spPr>
          <a:xfrm>
            <a:off x="685346" y="2096064"/>
            <a:ext cx="7765322" cy="4152336"/>
          </a:xfrm>
        </p:spPr>
        <p:txBody>
          <a:bodyPr>
            <a:normAutofit fontScale="70000" lnSpcReduction="20000"/>
          </a:bodyPr>
          <a:lstStyle/>
          <a:p>
            <a:r>
              <a:rPr lang="en-US" sz="3100" dirty="0" smtClean="0">
                <a:solidFill>
                  <a:srgbClr val="FFFF00"/>
                </a:solidFill>
              </a:rPr>
              <a:t>Petitioner must:</a:t>
            </a:r>
          </a:p>
          <a:p>
            <a:endParaRPr lang="en-US" sz="3100" dirty="0" smtClean="0">
              <a:solidFill>
                <a:srgbClr val="FFFF00"/>
              </a:solidFill>
            </a:endParaRPr>
          </a:p>
          <a:p>
            <a:r>
              <a:rPr lang="en-US" sz="3100" dirty="0" smtClean="0">
                <a:solidFill>
                  <a:srgbClr val="FFFF00"/>
                </a:solidFill>
              </a:rPr>
              <a:t>Record the Court Order with a copy of the bond with the recorder of deeds</a:t>
            </a:r>
          </a:p>
          <a:p>
            <a:pPr marL="0" indent="0">
              <a:buNone/>
            </a:pPr>
            <a:endParaRPr lang="en-US" sz="3100" dirty="0" smtClean="0">
              <a:solidFill>
                <a:srgbClr val="FFFF00"/>
              </a:solidFill>
            </a:endParaRPr>
          </a:p>
          <a:p>
            <a:r>
              <a:rPr lang="en-US" sz="3100" dirty="0" smtClean="0">
                <a:solidFill>
                  <a:srgbClr val="FFFF00"/>
                </a:solidFill>
              </a:rPr>
              <a:t>Serve Court Order on:</a:t>
            </a:r>
          </a:p>
          <a:p>
            <a:pPr lvl="1"/>
            <a:r>
              <a:rPr lang="en-US" sz="3100" dirty="0" smtClean="0">
                <a:solidFill>
                  <a:srgbClr val="FFFF00"/>
                </a:solidFill>
              </a:rPr>
              <a:t>Lien Claimant</a:t>
            </a:r>
          </a:p>
          <a:p>
            <a:pPr lvl="1"/>
            <a:r>
              <a:rPr lang="en-US" sz="3100" dirty="0" smtClean="0">
                <a:solidFill>
                  <a:srgbClr val="FFFF00"/>
                </a:solidFill>
              </a:rPr>
              <a:t>All parties receiving Petition</a:t>
            </a:r>
          </a:p>
          <a:p>
            <a:pPr lvl="1"/>
            <a:r>
              <a:rPr lang="en-US" sz="3100" dirty="0" smtClean="0">
                <a:solidFill>
                  <a:srgbClr val="FFFF00"/>
                </a:solidFill>
              </a:rPr>
              <a:t>All parties in any active litigation to enforce the lien claim</a:t>
            </a:r>
          </a:p>
          <a:p>
            <a:pPr lvl="1"/>
            <a:endParaRPr lang="en-US" dirty="0" smtClean="0"/>
          </a:p>
        </p:txBody>
      </p:sp>
    </p:spTree>
    <p:extLst>
      <p:ext uri="{BB962C8B-B14F-4D97-AF65-F5344CB8AC3E}">
        <p14:creationId xmlns:p14="http://schemas.microsoft.com/office/powerpoint/2010/main" val="2360342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Survey says???</a:t>
            </a:r>
            <a:endParaRPr lang="en-US" dirty="0">
              <a:solidFill>
                <a:srgbClr val="FFFF00"/>
              </a:solidFill>
            </a:endParaRPr>
          </a:p>
        </p:txBody>
      </p:sp>
      <p:pic>
        <p:nvPicPr>
          <p:cNvPr id="6" name="Content Placeholder 5"/>
          <p:cNvPicPr>
            <a:picLocks noGrp="1" noChangeAspect="1"/>
          </p:cNvPicPr>
          <p:nvPr>
            <p:ph idx="1"/>
          </p:nvPr>
        </p:nvPicPr>
        <p:blipFill>
          <a:blip r:embed="rId3"/>
          <a:stretch>
            <a:fillRect/>
          </a:stretch>
        </p:blipFill>
        <p:spPr>
          <a:xfrm>
            <a:off x="1981200" y="2209800"/>
            <a:ext cx="4876800" cy="2590800"/>
          </a:xfrm>
          <a:prstGeom prst="rect">
            <a:avLst/>
          </a:prstGeom>
        </p:spPr>
      </p:pic>
    </p:spTree>
    <p:extLst>
      <p:ext uri="{BB962C8B-B14F-4D97-AF65-F5344CB8AC3E}">
        <p14:creationId xmlns:p14="http://schemas.microsoft.com/office/powerpoint/2010/main" val="21213832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Cons</a:t>
            </a:r>
            <a:endParaRPr lang="en-US" dirty="0">
              <a:solidFill>
                <a:srgbClr val="FFFF00"/>
              </a:solidFill>
            </a:endParaRPr>
          </a:p>
        </p:txBody>
      </p:sp>
      <p:sp>
        <p:nvSpPr>
          <p:cNvPr id="3" name="Content Placeholder 2"/>
          <p:cNvSpPr>
            <a:spLocks noGrp="1"/>
          </p:cNvSpPr>
          <p:nvPr>
            <p:ph idx="1"/>
          </p:nvPr>
        </p:nvSpPr>
        <p:spPr/>
        <p:txBody>
          <a:bodyPr/>
          <a:lstStyle/>
          <a:p>
            <a:r>
              <a:rPr lang="en-US" sz="2400" dirty="0" smtClean="0">
                <a:solidFill>
                  <a:srgbClr val="FFFF00"/>
                </a:solidFill>
              </a:rPr>
              <a:t>Real estate and owner likely out of the picture</a:t>
            </a:r>
          </a:p>
          <a:p>
            <a:pPr marL="0" indent="0">
              <a:buNone/>
            </a:pPr>
            <a:endParaRPr lang="en-US" sz="2400" dirty="0" smtClean="0">
              <a:solidFill>
                <a:srgbClr val="FFFF00"/>
              </a:solidFill>
            </a:endParaRPr>
          </a:p>
          <a:p>
            <a:r>
              <a:rPr lang="en-US" sz="2400" dirty="0" smtClean="0">
                <a:solidFill>
                  <a:srgbClr val="FFFF00"/>
                </a:solidFill>
              </a:rPr>
              <a:t>General Contractor will have increased burden in fighting off lien claims</a:t>
            </a:r>
          </a:p>
          <a:p>
            <a:pPr marL="0" indent="0">
              <a:buNone/>
            </a:pPr>
            <a:endParaRPr lang="en-US" sz="2400" dirty="0" smtClean="0">
              <a:solidFill>
                <a:srgbClr val="FFFF00"/>
              </a:solidFill>
            </a:endParaRPr>
          </a:p>
          <a:p>
            <a:r>
              <a:rPr lang="en-US" sz="2400" dirty="0" smtClean="0">
                <a:solidFill>
                  <a:srgbClr val="FFFF00"/>
                </a:solidFill>
              </a:rPr>
              <a:t>Subcontractors may be contractually obligated to bond over liens</a:t>
            </a:r>
          </a:p>
          <a:p>
            <a:pPr marL="0" indent="0">
              <a:buNone/>
            </a:pPr>
            <a:endParaRPr lang="en-US" dirty="0"/>
          </a:p>
        </p:txBody>
      </p:sp>
    </p:spTree>
    <p:extLst>
      <p:ext uri="{BB962C8B-B14F-4D97-AF65-F5344CB8AC3E}">
        <p14:creationId xmlns:p14="http://schemas.microsoft.com/office/powerpoint/2010/main" val="9169077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Pros</a:t>
            </a:r>
            <a:endParaRPr lang="en-US" dirty="0">
              <a:solidFill>
                <a:srgbClr val="FFFF00"/>
              </a:solidFill>
            </a:endParaRPr>
          </a:p>
        </p:txBody>
      </p:sp>
      <p:sp>
        <p:nvSpPr>
          <p:cNvPr id="3" name="Content Placeholder 2"/>
          <p:cNvSpPr>
            <a:spLocks noGrp="1"/>
          </p:cNvSpPr>
          <p:nvPr>
            <p:ph idx="1"/>
          </p:nvPr>
        </p:nvSpPr>
        <p:spPr>
          <a:xfrm>
            <a:off x="914400" y="1752600"/>
            <a:ext cx="8001000" cy="4953000"/>
          </a:xfrm>
        </p:spPr>
        <p:txBody>
          <a:bodyPr>
            <a:normAutofit fontScale="85000" lnSpcReduction="20000"/>
          </a:bodyPr>
          <a:lstStyle/>
          <a:p>
            <a:r>
              <a:rPr lang="en-US" sz="2400" dirty="0" smtClean="0">
                <a:solidFill>
                  <a:srgbClr val="FFFF00"/>
                </a:solidFill>
              </a:rPr>
              <a:t>Joint and several liability of Principal and Surety</a:t>
            </a:r>
          </a:p>
          <a:p>
            <a:pPr marL="0" indent="0">
              <a:buNone/>
            </a:pPr>
            <a:endParaRPr lang="en-US" sz="2400" dirty="0" smtClean="0">
              <a:solidFill>
                <a:srgbClr val="FFFF00"/>
              </a:solidFill>
            </a:endParaRPr>
          </a:p>
          <a:p>
            <a:r>
              <a:rPr lang="en-US" sz="2400" dirty="0" smtClean="0">
                <a:solidFill>
                  <a:srgbClr val="FFFF00"/>
                </a:solidFill>
              </a:rPr>
              <a:t>Easier to collect (time and cost)</a:t>
            </a:r>
          </a:p>
          <a:p>
            <a:pPr marL="0" indent="0">
              <a:buNone/>
            </a:pPr>
            <a:endParaRPr lang="en-US" sz="2400" dirty="0" smtClean="0">
              <a:solidFill>
                <a:srgbClr val="FFFF00"/>
              </a:solidFill>
            </a:endParaRPr>
          </a:p>
          <a:p>
            <a:r>
              <a:rPr lang="en-US" sz="2400" dirty="0" smtClean="0">
                <a:solidFill>
                  <a:srgbClr val="FFFF00"/>
                </a:solidFill>
              </a:rPr>
              <a:t>Attorneys fees opportunity enhanced dramatically</a:t>
            </a:r>
          </a:p>
          <a:p>
            <a:endParaRPr lang="en-US" sz="2400" dirty="0" smtClean="0">
              <a:solidFill>
                <a:srgbClr val="FFFF00"/>
              </a:solidFill>
            </a:endParaRPr>
          </a:p>
          <a:p>
            <a:r>
              <a:rPr lang="en-US" sz="2400" dirty="0" smtClean="0">
                <a:solidFill>
                  <a:srgbClr val="FFFF00"/>
                </a:solidFill>
              </a:rPr>
              <a:t>Security still exists!</a:t>
            </a:r>
          </a:p>
          <a:p>
            <a:endParaRPr lang="en-US" sz="2400" dirty="0" smtClean="0">
              <a:solidFill>
                <a:srgbClr val="FFFF00"/>
              </a:solidFill>
            </a:endParaRPr>
          </a:p>
          <a:p>
            <a:r>
              <a:rPr lang="en-US" sz="2400" dirty="0" smtClean="0">
                <a:solidFill>
                  <a:srgbClr val="FFFF00"/>
                </a:solidFill>
              </a:rPr>
              <a:t>Money not withheld by Owner from General Contractor</a:t>
            </a:r>
          </a:p>
          <a:p>
            <a:endParaRPr lang="en-US" sz="2400" dirty="0" smtClean="0">
              <a:solidFill>
                <a:srgbClr val="FFFF00"/>
              </a:solidFill>
            </a:endParaRPr>
          </a:p>
          <a:p>
            <a:r>
              <a:rPr lang="en-US" sz="2400" dirty="0" smtClean="0">
                <a:solidFill>
                  <a:srgbClr val="FFFF00"/>
                </a:solidFill>
              </a:rPr>
              <a:t>No priority issues</a:t>
            </a:r>
            <a:endParaRPr lang="en-US" sz="2400" dirty="0">
              <a:solidFill>
                <a:srgbClr val="FFFF00"/>
              </a:solidFill>
            </a:endParaRPr>
          </a:p>
        </p:txBody>
      </p:sp>
    </p:spTree>
    <p:extLst>
      <p:ext uri="{BB962C8B-B14F-4D97-AF65-F5344CB8AC3E}">
        <p14:creationId xmlns:p14="http://schemas.microsoft.com/office/powerpoint/2010/main" val="11328871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Attorneys Fees</a:t>
            </a:r>
            <a:endParaRPr lang="en-US"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solidFill>
                  <a:srgbClr val="FFFF00"/>
                </a:solidFill>
              </a:rPr>
              <a:t>Lien Claimant entitled to fees if the judgment is equal to at least 75% of the amount of its lien claim.</a:t>
            </a:r>
          </a:p>
          <a:p>
            <a:endParaRPr lang="en-US" sz="2400" dirty="0" smtClean="0">
              <a:solidFill>
                <a:srgbClr val="FFFF00"/>
              </a:solidFill>
            </a:endParaRPr>
          </a:p>
          <a:p>
            <a:r>
              <a:rPr lang="en-US" sz="2400" dirty="0" smtClean="0">
                <a:solidFill>
                  <a:srgbClr val="FFFF00"/>
                </a:solidFill>
              </a:rPr>
              <a:t>Fees are limited to amount remaining on bond after payment of the claim and interest.</a:t>
            </a:r>
          </a:p>
          <a:p>
            <a:endParaRPr lang="en-US" sz="2400" dirty="0" smtClean="0">
              <a:solidFill>
                <a:srgbClr val="FFFF00"/>
              </a:solidFill>
            </a:endParaRPr>
          </a:p>
          <a:p>
            <a:r>
              <a:rPr lang="en-US" sz="2400" dirty="0" smtClean="0">
                <a:solidFill>
                  <a:srgbClr val="FFFF00"/>
                </a:solidFill>
              </a:rPr>
              <a:t>Amount of lien claim shall be reduced by any payments received by the lien claimant from any source before entry of judgment.</a:t>
            </a:r>
            <a:endParaRPr lang="en-US" sz="2400" dirty="0">
              <a:solidFill>
                <a:srgbClr val="FFFF00"/>
              </a:solidFill>
            </a:endParaRPr>
          </a:p>
        </p:txBody>
      </p:sp>
    </p:spTree>
    <p:extLst>
      <p:ext uri="{BB962C8B-B14F-4D97-AF65-F5344CB8AC3E}">
        <p14:creationId xmlns:p14="http://schemas.microsoft.com/office/powerpoint/2010/main" val="30754566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Attorneys Fees</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If the judgment is equal to less than 25% of the amount of the lien claim, the principal of the bond shall recover its reasonable attorney’s fees.</a:t>
            </a:r>
          </a:p>
          <a:p>
            <a:pPr marL="0" indent="0">
              <a:buNone/>
            </a:pPr>
            <a:endParaRPr lang="en-US" sz="2400" dirty="0" smtClean="0">
              <a:solidFill>
                <a:srgbClr val="FFFF00"/>
              </a:solidFill>
            </a:endParaRPr>
          </a:p>
          <a:p>
            <a:r>
              <a:rPr lang="en-US" sz="2400" dirty="0" smtClean="0">
                <a:solidFill>
                  <a:srgbClr val="FFFF00"/>
                </a:solidFill>
              </a:rPr>
              <a:t>Recovery of principal’s attorney fees limited to 50% of the amount of the lien claim.</a:t>
            </a:r>
            <a:endParaRPr lang="en-US" sz="2400" dirty="0">
              <a:solidFill>
                <a:srgbClr val="FFFF00"/>
              </a:solidFill>
            </a:endParaRPr>
          </a:p>
        </p:txBody>
      </p:sp>
    </p:spTree>
    <p:extLst>
      <p:ext uri="{BB962C8B-B14F-4D97-AF65-F5344CB8AC3E}">
        <p14:creationId xmlns:p14="http://schemas.microsoft.com/office/powerpoint/2010/main" val="17219574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Obligation to bond over</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Obligation to bond over not created by statute</a:t>
            </a:r>
          </a:p>
          <a:p>
            <a:pPr marL="0" indent="0">
              <a:buNone/>
            </a:pPr>
            <a:endParaRPr lang="en-US" sz="2400" dirty="0" smtClean="0">
              <a:solidFill>
                <a:srgbClr val="FFFF00"/>
              </a:solidFill>
            </a:endParaRPr>
          </a:p>
          <a:p>
            <a:r>
              <a:rPr lang="en-US" sz="2400" dirty="0" smtClean="0">
                <a:solidFill>
                  <a:srgbClr val="FFFF00"/>
                </a:solidFill>
              </a:rPr>
              <a:t>Created by contract </a:t>
            </a:r>
          </a:p>
        </p:txBody>
      </p:sp>
    </p:spTree>
    <p:extLst>
      <p:ext uri="{BB962C8B-B14F-4D97-AF65-F5344CB8AC3E}">
        <p14:creationId xmlns:p14="http://schemas.microsoft.com/office/powerpoint/2010/main" val="37959193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Contract provision</a:t>
            </a:r>
            <a:endParaRPr lang="en-US" dirty="0">
              <a:solidFill>
                <a:srgbClr val="FFFF00"/>
              </a:solidFill>
            </a:endParaRPr>
          </a:p>
        </p:txBody>
      </p:sp>
      <p:sp>
        <p:nvSpPr>
          <p:cNvPr id="3" name="Content Placeholder 2"/>
          <p:cNvSpPr>
            <a:spLocks noGrp="1"/>
          </p:cNvSpPr>
          <p:nvPr>
            <p:ph idx="1"/>
          </p:nvPr>
        </p:nvSpPr>
        <p:spPr/>
        <p:txBody>
          <a:bodyPr/>
          <a:lstStyle/>
          <a:p>
            <a:r>
              <a:rPr lang="en-US" dirty="0">
                <a:solidFill>
                  <a:srgbClr val="FFFF00"/>
                </a:solidFill>
              </a:rPr>
              <a:t>Subcontractor shall defend, indemnify and hold harmless Contractor from any and all costs, claims, liabilities, judgments, damages, and expenses, including reasonable attorney’s fees, arising from or related to the assertion of a mechanics lien by any of Subcontractor’s subcontractors or suppliers, or subcontractors or suppliers of any lower tier who were hired to provide labor, materials, equipment or services to complete Subcontractor’s Work. </a:t>
            </a:r>
          </a:p>
          <a:p>
            <a:endParaRPr lang="en-US" dirty="0"/>
          </a:p>
        </p:txBody>
      </p:sp>
    </p:spTree>
    <p:extLst>
      <p:ext uri="{BB962C8B-B14F-4D97-AF65-F5344CB8AC3E}">
        <p14:creationId xmlns:p14="http://schemas.microsoft.com/office/powerpoint/2010/main" val="241362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FF00"/>
                </a:solidFill>
              </a:rPr>
              <a:t>Mechanics liens on Public </a:t>
            </a:r>
            <a:r>
              <a:rPr lang="en-US" sz="3200" dirty="0">
                <a:solidFill>
                  <a:srgbClr val="FFFF00"/>
                </a:solidFill>
              </a:rPr>
              <a:t>P</a:t>
            </a:r>
            <a:r>
              <a:rPr lang="en-US" sz="3200" dirty="0" smtClean="0">
                <a:solidFill>
                  <a:srgbClr val="FFFF00"/>
                </a:solidFill>
              </a:rPr>
              <a:t>rojects</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marL="533400" indent="-533400" eaLnBrk="1" hangingPunct="1">
              <a:lnSpc>
                <a:spcPct val="90000"/>
              </a:lnSpc>
            </a:pPr>
            <a:r>
              <a:rPr lang="en-US" altLang="en-US" sz="2400" dirty="0" smtClean="0">
                <a:solidFill>
                  <a:srgbClr val="FFFF00"/>
                </a:solidFill>
              </a:rPr>
              <a:t>3 Requirements for Perfecting Mechanics Lien</a:t>
            </a:r>
          </a:p>
          <a:p>
            <a:pPr marL="533400" indent="-533400" eaLnBrk="1" hangingPunct="1">
              <a:lnSpc>
                <a:spcPct val="90000"/>
              </a:lnSpc>
              <a:buNone/>
            </a:pPr>
            <a:endParaRPr lang="en-US" altLang="en-US" sz="1200" dirty="0" smtClean="0">
              <a:solidFill>
                <a:srgbClr val="FFFF00"/>
              </a:solidFill>
            </a:endParaRPr>
          </a:p>
          <a:p>
            <a:pPr marL="914400" lvl="1" indent="-457200" eaLnBrk="1" hangingPunct="1">
              <a:lnSpc>
                <a:spcPct val="90000"/>
              </a:lnSpc>
              <a:buFontTx/>
              <a:buNone/>
            </a:pPr>
            <a:r>
              <a:rPr lang="en-US" altLang="en-US" sz="2000" dirty="0" smtClean="0">
                <a:solidFill>
                  <a:srgbClr val="FFFF00"/>
                </a:solidFill>
              </a:rPr>
              <a:t>1)  Serve notice of claim before owner pays out all funds (certified mail, return receipt requested, or personal service)</a:t>
            </a:r>
          </a:p>
          <a:p>
            <a:pPr marL="914400" lvl="1" indent="-457200" eaLnBrk="1" hangingPunct="1">
              <a:lnSpc>
                <a:spcPct val="90000"/>
              </a:lnSpc>
              <a:buFontTx/>
              <a:buNone/>
            </a:pPr>
            <a:endParaRPr lang="en-US" altLang="en-US" sz="1200" dirty="0" smtClean="0">
              <a:solidFill>
                <a:srgbClr val="FFFF00"/>
              </a:solidFill>
            </a:endParaRPr>
          </a:p>
          <a:p>
            <a:pPr marL="914400" lvl="1" indent="-457200" eaLnBrk="1" hangingPunct="1">
              <a:lnSpc>
                <a:spcPct val="90000"/>
              </a:lnSpc>
              <a:buFontTx/>
              <a:buNone/>
            </a:pPr>
            <a:r>
              <a:rPr lang="en-US" altLang="en-US" sz="2000" dirty="0" smtClean="0">
                <a:solidFill>
                  <a:srgbClr val="FFFF00"/>
                </a:solidFill>
              </a:rPr>
              <a:t>2)  File lawsuit for accounting within 90 days of serving notice of claim</a:t>
            </a:r>
          </a:p>
          <a:p>
            <a:pPr marL="914400" lvl="1" indent="-457200" eaLnBrk="1" hangingPunct="1">
              <a:lnSpc>
                <a:spcPct val="90000"/>
              </a:lnSpc>
              <a:buFontTx/>
              <a:buNone/>
            </a:pPr>
            <a:endParaRPr lang="en-US" altLang="en-US" sz="1200" dirty="0" smtClean="0">
              <a:solidFill>
                <a:srgbClr val="FFFF00"/>
              </a:solidFill>
            </a:endParaRPr>
          </a:p>
          <a:p>
            <a:pPr marL="914400" lvl="1" indent="-457200" eaLnBrk="1" hangingPunct="1">
              <a:lnSpc>
                <a:spcPct val="90000"/>
              </a:lnSpc>
              <a:buFontTx/>
              <a:buNone/>
            </a:pPr>
            <a:r>
              <a:rPr lang="en-US" altLang="en-US" sz="2000" dirty="0" smtClean="0">
                <a:solidFill>
                  <a:srgbClr val="FFFF00"/>
                </a:solidFill>
              </a:rPr>
              <a:t>3)  Serve copy of lawsuit on public entity within 10 days of filing the lawsuit</a:t>
            </a:r>
          </a:p>
          <a:p>
            <a:endParaRPr lang="en-US" dirty="0">
              <a:solidFill>
                <a:srgbClr val="FFFF00"/>
              </a:solidFill>
            </a:endParaRPr>
          </a:p>
        </p:txBody>
      </p:sp>
    </p:spTree>
    <p:extLst>
      <p:ext uri="{BB962C8B-B14F-4D97-AF65-F5344CB8AC3E}">
        <p14:creationId xmlns:p14="http://schemas.microsoft.com/office/powerpoint/2010/main" val="27546529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Contract provision</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a:solidFill>
                  <a:srgbClr val="FFFF00"/>
                </a:solidFill>
              </a:rPr>
              <a:t>Upon demand by Contractor, Subcontractor shall </a:t>
            </a:r>
            <a:r>
              <a:rPr lang="en-US" dirty="0" smtClean="0">
                <a:solidFill>
                  <a:srgbClr val="FFFF00"/>
                </a:solidFill>
              </a:rPr>
              <a:t>obtain </a:t>
            </a:r>
            <a:r>
              <a:rPr lang="en-US" dirty="0">
                <a:solidFill>
                  <a:srgbClr val="FFFF00"/>
                </a:solidFill>
              </a:rPr>
              <a:t>at its own cost: 1) an Eligible Surety Bond, as defined in 770 ILCS 60/38.1 to bond over any </a:t>
            </a:r>
            <a:r>
              <a:rPr lang="en-US" dirty="0" smtClean="0">
                <a:solidFill>
                  <a:srgbClr val="FFFF00"/>
                </a:solidFill>
              </a:rPr>
              <a:t>notices of or claims </a:t>
            </a:r>
            <a:r>
              <a:rPr lang="en-US" dirty="0">
                <a:solidFill>
                  <a:srgbClr val="FFFF00"/>
                </a:solidFill>
              </a:rPr>
              <a:t>for mechanics liens asserted by Subcontractor’s subcontractors and suppliers, or subcontractors or suppliers of any lower tier who were hired to provide labor, materials, equipment or services to complete Subcontractor’s Work; </a:t>
            </a:r>
            <a:endParaRPr lang="en-US" dirty="0"/>
          </a:p>
        </p:txBody>
      </p:sp>
    </p:spTree>
    <p:extLst>
      <p:ext uri="{BB962C8B-B14F-4D97-AF65-F5344CB8AC3E}">
        <p14:creationId xmlns:p14="http://schemas.microsoft.com/office/powerpoint/2010/main" val="19847764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Contract provision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and</a:t>
            </a:r>
            <a:r>
              <a:rPr lang="en-US" dirty="0">
                <a:solidFill>
                  <a:srgbClr val="FFFF00"/>
                </a:solidFill>
              </a:rPr>
              <a:t>, 2) a Court Order </a:t>
            </a:r>
            <a:r>
              <a:rPr lang="en-US" dirty="0" smtClean="0">
                <a:solidFill>
                  <a:srgbClr val="FFFF00"/>
                </a:solidFill>
              </a:rPr>
              <a:t>required </a:t>
            </a:r>
            <a:r>
              <a:rPr lang="en-US" dirty="0">
                <a:solidFill>
                  <a:srgbClr val="FFFF00"/>
                </a:solidFill>
              </a:rPr>
              <a:t>under 770 ILCS 60/38.1 substituting the Eligible Surety Bond for the property securing the lien claim and substituting the lien claimant’s right to recover on the bond for the lien claimant’s causes of action that could be asserted </a:t>
            </a:r>
            <a:r>
              <a:rPr lang="en-US" dirty="0" smtClean="0">
                <a:solidFill>
                  <a:srgbClr val="FFFF00"/>
                </a:solidFill>
              </a:rPr>
              <a:t>under </a:t>
            </a:r>
            <a:r>
              <a:rPr lang="en-US" dirty="0">
                <a:solidFill>
                  <a:srgbClr val="FFFF00"/>
                </a:solidFill>
              </a:rPr>
              <a:t>Section 1, 9, 21, 27, or 28 of the Mechanics Lien Act.  </a:t>
            </a:r>
            <a:endParaRPr lang="en-US" dirty="0"/>
          </a:p>
          <a:p>
            <a:endParaRPr lang="en-US" dirty="0"/>
          </a:p>
        </p:txBody>
      </p:sp>
    </p:spTree>
    <p:extLst>
      <p:ext uri="{BB962C8B-B14F-4D97-AF65-F5344CB8AC3E}">
        <p14:creationId xmlns:p14="http://schemas.microsoft.com/office/powerpoint/2010/main" val="32809740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Contract Provision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The foregoing obligations shall only apply to those notices of and claims for mechanics liens asserted by others for payment of amounts which Contractor has paid Subcontractor.</a:t>
            </a:r>
            <a:endParaRPr lang="en-US" dirty="0">
              <a:solidFill>
                <a:srgbClr val="FFFF00"/>
              </a:solidFill>
            </a:endParaRPr>
          </a:p>
        </p:txBody>
      </p:sp>
    </p:spTree>
    <p:extLst>
      <p:ext uri="{BB962C8B-B14F-4D97-AF65-F5344CB8AC3E}">
        <p14:creationId xmlns:p14="http://schemas.microsoft.com/office/powerpoint/2010/main" val="37075845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Section 34 Demands To Increase</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solidFill>
                  <a:srgbClr val="FFFF00"/>
                </a:solidFill>
              </a:rPr>
              <a:t>Demand to file lawsuit to enforce lien or forfeit lien rights</a:t>
            </a:r>
          </a:p>
          <a:p>
            <a:pPr marL="0" indent="0">
              <a:buNone/>
            </a:pPr>
            <a:endParaRPr lang="en-US" sz="2400" dirty="0" smtClean="0">
              <a:solidFill>
                <a:srgbClr val="FFFF00"/>
              </a:solidFill>
            </a:endParaRPr>
          </a:p>
          <a:p>
            <a:r>
              <a:rPr lang="en-US" sz="2400" dirty="0" smtClean="0">
                <a:solidFill>
                  <a:srgbClr val="FFFF00"/>
                </a:solidFill>
              </a:rPr>
              <a:t>File lawsuit within 30 days of service</a:t>
            </a:r>
          </a:p>
          <a:p>
            <a:endParaRPr lang="en-US" sz="2400" dirty="0">
              <a:solidFill>
                <a:srgbClr val="FFFF00"/>
              </a:solidFill>
            </a:endParaRPr>
          </a:p>
          <a:p>
            <a:r>
              <a:rPr lang="en-US" sz="2400" dirty="0" smtClean="0">
                <a:solidFill>
                  <a:srgbClr val="FFFF00"/>
                </a:solidFill>
              </a:rPr>
              <a:t>“Failure to respond to this notice within 30 days after receipt, as required by Section 34 of the Mechanics Lien Act, shall result in the forfeiture of the referenced lien.”</a:t>
            </a:r>
            <a:endParaRPr lang="en-US" sz="2400" dirty="0">
              <a:solidFill>
                <a:srgbClr val="FFFF00"/>
              </a:solidFill>
            </a:endParaRPr>
          </a:p>
        </p:txBody>
      </p:sp>
    </p:spTree>
    <p:extLst>
      <p:ext uri="{BB962C8B-B14F-4D97-AF65-F5344CB8AC3E}">
        <p14:creationId xmlns:p14="http://schemas.microsoft.com/office/powerpoint/2010/main" val="12694861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dirty="0" smtClean="0">
                <a:solidFill>
                  <a:srgbClr val="FFFF00"/>
                </a:solidFill>
              </a:rPr>
              <a:t>Questions?</a:t>
            </a:r>
          </a:p>
        </p:txBody>
      </p:sp>
      <p:sp>
        <p:nvSpPr>
          <p:cNvPr id="45059" name="Content Placeholder 2"/>
          <p:cNvSpPr>
            <a:spLocks noGrp="1"/>
          </p:cNvSpPr>
          <p:nvPr>
            <p:ph idx="1"/>
          </p:nvPr>
        </p:nvSpPr>
        <p:spPr/>
        <p:txBody>
          <a:bodyPr/>
          <a:lstStyle/>
          <a:p>
            <a:pPr eaLnBrk="1" hangingPunct="1"/>
            <a:endParaRPr lang="en-US" altLang="en-US" dirty="0" smtClean="0"/>
          </a:p>
        </p:txBody>
      </p:sp>
      <p:pic>
        <p:nvPicPr>
          <p:cNvPr id="45060" name="Picture 7" descr="http://msp46.photobucket.com/albums/f140/daisylastaise/Horsh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2107" y="1961322"/>
            <a:ext cx="29718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smtClean="0">
                <a:solidFill>
                  <a:srgbClr val="FFFF00"/>
                </a:solidFill>
              </a:rPr>
              <a:t>Contact Information</a:t>
            </a:r>
            <a:br>
              <a:rPr lang="en-US" altLang="en-US" dirty="0" smtClean="0">
                <a:solidFill>
                  <a:srgbClr val="FFFF00"/>
                </a:solidFill>
              </a:rPr>
            </a:br>
            <a:endParaRPr lang="en-US" altLang="en-US" dirty="0" smtClean="0">
              <a:solidFill>
                <a:srgbClr val="FFFF00"/>
              </a:solidFill>
            </a:endParaRPr>
          </a:p>
        </p:txBody>
      </p:sp>
      <p:sp>
        <p:nvSpPr>
          <p:cNvPr id="46083" name="Rectangle 3"/>
          <p:cNvSpPr>
            <a:spLocks noGrp="1" noChangeArrowheads="1"/>
          </p:cNvSpPr>
          <p:nvPr>
            <p:ph idx="1"/>
          </p:nvPr>
        </p:nvSpPr>
        <p:spPr/>
        <p:txBody>
          <a:bodyPr/>
          <a:lstStyle/>
          <a:p>
            <a:pPr eaLnBrk="1" hangingPunct="1"/>
            <a:r>
              <a:rPr lang="en-US" altLang="en-US" dirty="0" smtClean="0">
                <a:solidFill>
                  <a:srgbClr val="FFFF00"/>
                </a:solidFill>
              </a:rPr>
              <a:t>Ryan A. Hiss</a:t>
            </a:r>
          </a:p>
          <a:p>
            <a:pPr eaLnBrk="1" hangingPunct="1"/>
            <a:r>
              <a:rPr lang="en-US" altLang="en-US" dirty="0" smtClean="0">
                <a:solidFill>
                  <a:srgbClr val="FFFF00"/>
                </a:solidFill>
              </a:rPr>
              <a:t>Lyman &amp; Nielsen, LLC</a:t>
            </a:r>
          </a:p>
          <a:p>
            <a:pPr eaLnBrk="1" hangingPunct="1"/>
            <a:r>
              <a:rPr lang="en-US" altLang="en-US" dirty="0" smtClean="0">
                <a:solidFill>
                  <a:srgbClr val="FFFF00"/>
                </a:solidFill>
              </a:rPr>
              <a:t>1301 W. 22</a:t>
            </a:r>
            <a:r>
              <a:rPr lang="en-US" altLang="en-US" baseline="30000" dirty="0" smtClean="0">
                <a:solidFill>
                  <a:srgbClr val="FFFF00"/>
                </a:solidFill>
              </a:rPr>
              <a:t>nd</a:t>
            </a:r>
            <a:r>
              <a:rPr lang="en-US" altLang="en-US" dirty="0" smtClean="0">
                <a:solidFill>
                  <a:srgbClr val="FFFF00"/>
                </a:solidFill>
              </a:rPr>
              <a:t> Street, Suite 914</a:t>
            </a:r>
          </a:p>
          <a:p>
            <a:pPr eaLnBrk="1" hangingPunct="1"/>
            <a:r>
              <a:rPr lang="en-US" altLang="en-US" dirty="0" smtClean="0">
                <a:solidFill>
                  <a:srgbClr val="FFFF00"/>
                </a:solidFill>
              </a:rPr>
              <a:t>Oak Brook, Illinois 60523</a:t>
            </a:r>
          </a:p>
          <a:p>
            <a:pPr eaLnBrk="1" hangingPunct="1"/>
            <a:r>
              <a:rPr lang="en-US" altLang="en-US" dirty="0" smtClean="0">
                <a:solidFill>
                  <a:srgbClr val="FFFF00"/>
                </a:solidFill>
              </a:rPr>
              <a:t>(630) 575-0020</a:t>
            </a:r>
          </a:p>
          <a:p>
            <a:pPr eaLnBrk="1" hangingPunct="1"/>
            <a:r>
              <a:rPr lang="en-US" altLang="en-US" dirty="0" smtClean="0">
                <a:solidFill>
                  <a:srgbClr val="FFFF00"/>
                </a:solidFill>
                <a:hlinkClick r:id="rId3"/>
              </a:rPr>
              <a:t>Rhiss@Lymannielsen.com</a:t>
            </a:r>
            <a:endParaRPr lang="en-US" altLang="en-US" dirty="0" smtClean="0">
              <a:solidFill>
                <a:srgbClr val="FFFF00"/>
              </a:solidFill>
            </a:endParaRPr>
          </a:p>
          <a:p>
            <a:pPr eaLnBrk="1" hangingPunct="1">
              <a:buFont typeface="Wingdings" panose="05000000000000000000" pitchFamily="2" charset="2"/>
              <a:buNone/>
            </a:pP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Bonding Over Liens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New Section to Mechanics Lien Act </a:t>
            </a:r>
          </a:p>
          <a:p>
            <a:endParaRPr lang="en-US" dirty="0" smtClean="0">
              <a:solidFill>
                <a:srgbClr val="FFFF00"/>
              </a:solidFill>
            </a:endParaRPr>
          </a:p>
          <a:p>
            <a:r>
              <a:rPr lang="en-US" dirty="0" smtClean="0">
                <a:solidFill>
                  <a:srgbClr val="FFFF00"/>
                </a:solidFill>
              </a:rPr>
              <a:t>770 ILCS 60/38.1</a:t>
            </a:r>
          </a:p>
          <a:p>
            <a:endParaRPr lang="en-US" dirty="0" smtClean="0">
              <a:solidFill>
                <a:srgbClr val="FFFF00"/>
              </a:solidFill>
            </a:endParaRPr>
          </a:p>
          <a:p>
            <a:r>
              <a:rPr lang="en-US" dirty="0" smtClean="0">
                <a:solidFill>
                  <a:srgbClr val="FFFF00"/>
                </a:solidFill>
              </a:rPr>
              <a:t>Effective January 1, 2016</a:t>
            </a:r>
            <a:endParaRPr lang="en-US" dirty="0">
              <a:solidFill>
                <a:srgbClr val="FFFF00"/>
              </a:solidFill>
            </a:endParaRPr>
          </a:p>
        </p:txBody>
      </p:sp>
    </p:spTree>
    <p:extLst>
      <p:ext uri="{BB962C8B-B14F-4D97-AF65-F5344CB8AC3E}">
        <p14:creationId xmlns:p14="http://schemas.microsoft.com/office/powerpoint/2010/main" val="214586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Bonding Over Liens</a:t>
            </a:r>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sz="2400" dirty="0" smtClean="0">
                <a:solidFill>
                  <a:srgbClr val="FFFF00"/>
                </a:solidFill>
              </a:rPr>
              <a:t>General Overview</a:t>
            </a:r>
          </a:p>
          <a:p>
            <a:endParaRPr lang="en-US" sz="2400" dirty="0" smtClean="0">
              <a:solidFill>
                <a:srgbClr val="FFFF00"/>
              </a:solidFill>
            </a:endParaRPr>
          </a:p>
          <a:p>
            <a:r>
              <a:rPr lang="en-US" sz="2400" dirty="0" smtClean="0">
                <a:solidFill>
                  <a:srgbClr val="FFFF00"/>
                </a:solidFill>
              </a:rPr>
              <a:t>Perfected Mechanics Lien removed from real estate</a:t>
            </a:r>
          </a:p>
          <a:p>
            <a:pPr marL="457200" lvl="1" indent="0">
              <a:buNone/>
            </a:pPr>
            <a:endParaRPr lang="en-US" sz="2200" dirty="0" smtClean="0">
              <a:solidFill>
                <a:srgbClr val="FFFF00"/>
              </a:solidFill>
            </a:endParaRPr>
          </a:p>
          <a:p>
            <a:r>
              <a:rPr lang="en-US" sz="2400" dirty="0" smtClean="0">
                <a:solidFill>
                  <a:srgbClr val="FFFF00"/>
                </a:solidFill>
              </a:rPr>
              <a:t>Placed against the surety bond</a:t>
            </a:r>
          </a:p>
          <a:p>
            <a:endParaRPr lang="en-US" sz="2400" dirty="0" smtClean="0">
              <a:solidFill>
                <a:srgbClr val="FFFF00"/>
              </a:solidFill>
            </a:endParaRPr>
          </a:p>
          <a:p>
            <a:r>
              <a:rPr lang="en-US" sz="2400" dirty="0" smtClean="0">
                <a:solidFill>
                  <a:srgbClr val="FFFF00"/>
                </a:solidFill>
              </a:rPr>
              <a:t>The bond becomes the security for the lien claim</a:t>
            </a:r>
          </a:p>
          <a:p>
            <a:endParaRPr lang="en-US" sz="2400" dirty="0" smtClean="0">
              <a:solidFill>
                <a:srgbClr val="FFFF00"/>
              </a:solidFill>
            </a:endParaRPr>
          </a:p>
          <a:p>
            <a:r>
              <a:rPr lang="en-US" sz="2400" dirty="0" smtClean="0">
                <a:solidFill>
                  <a:srgbClr val="FFFF00"/>
                </a:solidFill>
              </a:rPr>
              <a:t>Does not affect liens on public projects</a:t>
            </a:r>
          </a:p>
          <a:p>
            <a:pPr marL="0" indent="0">
              <a:buNone/>
            </a:pPr>
            <a:endParaRPr lang="en-US" sz="2400" dirty="0" smtClean="0"/>
          </a:p>
        </p:txBody>
      </p:sp>
    </p:spTree>
    <p:extLst>
      <p:ext uri="{BB962C8B-B14F-4D97-AF65-F5344CB8AC3E}">
        <p14:creationId xmlns:p14="http://schemas.microsoft.com/office/powerpoint/2010/main" val="316706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Is this the end for liens?</a:t>
            </a:r>
            <a:endParaRPr lang="en-US" dirty="0">
              <a:solidFill>
                <a:srgbClr val="FFFF00"/>
              </a:solidFill>
            </a:endParaRPr>
          </a:p>
        </p:txBody>
      </p:sp>
      <p:pic>
        <p:nvPicPr>
          <p:cNvPr id="49154" name="Picture 2" descr="Image result for sky is falling images"/>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057400" y="2438400"/>
            <a:ext cx="4648200" cy="304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487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pPr eaLnBrk="1" hangingPunct="1"/>
            <a:r>
              <a:rPr lang="en-US" altLang="en-US" dirty="0" smtClean="0">
                <a:solidFill>
                  <a:srgbClr val="FFFF00"/>
                </a:solidFill>
              </a:rPr>
              <a:t>The Benefits of </a:t>
            </a:r>
            <a:br>
              <a:rPr lang="en-US" altLang="en-US" dirty="0" smtClean="0">
                <a:solidFill>
                  <a:srgbClr val="FFFF00"/>
                </a:solidFill>
              </a:rPr>
            </a:br>
            <a:r>
              <a:rPr lang="en-US" altLang="en-US" dirty="0" smtClean="0">
                <a:solidFill>
                  <a:srgbClr val="FFFF00"/>
                </a:solidFill>
              </a:rPr>
              <a:t>Mechanics Liens</a:t>
            </a:r>
            <a:br>
              <a:rPr lang="en-US" altLang="en-US" dirty="0" smtClean="0">
                <a:solidFill>
                  <a:srgbClr val="FFFF00"/>
                </a:solidFill>
              </a:rPr>
            </a:br>
            <a:r>
              <a:rPr lang="en-US" altLang="en-US" dirty="0" smtClean="0">
                <a:solidFill>
                  <a:srgbClr val="FFFF00"/>
                </a:solidFill>
              </a:rPr>
              <a:t>Without a Substitute Bond</a:t>
            </a:r>
          </a:p>
        </p:txBody>
      </p:sp>
      <p:sp>
        <p:nvSpPr>
          <p:cNvPr id="9219" name="Content Placeholder 2"/>
          <p:cNvSpPr>
            <a:spLocks noGrp="1"/>
          </p:cNvSpPr>
          <p:nvPr>
            <p:ph idx="1"/>
          </p:nvPr>
        </p:nvSpPr>
        <p:spPr>
          <a:xfrm>
            <a:off x="685346" y="2096064"/>
            <a:ext cx="7765322" cy="4304736"/>
          </a:xfrm>
        </p:spPr>
        <p:txBody>
          <a:bodyPr>
            <a:normAutofit fontScale="92500" lnSpcReduction="20000"/>
          </a:bodyPr>
          <a:lstStyle/>
          <a:p>
            <a:pPr eaLnBrk="1" hangingPunct="1">
              <a:lnSpc>
                <a:spcPct val="80000"/>
              </a:lnSpc>
              <a:buFont typeface="Wingdings" panose="05000000000000000000" pitchFamily="2" charset="2"/>
              <a:buNone/>
            </a:pPr>
            <a:r>
              <a:rPr lang="en-US" altLang="en-US" sz="2000" dirty="0" smtClean="0"/>
              <a:t>	</a:t>
            </a:r>
          </a:p>
          <a:p>
            <a:pPr eaLnBrk="1" hangingPunct="1">
              <a:lnSpc>
                <a:spcPct val="80000"/>
              </a:lnSpc>
              <a:buFont typeface="Wingdings" panose="05000000000000000000" pitchFamily="2" charset="2"/>
              <a:buNone/>
            </a:pPr>
            <a:r>
              <a:rPr lang="en-US" altLang="en-US" sz="2000" dirty="0" smtClean="0">
                <a:solidFill>
                  <a:srgbClr val="FFFF00"/>
                </a:solidFill>
              </a:rPr>
              <a:t>	</a:t>
            </a:r>
            <a:r>
              <a:rPr lang="en-US" altLang="en-US" sz="2000" u="sng" dirty="0" smtClean="0">
                <a:solidFill>
                  <a:srgbClr val="FFFF00"/>
                </a:solidFill>
              </a:rPr>
              <a:t>Without A Lien</a:t>
            </a:r>
            <a:r>
              <a:rPr lang="en-US" altLang="en-US" sz="2000" dirty="0" smtClean="0">
                <a:solidFill>
                  <a:srgbClr val="FFFF00"/>
                </a:solidFill>
              </a:rPr>
              <a:t>		vs. 		</a:t>
            </a:r>
            <a:r>
              <a:rPr lang="en-US" altLang="en-US" sz="2000" u="sng" dirty="0" smtClean="0">
                <a:solidFill>
                  <a:srgbClr val="FFFF00"/>
                </a:solidFill>
              </a:rPr>
              <a:t>With a Lien</a:t>
            </a:r>
          </a:p>
          <a:p>
            <a:pPr eaLnBrk="1" hangingPunct="1">
              <a:lnSpc>
                <a:spcPct val="80000"/>
              </a:lnSpc>
              <a:buFont typeface="Wingdings" panose="05000000000000000000" pitchFamily="2" charset="2"/>
              <a:buNone/>
            </a:pPr>
            <a:endParaRPr lang="en-US" altLang="en-US" sz="2000" dirty="0" smtClean="0">
              <a:solidFill>
                <a:srgbClr val="FFFF00"/>
              </a:solidFill>
            </a:endParaRPr>
          </a:p>
          <a:p>
            <a:pPr eaLnBrk="1" hangingPunct="1">
              <a:lnSpc>
                <a:spcPct val="80000"/>
              </a:lnSpc>
            </a:pPr>
            <a:r>
              <a:rPr lang="en-US" altLang="en-US" sz="2000" dirty="0" smtClean="0">
                <a:solidFill>
                  <a:srgbClr val="FFFF00"/>
                </a:solidFill>
              </a:rPr>
              <a:t>Claim against Contractor	 )	Claim against Contractor</a:t>
            </a:r>
          </a:p>
          <a:p>
            <a:pPr eaLnBrk="1" hangingPunct="1">
              <a:lnSpc>
                <a:spcPct val="80000"/>
              </a:lnSpc>
              <a:buFont typeface="Wingdings" panose="05000000000000000000" pitchFamily="2" charset="2"/>
              <a:buNone/>
            </a:pPr>
            <a:r>
              <a:rPr lang="en-US" altLang="en-US" sz="2000" dirty="0" smtClean="0">
                <a:solidFill>
                  <a:srgbClr val="FFFF00"/>
                </a:solidFill>
              </a:rPr>
              <a:t>					 )	</a:t>
            </a:r>
          </a:p>
          <a:p>
            <a:pPr eaLnBrk="1" hangingPunct="1">
              <a:lnSpc>
                <a:spcPct val="80000"/>
              </a:lnSpc>
              <a:buFont typeface="Wingdings" panose="05000000000000000000" pitchFamily="2" charset="2"/>
              <a:buNone/>
            </a:pPr>
            <a:r>
              <a:rPr lang="en-US" altLang="en-US" sz="2000" dirty="0" smtClean="0">
                <a:solidFill>
                  <a:srgbClr val="FFFF00"/>
                </a:solidFill>
              </a:rPr>
              <a:t>					 )	Security in Owner’s land</a:t>
            </a:r>
          </a:p>
          <a:p>
            <a:pPr eaLnBrk="1" hangingPunct="1">
              <a:lnSpc>
                <a:spcPct val="80000"/>
              </a:lnSpc>
              <a:buFont typeface="Wingdings" panose="05000000000000000000" pitchFamily="2" charset="2"/>
              <a:buNone/>
            </a:pPr>
            <a:r>
              <a:rPr lang="en-US" altLang="en-US" sz="2000" dirty="0" smtClean="0">
                <a:solidFill>
                  <a:srgbClr val="FFFF00"/>
                </a:solidFill>
              </a:rPr>
              <a:t>					 )	</a:t>
            </a:r>
          </a:p>
          <a:p>
            <a:pPr eaLnBrk="1" hangingPunct="1">
              <a:lnSpc>
                <a:spcPct val="80000"/>
              </a:lnSpc>
              <a:buFont typeface="Wingdings" panose="05000000000000000000" pitchFamily="2" charset="2"/>
              <a:buNone/>
            </a:pPr>
            <a:r>
              <a:rPr lang="en-US" altLang="en-US" sz="2000" dirty="0" smtClean="0">
                <a:solidFill>
                  <a:srgbClr val="FFFF00"/>
                </a:solidFill>
              </a:rPr>
              <a:t>					 )	Take priority over lender</a:t>
            </a:r>
          </a:p>
          <a:p>
            <a:pPr eaLnBrk="1" hangingPunct="1">
              <a:lnSpc>
                <a:spcPct val="80000"/>
              </a:lnSpc>
              <a:buFont typeface="Wingdings" panose="05000000000000000000" pitchFamily="2" charset="2"/>
              <a:buNone/>
            </a:pPr>
            <a:r>
              <a:rPr lang="en-US" altLang="en-US" sz="2000" dirty="0" smtClean="0">
                <a:solidFill>
                  <a:srgbClr val="FFFF00"/>
                </a:solidFill>
              </a:rPr>
              <a:t>					 )</a:t>
            </a:r>
          </a:p>
          <a:p>
            <a:pPr eaLnBrk="1" hangingPunct="1">
              <a:lnSpc>
                <a:spcPct val="80000"/>
              </a:lnSpc>
              <a:buFont typeface="Wingdings" panose="05000000000000000000" pitchFamily="2" charset="2"/>
              <a:buNone/>
            </a:pPr>
            <a:r>
              <a:rPr lang="en-US" altLang="en-US" sz="2000" dirty="0" smtClean="0">
                <a:solidFill>
                  <a:srgbClr val="FFFF00"/>
                </a:solidFill>
              </a:rPr>
              <a:t>					 )	Funds set aside to cover</a:t>
            </a:r>
          </a:p>
          <a:p>
            <a:pPr eaLnBrk="1" hangingPunct="1">
              <a:lnSpc>
                <a:spcPct val="80000"/>
              </a:lnSpc>
              <a:buFont typeface="Wingdings" panose="05000000000000000000" pitchFamily="2" charset="2"/>
              <a:buNone/>
            </a:pPr>
            <a:r>
              <a:rPr lang="en-US" altLang="en-US" sz="2000" dirty="0" smtClean="0">
                <a:solidFill>
                  <a:srgbClr val="FFFF00"/>
                </a:solidFill>
              </a:rPr>
              <a:t>				 	 )	your claim</a:t>
            </a:r>
          </a:p>
          <a:p>
            <a:pPr eaLnBrk="1" hangingPunct="1">
              <a:lnSpc>
                <a:spcPct val="80000"/>
              </a:lnSpc>
              <a:buFont typeface="Wingdings" panose="05000000000000000000" pitchFamily="2" charset="2"/>
              <a:buNone/>
            </a:pPr>
            <a:r>
              <a:rPr lang="en-US" altLang="en-US" sz="2000" dirty="0" smtClean="0">
                <a:solidFill>
                  <a:srgbClr val="FFFF00"/>
                </a:solidFill>
              </a:rPr>
              <a:t>					 )</a:t>
            </a:r>
          </a:p>
          <a:p>
            <a:pPr eaLnBrk="1" hangingPunct="1">
              <a:lnSpc>
                <a:spcPct val="80000"/>
              </a:lnSpc>
              <a:buFont typeface="Wingdings" panose="05000000000000000000" pitchFamily="2" charset="2"/>
              <a:buNone/>
            </a:pPr>
            <a:r>
              <a:rPr lang="en-US" altLang="en-US" sz="2000" dirty="0" smtClean="0">
                <a:solidFill>
                  <a:srgbClr val="FFFF00"/>
                </a:solidFill>
              </a:rPr>
              <a:t>					 ) 	Way around Pay If Paid </a:t>
            </a:r>
          </a:p>
          <a:p>
            <a:pPr eaLnBrk="1" hangingPunct="1">
              <a:lnSpc>
                <a:spcPct val="80000"/>
              </a:lnSpc>
              <a:buFont typeface="Wingdings" panose="05000000000000000000" pitchFamily="2" charset="2"/>
              <a:buNone/>
            </a:pPr>
            <a:r>
              <a:rPr lang="en-US" altLang="en-US" sz="2000" dirty="0" smtClean="0">
                <a:solidFill>
                  <a:srgbClr val="FFFF00"/>
                </a:solidFill>
              </a:rPr>
              <a:t>					 )	provision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The Benefits of Mechanics Liens With a Substitute Bond</a:t>
            </a:r>
            <a:endParaRPr lang="en-US" dirty="0">
              <a:solidFill>
                <a:srgbClr val="FFFF00"/>
              </a:solidFill>
            </a:endParaRPr>
          </a:p>
        </p:txBody>
      </p:sp>
      <p:sp>
        <p:nvSpPr>
          <p:cNvPr id="3" name="Content Placeholder 2"/>
          <p:cNvSpPr>
            <a:spLocks noGrp="1"/>
          </p:cNvSpPr>
          <p:nvPr>
            <p:ph idx="1"/>
          </p:nvPr>
        </p:nvSpPr>
        <p:spPr>
          <a:xfrm>
            <a:off x="914400" y="2057400"/>
            <a:ext cx="8001000" cy="4724400"/>
          </a:xfrm>
        </p:spPr>
        <p:txBody>
          <a:bodyPr>
            <a:normAutofit fontScale="85000" lnSpcReduction="20000"/>
          </a:bodyPr>
          <a:lstStyle/>
          <a:p>
            <a:pPr eaLnBrk="1" hangingPunct="1">
              <a:lnSpc>
                <a:spcPct val="80000"/>
              </a:lnSpc>
              <a:buNone/>
            </a:pPr>
            <a:r>
              <a:rPr lang="en-US" altLang="en-US" sz="2000" dirty="0" smtClean="0"/>
              <a:t>	</a:t>
            </a:r>
            <a:r>
              <a:rPr lang="en-US" altLang="en-US" sz="1800" u="sng" dirty="0" smtClean="0">
                <a:solidFill>
                  <a:srgbClr val="FFFF00"/>
                </a:solidFill>
              </a:rPr>
              <a:t>Without A Lien</a:t>
            </a:r>
            <a:r>
              <a:rPr lang="en-US" altLang="en-US" sz="1800" dirty="0" smtClean="0">
                <a:solidFill>
                  <a:srgbClr val="FFFF00"/>
                </a:solidFill>
              </a:rPr>
              <a:t>		vs. 		</a:t>
            </a:r>
            <a:r>
              <a:rPr lang="en-US" altLang="en-US" sz="1800" u="sng" dirty="0" smtClean="0">
                <a:solidFill>
                  <a:srgbClr val="FFFF00"/>
                </a:solidFill>
              </a:rPr>
              <a:t>With a Lien</a:t>
            </a:r>
          </a:p>
          <a:p>
            <a:pPr eaLnBrk="1" hangingPunct="1">
              <a:lnSpc>
                <a:spcPct val="80000"/>
              </a:lnSpc>
              <a:buNone/>
            </a:pPr>
            <a:endParaRPr lang="en-US" altLang="en-US" sz="1800" dirty="0" smtClean="0">
              <a:solidFill>
                <a:srgbClr val="FFFF00"/>
              </a:solidFill>
            </a:endParaRPr>
          </a:p>
          <a:p>
            <a:pPr eaLnBrk="1" hangingPunct="1">
              <a:lnSpc>
                <a:spcPct val="80000"/>
              </a:lnSpc>
            </a:pPr>
            <a:r>
              <a:rPr lang="en-US" altLang="en-US" sz="1800" dirty="0" smtClean="0">
                <a:solidFill>
                  <a:srgbClr val="FFFF00"/>
                </a:solidFill>
              </a:rPr>
              <a:t>Claim against Contractor		 )	Claim against Contractor</a:t>
            </a:r>
          </a:p>
          <a:p>
            <a:pPr eaLnBrk="1" hangingPunct="1">
              <a:lnSpc>
                <a:spcPct val="80000"/>
              </a:lnSpc>
              <a:buNone/>
            </a:pPr>
            <a:r>
              <a:rPr lang="en-US" altLang="en-US" sz="1800" dirty="0" smtClean="0">
                <a:solidFill>
                  <a:srgbClr val="FFFF00"/>
                </a:solidFill>
              </a:rPr>
              <a:t>					 )	</a:t>
            </a:r>
          </a:p>
          <a:p>
            <a:pPr eaLnBrk="1" hangingPunct="1">
              <a:lnSpc>
                <a:spcPct val="80000"/>
              </a:lnSpc>
              <a:buNone/>
            </a:pPr>
            <a:r>
              <a:rPr lang="en-US" altLang="en-US" sz="1800" dirty="0" smtClean="0">
                <a:solidFill>
                  <a:srgbClr val="FFFF00"/>
                </a:solidFill>
              </a:rPr>
              <a:t>					 )	</a:t>
            </a:r>
            <a:r>
              <a:rPr lang="en-US" altLang="en-US" sz="1800" strike="sngStrike" dirty="0" smtClean="0">
                <a:solidFill>
                  <a:srgbClr val="FFFF00"/>
                </a:solidFill>
              </a:rPr>
              <a:t>Security in Owner’s land</a:t>
            </a:r>
          </a:p>
          <a:p>
            <a:pPr eaLnBrk="1" hangingPunct="1">
              <a:lnSpc>
                <a:spcPct val="80000"/>
              </a:lnSpc>
              <a:buNone/>
            </a:pPr>
            <a:r>
              <a:rPr lang="en-US" altLang="en-US" sz="1800" dirty="0" smtClean="0">
                <a:solidFill>
                  <a:srgbClr val="FFFF00"/>
                </a:solidFill>
              </a:rPr>
              <a:t>					 )	Security in Surety Bond</a:t>
            </a:r>
          </a:p>
          <a:p>
            <a:pPr eaLnBrk="1" hangingPunct="1">
              <a:lnSpc>
                <a:spcPct val="80000"/>
              </a:lnSpc>
              <a:buNone/>
            </a:pPr>
            <a:r>
              <a:rPr lang="en-US" altLang="en-US" sz="1800" dirty="0" smtClean="0">
                <a:solidFill>
                  <a:srgbClr val="FFFF00"/>
                </a:solidFill>
              </a:rPr>
              <a:t>					 )	</a:t>
            </a:r>
          </a:p>
          <a:p>
            <a:pPr eaLnBrk="1" hangingPunct="1">
              <a:lnSpc>
                <a:spcPct val="80000"/>
              </a:lnSpc>
              <a:buNone/>
            </a:pPr>
            <a:r>
              <a:rPr lang="en-US" altLang="en-US" sz="1800" dirty="0" smtClean="0">
                <a:solidFill>
                  <a:srgbClr val="FFFF00"/>
                </a:solidFill>
              </a:rPr>
              <a:t>					 )	</a:t>
            </a:r>
            <a:r>
              <a:rPr lang="en-US" altLang="en-US" sz="1800" strike="sngStrike" dirty="0" smtClean="0">
                <a:solidFill>
                  <a:srgbClr val="FFFF00"/>
                </a:solidFill>
              </a:rPr>
              <a:t>Take priority over lender</a:t>
            </a:r>
          </a:p>
          <a:p>
            <a:pPr eaLnBrk="1" hangingPunct="1">
              <a:lnSpc>
                <a:spcPct val="80000"/>
              </a:lnSpc>
              <a:buNone/>
            </a:pPr>
            <a:r>
              <a:rPr lang="en-US" altLang="en-US" sz="1800" dirty="0" smtClean="0">
                <a:solidFill>
                  <a:srgbClr val="FFFF00"/>
                </a:solidFill>
              </a:rPr>
              <a:t>					 )	No challenge by lender</a:t>
            </a:r>
          </a:p>
          <a:p>
            <a:pPr eaLnBrk="1" hangingPunct="1">
              <a:lnSpc>
                <a:spcPct val="80000"/>
              </a:lnSpc>
              <a:buNone/>
            </a:pPr>
            <a:r>
              <a:rPr lang="en-US" altLang="en-US" sz="1800" dirty="0" smtClean="0">
                <a:solidFill>
                  <a:srgbClr val="FFFF00"/>
                </a:solidFill>
              </a:rPr>
              <a:t>					 )</a:t>
            </a:r>
          </a:p>
          <a:p>
            <a:pPr eaLnBrk="1" hangingPunct="1">
              <a:lnSpc>
                <a:spcPct val="80000"/>
              </a:lnSpc>
              <a:buNone/>
            </a:pPr>
            <a:r>
              <a:rPr lang="en-US" altLang="en-US" sz="1800" dirty="0" smtClean="0">
                <a:solidFill>
                  <a:srgbClr val="FFFF00"/>
                </a:solidFill>
              </a:rPr>
              <a:t>					 )	</a:t>
            </a:r>
            <a:r>
              <a:rPr lang="en-US" altLang="en-US" sz="1800" strike="sngStrike" dirty="0" smtClean="0">
                <a:solidFill>
                  <a:srgbClr val="FFFF00"/>
                </a:solidFill>
              </a:rPr>
              <a:t>Funds set aside to cover</a:t>
            </a:r>
            <a:r>
              <a:rPr lang="en-US" altLang="en-US" sz="1800" dirty="0" smtClean="0">
                <a:solidFill>
                  <a:srgbClr val="FFFF00"/>
                </a:solidFill>
              </a:rPr>
              <a:t>				 	 )	</a:t>
            </a:r>
            <a:r>
              <a:rPr lang="en-US" altLang="en-US" sz="1800" strike="sngStrike" dirty="0" smtClean="0">
                <a:solidFill>
                  <a:srgbClr val="FFFF00"/>
                </a:solidFill>
              </a:rPr>
              <a:t>your claim</a:t>
            </a:r>
          </a:p>
          <a:p>
            <a:pPr eaLnBrk="1" hangingPunct="1">
              <a:lnSpc>
                <a:spcPct val="80000"/>
              </a:lnSpc>
              <a:buNone/>
            </a:pPr>
            <a:r>
              <a:rPr lang="en-US" altLang="en-US" sz="1800" dirty="0" smtClean="0">
                <a:solidFill>
                  <a:srgbClr val="FFFF00"/>
                </a:solidFill>
              </a:rPr>
              <a:t>					 )	Claim against Principal &amp; Surety,  </a:t>
            </a:r>
          </a:p>
          <a:p>
            <a:pPr eaLnBrk="1" hangingPunct="1">
              <a:lnSpc>
                <a:spcPct val="80000"/>
              </a:lnSpc>
              <a:buNone/>
            </a:pPr>
            <a:r>
              <a:rPr lang="en-US" altLang="en-US" sz="1800" dirty="0" smtClean="0">
                <a:solidFill>
                  <a:srgbClr val="FFFF00"/>
                </a:solidFill>
              </a:rPr>
              <a:t>				 	 )	increased opportunity to collect </a:t>
            </a:r>
          </a:p>
          <a:p>
            <a:pPr eaLnBrk="1" hangingPunct="1">
              <a:lnSpc>
                <a:spcPct val="80000"/>
              </a:lnSpc>
              <a:buNone/>
            </a:pPr>
            <a:r>
              <a:rPr lang="en-US" altLang="en-US" sz="1800" dirty="0">
                <a:solidFill>
                  <a:srgbClr val="FFFF00"/>
                </a:solidFill>
              </a:rPr>
              <a:t>	</a:t>
            </a:r>
            <a:r>
              <a:rPr lang="en-US" altLang="en-US" sz="1800" dirty="0" smtClean="0">
                <a:solidFill>
                  <a:srgbClr val="FFFF00"/>
                </a:solidFill>
              </a:rPr>
              <a:t>				 )	attorney fees</a:t>
            </a:r>
          </a:p>
          <a:p>
            <a:pPr eaLnBrk="1" hangingPunct="1">
              <a:lnSpc>
                <a:spcPct val="80000"/>
              </a:lnSpc>
              <a:buNone/>
            </a:pPr>
            <a:r>
              <a:rPr lang="en-US" altLang="en-US" sz="1800" dirty="0" smtClean="0">
                <a:solidFill>
                  <a:srgbClr val="FFFF00"/>
                </a:solidFill>
              </a:rPr>
              <a:t>					 )	</a:t>
            </a:r>
          </a:p>
          <a:p>
            <a:pPr eaLnBrk="1" hangingPunct="1">
              <a:lnSpc>
                <a:spcPct val="80000"/>
              </a:lnSpc>
              <a:buNone/>
            </a:pPr>
            <a:r>
              <a:rPr lang="en-US" altLang="en-US" sz="1800" dirty="0" smtClean="0">
                <a:solidFill>
                  <a:srgbClr val="FFFF00"/>
                </a:solidFill>
              </a:rPr>
              <a:t>					 ) 	Avoid Pay If Paid provision 					 </a:t>
            </a:r>
            <a:endParaRPr lang="en-US" sz="2000" dirty="0">
              <a:solidFill>
                <a:srgbClr val="FFFF00"/>
              </a:solidFill>
            </a:endParaRPr>
          </a:p>
        </p:txBody>
      </p:sp>
    </p:spTree>
    <p:extLst>
      <p:ext uri="{BB962C8B-B14F-4D97-AF65-F5344CB8AC3E}">
        <p14:creationId xmlns:p14="http://schemas.microsoft.com/office/powerpoint/2010/main" val="35051096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6589</TotalTime>
  <Words>1559</Words>
  <Application>Microsoft Office PowerPoint</Application>
  <PresentationFormat>On-screen Show (4:3)</PresentationFormat>
  <Paragraphs>273</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Damask</vt:lpstr>
      <vt:lpstr>     MECHANICS LIENS: New Changes &amp;  Old Issues </vt:lpstr>
      <vt:lpstr>Pop Quiz Time</vt:lpstr>
      <vt:lpstr>Mechanics Liens on Private Projects</vt:lpstr>
      <vt:lpstr>Mechanics liens on Public Projects</vt:lpstr>
      <vt:lpstr>Bonding Over Liens</vt:lpstr>
      <vt:lpstr>Bonding Over Liens</vt:lpstr>
      <vt:lpstr>Is this the end for liens?</vt:lpstr>
      <vt:lpstr>The Benefits of  Mechanics Liens Without a Substitute Bond</vt:lpstr>
      <vt:lpstr>The Benefits of Mechanics Liens With a Substitute Bond</vt:lpstr>
      <vt:lpstr>What a Relief!</vt:lpstr>
      <vt:lpstr>Who can bond over a lien?</vt:lpstr>
      <vt:lpstr>What must be done?</vt:lpstr>
      <vt:lpstr>When can the Petition be filed?</vt:lpstr>
      <vt:lpstr>Contents of Petition</vt:lpstr>
      <vt:lpstr>Contents of Petition</vt:lpstr>
      <vt:lpstr>Contents of Petition</vt:lpstr>
      <vt:lpstr>Contents of Petition</vt:lpstr>
      <vt:lpstr>Contents of Petition</vt:lpstr>
      <vt:lpstr>Contents of Petition</vt:lpstr>
      <vt:lpstr>Contents of Petition</vt:lpstr>
      <vt:lpstr>Objection to bond</vt:lpstr>
      <vt:lpstr>Eligible Bonds</vt:lpstr>
      <vt:lpstr>Eligible Bonds</vt:lpstr>
      <vt:lpstr>Eligible Bonds</vt:lpstr>
      <vt:lpstr>Eligible Bonds</vt:lpstr>
      <vt:lpstr>Eligible Surety Bond</vt:lpstr>
      <vt:lpstr>   Eligible Surety Bond </vt:lpstr>
      <vt:lpstr>Eligible Surety Bond</vt:lpstr>
      <vt:lpstr>Objection to bond</vt:lpstr>
      <vt:lpstr>Court Order</vt:lpstr>
      <vt:lpstr>Court Order</vt:lpstr>
      <vt:lpstr>Court Order</vt:lpstr>
      <vt:lpstr>Survey says???</vt:lpstr>
      <vt:lpstr>Cons</vt:lpstr>
      <vt:lpstr>Pros</vt:lpstr>
      <vt:lpstr>Attorneys Fees</vt:lpstr>
      <vt:lpstr>Attorneys Fees</vt:lpstr>
      <vt:lpstr>Obligation to bond over</vt:lpstr>
      <vt:lpstr>Contract provision</vt:lpstr>
      <vt:lpstr>Contract provision</vt:lpstr>
      <vt:lpstr>Contract provision</vt:lpstr>
      <vt:lpstr>Contract Provision</vt:lpstr>
      <vt:lpstr>Section 34 Demands To Increase </vt:lpstr>
      <vt:lpstr>Questions?</vt:lpstr>
      <vt:lpstr>Contact Information </vt:lpstr>
    </vt:vector>
  </TitlesOfParts>
  <Company>Lyman &amp; Nielsen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Lien Issues</dc:title>
  <dc:creator>Ryan</dc:creator>
  <cp:lastModifiedBy>DebH</cp:lastModifiedBy>
  <cp:revision>47</cp:revision>
  <cp:lastPrinted>2015-11-11T16:25:41Z</cp:lastPrinted>
  <dcterms:created xsi:type="dcterms:W3CDTF">2012-04-17T21:10:06Z</dcterms:created>
  <dcterms:modified xsi:type="dcterms:W3CDTF">2015-11-11T17:38:51Z</dcterms:modified>
</cp:coreProperties>
</file>