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3.xml" ContentType="application/vnd.openxmlformats-officedocument.presentationml.slideLayout+xml"/>
  <Override PartName="/ppt/theme/theme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4.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5.xml" ContentType="application/vnd.openxmlformats-officedocument.presentationml.tag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6.xml" ContentType="application/vnd.openxmlformats-officedocument.presentationml.tags+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7.xml" ContentType="application/vnd.openxmlformats-officedocument.presentationml.tags+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28.xml" ContentType="application/vnd.openxmlformats-officedocument.presentationml.tags+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5"/>
    <p:sldMasterId id="2147483661" r:id="rId6"/>
    <p:sldMasterId id="2147483685" r:id="rId7"/>
  </p:sldMasterIdLst>
  <p:notesMasterIdLst>
    <p:notesMasterId r:id="rId34"/>
  </p:notesMasterIdLst>
  <p:handoutMasterIdLst>
    <p:handoutMasterId r:id="rId35"/>
  </p:handoutMasterIdLst>
  <p:sldIdLst>
    <p:sldId id="256" r:id="rId8"/>
    <p:sldId id="264" r:id="rId9"/>
    <p:sldId id="323" r:id="rId10"/>
    <p:sldId id="332" r:id="rId11"/>
    <p:sldId id="329" r:id="rId12"/>
    <p:sldId id="330" r:id="rId13"/>
    <p:sldId id="340" r:id="rId14"/>
    <p:sldId id="324" r:id="rId15"/>
    <p:sldId id="325" r:id="rId16"/>
    <p:sldId id="297" r:id="rId17"/>
    <p:sldId id="334" r:id="rId18"/>
    <p:sldId id="299" r:id="rId19"/>
    <p:sldId id="281" r:id="rId20"/>
    <p:sldId id="335" r:id="rId21"/>
    <p:sldId id="336" r:id="rId22"/>
    <p:sldId id="304" r:id="rId23"/>
    <p:sldId id="306" r:id="rId24"/>
    <p:sldId id="257" r:id="rId25"/>
    <p:sldId id="337" r:id="rId26"/>
    <p:sldId id="338" r:id="rId27"/>
    <p:sldId id="282" r:id="rId28"/>
    <p:sldId id="307" r:id="rId29"/>
    <p:sldId id="317" r:id="rId30"/>
    <p:sldId id="320" r:id="rId31"/>
    <p:sldId id="339" r:id="rId32"/>
    <p:sldId id="278" r:id="rId33"/>
  </p:sldIdLst>
  <p:sldSz cx="9144000" cy="5143500" type="screen16x9"/>
  <p:notesSz cx="7102475" cy="9388475"/>
  <p:defaultTextStyle>
    <a:defPPr>
      <a:defRPr lang="en-US"/>
    </a:defPPr>
    <a:lvl1pPr algn="ctr" rtl="0" fontAlgn="base">
      <a:lnSpc>
        <a:spcPct val="86000"/>
      </a:lnSpc>
      <a:spcBef>
        <a:spcPct val="0"/>
      </a:spcBef>
      <a:spcAft>
        <a:spcPct val="0"/>
      </a:spcAft>
      <a:defRPr sz="1700" kern="1200">
        <a:solidFill>
          <a:schemeClr val="tx1"/>
        </a:solidFill>
        <a:latin typeface="Arial" charset="0"/>
        <a:ea typeface="+mn-ea"/>
        <a:cs typeface="+mn-cs"/>
      </a:defRPr>
    </a:lvl1pPr>
    <a:lvl2pPr marL="396804" algn="ctr" rtl="0" fontAlgn="base">
      <a:lnSpc>
        <a:spcPct val="86000"/>
      </a:lnSpc>
      <a:spcBef>
        <a:spcPct val="0"/>
      </a:spcBef>
      <a:spcAft>
        <a:spcPct val="0"/>
      </a:spcAft>
      <a:defRPr sz="1700" kern="1200">
        <a:solidFill>
          <a:schemeClr val="tx1"/>
        </a:solidFill>
        <a:latin typeface="Arial" charset="0"/>
        <a:ea typeface="+mn-ea"/>
        <a:cs typeface="+mn-cs"/>
      </a:defRPr>
    </a:lvl2pPr>
    <a:lvl3pPr marL="793608" algn="ctr" rtl="0" fontAlgn="base">
      <a:lnSpc>
        <a:spcPct val="86000"/>
      </a:lnSpc>
      <a:spcBef>
        <a:spcPct val="0"/>
      </a:spcBef>
      <a:spcAft>
        <a:spcPct val="0"/>
      </a:spcAft>
      <a:defRPr sz="1700" kern="1200">
        <a:solidFill>
          <a:schemeClr val="tx1"/>
        </a:solidFill>
        <a:latin typeface="Arial" charset="0"/>
        <a:ea typeface="+mn-ea"/>
        <a:cs typeface="+mn-cs"/>
      </a:defRPr>
    </a:lvl3pPr>
    <a:lvl4pPr marL="1190412" algn="ctr" rtl="0" fontAlgn="base">
      <a:lnSpc>
        <a:spcPct val="86000"/>
      </a:lnSpc>
      <a:spcBef>
        <a:spcPct val="0"/>
      </a:spcBef>
      <a:spcAft>
        <a:spcPct val="0"/>
      </a:spcAft>
      <a:defRPr sz="1700" kern="1200">
        <a:solidFill>
          <a:schemeClr val="tx1"/>
        </a:solidFill>
        <a:latin typeface="Arial" charset="0"/>
        <a:ea typeface="+mn-ea"/>
        <a:cs typeface="+mn-cs"/>
      </a:defRPr>
    </a:lvl4pPr>
    <a:lvl5pPr marL="1587216" algn="ctr" rtl="0" fontAlgn="base">
      <a:lnSpc>
        <a:spcPct val="86000"/>
      </a:lnSpc>
      <a:spcBef>
        <a:spcPct val="0"/>
      </a:spcBef>
      <a:spcAft>
        <a:spcPct val="0"/>
      </a:spcAft>
      <a:defRPr sz="1700" kern="1200">
        <a:solidFill>
          <a:schemeClr val="tx1"/>
        </a:solidFill>
        <a:latin typeface="Arial" charset="0"/>
        <a:ea typeface="+mn-ea"/>
        <a:cs typeface="+mn-cs"/>
      </a:defRPr>
    </a:lvl5pPr>
    <a:lvl6pPr marL="1984019" algn="l" defTabSz="793608" rtl="0" eaLnBrk="1" latinLnBrk="0" hangingPunct="1">
      <a:defRPr sz="1700" kern="1200">
        <a:solidFill>
          <a:schemeClr val="tx1"/>
        </a:solidFill>
        <a:latin typeface="Arial" charset="0"/>
        <a:ea typeface="+mn-ea"/>
        <a:cs typeface="+mn-cs"/>
      </a:defRPr>
    </a:lvl6pPr>
    <a:lvl7pPr marL="2380823" algn="l" defTabSz="793608" rtl="0" eaLnBrk="1" latinLnBrk="0" hangingPunct="1">
      <a:defRPr sz="1700" kern="1200">
        <a:solidFill>
          <a:schemeClr val="tx1"/>
        </a:solidFill>
        <a:latin typeface="Arial" charset="0"/>
        <a:ea typeface="+mn-ea"/>
        <a:cs typeface="+mn-cs"/>
      </a:defRPr>
    </a:lvl7pPr>
    <a:lvl8pPr marL="2777627" algn="l" defTabSz="793608" rtl="0" eaLnBrk="1" latinLnBrk="0" hangingPunct="1">
      <a:defRPr sz="1700" kern="1200">
        <a:solidFill>
          <a:schemeClr val="tx1"/>
        </a:solidFill>
        <a:latin typeface="Arial" charset="0"/>
        <a:ea typeface="+mn-ea"/>
        <a:cs typeface="+mn-cs"/>
      </a:defRPr>
    </a:lvl8pPr>
    <a:lvl9pPr marL="3174431" algn="l" defTabSz="793608" rtl="0" eaLnBrk="1" latinLnBrk="0" hangingPunct="1">
      <a:defRPr sz="17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963">
          <p15:clr>
            <a:srgbClr val="A4A3A4"/>
          </p15:clr>
        </p15:guide>
        <p15:guide id="2" orient="horz" pos="660" userDrawn="1">
          <p15:clr>
            <a:srgbClr val="A4A3A4"/>
          </p15:clr>
        </p15:guide>
        <p15:guide id="3" pos="276">
          <p15:clr>
            <a:srgbClr val="A4A3A4"/>
          </p15:clr>
        </p15:guide>
        <p15:guide id="4" pos="5482">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932077"/>
    <a:srgbClr val="00ACCF"/>
    <a:srgbClr val="828D30"/>
    <a:srgbClr val="008075"/>
    <a:srgbClr val="595997"/>
    <a:srgbClr val="BA2C2B"/>
    <a:srgbClr val="F48132"/>
    <a:srgbClr val="FBAE17"/>
    <a:srgbClr val="72B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4" autoAdjust="0"/>
    <p:restoredTop sz="67016" autoAdjust="0"/>
  </p:normalViewPr>
  <p:slideViewPr>
    <p:cSldViewPr snapToGrid="0">
      <p:cViewPr varScale="1">
        <p:scale>
          <a:sx n="59" d="100"/>
          <a:sy n="59" d="100"/>
        </p:scale>
        <p:origin x="1434" y="60"/>
      </p:cViewPr>
      <p:guideLst>
        <p:guide orient="horz" pos="2963"/>
        <p:guide orient="horz" pos="660"/>
        <p:guide pos="276"/>
        <p:guide pos="548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628" y="-139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diagrams/_rels/data4.xml.rels><?xml version="1.0" encoding="UTF-8" standalone="yes"?>
<Relationships xmlns="http://schemas.openxmlformats.org/package/2006/relationships"><Relationship Id="rId1" Type="http://schemas.openxmlformats.org/officeDocument/2006/relationships/image" Target="../media/image16.png"/></Relationships>
</file>

<file path=ppt/diagrams/_rels/data5.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89B558-CD53-4DEA-8336-216EA7E824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EE983A-7C7F-4CE8-929C-BC30CB28DF62}">
      <dgm:prSet/>
      <dgm:spPr/>
      <dgm:t>
        <a:bodyPr/>
        <a:lstStyle/>
        <a:p>
          <a:pPr rtl="0"/>
          <a:r>
            <a:rPr lang="en-US" dirty="0" smtClean="0"/>
            <a:t>Every employee has the right to work in a safe and healthy </a:t>
          </a:r>
          <a:r>
            <a:rPr lang="en-US" dirty="0" smtClean="0"/>
            <a:t>environment.</a:t>
          </a:r>
          <a:endParaRPr lang="en-US" dirty="0"/>
        </a:p>
      </dgm:t>
    </dgm:pt>
    <dgm:pt modelId="{6201A009-2B7B-4C9F-9F11-260315087B83}" type="parTrans" cxnId="{9A9351EB-85C2-482A-8378-F2C44E8276AD}">
      <dgm:prSet/>
      <dgm:spPr/>
      <dgm:t>
        <a:bodyPr/>
        <a:lstStyle/>
        <a:p>
          <a:endParaRPr lang="en-US"/>
        </a:p>
      </dgm:t>
    </dgm:pt>
    <dgm:pt modelId="{F3D55943-6C7D-41B9-BE8D-A62E3A8AEFE8}" type="sibTrans" cxnId="{9A9351EB-85C2-482A-8378-F2C44E8276AD}">
      <dgm:prSet/>
      <dgm:spPr/>
      <dgm:t>
        <a:bodyPr/>
        <a:lstStyle/>
        <a:p>
          <a:endParaRPr lang="en-US"/>
        </a:p>
      </dgm:t>
    </dgm:pt>
    <dgm:pt modelId="{DA6A38EE-ED79-4D98-A37D-06B8158F2248}">
      <dgm:prSet/>
      <dgm:spPr/>
      <dgm:t>
        <a:bodyPr/>
        <a:lstStyle/>
        <a:p>
          <a:pPr rtl="0"/>
          <a:r>
            <a:rPr lang="en-US" dirty="0" smtClean="0"/>
            <a:t>Workers’ compensation insurance is </a:t>
          </a:r>
          <a:r>
            <a:rPr lang="en-US" b="1" dirty="0" smtClean="0"/>
            <a:t>costly. </a:t>
          </a:r>
          <a:endParaRPr lang="en-US" dirty="0"/>
        </a:p>
      </dgm:t>
    </dgm:pt>
    <dgm:pt modelId="{01DCBA8F-2850-4A7F-8134-5EAC5A3E8BFE}" type="parTrans" cxnId="{1C25EEA2-EA67-418E-813D-AACCD62D406A}">
      <dgm:prSet/>
      <dgm:spPr/>
      <dgm:t>
        <a:bodyPr/>
        <a:lstStyle/>
        <a:p>
          <a:endParaRPr lang="en-US"/>
        </a:p>
      </dgm:t>
    </dgm:pt>
    <dgm:pt modelId="{57612952-F14A-4AC5-8DAF-42BF06A358F6}" type="sibTrans" cxnId="{1C25EEA2-EA67-418E-813D-AACCD62D406A}">
      <dgm:prSet/>
      <dgm:spPr/>
      <dgm:t>
        <a:bodyPr/>
        <a:lstStyle/>
        <a:p>
          <a:endParaRPr lang="en-US"/>
        </a:p>
      </dgm:t>
    </dgm:pt>
    <dgm:pt modelId="{B1F6F80C-2B38-475A-A7B0-9CB699461D14}">
      <dgm:prSet/>
      <dgm:spPr/>
      <dgm:t>
        <a:bodyPr/>
        <a:lstStyle/>
        <a:p>
          <a:pPr rtl="0"/>
          <a:r>
            <a:rPr lang="en-US" dirty="0" smtClean="0"/>
            <a:t>Controlling your work injuries is essential to obtaining jobs in </a:t>
          </a:r>
          <a:r>
            <a:rPr lang="en-US" dirty="0" smtClean="0"/>
            <a:t>the construction industry. </a:t>
          </a:r>
          <a:endParaRPr lang="en-US" dirty="0"/>
        </a:p>
      </dgm:t>
    </dgm:pt>
    <dgm:pt modelId="{4F0D8BCC-91FE-4516-B103-001ED512D08A}" type="parTrans" cxnId="{3DE8C772-81C8-4F3E-A250-48C372F72321}">
      <dgm:prSet/>
      <dgm:spPr/>
      <dgm:t>
        <a:bodyPr/>
        <a:lstStyle/>
        <a:p>
          <a:endParaRPr lang="en-US"/>
        </a:p>
      </dgm:t>
    </dgm:pt>
    <dgm:pt modelId="{AAF7A53F-06BD-40A9-8871-18CF26A1BB59}" type="sibTrans" cxnId="{3DE8C772-81C8-4F3E-A250-48C372F72321}">
      <dgm:prSet/>
      <dgm:spPr/>
      <dgm:t>
        <a:bodyPr/>
        <a:lstStyle/>
        <a:p>
          <a:endParaRPr lang="en-US"/>
        </a:p>
      </dgm:t>
    </dgm:pt>
    <dgm:pt modelId="{DC05E255-8231-4238-A6DA-BE9F8C80B2E0}" type="pres">
      <dgm:prSet presAssocID="{E889B558-CD53-4DEA-8336-216EA7E824BF}" presName="linear" presStyleCnt="0">
        <dgm:presLayoutVars>
          <dgm:animLvl val="lvl"/>
          <dgm:resizeHandles val="exact"/>
        </dgm:presLayoutVars>
      </dgm:prSet>
      <dgm:spPr/>
      <dgm:t>
        <a:bodyPr/>
        <a:lstStyle/>
        <a:p>
          <a:endParaRPr lang="en-US"/>
        </a:p>
      </dgm:t>
    </dgm:pt>
    <dgm:pt modelId="{62A72A94-9D3B-4675-A83E-B902760DCD3F}" type="pres">
      <dgm:prSet presAssocID="{D1EE983A-7C7F-4CE8-929C-BC30CB28DF62}" presName="parentText" presStyleLbl="node1" presStyleIdx="0" presStyleCnt="3">
        <dgm:presLayoutVars>
          <dgm:chMax val="0"/>
          <dgm:bulletEnabled val="1"/>
        </dgm:presLayoutVars>
      </dgm:prSet>
      <dgm:spPr/>
      <dgm:t>
        <a:bodyPr/>
        <a:lstStyle/>
        <a:p>
          <a:endParaRPr lang="en-US"/>
        </a:p>
      </dgm:t>
    </dgm:pt>
    <dgm:pt modelId="{AB9C4A47-4EC4-4AC3-BEED-FA1C543DCCCB}" type="pres">
      <dgm:prSet presAssocID="{F3D55943-6C7D-41B9-BE8D-A62E3A8AEFE8}" presName="spacer" presStyleCnt="0"/>
      <dgm:spPr/>
    </dgm:pt>
    <dgm:pt modelId="{9627B77C-CB0E-4804-B969-246953C67E26}" type="pres">
      <dgm:prSet presAssocID="{DA6A38EE-ED79-4D98-A37D-06B8158F2248}" presName="parentText" presStyleLbl="node1" presStyleIdx="1" presStyleCnt="3">
        <dgm:presLayoutVars>
          <dgm:chMax val="0"/>
          <dgm:bulletEnabled val="1"/>
        </dgm:presLayoutVars>
      </dgm:prSet>
      <dgm:spPr/>
      <dgm:t>
        <a:bodyPr/>
        <a:lstStyle/>
        <a:p>
          <a:endParaRPr lang="en-US"/>
        </a:p>
      </dgm:t>
    </dgm:pt>
    <dgm:pt modelId="{3F01C1CC-73E3-42EC-8DF5-C963395863A2}" type="pres">
      <dgm:prSet presAssocID="{57612952-F14A-4AC5-8DAF-42BF06A358F6}" presName="spacer" presStyleCnt="0"/>
      <dgm:spPr/>
    </dgm:pt>
    <dgm:pt modelId="{DF9D8F75-1E44-4DBE-9BAB-EFD588C3012A}" type="pres">
      <dgm:prSet presAssocID="{B1F6F80C-2B38-475A-A7B0-9CB699461D14}" presName="parentText" presStyleLbl="node1" presStyleIdx="2" presStyleCnt="3">
        <dgm:presLayoutVars>
          <dgm:chMax val="0"/>
          <dgm:bulletEnabled val="1"/>
        </dgm:presLayoutVars>
      </dgm:prSet>
      <dgm:spPr/>
      <dgm:t>
        <a:bodyPr/>
        <a:lstStyle/>
        <a:p>
          <a:endParaRPr lang="en-US"/>
        </a:p>
      </dgm:t>
    </dgm:pt>
  </dgm:ptLst>
  <dgm:cxnLst>
    <dgm:cxn modelId="{A83929CE-431F-414C-828F-1233F2FF2225}" type="presOf" srcId="{B1F6F80C-2B38-475A-A7B0-9CB699461D14}" destId="{DF9D8F75-1E44-4DBE-9BAB-EFD588C3012A}" srcOrd="0" destOrd="0" presId="urn:microsoft.com/office/officeart/2005/8/layout/vList2"/>
    <dgm:cxn modelId="{9A9351EB-85C2-482A-8378-F2C44E8276AD}" srcId="{E889B558-CD53-4DEA-8336-216EA7E824BF}" destId="{D1EE983A-7C7F-4CE8-929C-BC30CB28DF62}" srcOrd="0" destOrd="0" parTransId="{6201A009-2B7B-4C9F-9F11-260315087B83}" sibTransId="{F3D55943-6C7D-41B9-BE8D-A62E3A8AEFE8}"/>
    <dgm:cxn modelId="{6484099C-F555-4A5C-859D-12CF745A6F90}" type="presOf" srcId="{DA6A38EE-ED79-4D98-A37D-06B8158F2248}" destId="{9627B77C-CB0E-4804-B969-246953C67E26}" srcOrd="0" destOrd="0" presId="urn:microsoft.com/office/officeart/2005/8/layout/vList2"/>
    <dgm:cxn modelId="{3DE8C772-81C8-4F3E-A250-48C372F72321}" srcId="{E889B558-CD53-4DEA-8336-216EA7E824BF}" destId="{B1F6F80C-2B38-475A-A7B0-9CB699461D14}" srcOrd="2" destOrd="0" parTransId="{4F0D8BCC-91FE-4516-B103-001ED512D08A}" sibTransId="{AAF7A53F-06BD-40A9-8871-18CF26A1BB59}"/>
    <dgm:cxn modelId="{FCD9A9CB-1A7E-4A7B-A7BC-7D64323B7CB2}" type="presOf" srcId="{E889B558-CD53-4DEA-8336-216EA7E824BF}" destId="{DC05E255-8231-4238-A6DA-BE9F8C80B2E0}" srcOrd="0" destOrd="0" presId="urn:microsoft.com/office/officeart/2005/8/layout/vList2"/>
    <dgm:cxn modelId="{1C25EEA2-EA67-418E-813D-AACCD62D406A}" srcId="{E889B558-CD53-4DEA-8336-216EA7E824BF}" destId="{DA6A38EE-ED79-4D98-A37D-06B8158F2248}" srcOrd="1" destOrd="0" parTransId="{01DCBA8F-2850-4A7F-8134-5EAC5A3E8BFE}" sibTransId="{57612952-F14A-4AC5-8DAF-42BF06A358F6}"/>
    <dgm:cxn modelId="{F77F3AB0-1AF7-45A9-A7F2-A8DA521FF942}" type="presOf" srcId="{D1EE983A-7C7F-4CE8-929C-BC30CB28DF62}" destId="{62A72A94-9D3B-4675-A83E-B902760DCD3F}" srcOrd="0" destOrd="0" presId="urn:microsoft.com/office/officeart/2005/8/layout/vList2"/>
    <dgm:cxn modelId="{4EE370C0-82A0-491C-B111-BFBAEEACEF73}" type="presParOf" srcId="{DC05E255-8231-4238-A6DA-BE9F8C80B2E0}" destId="{62A72A94-9D3B-4675-A83E-B902760DCD3F}" srcOrd="0" destOrd="0" presId="urn:microsoft.com/office/officeart/2005/8/layout/vList2"/>
    <dgm:cxn modelId="{A466C915-1E73-4934-9D43-B73D900E9098}" type="presParOf" srcId="{DC05E255-8231-4238-A6DA-BE9F8C80B2E0}" destId="{AB9C4A47-4EC4-4AC3-BEED-FA1C543DCCCB}" srcOrd="1" destOrd="0" presId="urn:microsoft.com/office/officeart/2005/8/layout/vList2"/>
    <dgm:cxn modelId="{35E3680F-996E-41F3-9330-1D54FADF1D55}" type="presParOf" srcId="{DC05E255-8231-4238-A6DA-BE9F8C80B2E0}" destId="{9627B77C-CB0E-4804-B969-246953C67E26}" srcOrd="2" destOrd="0" presId="urn:microsoft.com/office/officeart/2005/8/layout/vList2"/>
    <dgm:cxn modelId="{0671314B-A0FD-4C12-96C0-6E33C5105DE5}" type="presParOf" srcId="{DC05E255-8231-4238-A6DA-BE9F8C80B2E0}" destId="{3F01C1CC-73E3-42EC-8DF5-C963395863A2}" srcOrd="3" destOrd="0" presId="urn:microsoft.com/office/officeart/2005/8/layout/vList2"/>
    <dgm:cxn modelId="{DC749021-3B3E-499F-95F5-8BFA63973F3E}" type="presParOf" srcId="{DC05E255-8231-4238-A6DA-BE9F8C80B2E0}" destId="{DF9D8F75-1E44-4DBE-9BAB-EFD588C3012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9B6099-B8F0-467E-8F17-79E2F2CB0B4C}" type="doc">
      <dgm:prSet loTypeId="urn:microsoft.com/office/officeart/2005/8/layout/hierarchy3" loCatId="relationship" qsTypeId="urn:microsoft.com/office/officeart/2005/8/quickstyle/simple1" qsCatId="simple" csTypeId="urn:microsoft.com/office/officeart/2005/8/colors/accent2_2" csCatId="accent2" phldr="1"/>
      <dgm:spPr/>
      <dgm:t>
        <a:bodyPr/>
        <a:lstStyle/>
        <a:p>
          <a:endParaRPr lang="en-US"/>
        </a:p>
      </dgm:t>
    </dgm:pt>
    <dgm:pt modelId="{E451B735-11C3-47D9-A166-BC7C8F90BF29}">
      <dgm:prSet/>
      <dgm:spPr/>
      <dgm:t>
        <a:bodyPr/>
        <a:lstStyle/>
        <a:p>
          <a:pPr rtl="0"/>
          <a:r>
            <a:rPr lang="en-US" b="1" u="none" dirty="0" smtClean="0"/>
            <a:t>Medical Only Claims </a:t>
          </a:r>
          <a:endParaRPr lang="en-US" u="none" dirty="0"/>
        </a:p>
      </dgm:t>
    </dgm:pt>
    <dgm:pt modelId="{624D9C2E-C137-47D9-BE72-5D2C5707A9EB}" type="parTrans" cxnId="{52BE729F-DEE9-4B56-BD75-7999A601323E}">
      <dgm:prSet/>
      <dgm:spPr/>
      <dgm:t>
        <a:bodyPr/>
        <a:lstStyle/>
        <a:p>
          <a:endParaRPr lang="en-US"/>
        </a:p>
      </dgm:t>
    </dgm:pt>
    <dgm:pt modelId="{A68231EC-5A43-423D-A660-FADB93CB3375}" type="sibTrans" cxnId="{52BE729F-DEE9-4B56-BD75-7999A601323E}">
      <dgm:prSet/>
      <dgm:spPr/>
      <dgm:t>
        <a:bodyPr/>
        <a:lstStyle/>
        <a:p>
          <a:endParaRPr lang="en-US"/>
        </a:p>
      </dgm:t>
    </dgm:pt>
    <dgm:pt modelId="{28CA3EB6-9BAF-4127-9037-9D8439CE6868}">
      <dgm:prSet/>
      <dgm:spPr/>
      <dgm:t>
        <a:bodyPr/>
        <a:lstStyle/>
        <a:p>
          <a:pPr rtl="0"/>
          <a:r>
            <a:rPr lang="en-US" dirty="0" smtClean="0"/>
            <a:t>Involves </a:t>
          </a:r>
          <a:r>
            <a:rPr lang="en-US" b="1" i="1" dirty="0" smtClean="0"/>
            <a:t>only</a:t>
          </a:r>
          <a:r>
            <a:rPr lang="en-US" b="1" dirty="0" smtClean="0"/>
            <a:t> </a:t>
          </a:r>
          <a:r>
            <a:rPr lang="en-US" dirty="0" smtClean="0"/>
            <a:t>medical treatment</a:t>
          </a:r>
          <a:endParaRPr lang="en-US" dirty="0"/>
        </a:p>
      </dgm:t>
    </dgm:pt>
    <dgm:pt modelId="{A7AF3FE9-8799-43C4-9947-406E80691C89}" type="parTrans" cxnId="{617AA1D0-6767-49A6-8338-A9391C1BE532}">
      <dgm:prSet/>
      <dgm:spPr/>
      <dgm:t>
        <a:bodyPr/>
        <a:lstStyle/>
        <a:p>
          <a:endParaRPr lang="en-US"/>
        </a:p>
      </dgm:t>
    </dgm:pt>
    <dgm:pt modelId="{EA181914-E825-4116-BD4F-EF86DAACE432}" type="sibTrans" cxnId="{617AA1D0-6767-49A6-8338-A9391C1BE532}">
      <dgm:prSet/>
      <dgm:spPr/>
      <dgm:t>
        <a:bodyPr/>
        <a:lstStyle/>
        <a:p>
          <a:endParaRPr lang="en-US"/>
        </a:p>
      </dgm:t>
    </dgm:pt>
    <dgm:pt modelId="{1B65385D-5070-461D-94BC-8A9810B67EFD}">
      <dgm:prSet/>
      <dgm:spPr/>
      <dgm:t>
        <a:bodyPr/>
        <a:lstStyle/>
        <a:p>
          <a:pPr rtl="0"/>
          <a:r>
            <a:rPr lang="en-US" dirty="0" smtClean="0"/>
            <a:t>Involves lost wages or permanency </a:t>
          </a:r>
          <a:r>
            <a:rPr lang="en-US" b="1" i="1" dirty="0" smtClean="0"/>
            <a:t>and</a:t>
          </a:r>
          <a:r>
            <a:rPr lang="en-US" dirty="0" smtClean="0"/>
            <a:t> medical treatment</a:t>
          </a:r>
          <a:endParaRPr lang="en-US" dirty="0"/>
        </a:p>
      </dgm:t>
    </dgm:pt>
    <dgm:pt modelId="{BA41B0AE-B493-43B0-B831-37DBBE2BA571}" type="parTrans" cxnId="{2526D689-1E9B-4DBC-83C9-102395E85DF5}">
      <dgm:prSet/>
      <dgm:spPr/>
      <dgm:t>
        <a:bodyPr/>
        <a:lstStyle/>
        <a:p>
          <a:endParaRPr lang="en-US"/>
        </a:p>
      </dgm:t>
    </dgm:pt>
    <dgm:pt modelId="{FF556A50-BC57-44CE-956F-73756B9BD327}" type="sibTrans" cxnId="{2526D689-1E9B-4DBC-83C9-102395E85DF5}">
      <dgm:prSet/>
      <dgm:spPr/>
      <dgm:t>
        <a:bodyPr/>
        <a:lstStyle/>
        <a:p>
          <a:endParaRPr lang="en-US"/>
        </a:p>
      </dgm:t>
    </dgm:pt>
    <dgm:pt modelId="{438EA60A-7B30-4EF7-B95B-4C2205356BA4}">
      <dgm:prSet/>
      <dgm:spPr/>
      <dgm:t>
        <a:bodyPr/>
        <a:lstStyle/>
        <a:p>
          <a:pPr rtl="0"/>
          <a:r>
            <a:rPr lang="en-US" b="1" u="none" dirty="0" smtClean="0"/>
            <a:t>Indemnity Claims</a:t>
          </a:r>
          <a:endParaRPr lang="en-US" b="1" u="none" dirty="0"/>
        </a:p>
      </dgm:t>
    </dgm:pt>
    <dgm:pt modelId="{E6E7CE65-293F-43E5-81D9-5737A9BFFBE9}" type="parTrans" cxnId="{905654F1-D829-4D31-A772-387DEFC0EC2A}">
      <dgm:prSet/>
      <dgm:spPr/>
      <dgm:t>
        <a:bodyPr/>
        <a:lstStyle/>
        <a:p>
          <a:endParaRPr lang="en-US"/>
        </a:p>
      </dgm:t>
    </dgm:pt>
    <dgm:pt modelId="{13CE8516-39F4-4371-B44B-0AB37C5D6C3C}" type="sibTrans" cxnId="{905654F1-D829-4D31-A772-387DEFC0EC2A}">
      <dgm:prSet/>
      <dgm:spPr/>
      <dgm:t>
        <a:bodyPr/>
        <a:lstStyle/>
        <a:p>
          <a:endParaRPr lang="en-US"/>
        </a:p>
      </dgm:t>
    </dgm:pt>
    <dgm:pt modelId="{70DD242D-8661-4620-A7F4-18E3026ABFDC}">
      <dgm:prSet/>
      <dgm:spPr/>
      <dgm:t>
        <a:bodyPr/>
        <a:lstStyle/>
        <a:p>
          <a:pPr rtl="0"/>
          <a:r>
            <a:rPr lang="en-US" b="1" dirty="0" smtClean="0"/>
            <a:t> </a:t>
          </a:r>
          <a:r>
            <a:rPr lang="en-US" b="1" dirty="0" smtClean="0">
              <a:solidFill>
                <a:schemeClr val="tx2"/>
              </a:solidFill>
            </a:rPr>
            <a:t>REPORTED at 100% of the Incurred Claim Value</a:t>
          </a:r>
          <a:endParaRPr lang="en-US" b="1" dirty="0">
            <a:solidFill>
              <a:schemeClr val="tx2"/>
            </a:solidFill>
          </a:endParaRPr>
        </a:p>
      </dgm:t>
    </dgm:pt>
    <dgm:pt modelId="{6EEEE1D7-AB25-4F9C-8848-C53586069C68}" type="parTrans" cxnId="{D5E9FD5B-D2F6-48F5-9FC8-A9C67293E7EE}">
      <dgm:prSet/>
      <dgm:spPr/>
      <dgm:t>
        <a:bodyPr/>
        <a:lstStyle/>
        <a:p>
          <a:endParaRPr lang="en-US"/>
        </a:p>
      </dgm:t>
    </dgm:pt>
    <dgm:pt modelId="{50A5F9CF-CC74-4F47-B249-BA95CED2D293}" type="sibTrans" cxnId="{D5E9FD5B-D2F6-48F5-9FC8-A9C67293E7EE}">
      <dgm:prSet/>
      <dgm:spPr/>
      <dgm:t>
        <a:bodyPr/>
        <a:lstStyle/>
        <a:p>
          <a:endParaRPr lang="en-US"/>
        </a:p>
      </dgm:t>
    </dgm:pt>
    <dgm:pt modelId="{6AF9B668-657C-4390-B01C-5AFD086B5D14}">
      <dgm:prSet/>
      <dgm:spPr/>
      <dgm:t>
        <a:bodyPr/>
        <a:lstStyle/>
        <a:p>
          <a:pPr rtl="0"/>
          <a:r>
            <a:rPr lang="en-US" b="1" dirty="0" smtClean="0">
              <a:solidFill>
                <a:schemeClr val="tx2"/>
              </a:solidFill>
            </a:rPr>
            <a:t>REPORTED at </a:t>
          </a:r>
          <a:r>
            <a:rPr lang="en-US" b="1" u="sng" dirty="0" smtClean="0">
              <a:solidFill>
                <a:schemeClr val="tx2"/>
              </a:solidFill>
            </a:rPr>
            <a:t>30% </a:t>
          </a:r>
          <a:r>
            <a:rPr lang="en-US" b="1" dirty="0" smtClean="0">
              <a:solidFill>
                <a:schemeClr val="tx2"/>
              </a:solidFill>
            </a:rPr>
            <a:t>of Incurred Claim Value</a:t>
          </a:r>
          <a:endParaRPr lang="en-US" dirty="0">
            <a:solidFill>
              <a:schemeClr val="tx2"/>
            </a:solidFill>
          </a:endParaRPr>
        </a:p>
      </dgm:t>
    </dgm:pt>
    <dgm:pt modelId="{44751A5F-FB8E-4385-B9C2-176560EB31D9}" type="parTrans" cxnId="{F2833BE0-3959-4B75-97B3-8C989F3B38B0}">
      <dgm:prSet/>
      <dgm:spPr/>
      <dgm:t>
        <a:bodyPr/>
        <a:lstStyle/>
        <a:p>
          <a:endParaRPr lang="en-US"/>
        </a:p>
      </dgm:t>
    </dgm:pt>
    <dgm:pt modelId="{A7228FF5-D0F5-491A-9D0F-CEA38F358A76}" type="sibTrans" cxnId="{F2833BE0-3959-4B75-97B3-8C989F3B38B0}">
      <dgm:prSet/>
      <dgm:spPr/>
      <dgm:t>
        <a:bodyPr/>
        <a:lstStyle/>
        <a:p>
          <a:endParaRPr lang="en-US"/>
        </a:p>
      </dgm:t>
    </dgm:pt>
    <dgm:pt modelId="{29BEEB9D-9849-4832-B221-8BF2AAE08762}" type="pres">
      <dgm:prSet presAssocID="{619B6099-B8F0-467E-8F17-79E2F2CB0B4C}" presName="diagram" presStyleCnt="0">
        <dgm:presLayoutVars>
          <dgm:chPref val="1"/>
          <dgm:dir/>
          <dgm:animOne val="branch"/>
          <dgm:animLvl val="lvl"/>
          <dgm:resizeHandles/>
        </dgm:presLayoutVars>
      </dgm:prSet>
      <dgm:spPr/>
      <dgm:t>
        <a:bodyPr/>
        <a:lstStyle/>
        <a:p>
          <a:endParaRPr lang="en-US"/>
        </a:p>
      </dgm:t>
    </dgm:pt>
    <dgm:pt modelId="{28014751-720C-4286-AFF3-A2963FA00CFC}" type="pres">
      <dgm:prSet presAssocID="{E451B735-11C3-47D9-A166-BC7C8F90BF29}" presName="root" presStyleCnt="0"/>
      <dgm:spPr/>
    </dgm:pt>
    <dgm:pt modelId="{1F06C926-3AC8-41E4-B95E-BAA34671E8A0}" type="pres">
      <dgm:prSet presAssocID="{E451B735-11C3-47D9-A166-BC7C8F90BF29}" presName="rootComposite" presStyleCnt="0"/>
      <dgm:spPr/>
    </dgm:pt>
    <dgm:pt modelId="{1DCD3385-0F92-4AA2-A468-B011102A2184}" type="pres">
      <dgm:prSet presAssocID="{E451B735-11C3-47D9-A166-BC7C8F90BF29}" presName="rootText" presStyleLbl="node1" presStyleIdx="0" presStyleCnt="2"/>
      <dgm:spPr/>
      <dgm:t>
        <a:bodyPr/>
        <a:lstStyle/>
        <a:p>
          <a:endParaRPr lang="en-US"/>
        </a:p>
      </dgm:t>
    </dgm:pt>
    <dgm:pt modelId="{BFF05357-44C8-4030-9CA4-9CB04E9FA40C}" type="pres">
      <dgm:prSet presAssocID="{E451B735-11C3-47D9-A166-BC7C8F90BF29}" presName="rootConnector" presStyleLbl="node1" presStyleIdx="0" presStyleCnt="2"/>
      <dgm:spPr/>
      <dgm:t>
        <a:bodyPr/>
        <a:lstStyle/>
        <a:p>
          <a:endParaRPr lang="en-US"/>
        </a:p>
      </dgm:t>
    </dgm:pt>
    <dgm:pt modelId="{817F7E3D-3151-48F9-8AFB-0F33E85D490F}" type="pres">
      <dgm:prSet presAssocID="{E451B735-11C3-47D9-A166-BC7C8F90BF29}" presName="childShape" presStyleCnt="0"/>
      <dgm:spPr/>
    </dgm:pt>
    <dgm:pt modelId="{47EF92D8-1C11-4243-9F08-CDB7087BA37D}" type="pres">
      <dgm:prSet presAssocID="{A7AF3FE9-8799-43C4-9947-406E80691C89}" presName="Name13" presStyleLbl="parChTrans1D2" presStyleIdx="0" presStyleCnt="4"/>
      <dgm:spPr/>
      <dgm:t>
        <a:bodyPr/>
        <a:lstStyle/>
        <a:p>
          <a:endParaRPr lang="en-US"/>
        </a:p>
      </dgm:t>
    </dgm:pt>
    <dgm:pt modelId="{96714D90-56E0-459E-85D0-61FC8F6088F2}" type="pres">
      <dgm:prSet presAssocID="{28CA3EB6-9BAF-4127-9037-9D8439CE6868}" presName="childText" presStyleLbl="bgAcc1" presStyleIdx="0" presStyleCnt="4">
        <dgm:presLayoutVars>
          <dgm:bulletEnabled val="1"/>
        </dgm:presLayoutVars>
      </dgm:prSet>
      <dgm:spPr/>
      <dgm:t>
        <a:bodyPr/>
        <a:lstStyle/>
        <a:p>
          <a:endParaRPr lang="en-US"/>
        </a:p>
      </dgm:t>
    </dgm:pt>
    <dgm:pt modelId="{4A2C4C10-D9F0-4B7E-ADC1-722417D92D2A}" type="pres">
      <dgm:prSet presAssocID="{44751A5F-FB8E-4385-B9C2-176560EB31D9}" presName="Name13" presStyleLbl="parChTrans1D2" presStyleIdx="1" presStyleCnt="4"/>
      <dgm:spPr/>
      <dgm:t>
        <a:bodyPr/>
        <a:lstStyle/>
        <a:p>
          <a:endParaRPr lang="en-US"/>
        </a:p>
      </dgm:t>
    </dgm:pt>
    <dgm:pt modelId="{5461ECE7-2034-4205-B4B6-5E725CF0F1BB}" type="pres">
      <dgm:prSet presAssocID="{6AF9B668-657C-4390-B01C-5AFD086B5D14}" presName="childText" presStyleLbl="bgAcc1" presStyleIdx="1" presStyleCnt="4">
        <dgm:presLayoutVars>
          <dgm:bulletEnabled val="1"/>
        </dgm:presLayoutVars>
      </dgm:prSet>
      <dgm:spPr/>
      <dgm:t>
        <a:bodyPr/>
        <a:lstStyle/>
        <a:p>
          <a:endParaRPr lang="en-US"/>
        </a:p>
      </dgm:t>
    </dgm:pt>
    <dgm:pt modelId="{31B8DAD2-3896-40FE-BE12-26355CE5BCB5}" type="pres">
      <dgm:prSet presAssocID="{438EA60A-7B30-4EF7-B95B-4C2205356BA4}" presName="root" presStyleCnt="0"/>
      <dgm:spPr/>
    </dgm:pt>
    <dgm:pt modelId="{3823DD21-334C-47D2-85F9-409C0F7A9D78}" type="pres">
      <dgm:prSet presAssocID="{438EA60A-7B30-4EF7-B95B-4C2205356BA4}" presName="rootComposite" presStyleCnt="0"/>
      <dgm:spPr/>
    </dgm:pt>
    <dgm:pt modelId="{8340619A-8468-4983-9277-BF992EFF37CA}" type="pres">
      <dgm:prSet presAssocID="{438EA60A-7B30-4EF7-B95B-4C2205356BA4}" presName="rootText" presStyleLbl="node1" presStyleIdx="1" presStyleCnt="2"/>
      <dgm:spPr/>
      <dgm:t>
        <a:bodyPr/>
        <a:lstStyle/>
        <a:p>
          <a:endParaRPr lang="en-US"/>
        </a:p>
      </dgm:t>
    </dgm:pt>
    <dgm:pt modelId="{EE1DFCCD-A938-4333-9EB2-14537CB3E9D9}" type="pres">
      <dgm:prSet presAssocID="{438EA60A-7B30-4EF7-B95B-4C2205356BA4}" presName="rootConnector" presStyleLbl="node1" presStyleIdx="1" presStyleCnt="2"/>
      <dgm:spPr/>
      <dgm:t>
        <a:bodyPr/>
        <a:lstStyle/>
        <a:p>
          <a:endParaRPr lang="en-US"/>
        </a:p>
      </dgm:t>
    </dgm:pt>
    <dgm:pt modelId="{0DB0D2C7-D648-49B0-AB0C-5CC16C482393}" type="pres">
      <dgm:prSet presAssocID="{438EA60A-7B30-4EF7-B95B-4C2205356BA4}" presName="childShape" presStyleCnt="0"/>
      <dgm:spPr/>
    </dgm:pt>
    <dgm:pt modelId="{53F83A7D-0D36-45DB-9FDE-FED0431E31CC}" type="pres">
      <dgm:prSet presAssocID="{BA41B0AE-B493-43B0-B831-37DBBE2BA571}" presName="Name13" presStyleLbl="parChTrans1D2" presStyleIdx="2" presStyleCnt="4"/>
      <dgm:spPr/>
      <dgm:t>
        <a:bodyPr/>
        <a:lstStyle/>
        <a:p>
          <a:endParaRPr lang="en-US"/>
        </a:p>
      </dgm:t>
    </dgm:pt>
    <dgm:pt modelId="{3434CAC5-AB68-44D0-8CDE-935472F6CA7A}" type="pres">
      <dgm:prSet presAssocID="{1B65385D-5070-461D-94BC-8A9810B67EFD}" presName="childText" presStyleLbl="bgAcc1" presStyleIdx="2" presStyleCnt="4">
        <dgm:presLayoutVars>
          <dgm:bulletEnabled val="1"/>
        </dgm:presLayoutVars>
      </dgm:prSet>
      <dgm:spPr/>
      <dgm:t>
        <a:bodyPr/>
        <a:lstStyle/>
        <a:p>
          <a:endParaRPr lang="en-US"/>
        </a:p>
      </dgm:t>
    </dgm:pt>
    <dgm:pt modelId="{0107E2F8-5456-4AE8-87D4-9F68DA8401BE}" type="pres">
      <dgm:prSet presAssocID="{6EEEE1D7-AB25-4F9C-8848-C53586069C68}" presName="Name13" presStyleLbl="parChTrans1D2" presStyleIdx="3" presStyleCnt="4"/>
      <dgm:spPr/>
      <dgm:t>
        <a:bodyPr/>
        <a:lstStyle/>
        <a:p>
          <a:endParaRPr lang="en-US"/>
        </a:p>
      </dgm:t>
    </dgm:pt>
    <dgm:pt modelId="{1D774098-58C6-47AC-8ABF-4748FD5DE086}" type="pres">
      <dgm:prSet presAssocID="{70DD242D-8661-4620-A7F4-18E3026ABFDC}" presName="childText" presStyleLbl="bgAcc1" presStyleIdx="3" presStyleCnt="4">
        <dgm:presLayoutVars>
          <dgm:bulletEnabled val="1"/>
        </dgm:presLayoutVars>
      </dgm:prSet>
      <dgm:spPr/>
      <dgm:t>
        <a:bodyPr/>
        <a:lstStyle/>
        <a:p>
          <a:endParaRPr lang="en-US"/>
        </a:p>
      </dgm:t>
    </dgm:pt>
  </dgm:ptLst>
  <dgm:cxnLst>
    <dgm:cxn modelId="{A9D7BB06-8D87-4F4A-8511-A1822CA34990}" type="presOf" srcId="{1B65385D-5070-461D-94BC-8A9810B67EFD}" destId="{3434CAC5-AB68-44D0-8CDE-935472F6CA7A}" srcOrd="0" destOrd="0" presId="urn:microsoft.com/office/officeart/2005/8/layout/hierarchy3"/>
    <dgm:cxn modelId="{4E688CBD-3420-4606-9929-67E8A6143AE2}" type="presOf" srcId="{438EA60A-7B30-4EF7-B95B-4C2205356BA4}" destId="{8340619A-8468-4983-9277-BF992EFF37CA}" srcOrd="0" destOrd="0" presId="urn:microsoft.com/office/officeart/2005/8/layout/hierarchy3"/>
    <dgm:cxn modelId="{8CDE887A-B504-4816-ADC1-8EEDCEAD60DB}" type="presOf" srcId="{6EEEE1D7-AB25-4F9C-8848-C53586069C68}" destId="{0107E2F8-5456-4AE8-87D4-9F68DA8401BE}" srcOrd="0" destOrd="0" presId="urn:microsoft.com/office/officeart/2005/8/layout/hierarchy3"/>
    <dgm:cxn modelId="{D5E9FD5B-D2F6-48F5-9FC8-A9C67293E7EE}" srcId="{438EA60A-7B30-4EF7-B95B-4C2205356BA4}" destId="{70DD242D-8661-4620-A7F4-18E3026ABFDC}" srcOrd="1" destOrd="0" parTransId="{6EEEE1D7-AB25-4F9C-8848-C53586069C68}" sibTransId="{50A5F9CF-CC74-4F47-B249-BA95CED2D293}"/>
    <dgm:cxn modelId="{8E10A3FF-077A-467E-BD5C-B51EBB328F94}" type="presOf" srcId="{619B6099-B8F0-467E-8F17-79E2F2CB0B4C}" destId="{29BEEB9D-9849-4832-B221-8BF2AAE08762}" srcOrd="0" destOrd="0" presId="urn:microsoft.com/office/officeart/2005/8/layout/hierarchy3"/>
    <dgm:cxn modelId="{F6F622D5-922C-48A3-91BE-F922AAF6578B}" type="presOf" srcId="{E451B735-11C3-47D9-A166-BC7C8F90BF29}" destId="{BFF05357-44C8-4030-9CA4-9CB04E9FA40C}" srcOrd="1" destOrd="0" presId="urn:microsoft.com/office/officeart/2005/8/layout/hierarchy3"/>
    <dgm:cxn modelId="{F2833BE0-3959-4B75-97B3-8C989F3B38B0}" srcId="{E451B735-11C3-47D9-A166-BC7C8F90BF29}" destId="{6AF9B668-657C-4390-B01C-5AFD086B5D14}" srcOrd="1" destOrd="0" parTransId="{44751A5F-FB8E-4385-B9C2-176560EB31D9}" sibTransId="{A7228FF5-D0F5-491A-9D0F-CEA38F358A76}"/>
    <dgm:cxn modelId="{617AA1D0-6767-49A6-8338-A9391C1BE532}" srcId="{E451B735-11C3-47D9-A166-BC7C8F90BF29}" destId="{28CA3EB6-9BAF-4127-9037-9D8439CE6868}" srcOrd="0" destOrd="0" parTransId="{A7AF3FE9-8799-43C4-9947-406E80691C89}" sibTransId="{EA181914-E825-4116-BD4F-EF86DAACE432}"/>
    <dgm:cxn modelId="{5984B99A-B06A-4DCC-BEB1-E896E247740A}" type="presOf" srcId="{28CA3EB6-9BAF-4127-9037-9D8439CE6868}" destId="{96714D90-56E0-459E-85D0-61FC8F6088F2}" srcOrd="0" destOrd="0" presId="urn:microsoft.com/office/officeart/2005/8/layout/hierarchy3"/>
    <dgm:cxn modelId="{3EDB38C1-FC51-49E3-A1D4-9AF74ECDB91E}" type="presOf" srcId="{E451B735-11C3-47D9-A166-BC7C8F90BF29}" destId="{1DCD3385-0F92-4AA2-A468-B011102A2184}" srcOrd="0" destOrd="0" presId="urn:microsoft.com/office/officeart/2005/8/layout/hierarchy3"/>
    <dgm:cxn modelId="{FE32A400-39FF-4E82-BBDD-C18C9476B6B4}" type="presOf" srcId="{A7AF3FE9-8799-43C4-9947-406E80691C89}" destId="{47EF92D8-1C11-4243-9F08-CDB7087BA37D}" srcOrd="0" destOrd="0" presId="urn:microsoft.com/office/officeart/2005/8/layout/hierarchy3"/>
    <dgm:cxn modelId="{E97F85C2-B032-495D-9B05-F1E413CC836C}" type="presOf" srcId="{6AF9B668-657C-4390-B01C-5AFD086B5D14}" destId="{5461ECE7-2034-4205-B4B6-5E725CF0F1BB}" srcOrd="0" destOrd="0" presId="urn:microsoft.com/office/officeart/2005/8/layout/hierarchy3"/>
    <dgm:cxn modelId="{52BE729F-DEE9-4B56-BD75-7999A601323E}" srcId="{619B6099-B8F0-467E-8F17-79E2F2CB0B4C}" destId="{E451B735-11C3-47D9-A166-BC7C8F90BF29}" srcOrd="0" destOrd="0" parTransId="{624D9C2E-C137-47D9-BE72-5D2C5707A9EB}" sibTransId="{A68231EC-5A43-423D-A660-FADB93CB3375}"/>
    <dgm:cxn modelId="{2526D689-1E9B-4DBC-83C9-102395E85DF5}" srcId="{438EA60A-7B30-4EF7-B95B-4C2205356BA4}" destId="{1B65385D-5070-461D-94BC-8A9810B67EFD}" srcOrd="0" destOrd="0" parTransId="{BA41B0AE-B493-43B0-B831-37DBBE2BA571}" sibTransId="{FF556A50-BC57-44CE-956F-73756B9BD327}"/>
    <dgm:cxn modelId="{4FB2A7A3-9A44-47A4-BEB3-28E1BD9E378F}" type="presOf" srcId="{70DD242D-8661-4620-A7F4-18E3026ABFDC}" destId="{1D774098-58C6-47AC-8ABF-4748FD5DE086}" srcOrd="0" destOrd="0" presId="urn:microsoft.com/office/officeart/2005/8/layout/hierarchy3"/>
    <dgm:cxn modelId="{905654F1-D829-4D31-A772-387DEFC0EC2A}" srcId="{619B6099-B8F0-467E-8F17-79E2F2CB0B4C}" destId="{438EA60A-7B30-4EF7-B95B-4C2205356BA4}" srcOrd="1" destOrd="0" parTransId="{E6E7CE65-293F-43E5-81D9-5737A9BFFBE9}" sibTransId="{13CE8516-39F4-4371-B44B-0AB37C5D6C3C}"/>
    <dgm:cxn modelId="{32958874-750A-4DEC-8B0F-1F11AD61A0B6}" type="presOf" srcId="{44751A5F-FB8E-4385-B9C2-176560EB31D9}" destId="{4A2C4C10-D9F0-4B7E-ADC1-722417D92D2A}" srcOrd="0" destOrd="0" presId="urn:microsoft.com/office/officeart/2005/8/layout/hierarchy3"/>
    <dgm:cxn modelId="{A5782D9A-FD8C-42FB-A386-52D59F83D577}" type="presOf" srcId="{BA41B0AE-B493-43B0-B831-37DBBE2BA571}" destId="{53F83A7D-0D36-45DB-9FDE-FED0431E31CC}" srcOrd="0" destOrd="0" presId="urn:microsoft.com/office/officeart/2005/8/layout/hierarchy3"/>
    <dgm:cxn modelId="{6F077EFB-C6E9-43E6-9F97-DCEAC723A06B}" type="presOf" srcId="{438EA60A-7B30-4EF7-B95B-4C2205356BA4}" destId="{EE1DFCCD-A938-4333-9EB2-14537CB3E9D9}" srcOrd="1" destOrd="0" presId="urn:microsoft.com/office/officeart/2005/8/layout/hierarchy3"/>
    <dgm:cxn modelId="{8D728C74-5A79-4393-83A2-75C99470BEF8}" type="presParOf" srcId="{29BEEB9D-9849-4832-B221-8BF2AAE08762}" destId="{28014751-720C-4286-AFF3-A2963FA00CFC}" srcOrd="0" destOrd="0" presId="urn:microsoft.com/office/officeart/2005/8/layout/hierarchy3"/>
    <dgm:cxn modelId="{0C483B2B-012D-474E-8F35-6C3533E5F376}" type="presParOf" srcId="{28014751-720C-4286-AFF3-A2963FA00CFC}" destId="{1F06C926-3AC8-41E4-B95E-BAA34671E8A0}" srcOrd="0" destOrd="0" presId="urn:microsoft.com/office/officeart/2005/8/layout/hierarchy3"/>
    <dgm:cxn modelId="{E852EF86-301B-4E08-81A8-B09B87FCACD6}" type="presParOf" srcId="{1F06C926-3AC8-41E4-B95E-BAA34671E8A0}" destId="{1DCD3385-0F92-4AA2-A468-B011102A2184}" srcOrd="0" destOrd="0" presId="urn:microsoft.com/office/officeart/2005/8/layout/hierarchy3"/>
    <dgm:cxn modelId="{7B2471D1-0202-450A-8C1B-2C00FD4066AB}" type="presParOf" srcId="{1F06C926-3AC8-41E4-B95E-BAA34671E8A0}" destId="{BFF05357-44C8-4030-9CA4-9CB04E9FA40C}" srcOrd="1" destOrd="0" presId="urn:microsoft.com/office/officeart/2005/8/layout/hierarchy3"/>
    <dgm:cxn modelId="{354A817D-80D2-4943-86B3-45C1812FA99A}" type="presParOf" srcId="{28014751-720C-4286-AFF3-A2963FA00CFC}" destId="{817F7E3D-3151-48F9-8AFB-0F33E85D490F}" srcOrd="1" destOrd="0" presId="urn:microsoft.com/office/officeart/2005/8/layout/hierarchy3"/>
    <dgm:cxn modelId="{026BD616-4BC8-416B-96EC-DD35C6C1E8FA}" type="presParOf" srcId="{817F7E3D-3151-48F9-8AFB-0F33E85D490F}" destId="{47EF92D8-1C11-4243-9F08-CDB7087BA37D}" srcOrd="0" destOrd="0" presId="urn:microsoft.com/office/officeart/2005/8/layout/hierarchy3"/>
    <dgm:cxn modelId="{4FC19D75-BF52-441F-BD41-8A6D16A70440}" type="presParOf" srcId="{817F7E3D-3151-48F9-8AFB-0F33E85D490F}" destId="{96714D90-56E0-459E-85D0-61FC8F6088F2}" srcOrd="1" destOrd="0" presId="urn:microsoft.com/office/officeart/2005/8/layout/hierarchy3"/>
    <dgm:cxn modelId="{2BF94A48-43CF-4431-92AA-6AFD302098B7}" type="presParOf" srcId="{817F7E3D-3151-48F9-8AFB-0F33E85D490F}" destId="{4A2C4C10-D9F0-4B7E-ADC1-722417D92D2A}" srcOrd="2" destOrd="0" presId="urn:microsoft.com/office/officeart/2005/8/layout/hierarchy3"/>
    <dgm:cxn modelId="{23626C45-72FD-4491-9043-8514A095831C}" type="presParOf" srcId="{817F7E3D-3151-48F9-8AFB-0F33E85D490F}" destId="{5461ECE7-2034-4205-B4B6-5E725CF0F1BB}" srcOrd="3" destOrd="0" presId="urn:microsoft.com/office/officeart/2005/8/layout/hierarchy3"/>
    <dgm:cxn modelId="{D8DD6C91-9CBE-49A1-9C92-F2AFDD50C24C}" type="presParOf" srcId="{29BEEB9D-9849-4832-B221-8BF2AAE08762}" destId="{31B8DAD2-3896-40FE-BE12-26355CE5BCB5}" srcOrd="1" destOrd="0" presId="urn:microsoft.com/office/officeart/2005/8/layout/hierarchy3"/>
    <dgm:cxn modelId="{1EB9B222-4F0D-4E90-9E0C-E69F11C5444C}" type="presParOf" srcId="{31B8DAD2-3896-40FE-BE12-26355CE5BCB5}" destId="{3823DD21-334C-47D2-85F9-409C0F7A9D78}" srcOrd="0" destOrd="0" presId="urn:microsoft.com/office/officeart/2005/8/layout/hierarchy3"/>
    <dgm:cxn modelId="{3F5CB151-CC33-4727-829E-B3BE728BF609}" type="presParOf" srcId="{3823DD21-334C-47D2-85F9-409C0F7A9D78}" destId="{8340619A-8468-4983-9277-BF992EFF37CA}" srcOrd="0" destOrd="0" presId="urn:microsoft.com/office/officeart/2005/8/layout/hierarchy3"/>
    <dgm:cxn modelId="{C6BD830B-E665-464D-B85C-8DE7E3630611}" type="presParOf" srcId="{3823DD21-334C-47D2-85F9-409C0F7A9D78}" destId="{EE1DFCCD-A938-4333-9EB2-14537CB3E9D9}" srcOrd="1" destOrd="0" presId="urn:microsoft.com/office/officeart/2005/8/layout/hierarchy3"/>
    <dgm:cxn modelId="{55D36D82-0640-4089-AFD5-56746F2C366C}" type="presParOf" srcId="{31B8DAD2-3896-40FE-BE12-26355CE5BCB5}" destId="{0DB0D2C7-D648-49B0-AB0C-5CC16C482393}" srcOrd="1" destOrd="0" presId="urn:microsoft.com/office/officeart/2005/8/layout/hierarchy3"/>
    <dgm:cxn modelId="{8F6B8E69-DE6E-4B6D-B2FE-63DCEA6775B5}" type="presParOf" srcId="{0DB0D2C7-D648-49B0-AB0C-5CC16C482393}" destId="{53F83A7D-0D36-45DB-9FDE-FED0431E31CC}" srcOrd="0" destOrd="0" presId="urn:microsoft.com/office/officeart/2005/8/layout/hierarchy3"/>
    <dgm:cxn modelId="{D4697588-58BD-491D-9D9B-115D50693585}" type="presParOf" srcId="{0DB0D2C7-D648-49B0-AB0C-5CC16C482393}" destId="{3434CAC5-AB68-44D0-8CDE-935472F6CA7A}" srcOrd="1" destOrd="0" presId="urn:microsoft.com/office/officeart/2005/8/layout/hierarchy3"/>
    <dgm:cxn modelId="{2C451340-8B34-4E40-8A22-08B11EC66ED6}" type="presParOf" srcId="{0DB0D2C7-D648-49B0-AB0C-5CC16C482393}" destId="{0107E2F8-5456-4AE8-87D4-9F68DA8401BE}" srcOrd="2" destOrd="0" presId="urn:microsoft.com/office/officeart/2005/8/layout/hierarchy3"/>
    <dgm:cxn modelId="{C6F7FBF5-03DD-464F-96A6-7AF8C8502644}" type="presParOf" srcId="{0DB0D2C7-D648-49B0-AB0C-5CC16C482393}" destId="{1D774098-58C6-47AC-8ABF-4748FD5DE086}"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50F0BCC-76C8-4DA3-B6D5-30895722223A}"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90D85F8D-B57B-4A78-8569-A3562BED8C7E}">
      <dgm:prSet/>
      <dgm:spPr/>
      <dgm:t>
        <a:bodyPr/>
        <a:lstStyle/>
        <a:p>
          <a:pPr algn="l" rtl="0"/>
          <a:r>
            <a:rPr lang="en-US" altLang="en-US" b="0" dirty="0" smtClean="0"/>
            <a:t>Every State/Jurisdiction, has there own waiting period, which is set by statute and dictates when the payment of indemnity benefits begins on a worker’s compensation claim. </a:t>
          </a:r>
          <a:endParaRPr lang="en-US" b="0" dirty="0"/>
        </a:p>
      </dgm:t>
    </dgm:pt>
    <dgm:pt modelId="{CBED1641-703E-4651-ABB3-2E21E4C60690}" type="parTrans" cxnId="{4EA0753A-82C3-4543-8CF2-5E575E4BD6BD}">
      <dgm:prSet/>
      <dgm:spPr/>
      <dgm:t>
        <a:bodyPr/>
        <a:lstStyle/>
        <a:p>
          <a:endParaRPr lang="en-US"/>
        </a:p>
      </dgm:t>
    </dgm:pt>
    <dgm:pt modelId="{F3D2B3D1-180E-4B47-8456-A3A7D2593160}" type="sibTrans" cxnId="{4EA0753A-82C3-4543-8CF2-5E575E4BD6BD}">
      <dgm:prSet/>
      <dgm:spPr/>
      <dgm:t>
        <a:bodyPr/>
        <a:lstStyle/>
        <a:p>
          <a:endParaRPr lang="en-US"/>
        </a:p>
      </dgm:t>
    </dgm:pt>
    <dgm:pt modelId="{957CD7C0-39E5-440E-9DDB-2E70A3DDF0FE}" type="pres">
      <dgm:prSet presAssocID="{550F0BCC-76C8-4DA3-B6D5-30895722223A}" presName="diagram" presStyleCnt="0">
        <dgm:presLayoutVars>
          <dgm:dir/>
          <dgm:resizeHandles val="exact"/>
        </dgm:presLayoutVars>
      </dgm:prSet>
      <dgm:spPr/>
      <dgm:t>
        <a:bodyPr/>
        <a:lstStyle/>
        <a:p>
          <a:endParaRPr lang="en-US"/>
        </a:p>
      </dgm:t>
    </dgm:pt>
    <dgm:pt modelId="{728B2B7E-075A-4416-8C77-844AA6C28C02}" type="pres">
      <dgm:prSet presAssocID="{90D85F8D-B57B-4A78-8569-A3562BED8C7E}" presName="node" presStyleLbl="node1" presStyleIdx="0" presStyleCnt="1">
        <dgm:presLayoutVars>
          <dgm:bulletEnabled val="1"/>
        </dgm:presLayoutVars>
      </dgm:prSet>
      <dgm:spPr/>
      <dgm:t>
        <a:bodyPr/>
        <a:lstStyle/>
        <a:p>
          <a:endParaRPr lang="en-US"/>
        </a:p>
      </dgm:t>
    </dgm:pt>
  </dgm:ptLst>
  <dgm:cxnLst>
    <dgm:cxn modelId="{4EA0753A-82C3-4543-8CF2-5E575E4BD6BD}" srcId="{550F0BCC-76C8-4DA3-B6D5-30895722223A}" destId="{90D85F8D-B57B-4A78-8569-A3562BED8C7E}" srcOrd="0" destOrd="0" parTransId="{CBED1641-703E-4651-ABB3-2E21E4C60690}" sibTransId="{F3D2B3D1-180E-4B47-8456-A3A7D2593160}"/>
    <dgm:cxn modelId="{893F028F-59C6-4891-BD51-5E8AAF5329AC}" type="presOf" srcId="{550F0BCC-76C8-4DA3-B6D5-30895722223A}" destId="{957CD7C0-39E5-440E-9DDB-2E70A3DDF0FE}" srcOrd="0" destOrd="0" presId="urn:microsoft.com/office/officeart/2005/8/layout/default"/>
    <dgm:cxn modelId="{6FD32344-F3A3-4ACA-B842-BF0DD7CC1D3F}" type="presOf" srcId="{90D85F8D-B57B-4A78-8569-A3562BED8C7E}" destId="{728B2B7E-075A-4416-8C77-844AA6C28C02}" srcOrd="0" destOrd="0" presId="urn:microsoft.com/office/officeart/2005/8/layout/default"/>
    <dgm:cxn modelId="{F88BCA1F-5E2F-4FAC-92FB-5B92491C8E80}" type="presParOf" srcId="{957CD7C0-39E5-440E-9DDB-2E70A3DDF0FE}" destId="{728B2B7E-075A-4416-8C77-844AA6C28C02}"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E8446E-99C0-47C1-ADC6-FAF1F32D51D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551712BB-3DC7-4926-9AEA-8378C7792B10}">
      <dgm:prSet/>
      <dgm:spPr/>
      <dgm:t>
        <a:bodyPr/>
        <a:lstStyle/>
        <a:p>
          <a:pPr rtl="0"/>
          <a:r>
            <a:rPr lang="en-US" b="1" dirty="0" smtClean="0"/>
            <a:t>South Dakota - Seven (7) Days</a:t>
          </a:r>
          <a:endParaRPr lang="en-US" dirty="0"/>
        </a:p>
      </dgm:t>
    </dgm:pt>
    <dgm:pt modelId="{012A9F56-ADC3-4255-B977-DA754BC729C5}" type="parTrans" cxnId="{E2B2F9F4-FAE7-4E99-B8CF-E55EAC5606A1}">
      <dgm:prSet/>
      <dgm:spPr/>
      <dgm:t>
        <a:bodyPr/>
        <a:lstStyle/>
        <a:p>
          <a:endParaRPr lang="en-US"/>
        </a:p>
      </dgm:t>
    </dgm:pt>
    <dgm:pt modelId="{9F2E1596-A74B-4BB4-9188-E8B9B1E42FC4}" type="sibTrans" cxnId="{E2B2F9F4-FAE7-4E99-B8CF-E55EAC5606A1}">
      <dgm:prSet/>
      <dgm:spPr/>
      <dgm:t>
        <a:bodyPr/>
        <a:lstStyle/>
        <a:p>
          <a:endParaRPr lang="en-US"/>
        </a:p>
      </dgm:t>
    </dgm:pt>
    <dgm:pt modelId="{AE9557D7-BBF9-4370-96D0-89B67A1B3C6D}">
      <dgm:prSet/>
      <dgm:spPr/>
      <dgm:t>
        <a:bodyPr/>
        <a:lstStyle/>
        <a:p>
          <a:pPr rtl="0"/>
          <a:r>
            <a:rPr lang="en-US" b="1" dirty="0" smtClean="0"/>
            <a:t>Iowa – Three (3) Days</a:t>
          </a:r>
          <a:endParaRPr lang="en-US" dirty="0"/>
        </a:p>
      </dgm:t>
    </dgm:pt>
    <dgm:pt modelId="{64DB3362-78EC-4A75-A99F-A137B480E060}" type="parTrans" cxnId="{09E74CFD-20C1-4550-9BBE-C05BDE8CD61F}">
      <dgm:prSet/>
      <dgm:spPr/>
      <dgm:t>
        <a:bodyPr/>
        <a:lstStyle/>
        <a:p>
          <a:endParaRPr lang="en-US"/>
        </a:p>
      </dgm:t>
    </dgm:pt>
    <dgm:pt modelId="{137A55BE-1C59-4CED-A1FD-A7158310CB1A}" type="sibTrans" cxnId="{09E74CFD-20C1-4550-9BBE-C05BDE8CD61F}">
      <dgm:prSet/>
      <dgm:spPr/>
      <dgm:t>
        <a:bodyPr/>
        <a:lstStyle/>
        <a:p>
          <a:endParaRPr lang="en-US"/>
        </a:p>
      </dgm:t>
    </dgm:pt>
    <dgm:pt modelId="{3AFA585C-68C5-4C78-B92A-1B7DC6917ADC}">
      <dgm:prSet/>
      <dgm:spPr/>
      <dgm:t>
        <a:bodyPr/>
        <a:lstStyle/>
        <a:p>
          <a:pPr rtl="0"/>
          <a:r>
            <a:rPr lang="en-US" b="1" dirty="0" smtClean="0"/>
            <a:t>Minnesota -  Three (3) Days</a:t>
          </a:r>
          <a:endParaRPr lang="en-US" dirty="0"/>
        </a:p>
      </dgm:t>
    </dgm:pt>
    <dgm:pt modelId="{C5829BAE-4D4A-4EEE-BB00-41B7EBF570AD}" type="parTrans" cxnId="{4FB4450C-440B-431B-8DB4-08A6B2084C66}">
      <dgm:prSet/>
      <dgm:spPr/>
      <dgm:t>
        <a:bodyPr/>
        <a:lstStyle/>
        <a:p>
          <a:endParaRPr lang="en-US"/>
        </a:p>
      </dgm:t>
    </dgm:pt>
    <dgm:pt modelId="{DDB26EBD-91F4-485E-80AA-F4A0F24519EB}" type="sibTrans" cxnId="{4FB4450C-440B-431B-8DB4-08A6B2084C66}">
      <dgm:prSet/>
      <dgm:spPr/>
      <dgm:t>
        <a:bodyPr/>
        <a:lstStyle/>
        <a:p>
          <a:endParaRPr lang="en-US"/>
        </a:p>
      </dgm:t>
    </dgm:pt>
    <dgm:pt modelId="{315CA5D2-ADDB-407E-8917-E05BB2CEAE6F}">
      <dgm:prSet/>
      <dgm:spPr/>
      <dgm:t>
        <a:bodyPr/>
        <a:lstStyle/>
        <a:p>
          <a:pPr rtl="0"/>
          <a:r>
            <a:rPr lang="en-US" b="1" dirty="0" smtClean="0">
              <a:solidFill>
                <a:schemeClr val="tx2"/>
              </a:solidFill>
            </a:rPr>
            <a:t>Nebraska – Seven (7) Days</a:t>
          </a:r>
          <a:endParaRPr lang="en-US" dirty="0">
            <a:solidFill>
              <a:schemeClr val="tx2"/>
            </a:solidFill>
          </a:endParaRPr>
        </a:p>
      </dgm:t>
    </dgm:pt>
    <dgm:pt modelId="{CC0E70B4-536F-4844-917B-D71150EEAA2C}" type="parTrans" cxnId="{6B2A5EA3-81A5-42C0-B6EB-FD8D5F350C2A}">
      <dgm:prSet/>
      <dgm:spPr/>
      <dgm:t>
        <a:bodyPr/>
        <a:lstStyle/>
        <a:p>
          <a:endParaRPr lang="en-US"/>
        </a:p>
      </dgm:t>
    </dgm:pt>
    <dgm:pt modelId="{6896CED2-D91E-485F-9F21-8CD5B1045814}" type="sibTrans" cxnId="{6B2A5EA3-81A5-42C0-B6EB-FD8D5F350C2A}">
      <dgm:prSet/>
      <dgm:spPr/>
      <dgm:t>
        <a:bodyPr/>
        <a:lstStyle/>
        <a:p>
          <a:endParaRPr lang="en-US"/>
        </a:p>
      </dgm:t>
    </dgm:pt>
    <dgm:pt modelId="{DA36EE27-E975-4254-8AC7-32ED3A4B0D7A}">
      <dgm:prSet/>
      <dgm:spPr/>
      <dgm:t>
        <a:bodyPr/>
        <a:lstStyle/>
        <a:p>
          <a:pPr rtl="0"/>
          <a:r>
            <a:rPr lang="en-US" b="1" smtClean="0"/>
            <a:t>Kansas – Seven (7) Days</a:t>
          </a:r>
          <a:endParaRPr lang="en-US" dirty="0">
            <a:solidFill>
              <a:schemeClr val="tx2"/>
            </a:solidFill>
          </a:endParaRPr>
        </a:p>
      </dgm:t>
    </dgm:pt>
    <dgm:pt modelId="{B02A36B4-25B3-4F7A-89DA-15206C69F6EF}" type="parTrans" cxnId="{8030CA3B-512D-417F-91B0-94CB0D00FBB9}">
      <dgm:prSet/>
      <dgm:spPr/>
      <dgm:t>
        <a:bodyPr/>
        <a:lstStyle/>
        <a:p>
          <a:endParaRPr lang="en-US"/>
        </a:p>
      </dgm:t>
    </dgm:pt>
    <dgm:pt modelId="{68D72EED-CB20-4F18-87B5-EAB46E4712B7}" type="sibTrans" cxnId="{8030CA3B-512D-417F-91B0-94CB0D00FBB9}">
      <dgm:prSet/>
      <dgm:spPr/>
      <dgm:t>
        <a:bodyPr/>
        <a:lstStyle/>
        <a:p>
          <a:endParaRPr lang="en-US"/>
        </a:p>
      </dgm:t>
    </dgm:pt>
    <dgm:pt modelId="{29E168AE-C30F-44A2-8C9A-E921BCFFE4D0}" type="pres">
      <dgm:prSet presAssocID="{3DE8446E-99C0-47C1-ADC6-FAF1F32D51DA}" presName="linear" presStyleCnt="0">
        <dgm:presLayoutVars>
          <dgm:animLvl val="lvl"/>
          <dgm:resizeHandles val="exact"/>
        </dgm:presLayoutVars>
      </dgm:prSet>
      <dgm:spPr/>
      <dgm:t>
        <a:bodyPr/>
        <a:lstStyle/>
        <a:p>
          <a:endParaRPr lang="en-US"/>
        </a:p>
      </dgm:t>
    </dgm:pt>
    <dgm:pt modelId="{270DFB66-F7EB-4035-8A3D-364049EB3848}" type="pres">
      <dgm:prSet presAssocID="{551712BB-3DC7-4926-9AEA-8378C7792B10}" presName="parentText" presStyleLbl="node1" presStyleIdx="0" presStyleCnt="5">
        <dgm:presLayoutVars>
          <dgm:chMax val="0"/>
          <dgm:bulletEnabled val="1"/>
        </dgm:presLayoutVars>
      </dgm:prSet>
      <dgm:spPr/>
      <dgm:t>
        <a:bodyPr/>
        <a:lstStyle/>
        <a:p>
          <a:endParaRPr lang="en-US"/>
        </a:p>
      </dgm:t>
    </dgm:pt>
    <dgm:pt modelId="{58672177-8DCE-4443-BB8F-96323477DBA3}" type="pres">
      <dgm:prSet presAssocID="{9F2E1596-A74B-4BB4-9188-E8B9B1E42FC4}" presName="spacer" presStyleCnt="0"/>
      <dgm:spPr/>
    </dgm:pt>
    <dgm:pt modelId="{FF34FCA2-49A7-46FF-AA2F-6F3B7D9BA2E5}" type="pres">
      <dgm:prSet presAssocID="{AE9557D7-BBF9-4370-96D0-89B67A1B3C6D}" presName="parentText" presStyleLbl="node1" presStyleIdx="1" presStyleCnt="5">
        <dgm:presLayoutVars>
          <dgm:chMax val="0"/>
          <dgm:bulletEnabled val="1"/>
        </dgm:presLayoutVars>
      </dgm:prSet>
      <dgm:spPr/>
      <dgm:t>
        <a:bodyPr/>
        <a:lstStyle/>
        <a:p>
          <a:endParaRPr lang="en-US"/>
        </a:p>
      </dgm:t>
    </dgm:pt>
    <dgm:pt modelId="{1912BAFE-76DB-42E5-BC70-9645106C97E8}" type="pres">
      <dgm:prSet presAssocID="{137A55BE-1C59-4CED-A1FD-A7158310CB1A}" presName="spacer" presStyleCnt="0"/>
      <dgm:spPr/>
    </dgm:pt>
    <dgm:pt modelId="{037FD927-F435-4F8F-B689-6B8C4D70B6F0}" type="pres">
      <dgm:prSet presAssocID="{3AFA585C-68C5-4C78-B92A-1B7DC6917ADC}" presName="parentText" presStyleLbl="node1" presStyleIdx="2" presStyleCnt="5">
        <dgm:presLayoutVars>
          <dgm:chMax val="0"/>
          <dgm:bulletEnabled val="1"/>
        </dgm:presLayoutVars>
      </dgm:prSet>
      <dgm:spPr/>
      <dgm:t>
        <a:bodyPr/>
        <a:lstStyle/>
        <a:p>
          <a:endParaRPr lang="en-US"/>
        </a:p>
      </dgm:t>
    </dgm:pt>
    <dgm:pt modelId="{9E2B20A9-A5C3-4943-9E0A-AF43F0550927}" type="pres">
      <dgm:prSet presAssocID="{DDB26EBD-91F4-485E-80AA-F4A0F24519EB}" presName="spacer" presStyleCnt="0"/>
      <dgm:spPr/>
    </dgm:pt>
    <dgm:pt modelId="{96D943D8-DC0E-4936-82F8-6CA9BC9C7B5E}" type="pres">
      <dgm:prSet presAssocID="{315CA5D2-ADDB-407E-8917-E05BB2CEAE6F}" presName="parentText" presStyleLbl="node1" presStyleIdx="3" presStyleCnt="5">
        <dgm:presLayoutVars>
          <dgm:chMax val="0"/>
          <dgm:bulletEnabled val="1"/>
        </dgm:presLayoutVars>
      </dgm:prSet>
      <dgm:spPr/>
      <dgm:t>
        <a:bodyPr/>
        <a:lstStyle/>
        <a:p>
          <a:endParaRPr lang="en-US"/>
        </a:p>
      </dgm:t>
    </dgm:pt>
    <dgm:pt modelId="{5A306A4D-2458-4F41-B646-02197A55D7A7}" type="pres">
      <dgm:prSet presAssocID="{6896CED2-D91E-485F-9F21-8CD5B1045814}" presName="spacer" presStyleCnt="0"/>
      <dgm:spPr/>
    </dgm:pt>
    <dgm:pt modelId="{976A05CC-F5F1-4C8A-B8ED-1170A15DA62B}" type="pres">
      <dgm:prSet presAssocID="{DA36EE27-E975-4254-8AC7-32ED3A4B0D7A}" presName="parentText" presStyleLbl="node1" presStyleIdx="4" presStyleCnt="5">
        <dgm:presLayoutVars>
          <dgm:chMax val="0"/>
          <dgm:bulletEnabled val="1"/>
        </dgm:presLayoutVars>
      </dgm:prSet>
      <dgm:spPr/>
      <dgm:t>
        <a:bodyPr/>
        <a:lstStyle/>
        <a:p>
          <a:endParaRPr lang="en-US"/>
        </a:p>
      </dgm:t>
    </dgm:pt>
  </dgm:ptLst>
  <dgm:cxnLst>
    <dgm:cxn modelId="{3949F82E-9777-4E4F-ADE8-969953F7F2A6}" type="presOf" srcId="{315CA5D2-ADDB-407E-8917-E05BB2CEAE6F}" destId="{96D943D8-DC0E-4936-82F8-6CA9BC9C7B5E}" srcOrd="0" destOrd="0" presId="urn:microsoft.com/office/officeart/2005/8/layout/vList2"/>
    <dgm:cxn modelId="{4FB4450C-440B-431B-8DB4-08A6B2084C66}" srcId="{3DE8446E-99C0-47C1-ADC6-FAF1F32D51DA}" destId="{3AFA585C-68C5-4C78-B92A-1B7DC6917ADC}" srcOrd="2" destOrd="0" parTransId="{C5829BAE-4D4A-4EEE-BB00-41B7EBF570AD}" sibTransId="{DDB26EBD-91F4-485E-80AA-F4A0F24519EB}"/>
    <dgm:cxn modelId="{FD4B1A12-65BD-4216-9A9C-6246B1CB3D62}" type="presOf" srcId="{551712BB-3DC7-4926-9AEA-8378C7792B10}" destId="{270DFB66-F7EB-4035-8A3D-364049EB3848}" srcOrd="0" destOrd="0" presId="urn:microsoft.com/office/officeart/2005/8/layout/vList2"/>
    <dgm:cxn modelId="{5985C5B4-B5DF-409C-B4AB-701E7B2B42DF}" type="presOf" srcId="{3AFA585C-68C5-4C78-B92A-1B7DC6917ADC}" destId="{037FD927-F435-4F8F-B689-6B8C4D70B6F0}" srcOrd="0" destOrd="0" presId="urn:microsoft.com/office/officeart/2005/8/layout/vList2"/>
    <dgm:cxn modelId="{6B2A5EA3-81A5-42C0-B6EB-FD8D5F350C2A}" srcId="{3DE8446E-99C0-47C1-ADC6-FAF1F32D51DA}" destId="{315CA5D2-ADDB-407E-8917-E05BB2CEAE6F}" srcOrd="3" destOrd="0" parTransId="{CC0E70B4-536F-4844-917B-D71150EEAA2C}" sibTransId="{6896CED2-D91E-485F-9F21-8CD5B1045814}"/>
    <dgm:cxn modelId="{F3A85CCF-55FB-4693-9644-1A908F93197A}" type="presOf" srcId="{3DE8446E-99C0-47C1-ADC6-FAF1F32D51DA}" destId="{29E168AE-C30F-44A2-8C9A-E921BCFFE4D0}" srcOrd="0" destOrd="0" presId="urn:microsoft.com/office/officeart/2005/8/layout/vList2"/>
    <dgm:cxn modelId="{EB1BF482-F456-426A-986F-B5BACE33A6E9}" type="presOf" srcId="{DA36EE27-E975-4254-8AC7-32ED3A4B0D7A}" destId="{976A05CC-F5F1-4C8A-B8ED-1170A15DA62B}" srcOrd="0" destOrd="0" presId="urn:microsoft.com/office/officeart/2005/8/layout/vList2"/>
    <dgm:cxn modelId="{E2B2F9F4-FAE7-4E99-B8CF-E55EAC5606A1}" srcId="{3DE8446E-99C0-47C1-ADC6-FAF1F32D51DA}" destId="{551712BB-3DC7-4926-9AEA-8378C7792B10}" srcOrd="0" destOrd="0" parTransId="{012A9F56-ADC3-4255-B977-DA754BC729C5}" sibTransId="{9F2E1596-A74B-4BB4-9188-E8B9B1E42FC4}"/>
    <dgm:cxn modelId="{8030CA3B-512D-417F-91B0-94CB0D00FBB9}" srcId="{3DE8446E-99C0-47C1-ADC6-FAF1F32D51DA}" destId="{DA36EE27-E975-4254-8AC7-32ED3A4B0D7A}" srcOrd="4" destOrd="0" parTransId="{B02A36B4-25B3-4F7A-89DA-15206C69F6EF}" sibTransId="{68D72EED-CB20-4F18-87B5-EAB46E4712B7}"/>
    <dgm:cxn modelId="{5ED4FCA9-C089-45D3-964C-47F3F6C525B1}" type="presOf" srcId="{AE9557D7-BBF9-4370-96D0-89B67A1B3C6D}" destId="{FF34FCA2-49A7-46FF-AA2F-6F3B7D9BA2E5}" srcOrd="0" destOrd="0" presId="urn:microsoft.com/office/officeart/2005/8/layout/vList2"/>
    <dgm:cxn modelId="{09E74CFD-20C1-4550-9BBE-C05BDE8CD61F}" srcId="{3DE8446E-99C0-47C1-ADC6-FAF1F32D51DA}" destId="{AE9557D7-BBF9-4370-96D0-89B67A1B3C6D}" srcOrd="1" destOrd="0" parTransId="{64DB3362-78EC-4A75-A99F-A137B480E060}" sibTransId="{137A55BE-1C59-4CED-A1FD-A7158310CB1A}"/>
    <dgm:cxn modelId="{E1E0FEF7-BD77-439A-8DF2-7AC6990887AE}" type="presParOf" srcId="{29E168AE-C30F-44A2-8C9A-E921BCFFE4D0}" destId="{270DFB66-F7EB-4035-8A3D-364049EB3848}" srcOrd="0" destOrd="0" presId="urn:microsoft.com/office/officeart/2005/8/layout/vList2"/>
    <dgm:cxn modelId="{596DC57B-485C-470E-BABC-2F5867DC3D11}" type="presParOf" srcId="{29E168AE-C30F-44A2-8C9A-E921BCFFE4D0}" destId="{58672177-8DCE-4443-BB8F-96323477DBA3}" srcOrd="1" destOrd="0" presId="urn:microsoft.com/office/officeart/2005/8/layout/vList2"/>
    <dgm:cxn modelId="{69FD57EB-1214-445C-A121-59AABDED3DE9}" type="presParOf" srcId="{29E168AE-C30F-44A2-8C9A-E921BCFFE4D0}" destId="{FF34FCA2-49A7-46FF-AA2F-6F3B7D9BA2E5}" srcOrd="2" destOrd="0" presId="urn:microsoft.com/office/officeart/2005/8/layout/vList2"/>
    <dgm:cxn modelId="{10D5580D-0938-4AD4-8E13-4C7A800BFB38}" type="presParOf" srcId="{29E168AE-C30F-44A2-8C9A-E921BCFFE4D0}" destId="{1912BAFE-76DB-42E5-BC70-9645106C97E8}" srcOrd="3" destOrd="0" presId="urn:microsoft.com/office/officeart/2005/8/layout/vList2"/>
    <dgm:cxn modelId="{90174462-5998-4732-A64B-295C12E3799B}" type="presParOf" srcId="{29E168AE-C30F-44A2-8C9A-E921BCFFE4D0}" destId="{037FD927-F435-4F8F-B689-6B8C4D70B6F0}" srcOrd="4" destOrd="0" presId="urn:microsoft.com/office/officeart/2005/8/layout/vList2"/>
    <dgm:cxn modelId="{7FD5717D-F682-4501-BC0D-6D49440B6C5E}" type="presParOf" srcId="{29E168AE-C30F-44A2-8C9A-E921BCFFE4D0}" destId="{9E2B20A9-A5C3-4943-9E0A-AF43F0550927}" srcOrd="5" destOrd="0" presId="urn:microsoft.com/office/officeart/2005/8/layout/vList2"/>
    <dgm:cxn modelId="{F25EFE13-16F0-46C6-B66D-BF2288DDAF4A}" type="presParOf" srcId="{29E168AE-C30F-44A2-8C9A-E921BCFFE4D0}" destId="{96D943D8-DC0E-4936-82F8-6CA9BC9C7B5E}" srcOrd="6" destOrd="0" presId="urn:microsoft.com/office/officeart/2005/8/layout/vList2"/>
    <dgm:cxn modelId="{2C2EECF2-5C0A-45B8-BEDF-D84ECF0D41F4}" type="presParOf" srcId="{29E168AE-C30F-44A2-8C9A-E921BCFFE4D0}" destId="{5A306A4D-2458-4F41-B646-02197A55D7A7}" srcOrd="7" destOrd="0" presId="urn:microsoft.com/office/officeart/2005/8/layout/vList2"/>
    <dgm:cxn modelId="{A8AA2516-97A7-460E-B126-02AED36A508E}" type="presParOf" srcId="{29E168AE-C30F-44A2-8C9A-E921BCFFE4D0}" destId="{976A05CC-F5F1-4C8A-B8ED-1170A15DA62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36DE8C9-FB21-45D9-8E48-F0B455412D3F}"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CB33D113-FAD2-43C3-BD14-842226F2851A}">
      <dgm:prSet/>
      <dgm:spPr/>
      <dgm:t>
        <a:bodyPr/>
        <a:lstStyle/>
        <a:p>
          <a:pPr rtl="0"/>
          <a:r>
            <a:rPr lang="en-US" dirty="0" smtClean="0"/>
            <a:t>Financial stability</a:t>
          </a:r>
          <a:endParaRPr lang="en-US" dirty="0"/>
        </a:p>
      </dgm:t>
    </dgm:pt>
    <dgm:pt modelId="{8CB30CF7-5EF8-49F6-8941-1F02887A5BAC}" type="parTrans" cxnId="{390C5ACC-2798-43EA-9DD1-48F10551CBAE}">
      <dgm:prSet/>
      <dgm:spPr/>
      <dgm:t>
        <a:bodyPr/>
        <a:lstStyle/>
        <a:p>
          <a:endParaRPr lang="en-US"/>
        </a:p>
      </dgm:t>
    </dgm:pt>
    <dgm:pt modelId="{1CE250FA-15D8-4D13-8D86-CD8E888977C6}" type="sibTrans" cxnId="{390C5ACC-2798-43EA-9DD1-48F10551CBAE}">
      <dgm:prSet/>
      <dgm:spPr/>
      <dgm:t>
        <a:bodyPr/>
        <a:lstStyle/>
        <a:p>
          <a:endParaRPr lang="en-US"/>
        </a:p>
      </dgm:t>
    </dgm:pt>
    <dgm:pt modelId="{00A85B08-CA83-45F2-8A41-A9F09AE13AF2}">
      <dgm:prSet/>
      <dgm:spPr/>
      <dgm:t>
        <a:bodyPr/>
        <a:lstStyle/>
        <a:p>
          <a:pPr rtl="0"/>
          <a:r>
            <a:rPr lang="en-US" dirty="0" smtClean="0"/>
            <a:t>Maintaining mental health stability after an injury </a:t>
          </a:r>
          <a:endParaRPr lang="en-US" dirty="0"/>
        </a:p>
      </dgm:t>
    </dgm:pt>
    <dgm:pt modelId="{B804BDC1-A0F3-4982-99FB-5240B73D3B01}" type="parTrans" cxnId="{9DE20500-9965-48C4-8E42-92656E1FF2AF}">
      <dgm:prSet/>
      <dgm:spPr/>
      <dgm:t>
        <a:bodyPr/>
        <a:lstStyle/>
        <a:p>
          <a:endParaRPr lang="en-US"/>
        </a:p>
      </dgm:t>
    </dgm:pt>
    <dgm:pt modelId="{0F7E8726-F9FE-4A27-A1F4-A1C0FDADC0DC}" type="sibTrans" cxnId="{9DE20500-9965-48C4-8E42-92656E1FF2AF}">
      <dgm:prSet/>
      <dgm:spPr/>
      <dgm:t>
        <a:bodyPr/>
        <a:lstStyle/>
        <a:p>
          <a:endParaRPr lang="en-US"/>
        </a:p>
      </dgm:t>
    </dgm:pt>
    <dgm:pt modelId="{FA8F43D7-4D85-4E41-95B7-AF5CA2638B1A}">
      <dgm:prSet/>
      <dgm:spPr/>
      <dgm:t>
        <a:bodyPr/>
        <a:lstStyle/>
        <a:p>
          <a:pPr rtl="0"/>
          <a:r>
            <a:rPr lang="en-US" dirty="0" smtClean="0"/>
            <a:t>Staying on a regular work schedule and keeping a normal routine</a:t>
          </a:r>
          <a:endParaRPr lang="en-US" dirty="0"/>
        </a:p>
      </dgm:t>
    </dgm:pt>
    <dgm:pt modelId="{1FCE086C-1BE8-4EEB-8EF4-ED18B3AD52C9}" type="parTrans" cxnId="{037A64A5-3367-4DD8-8FEE-67A8284BF97C}">
      <dgm:prSet/>
      <dgm:spPr/>
      <dgm:t>
        <a:bodyPr/>
        <a:lstStyle/>
        <a:p>
          <a:endParaRPr lang="en-US"/>
        </a:p>
      </dgm:t>
    </dgm:pt>
    <dgm:pt modelId="{F05742A0-A327-4279-99C9-02F0C2CE0183}" type="sibTrans" cxnId="{037A64A5-3367-4DD8-8FEE-67A8284BF97C}">
      <dgm:prSet/>
      <dgm:spPr/>
      <dgm:t>
        <a:bodyPr/>
        <a:lstStyle/>
        <a:p>
          <a:endParaRPr lang="en-US"/>
        </a:p>
      </dgm:t>
    </dgm:pt>
    <dgm:pt modelId="{45F52D07-492D-41C8-A572-C25B40A57051}">
      <dgm:prSet/>
      <dgm:spPr/>
      <dgm:t>
        <a:bodyPr/>
        <a:lstStyle/>
        <a:p>
          <a:pPr rtl="0"/>
          <a:r>
            <a:rPr lang="en-US" dirty="0" smtClean="0"/>
            <a:t>Enhancing injured employees' self-worth and helping them regain a sense of normalcy after an injury</a:t>
          </a:r>
          <a:endParaRPr lang="en-US" dirty="0"/>
        </a:p>
      </dgm:t>
    </dgm:pt>
    <dgm:pt modelId="{F2E3FCFC-85D7-4085-9621-DCE2DDCD7B28}" type="parTrans" cxnId="{C19CEA30-61B3-41CF-9EA3-4028E4662F17}">
      <dgm:prSet/>
      <dgm:spPr/>
      <dgm:t>
        <a:bodyPr/>
        <a:lstStyle/>
        <a:p>
          <a:endParaRPr lang="en-US"/>
        </a:p>
      </dgm:t>
    </dgm:pt>
    <dgm:pt modelId="{4DDF2972-1206-4906-9A64-85546EA69D52}" type="sibTrans" cxnId="{C19CEA30-61B3-41CF-9EA3-4028E4662F17}">
      <dgm:prSet/>
      <dgm:spPr/>
      <dgm:t>
        <a:bodyPr/>
        <a:lstStyle/>
        <a:p>
          <a:endParaRPr lang="en-US"/>
        </a:p>
      </dgm:t>
    </dgm:pt>
    <dgm:pt modelId="{EFF7C734-4915-4FA5-AEC2-1482C64D0CCB}" type="pres">
      <dgm:prSet presAssocID="{536DE8C9-FB21-45D9-8E48-F0B455412D3F}" presName="linear" presStyleCnt="0">
        <dgm:presLayoutVars>
          <dgm:dir/>
          <dgm:animLvl val="lvl"/>
          <dgm:resizeHandles val="exact"/>
        </dgm:presLayoutVars>
      </dgm:prSet>
      <dgm:spPr/>
      <dgm:t>
        <a:bodyPr/>
        <a:lstStyle/>
        <a:p>
          <a:endParaRPr lang="en-US"/>
        </a:p>
      </dgm:t>
    </dgm:pt>
    <dgm:pt modelId="{81189ADD-FEC2-459F-B702-599D42113B74}" type="pres">
      <dgm:prSet presAssocID="{CB33D113-FAD2-43C3-BD14-842226F2851A}" presName="parentLin" presStyleCnt="0"/>
      <dgm:spPr/>
    </dgm:pt>
    <dgm:pt modelId="{CAA766BF-B2F6-4AB1-92CC-8DBB1F4485C1}" type="pres">
      <dgm:prSet presAssocID="{CB33D113-FAD2-43C3-BD14-842226F2851A}" presName="parentLeftMargin" presStyleLbl="node1" presStyleIdx="0" presStyleCnt="4"/>
      <dgm:spPr/>
      <dgm:t>
        <a:bodyPr/>
        <a:lstStyle/>
        <a:p>
          <a:endParaRPr lang="en-US"/>
        </a:p>
      </dgm:t>
    </dgm:pt>
    <dgm:pt modelId="{55E2EC07-A0CD-435C-BB50-575B1B09DA7B}" type="pres">
      <dgm:prSet presAssocID="{CB33D113-FAD2-43C3-BD14-842226F2851A}" presName="parentText" presStyleLbl="node1" presStyleIdx="0" presStyleCnt="4">
        <dgm:presLayoutVars>
          <dgm:chMax val="0"/>
          <dgm:bulletEnabled val="1"/>
        </dgm:presLayoutVars>
      </dgm:prSet>
      <dgm:spPr/>
      <dgm:t>
        <a:bodyPr/>
        <a:lstStyle/>
        <a:p>
          <a:endParaRPr lang="en-US"/>
        </a:p>
      </dgm:t>
    </dgm:pt>
    <dgm:pt modelId="{180BB17B-AC65-43A4-944A-45C0FCC6CD5D}" type="pres">
      <dgm:prSet presAssocID="{CB33D113-FAD2-43C3-BD14-842226F2851A}" presName="negativeSpace" presStyleCnt="0"/>
      <dgm:spPr/>
    </dgm:pt>
    <dgm:pt modelId="{A7414E7B-3BE0-412F-91F2-5AB00E868F3A}" type="pres">
      <dgm:prSet presAssocID="{CB33D113-FAD2-43C3-BD14-842226F2851A}" presName="childText" presStyleLbl="conFgAcc1" presStyleIdx="0" presStyleCnt="4">
        <dgm:presLayoutVars>
          <dgm:bulletEnabled val="1"/>
        </dgm:presLayoutVars>
      </dgm:prSet>
      <dgm:spPr/>
    </dgm:pt>
    <dgm:pt modelId="{71304B0B-3CFF-4B70-ABC2-670EBF776CD3}" type="pres">
      <dgm:prSet presAssocID="{1CE250FA-15D8-4D13-8D86-CD8E888977C6}" presName="spaceBetweenRectangles" presStyleCnt="0"/>
      <dgm:spPr/>
    </dgm:pt>
    <dgm:pt modelId="{E22F9AE4-8B80-4CCD-9E5F-C3ADBDE4EE1C}" type="pres">
      <dgm:prSet presAssocID="{00A85B08-CA83-45F2-8A41-A9F09AE13AF2}" presName="parentLin" presStyleCnt="0"/>
      <dgm:spPr/>
    </dgm:pt>
    <dgm:pt modelId="{9C8E7513-B077-4E83-8BC8-551DBFF3CD37}" type="pres">
      <dgm:prSet presAssocID="{00A85B08-CA83-45F2-8A41-A9F09AE13AF2}" presName="parentLeftMargin" presStyleLbl="node1" presStyleIdx="0" presStyleCnt="4"/>
      <dgm:spPr/>
      <dgm:t>
        <a:bodyPr/>
        <a:lstStyle/>
        <a:p>
          <a:endParaRPr lang="en-US"/>
        </a:p>
      </dgm:t>
    </dgm:pt>
    <dgm:pt modelId="{6A8C615E-DC29-44E1-A9AB-7E3546AC1D29}" type="pres">
      <dgm:prSet presAssocID="{00A85B08-CA83-45F2-8A41-A9F09AE13AF2}" presName="parentText" presStyleLbl="node1" presStyleIdx="1" presStyleCnt="4">
        <dgm:presLayoutVars>
          <dgm:chMax val="0"/>
          <dgm:bulletEnabled val="1"/>
        </dgm:presLayoutVars>
      </dgm:prSet>
      <dgm:spPr/>
      <dgm:t>
        <a:bodyPr/>
        <a:lstStyle/>
        <a:p>
          <a:endParaRPr lang="en-US"/>
        </a:p>
      </dgm:t>
    </dgm:pt>
    <dgm:pt modelId="{AACADC2F-6131-4A44-88EF-ECE48CEAF6E2}" type="pres">
      <dgm:prSet presAssocID="{00A85B08-CA83-45F2-8A41-A9F09AE13AF2}" presName="negativeSpace" presStyleCnt="0"/>
      <dgm:spPr/>
    </dgm:pt>
    <dgm:pt modelId="{224BB3F6-374E-4E99-AAFB-40DDFD8B0537}" type="pres">
      <dgm:prSet presAssocID="{00A85B08-CA83-45F2-8A41-A9F09AE13AF2}" presName="childText" presStyleLbl="conFgAcc1" presStyleIdx="1" presStyleCnt="4">
        <dgm:presLayoutVars>
          <dgm:bulletEnabled val="1"/>
        </dgm:presLayoutVars>
      </dgm:prSet>
      <dgm:spPr/>
    </dgm:pt>
    <dgm:pt modelId="{81FFA0B3-ECA5-4C3D-B252-0E50EA761A5E}" type="pres">
      <dgm:prSet presAssocID="{0F7E8726-F9FE-4A27-A1F4-A1C0FDADC0DC}" presName="spaceBetweenRectangles" presStyleCnt="0"/>
      <dgm:spPr/>
    </dgm:pt>
    <dgm:pt modelId="{A79DD028-18B9-4FA9-A2C6-EB6CBA99D0D4}" type="pres">
      <dgm:prSet presAssocID="{FA8F43D7-4D85-4E41-95B7-AF5CA2638B1A}" presName="parentLin" presStyleCnt="0"/>
      <dgm:spPr/>
    </dgm:pt>
    <dgm:pt modelId="{BCA0A8F9-2F26-435C-8AF0-2D02027E493B}" type="pres">
      <dgm:prSet presAssocID="{FA8F43D7-4D85-4E41-95B7-AF5CA2638B1A}" presName="parentLeftMargin" presStyleLbl="node1" presStyleIdx="1" presStyleCnt="4"/>
      <dgm:spPr/>
      <dgm:t>
        <a:bodyPr/>
        <a:lstStyle/>
        <a:p>
          <a:endParaRPr lang="en-US"/>
        </a:p>
      </dgm:t>
    </dgm:pt>
    <dgm:pt modelId="{477489E7-0B0D-4DE9-83E1-E891475B1925}" type="pres">
      <dgm:prSet presAssocID="{FA8F43D7-4D85-4E41-95B7-AF5CA2638B1A}" presName="parentText" presStyleLbl="node1" presStyleIdx="2" presStyleCnt="4">
        <dgm:presLayoutVars>
          <dgm:chMax val="0"/>
          <dgm:bulletEnabled val="1"/>
        </dgm:presLayoutVars>
      </dgm:prSet>
      <dgm:spPr/>
      <dgm:t>
        <a:bodyPr/>
        <a:lstStyle/>
        <a:p>
          <a:endParaRPr lang="en-US"/>
        </a:p>
      </dgm:t>
    </dgm:pt>
    <dgm:pt modelId="{A62FBADC-05FC-40B0-BB94-38F01E6C6B7D}" type="pres">
      <dgm:prSet presAssocID="{FA8F43D7-4D85-4E41-95B7-AF5CA2638B1A}" presName="negativeSpace" presStyleCnt="0"/>
      <dgm:spPr/>
    </dgm:pt>
    <dgm:pt modelId="{FE8C8232-7C4C-4B8C-8446-73092EA61956}" type="pres">
      <dgm:prSet presAssocID="{FA8F43D7-4D85-4E41-95B7-AF5CA2638B1A}" presName="childText" presStyleLbl="conFgAcc1" presStyleIdx="2" presStyleCnt="4">
        <dgm:presLayoutVars>
          <dgm:bulletEnabled val="1"/>
        </dgm:presLayoutVars>
      </dgm:prSet>
      <dgm:spPr/>
    </dgm:pt>
    <dgm:pt modelId="{D4F1FA25-9E50-4BBA-850B-BCB4AF099B98}" type="pres">
      <dgm:prSet presAssocID="{F05742A0-A327-4279-99C9-02F0C2CE0183}" presName="spaceBetweenRectangles" presStyleCnt="0"/>
      <dgm:spPr/>
    </dgm:pt>
    <dgm:pt modelId="{4B25B7BB-EBA9-4B6F-B8C5-C8922B1596CD}" type="pres">
      <dgm:prSet presAssocID="{45F52D07-492D-41C8-A572-C25B40A57051}" presName="parentLin" presStyleCnt="0"/>
      <dgm:spPr/>
    </dgm:pt>
    <dgm:pt modelId="{BF3533F9-DD4C-473C-8856-AEDF27FFCBD9}" type="pres">
      <dgm:prSet presAssocID="{45F52D07-492D-41C8-A572-C25B40A57051}" presName="parentLeftMargin" presStyleLbl="node1" presStyleIdx="2" presStyleCnt="4"/>
      <dgm:spPr/>
      <dgm:t>
        <a:bodyPr/>
        <a:lstStyle/>
        <a:p>
          <a:endParaRPr lang="en-US"/>
        </a:p>
      </dgm:t>
    </dgm:pt>
    <dgm:pt modelId="{64AE76F0-4C59-4702-BFCE-C16453CCC138}" type="pres">
      <dgm:prSet presAssocID="{45F52D07-492D-41C8-A572-C25B40A57051}" presName="parentText" presStyleLbl="node1" presStyleIdx="3" presStyleCnt="4">
        <dgm:presLayoutVars>
          <dgm:chMax val="0"/>
          <dgm:bulletEnabled val="1"/>
        </dgm:presLayoutVars>
      </dgm:prSet>
      <dgm:spPr/>
      <dgm:t>
        <a:bodyPr/>
        <a:lstStyle/>
        <a:p>
          <a:endParaRPr lang="en-US"/>
        </a:p>
      </dgm:t>
    </dgm:pt>
    <dgm:pt modelId="{EB250FB3-E60E-40EA-B53B-A543E1ED0CD2}" type="pres">
      <dgm:prSet presAssocID="{45F52D07-492D-41C8-A572-C25B40A57051}" presName="negativeSpace" presStyleCnt="0"/>
      <dgm:spPr/>
    </dgm:pt>
    <dgm:pt modelId="{C32830D8-5337-4616-95C4-8EC750AA54EE}" type="pres">
      <dgm:prSet presAssocID="{45F52D07-492D-41C8-A572-C25B40A57051}" presName="childText" presStyleLbl="conFgAcc1" presStyleIdx="3" presStyleCnt="4">
        <dgm:presLayoutVars>
          <dgm:bulletEnabled val="1"/>
        </dgm:presLayoutVars>
      </dgm:prSet>
      <dgm:spPr/>
    </dgm:pt>
  </dgm:ptLst>
  <dgm:cxnLst>
    <dgm:cxn modelId="{390C5ACC-2798-43EA-9DD1-48F10551CBAE}" srcId="{536DE8C9-FB21-45D9-8E48-F0B455412D3F}" destId="{CB33D113-FAD2-43C3-BD14-842226F2851A}" srcOrd="0" destOrd="0" parTransId="{8CB30CF7-5EF8-49F6-8941-1F02887A5BAC}" sibTransId="{1CE250FA-15D8-4D13-8D86-CD8E888977C6}"/>
    <dgm:cxn modelId="{ECEF139E-05FA-4FC6-BC2E-F516E373E06C}" type="presOf" srcId="{45F52D07-492D-41C8-A572-C25B40A57051}" destId="{64AE76F0-4C59-4702-BFCE-C16453CCC138}" srcOrd="1" destOrd="0" presId="urn:microsoft.com/office/officeart/2005/8/layout/list1"/>
    <dgm:cxn modelId="{65827F7C-ADD2-4C58-802D-7448D4CB0FB8}" type="presOf" srcId="{FA8F43D7-4D85-4E41-95B7-AF5CA2638B1A}" destId="{BCA0A8F9-2F26-435C-8AF0-2D02027E493B}" srcOrd="0" destOrd="0" presId="urn:microsoft.com/office/officeart/2005/8/layout/list1"/>
    <dgm:cxn modelId="{D7CD6654-B08B-4A8C-92C3-EFA261833DE5}" type="presOf" srcId="{00A85B08-CA83-45F2-8A41-A9F09AE13AF2}" destId="{9C8E7513-B077-4E83-8BC8-551DBFF3CD37}" srcOrd="0" destOrd="0" presId="urn:microsoft.com/office/officeart/2005/8/layout/list1"/>
    <dgm:cxn modelId="{9DE20500-9965-48C4-8E42-92656E1FF2AF}" srcId="{536DE8C9-FB21-45D9-8E48-F0B455412D3F}" destId="{00A85B08-CA83-45F2-8A41-A9F09AE13AF2}" srcOrd="1" destOrd="0" parTransId="{B804BDC1-A0F3-4982-99FB-5240B73D3B01}" sibTransId="{0F7E8726-F9FE-4A27-A1F4-A1C0FDADC0DC}"/>
    <dgm:cxn modelId="{E656F728-FD07-4E40-9E4E-06C61B389A56}" type="presOf" srcId="{FA8F43D7-4D85-4E41-95B7-AF5CA2638B1A}" destId="{477489E7-0B0D-4DE9-83E1-E891475B1925}" srcOrd="1" destOrd="0" presId="urn:microsoft.com/office/officeart/2005/8/layout/list1"/>
    <dgm:cxn modelId="{54B82379-056B-4152-AEF8-6D0A74DA6C75}" type="presOf" srcId="{CB33D113-FAD2-43C3-BD14-842226F2851A}" destId="{CAA766BF-B2F6-4AB1-92CC-8DBB1F4485C1}" srcOrd="0" destOrd="0" presId="urn:microsoft.com/office/officeart/2005/8/layout/list1"/>
    <dgm:cxn modelId="{F411B47E-8183-49CE-8B1B-47604338F6B1}" type="presOf" srcId="{45F52D07-492D-41C8-A572-C25B40A57051}" destId="{BF3533F9-DD4C-473C-8856-AEDF27FFCBD9}" srcOrd="0" destOrd="0" presId="urn:microsoft.com/office/officeart/2005/8/layout/list1"/>
    <dgm:cxn modelId="{C19CEA30-61B3-41CF-9EA3-4028E4662F17}" srcId="{536DE8C9-FB21-45D9-8E48-F0B455412D3F}" destId="{45F52D07-492D-41C8-A572-C25B40A57051}" srcOrd="3" destOrd="0" parTransId="{F2E3FCFC-85D7-4085-9621-DCE2DDCD7B28}" sibTransId="{4DDF2972-1206-4906-9A64-85546EA69D52}"/>
    <dgm:cxn modelId="{9A631791-22FB-4B55-98A0-5F195FCBB22E}" type="presOf" srcId="{CB33D113-FAD2-43C3-BD14-842226F2851A}" destId="{55E2EC07-A0CD-435C-BB50-575B1B09DA7B}" srcOrd="1" destOrd="0" presId="urn:microsoft.com/office/officeart/2005/8/layout/list1"/>
    <dgm:cxn modelId="{009F2F3B-5D30-4AC3-84B0-9CDAE1E542F1}" type="presOf" srcId="{536DE8C9-FB21-45D9-8E48-F0B455412D3F}" destId="{EFF7C734-4915-4FA5-AEC2-1482C64D0CCB}" srcOrd="0" destOrd="0" presId="urn:microsoft.com/office/officeart/2005/8/layout/list1"/>
    <dgm:cxn modelId="{5F484EC5-3A06-43DA-A759-DAE2A3CF661D}" type="presOf" srcId="{00A85B08-CA83-45F2-8A41-A9F09AE13AF2}" destId="{6A8C615E-DC29-44E1-A9AB-7E3546AC1D29}" srcOrd="1" destOrd="0" presId="urn:microsoft.com/office/officeart/2005/8/layout/list1"/>
    <dgm:cxn modelId="{037A64A5-3367-4DD8-8FEE-67A8284BF97C}" srcId="{536DE8C9-FB21-45D9-8E48-F0B455412D3F}" destId="{FA8F43D7-4D85-4E41-95B7-AF5CA2638B1A}" srcOrd="2" destOrd="0" parTransId="{1FCE086C-1BE8-4EEB-8EF4-ED18B3AD52C9}" sibTransId="{F05742A0-A327-4279-99C9-02F0C2CE0183}"/>
    <dgm:cxn modelId="{0CD9916E-CC63-4C77-A5F0-3A8D9C739871}" type="presParOf" srcId="{EFF7C734-4915-4FA5-AEC2-1482C64D0CCB}" destId="{81189ADD-FEC2-459F-B702-599D42113B74}" srcOrd="0" destOrd="0" presId="urn:microsoft.com/office/officeart/2005/8/layout/list1"/>
    <dgm:cxn modelId="{3A7D7B74-A1A1-49E2-BBC8-77D8687C15C5}" type="presParOf" srcId="{81189ADD-FEC2-459F-B702-599D42113B74}" destId="{CAA766BF-B2F6-4AB1-92CC-8DBB1F4485C1}" srcOrd="0" destOrd="0" presId="urn:microsoft.com/office/officeart/2005/8/layout/list1"/>
    <dgm:cxn modelId="{5E0D5BC0-D4A1-43E0-B9A8-F7EAAE42E3DE}" type="presParOf" srcId="{81189ADD-FEC2-459F-B702-599D42113B74}" destId="{55E2EC07-A0CD-435C-BB50-575B1B09DA7B}" srcOrd="1" destOrd="0" presId="urn:microsoft.com/office/officeart/2005/8/layout/list1"/>
    <dgm:cxn modelId="{7F677125-0F6E-4A54-963F-182F0C23B481}" type="presParOf" srcId="{EFF7C734-4915-4FA5-AEC2-1482C64D0CCB}" destId="{180BB17B-AC65-43A4-944A-45C0FCC6CD5D}" srcOrd="1" destOrd="0" presId="urn:microsoft.com/office/officeart/2005/8/layout/list1"/>
    <dgm:cxn modelId="{1FF8CE14-87FB-422B-8722-DDC3F61884FA}" type="presParOf" srcId="{EFF7C734-4915-4FA5-AEC2-1482C64D0CCB}" destId="{A7414E7B-3BE0-412F-91F2-5AB00E868F3A}" srcOrd="2" destOrd="0" presId="urn:microsoft.com/office/officeart/2005/8/layout/list1"/>
    <dgm:cxn modelId="{7BC14A9B-B870-473A-B789-5A7CD4DC2FF9}" type="presParOf" srcId="{EFF7C734-4915-4FA5-AEC2-1482C64D0CCB}" destId="{71304B0B-3CFF-4B70-ABC2-670EBF776CD3}" srcOrd="3" destOrd="0" presId="urn:microsoft.com/office/officeart/2005/8/layout/list1"/>
    <dgm:cxn modelId="{E6FA0D6C-4834-40C7-B594-32B390422DEB}" type="presParOf" srcId="{EFF7C734-4915-4FA5-AEC2-1482C64D0CCB}" destId="{E22F9AE4-8B80-4CCD-9E5F-C3ADBDE4EE1C}" srcOrd="4" destOrd="0" presId="urn:microsoft.com/office/officeart/2005/8/layout/list1"/>
    <dgm:cxn modelId="{3BAE61D8-0E92-4FF9-A97B-4F2EDD173FB8}" type="presParOf" srcId="{E22F9AE4-8B80-4CCD-9E5F-C3ADBDE4EE1C}" destId="{9C8E7513-B077-4E83-8BC8-551DBFF3CD37}" srcOrd="0" destOrd="0" presId="urn:microsoft.com/office/officeart/2005/8/layout/list1"/>
    <dgm:cxn modelId="{25FC07C6-2D34-4B26-9C8A-4476E40B84DB}" type="presParOf" srcId="{E22F9AE4-8B80-4CCD-9E5F-C3ADBDE4EE1C}" destId="{6A8C615E-DC29-44E1-A9AB-7E3546AC1D29}" srcOrd="1" destOrd="0" presId="urn:microsoft.com/office/officeart/2005/8/layout/list1"/>
    <dgm:cxn modelId="{3FE4DBEF-8C12-44C1-B44B-97D0DC7D5A49}" type="presParOf" srcId="{EFF7C734-4915-4FA5-AEC2-1482C64D0CCB}" destId="{AACADC2F-6131-4A44-88EF-ECE48CEAF6E2}" srcOrd="5" destOrd="0" presId="urn:microsoft.com/office/officeart/2005/8/layout/list1"/>
    <dgm:cxn modelId="{561765BD-743E-4035-A6DE-8FCA16B8AC70}" type="presParOf" srcId="{EFF7C734-4915-4FA5-AEC2-1482C64D0CCB}" destId="{224BB3F6-374E-4E99-AAFB-40DDFD8B0537}" srcOrd="6" destOrd="0" presId="urn:microsoft.com/office/officeart/2005/8/layout/list1"/>
    <dgm:cxn modelId="{C5828679-9793-4C3E-BD5C-17A6809CB526}" type="presParOf" srcId="{EFF7C734-4915-4FA5-AEC2-1482C64D0CCB}" destId="{81FFA0B3-ECA5-4C3D-B252-0E50EA761A5E}" srcOrd="7" destOrd="0" presId="urn:microsoft.com/office/officeart/2005/8/layout/list1"/>
    <dgm:cxn modelId="{C4381654-F45C-4119-9920-1F935E3F5F51}" type="presParOf" srcId="{EFF7C734-4915-4FA5-AEC2-1482C64D0CCB}" destId="{A79DD028-18B9-4FA9-A2C6-EB6CBA99D0D4}" srcOrd="8" destOrd="0" presId="urn:microsoft.com/office/officeart/2005/8/layout/list1"/>
    <dgm:cxn modelId="{3341BD5E-83D0-4E3B-8ED8-629E49201165}" type="presParOf" srcId="{A79DD028-18B9-4FA9-A2C6-EB6CBA99D0D4}" destId="{BCA0A8F9-2F26-435C-8AF0-2D02027E493B}" srcOrd="0" destOrd="0" presId="urn:microsoft.com/office/officeart/2005/8/layout/list1"/>
    <dgm:cxn modelId="{61C4CCC7-4B9F-42C9-927A-AEF5CAEEAE24}" type="presParOf" srcId="{A79DD028-18B9-4FA9-A2C6-EB6CBA99D0D4}" destId="{477489E7-0B0D-4DE9-83E1-E891475B1925}" srcOrd="1" destOrd="0" presId="urn:microsoft.com/office/officeart/2005/8/layout/list1"/>
    <dgm:cxn modelId="{C11140DE-6DB2-4BC8-9DF2-E20BA5E76F24}" type="presParOf" srcId="{EFF7C734-4915-4FA5-AEC2-1482C64D0CCB}" destId="{A62FBADC-05FC-40B0-BB94-38F01E6C6B7D}" srcOrd="9" destOrd="0" presId="urn:microsoft.com/office/officeart/2005/8/layout/list1"/>
    <dgm:cxn modelId="{DD4CA341-C822-469A-8068-23DC81D5E7C5}" type="presParOf" srcId="{EFF7C734-4915-4FA5-AEC2-1482C64D0CCB}" destId="{FE8C8232-7C4C-4B8C-8446-73092EA61956}" srcOrd="10" destOrd="0" presId="urn:microsoft.com/office/officeart/2005/8/layout/list1"/>
    <dgm:cxn modelId="{2101C38B-3D23-4534-837A-20AE876F9EA1}" type="presParOf" srcId="{EFF7C734-4915-4FA5-AEC2-1482C64D0CCB}" destId="{D4F1FA25-9E50-4BBA-850B-BCB4AF099B98}" srcOrd="11" destOrd="0" presId="urn:microsoft.com/office/officeart/2005/8/layout/list1"/>
    <dgm:cxn modelId="{1B0F8596-3DFF-4B62-8AF6-2D8B7D6F27C2}" type="presParOf" srcId="{EFF7C734-4915-4FA5-AEC2-1482C64D0CCB}" destId="{4B25B7BB-EBA9-4B6F-B8C5-C8922B1596CD}" srcOrd="12" destOrd="0" presId="urn:microsoft.com/office/officeart/2005/8/layout/list1"/>
    <dgm:cxn modelId="{8CB9A26E-FAA2-4691-98EF-DACCD8541F51}" type="presParOf" srcId="{4B25B7BB-EBA9-4B6F-B8C5-C8922B1596CD}" destId="{BF3533F9-DD4C-473C-8856-AEDF27FFCBD9}" srcOrd="0" destOrd="0" presId="urn:microsoft.com/office/officeart/2005/8/layout/list1"/>
    <dgm:cxn modelId="{411FA05C-9C8C-4E19-A2FA-FDB66ED33B42}" type="presParOf" srcId="{4B25B7BB-EBA9-4B6F-B8C5-C8922B1596CD}" destId="{64AE76F0-4C59-4702-BFCE-C16453CCC138}" srcOrd="1" destOrd="0" presId="urn:microsoft.com/office/officeart/2005/8/layout/list1"/>
    <dgm:cxn modelId="{0CA7A8A0-8CDF-4B2E-B4F5-CEBBE1541E2C}" type="presParOf" srcId="{EFF7C734-4915-4FA5-AEC2-1482C64D0CCB}" destId="{EB250FB3-E60E-40EA-B53B-A543E1ED0CD2}" srcOrd="13" destOrd="0" presId="urn:microsoft.com/office/officeart/2005/8/layout/list1"/>
    <dgm:cxn modelId="{F51768C3-BA14-4A47-8817-98D675BCC93B}" type="presParOf" srcId="{EFF7C734-4915-4FA5-AEC2-1482C64D0CCB}" destId="{C32830D8-5337-4616-95C4-8EC750AA54E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3A29E7E-C741-4206-9546-1025F593545D}"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C16AF490-8E05-4476-B561-FDAD68F04AB7}">
      <dgm:prSet/>
      <dgm:spPr/>
      <dgm:t>
        <a:bodyPr/>
        <a:lstStyle/>
        <a:p>
          <a:pPr rtl="0"/>
          <a:r>
            <a:rPr lang="en-US" dirty="0" smtClean="0"/>
            <a:t>Boosting company morale</a:t>
          </a:r>
          <a:endParaRPr lang="en-US" dirty="0"/>
        </a:p>
      </dgm:t>
    </dgm:pt>
    <dgm:pt modelId="{B3CB66E2-F0AD-43BD-B138-4C940759F3F5}" type="parTrans" cxnId="{9F781C21-19B0-42AE-B285-022CB2205DBE}">
      <dgm:prSet/>
      <dgm:spPr/>
      <dgm:t>
        <a:bodyPr/>
        <a:lstStyle/>
        <a:p>
          <a:endParaRPr lang="en-US"/>
        </a:p>
      </dgm:t>
    </dgm:pt>
    <dgm:pt modelId="{8FDE9377-7855-4EC9-9693-3CBF00B20550}" type="sibTrans" cxnId="{9F781C21-19B0-42AE-B285-022CB2205DBE}">
      <dgm:prSet/>
      <dgm:spPr/>
      <dgm:t>
        <a:bodyPr/>
        <a:lstStyle/>
        <a:p>
          <a:endParaRPr lang="en-US"/>
        </a:p>
      </dgm:t>
    </dgm:pt>
    <dgm:pt modelId="{EAD04AAE-353E-450B-8C53-72485717BF1E}">
      <dgm:prSet/>
      <dgm:spPr/>
      <dgm:t>
        <a:bodyPr/>
        <a:lstStyle/>
        <a:p>
          <a:pPr rtl="0"/>
          <a:r>
            <a:rPr lang="en-US" dirty="0" smtClean="0"/>
            <a:t>Lowers expenses for absenteeism, lost productivity, overtime/employee replacement/retraining</a:t>
          </a:r>
          <a:endParaRPr lang="en-US" dirty="0"/>
        </a:p>
      </dgm:t>
    </dgm:pt>
    <dgm:pt modelId="{2CDB1E29-E224-4A97-8CE0-5D728662C6B2}" type="parTrans" cxnId="{C1C0BD3F-E70B-4ECF-974B-92723406F30D}">
      <dgm:prSet/>
      <dgm:spPr/>
      <dgm:t>
        <a:bodyPr/>
        <a:lstStyle/>
        <a:p>
          <a:endParaRPr lang="en-US"/>
        </a:p>
      </dgm:t>
    </dgm:pt>
    <dgm:pt modelId="{18C88627-1C5E-4E5A-ABE9-6E52E40C8C75}" type="sibTrans" cxnId="{C1C0BD3F-E70B-4ECF-974B-92723406F30D}">
      <dgm:prSet/>
      <dgm:spPr/>
      <dgm:t>
        <a:bodyPr/>
        <a:lstStyle/>
        <a:p>
          <a:endParaRPr lang="en-US"/>
        </a:p>
      </dgm:t>
    </dgm:pt>
    <dgm:pt modelId="{83C1FB94-B114-44F6-A09C-6550A23E9D2D}">
      <dgm:prSet/>
      <dgm:spPr/>
      <dgm:t>
        <a:bodyPr/>
        <a:lstStyle/>
        <a:p>
          <a:pPr rtl="0"/>
          <a:r>
            <a:rPr lang="en-US" dirty="0" smtClean="0"/>
            <a:t>Establishing solid communication and organization within the company</a:t>
          </a:r>
          <a:endParaRPr lang="en-US" dirty="0"/>
        </a:p>
      </dgm:t>
    </dgm:pt>
    <dgm:pt modelId="{06E044C0-C173-4D97-9866-C04D4F9D43FE}" type="parTrans" cxnId="{B73AE8EA-C4ED-4BA0-B05E-B2C117A39062}">
      <dgm:prSet/>
      <dgm:spPr/>
      <dgm:t>
        <a:bodyPr/>
        <a:lstStyle/>
        <a:p>
          <a:endParaRPr lang="en-US"/>
        </a:p>
      </dgm:t>
    </dgm:pt>
    <dgm:pt modelId="{4462740F-A86C-45C7-A3D9-4C13E8B3C255}" type="sibTrans" cxnId="{B73AE8EA-C4ED-4BA0-B05E-B2C117A39062}">
      <dgm:prSet/>
      <dgm:spPr/>
      <dgm:t>
        <a:bodyPr/>
        <a:lstStyle/>
        <a:p>
          <a:endParaRPr lang="en-US"/>
        </a:p>
      </dgm:t>
    </dgm:pt>
    <dgm:pt modelId="{0151B7E2-2B34-4508-8C8A-CE23B07EC267}">
      <dgm:prSet/>
      <dgm:spPr/>
      <dgm:t>
        <a:bodyPr/>
        <a:lstStyle/>
        <a:p>
          <a:pPr rtl="0"/>
          <a:r>
            <a:rPr lang="en-US" dirty="0" smtClean="0"/>
            <a:t>Discouraging abuse of the workers’ compensation system</a:t>
          </a:r>
          <a:endParaRPr lang="en-US" dirty="0"/>
        </a:p>
      </dgm:t>
    </dgm:pt>
    <dgm:pt modelId="{48068FAD-036A-4788-B545-F8F00718DBED}" type="parTrans" cxnId="{77C14618-0F7A-4E14-A60F-389CB381E0D4}">
      <dgm:prSet/>
      <dgm:spPr/>
      <dgm:t>
        <a:bodyPr/>
        <a:lstStyle/>
        <a:p>
          <a:endParaRPr lang="en-US"/>
        </a:p>
      </dgm:t>
    </dgm:pt>
    <dgm:pt modelId="{50772CCC-5079-4113-86F6-426757DE1AE3}" type="sibTrans" cxnId="{77C14618-0F7A-4E14-A60F-389CB381E0D4}">
      <dgm:prSet/>
      <dgm:spPr/>
      <dgm:t>
        <a:bodyPr/>
        <a:lstStyle/>
        <a:p>
          <a:endParaRPr lang="en-US"/>
        </a:p>
      </dgm:t>
    </dgm:pt>
    <dgm:pt modelId="{78D88E2A-6258-4AFB-A468-EBF30AEBB36D}" type="pres">
      <dgm:prSet presAssocID="{13A29E7E-C741-4206-9546-1025F593545D}" presName="linear" presStyleCnt="0">
        <dgm:presLayoutVars>
          <dgm:dir/>
          <dgm:animLvl val="lvl"/>
          <dgm:resizeHandles val="exact"/>
        </dgm:presLayoutVars>
      </dgm:prSet>
      <dgm:spPr/>
      <dgm:t>
        <a:bodyPr/>
        <a:lstStyle/>
        <a:p>
          <a:endParaRPr lang="en-US"/>
        </a:p>
      </dgm:t>
    </dgm:pt>
    <dgm:pt modelId="{FD6AE35A-CE5F-402D-A57F-29361EBA56E4}" type="pres">
      <dgm:prSet presAssocID="{C16AF490-8E05-4476-B561-FDAD68F04AB7}" presName="parentLin" presStyleCnt="0"/>
      <dgm:spPr/>
    </dgm:pt>
    <dgm:pt modelId="{E821DAB8-2E96-4BC0-9AE6-B85B0D2B9BF9}" type="pres">
      <dgm:prSet presAssocID="{C16AF490-8E05-4476-B561-FDAD68F04AB7}" presName="parentLeftMargin" presStyleLbl="node1" presStyleIdx="0" presStyleCnt="4"/>
      <dgm:spPr/>
      <dgm:t>
        <a:bodyPr/>
        <a:lstStyle/>
        <a:p>
          <a:endParaRPr lang="en-US"/>
        </a:p>
      </dgm:t>
    </dgm:pt>
    <dgm:pt modelId="{19202426-3D73-46C9-9A70-9A3A6AD43823}" type="pres">
      <dgm:prSet presAssocID="{C16AF490-8E05-4476-B561-FDAD68F04AB7}" presName="parentText" presStyleLbl="node1" presStyleIdx="0" presStyleCnt="4">
        <dgm:presLayoutVars>
          <dgm:chMax val="0"/>
          <dgm:bulletEnabled val="1"/>
        </dgm:presLayoutVars>
      </dgm:prSet>
      <dgm:spPr/>
      <dgm:t>
        <a:bodyPr/>
        <a:lstStyle/>
        <a:p>
          <a:endParaRPr lang="en-US"/>
        </a:p>
      </dgm:t>
    </dgm:pt>
    <dgm:pt modelId="{EEDC1DA1-ED1B-4150-99F0-45A6D96ADA2A}" type="pres">
      <dgm:prSet presAssocID="{C16AF490-8E05-4476-B561-FDAD68F04AB7}" presName="negativeSpace" presStyleCnt="0"/>
      <dgm:spPr/>
    </dgm:pt>
    <dgm:pt modelId="{95CFF0E4-D035-435D-BE84-E9870272C65B}" type="pres">
      <dgm:prSet presAssocID="{C16AF490-8E05-4476-B561-FDAD68F04AB7}" presName="childText" presStyleLbl="conFgAcc1" presStyleIdx="0" presStyleCnt="4">
        <dgm:presLayoutVars>
          <dgm:bulletEnabled val="1"/>
        </dgm:presLayoutVars>
      </dgm:prSet>
      <dgm:spPr/>
    </dgm:pt>
    <dgm:pt modelId="{C234CB4E-8CE8-4C1D-92FF-12D9B605B874}" type="pres">
      <dgm:prSet presAssocID="{8FDE9377-7855-4EC9-9693-3CBF00B20550}" presName="spaceBetweenRectangles" presStyleCnt="0"/>
      <dgm:spPr/>
    </dgm:pt>
    <dgm:pt modelId="{3885068A-C95C-410C-BE59-208C2D344987}" type="pres">
      <dgm:prSet presAssocID="{EAD04AAE-353E-450B-8C53-72485717BF1E}" presName="parentLin" presStyleCnt="0"/>
      <dgm:spPr/>
    </dgm:pt>
    <dgm:pt modelId="{3FFC708B-B8C5-4256-A26D-B79E3F2D5D00}" type="pres">
      <dgm:prSet presAssocID="{EAD04AAE-353E-450B-8C53-72485717BF1E}" presName="parentLeftMargin" presStyleLbl="node1" presStyleIdx="0" presStyleCnt="4"/>
      <dgm:spPr/>
      <dgm:t>
        <a:bodyPr/>
        <a:lstStyle/>
        <a:p>
          <a:endParaRPr lang="en-US"/>
        </a:p>
      </dgm:t>
    </dgm:pt>
    <dgm:pt modelId="{3B708B76-D63D-4A1A-93AC-BB74608F9500}" type="pres">
      <dgm:prSet presAssocID="{EAD04AAE-353E-450B-8C53-72485717BF1E}" presName="parentText" presStyleLbl="node1" presStyleIdx="1" presStyleCnt="4">
        <dgm:presLayoutVars>
          <dgm:chMax val="0"/>
          <dgm:bulletEnabled val="1"/>
        </dgm:presLayoutVars>
      </dgm:prSet>
      <dgm:spPr/>
      <dgm:t>
        <a:bodyPr/>
        <a:lstStyle/>
        <a:p>
          <a:endParaRPr lang="en-US"/>
        </a:p>
      </dgm:t>
    </dgm:pt>
    <dgm:pt modelId="{73EC1056-DF46-4624-A851-E8C2DF05A505}" type="pres">
      <dgm:prSet presAssocID="{EAD04AAE-353E-450B-8C53-72485717BF1E}" presName="negativeSpace" presStyleCnt="0"/>
      <dgm:spPr/>
    </dgm:pt>
    <dgm:pt modelId="{834854F4-5CFC-4DC5-BA28-8A21F2F2110A}" type="pres">
      <dgm:prSet presAssocID="{EAD04AAE-353E-450B-8C53-72485717BF1E}" presName="childText" presStyleLbl="conFgAcc1" presStyleIdx="1" presStyleCnt="4">
        <dgm:presLayoutVars>
          <dgm:bulletEnabled val="1"/>
        </dgm:presLayoutVars>
      </dgm:prSet>
      <dgm:spPr/>
    </dgm:pt>
    <dgm:pt modelId="{8DDF5BFD-6935-4EC4-85B2-65C89C42E549}" type="pres">
      <dgm:prSet presAssocID="{18C88627-1C5E-4E5A-ABE9-6E52E40C8C75}" presName="spaceBetweenRectangles" presStyleCnt="0"/>
      <dgm:spPr/>
    </dgm:pt>
    <dgm:pt modelId="{70AE8D89-B6F7-466A-AA64-55D3BA4010E0}" type="pres">
      <dgm:prSet presAssocID="{83C1FB94-B114-44F6-A09C-6550A23E9D2D}" presName="parentLin" presStyleCnt="0"/>
      <dgm:spPr/>
    </dgm:pt>
    <dgm:pt modelId="{A7C9BC9C-304F-4A12-A970-0E1605D94218}" type="pres">
      <dgm:prSet presAssocID="{83C1FB94-B114-44F6-A09C-6550A23E9D2D}" presName="parentLeftMargin" presStyleLbl="node1" presStyleIdx="1" presStyleCnt="4"/>
      <dgm:spPr/>
      <dgm:t>
        <a:bodyPr/>
        <a:lstStyle/>
        <a:p>
          <a:endParaRPr lang="en-US"/>
        </a:p>
      </dgm:t>
    </dgm:pt>
    <dgm:pt modelId="{57DF5D28-D87F-4D72-B045-B342D6D005B5}" type="pres">
      <dgm:prSet presAssocID="{83C1FB94-B114-44F6-A09C-6550A23E9D2D}" presName="parentText" presStyleLbl="node1" presStyleIdx="2" presStyleCnt="4">
        <dgm:presLayoutVars>
          <dgm:chMax val="0"/>
          <dgm:bulletEnabled val="1"/>
        </dgm:presLayoutVars>
      </dgm:prSet>
      <dgm:spPr/>
      <dgm:t>
        <a:bodyPr/>
        <a:lstStyle/>
        <a:p>
          <a:endParaRPr lang="en-US"/>
        </a:p>
      </dgm:t>
    </dgm:pt>
    <dgm:pt modelId="{04714677-B0FC-413F-8382-CACC0233ACFA}" type="pres">
      <dgm:prSet presAssocID="{83C1FB94-B114-44F6-A09C-6550A23E9D2D}" presName="negativeSpace" presStyleCnt="0"/>
      <dgm:spPr/>
    </dgm:pt>
    <dgm:pt modelId="{414F7028-5652-41FD-ADF6-0FAEF38A0B90}" type="pres">
      <dgm:prSet presAssocID="{83C1FB94-B114-44F6-A09C-6550A23E9D2D}" presName="childText" presStyleLbl="conFgAcc1" presStyleIdx="2" presStyleCnt="4">
        <dgm:presLayoutVars>
          <dgm:bulletEnabled val="1"/>
        </dgm:presLayoutVars>
      </dgm:prSet>
      <dgm:spPr/>
    </dgm:pt>
    <dgm:pt modelId="{DAEEA7C2-A114-48C5-B6AD-7E4630932F95}" type="pres">
      <dgm:prSet presAssocID="{4462740F-A86C-45C7-A3D9-4C13E8B3C255}" presName="spaceBetweenRectangles" presStyleCnt="0"/>
      <dgm:spPr/>
    </dgm:pt>
    <dgm:pt modelId="{A940988D-1065-4230-B53F-D5A42D3AFB80}" type="pres">
      <dgm:prSet presAssocID="{0151B7E2-2B34-4508-8C8A-CE23B07EC267}" presName="parentLin" presStyleCnt="0"/>
      <dgm:spPr/>
    </dgm:pt>
    <dgm:pt modelId="{630928DF-EA16-4915-958D-6774986C8B79}" type="pres">
      <dgm:prSet presAssocID="{0151B7E2-2B34-4508-8C8A-CE23B07EC267}" presName="parentLeftMargin" presStyleLbl="node1" presStyleIdx="2" presStyleCnt="4"/>
      <dgm:spPr/>
      <dgm:t>
        <a:bodyPr/>
        <a:lstStyle/>
        <a:p>
          <a:endParaRPr lang="en-US"/>
        </a:p>
      </dgm:t>
    </dgm:pt>
    <dgm:pt modelId="{20141485-CBB3-42C7-953A-22EB574FB63C}" type="pres">
      <dgm:prSet presAssocID="{0151B7E2-2B34-4508-8C8A-CE23B07EC267}" presName="parentText" presStyleLbl="node1" presStyleIdx="3" presStyleCnt="4">
        <dgm:presLayoutVars>
          <dgm:chMax val="0"/>
          <dgm:bulletEnabled val="1"/>
        </dgm:presLayoutVars>
      </dgm:prSet>
      <dgm:spPr/>
      <dgm:t>
        <a:bodyPr/>
        <a:lstStyle/>
        <a:p>
          <a:endParaRPr lang="en-US"/>
        </a:p>
      </dgm:t>
    </dgm:pt>
    <dgm:pt modelId="{B751981B-0F25-40C3-82AA-C36837D625E8}" type="pres">
      <dgm:prSet presAssocID="{0151B7E2-2B34-4508-8C8A-CE23B07EC267}" presName="negativeSpace" presStyleCnt="0"/>
      <dgm:spPr/>
    </dgm:pt>
    <dgm:pt modelId="{8C719758-1351-4C43-82D6-128DC9DB6E6F}" type="pres">
      <dgm:prSet presAssocID="{0151B7E2-2B34-4508-8C8A-CE23B07EC267}" presName="childText" presStyleLbl="conFgAcc1" presStyleIdx="3" presStyleCnt="4">
        <dgm:presLayoutVars>
          <dgm:bulletEnabled val="1"/>
        </dgm:presLayoutVars>
      </dgm:prSet>
      <dgm:spPr/>
    </dgm:pt>
  </dgm:ptLst>
  <dgm:cxnLst>
    <dgm:cxn modelId="{B73AE8EA-C4ED-4BA0-B05E-B2C117A39062}" srcId="{13A29E7E-C741-4206-9546-1025F593545D}" destId="{83C1FB94-B114-44F6-A09C-6550A23E9D2D}" srcOrd="2" destOrd="0" parTransId="{06E044C0-C173-4D97-9866-C04D4F9D43FE}" sibTransId="{4462740F-A86C-45C7-A3D9-4C13E8B3C255}"/>
    <dgm:cxn modelId="{9F781C21-19B0-42AE-B285-022CB2205DBE}" srcId="{13A29E7E-C741-4206-9546-1025F593545D}" destId="{C16AF490-8E05-4476-B561-FDAD68F04AB7}" srcOrd="0" destOrd="0" parTransId="{B3CB66E2-F0AD-43BD-B138-4C940759F3F5}" sibTransId="{8FDE9377-7855-4EC9-9693-3CBF00B20550}"/>
    <dgm:cxn modelId="{77C14618-0F7A-4E14-A60F-389CB381E0D4}" srcId="{13A29E7E-C741-4206-9546-1025F593545D}" destId="{0151B7E2-2B34-4508-8C8A-CE23B07EC267}" srcOrd="3" destOrd="0" parTransId="{48068FAD-036A-4788-B545-F8F00718DBED}" sibTransId="{50772CCC-5079-4113-86F6-426757DE1AE3}"/>
    <dgm:cxn modelId="{4F8AD7AD-0764-45D1-8670-5EBB84B5FF82}" type="presOf" srcId="{EAD04AAE-353E-450B-8C53-72485717BF1E}" destId="{3FFC708B-B8C5-4256-A26D-B79E3F2D5D00}" srcOrd="0" destOrd="0" presId="urn:microsoft.com/office/officeart/2005/8/layout/list1"/>
    <dgm:cxn modelId="{D8789586-4FA7-42E8-B854-55942DD3B6E6}" type="presOf" srcId="{0151B7E2-2B34-4508-8C8A-CE23B07EC267}" destId="{630928DF-EA16-4915-958D-6774986C8B79}" srcOrd="0" destOrd="0" presId="urn:microsoft.com/office/officeart/2005/8/layout/list1"/>
    <dgm:cxn modelId="{7A018A3A-8244-4A59-9EA5-B77F8220E8AF}" type="presOf" srcId="{83C1FB94-B114-44F6-A09C-6550A23E9D2D}" destId="{A7C9BC9C-304F-4A12-A970-0E1605D94218}" srcOrd="0" destOrd="0" presId="urn:microsoft.com/office/officeart/2005/8/layout/list1"/>
    <dgm:cxn modelId="{9C03C718-1ACA-4ECB-AC62-9E601CE6FDFF}" type="presOf" srcId="{EAD04AAE-353E-450B-8C53-72485717BF1E}" destId="{3B708B76-D63D-4A1A-93AC-BB74608F9500}" srcOrd="1" destOrd="0" presId="urn:microsoft.com/office/officeart/2005/8/layout/list1"/>
    <dgm:cxn modelId="{C1C0BD3F-E70B-4ECF-974B-92723406F30D}" srcId="{13A29E7E-C741-4206-9546-1025F593545D}" destId="{EAD04AAE-353E-450B-8C53-72485717BF1E}" srcOrd="1" destOrd="0" parTransId="{2CDB1E29-E224-4A97-8CE0-5D728662C6B2}" sibTransId="{18C88627-1C5E-4E5A-ABE9-6E52E40C8C75}"/>
    <dgm:cxn modelId="{2F11A66F-4595-408B-A7A0-C0614AC00919}" type="presOf" srcId="{C16AF490-8E05-4476-B561-FDAD68F04AB7}" destId="{19202426-3D73-46C9-9A70-9A3A6AD43823}" srcOrd="1" destOrd="0" presId="urn:microsoft.com/office/officeart/2005/8/layout/list1"/>
    <dgm:cxn modelId="{E6006DF4-15E2-4AE8-84E7-15AA824DA97B}" type="presOf" srcId="{13A29E7E-C741-4206-9546-1025F593545D}" destId="{78D88E2A-6258-4AFB-A468-EBF30AEBB36D}" srcOrd="0" destOrd="0" presId="urn:microsoft.com/office/officeart/2005/8/layout/list1"/>
    <dgm:cxn modelId="{540DCC78-94EC-4005-8C47-6B07C876FEF3}" type="presOf" srcId="{C16AF490-8E05-4476-B561-FDAD68F04AB7}" destId="{E821DAB8-2E96-4BC0-9AE6-B85B0D2B9BF9}" srcOrd="0" destOrd="0" presId="urn:microsoft.com/office/officeart/2005/8/layout/list1"/>
    <dgm:cxn modelId="{4B4D8F90-AF09-4A78-8D40-E73091AC8E5E}" type="presOf" srcId="{83C1FB94-B114-44F6-A09C-6550A23E9D2D}" destId="{57DF5D28-D87F-4D72-B045-B342D6D005B5}" srcOrd="1" destOrd="0" presId="urn:microsoft.com/office/officeart/2005/8/layout/list1"/>
    <dgm:cxn modelId="{ABFB1008-2482-496B-926F-5DC9D3E3541E}" type="presOf" srcId="{0151B7E2-2B34-4508-8C8A-CE23B07EC267}" destId="{20141485-CBB3-42C7-953A-22EB574FB63C}" srcOrd="1" destOrd="0" presId="urn:microsoft.com/office/officeart/2005/8/layout/list1"/>
    <dgm:cxn modelId="{C90853C5-D90E-44B2-9475-2C8357F06117}" type="presParOf" srcId="{78D88E2A-6258-4AFB-A468-EBF30AEBB36D}" destId="{FD6AE35A-CE5F-402D-A57F-29361EBA56E4}" srcOrd="0" destOrd="0" presId="urn:microsoft.com/office/officeart/2005/8/layout/list1"/>
    <dgm:cxn modelId="{3BB4D990-E4C5-4C31-870D-9C825BED6B26}" type="presParOf" srcId="{FD6AE35A-CE5F-402D-A57F-29361EBA56E4}" destId="{E821DAB8-2E96-4BC0-9AE6-B85B0D2B9BF9}" srcOrd="0" destOrd="0" presId="urn:microsoft.com/office/officeart/2005/8/layout/list1"/>
    <dgm:cxn modelId="{1AD91E02-9D98-4BB7-AC47-E0AF89022B27}" type="presParOf" srcId="{FD6AE35A-CE5F-402D-A57F-29361EBA56E4}" destId="{19202426-3D73-46C9-9A70-9A3A6AD43823}" srcOrd="1" destOrd="0" presId="urn:microsoft.com/office/officeart/2005/8/layout/list1"/>
    <dgm:cxn modelId="{0F78FE40-3E64-4E88-947B-AA4E8E51356D}" type="presParOf" srcId="{78D88E2A-6258-4AFB-A468-EBF30AEBB36D}" destId="{EEDC1DA1-ED1B-4150-99F0-45A6D96ADA2A}" srcOrd="1" destOrd="0" presId="urn:microsoft.com/office/officeart/2005/8/layout/list1"/>
    <dgm:cxn modelId="{D6345849-CFE8-4B93-A4F0-3D8B18D66E8B}" type="presParOf" srcId="{78D88E2A-6258-4AFB-A468-EBF30AEBB36D}" destId="{95CFF0E4-D035-435D-BE84-E9870272C65B}" srcOrd="2" destOrd="0" presId="urn:microsoft.com/office/officeart/2005/8/layout/list1"/>
    <dgm:cxn modelId="{683AB495-4699-482B-9431-457B72FF04C5}" type="presParOf" srcId="{78D88E2A-6258-4AFB-A468-EBF30AEBB36D}" destId="{C234CB4E-8CE8-4C1D-92FF-12D9B605B874}" srcOrd="3" destOrd="0" presId="urn:microsoft.com/office/officeart/2005/8/layout/list1"/>
    <dgm:cxn modelId="{7FCB1BE5-6C23-4ECF-8E96-D0F886C2E257}" type="presParOf" srcId="{78D88E2A-6258-4AFB-A468-EBF30AEBB36D}" destId="{3885068A-C95C-410C-BE59-208C2D344987}" srcOrd="4" destOrd="0" presId="urn:microsoft.com/office/officeart/2005/8/layout/list1"/>
    <dgm:cxn modelId="{DF7A1DD1-2F3E-42B2-9CB7-988D0E2AEBA7}" type="presParOf" srcId="{3885068A-C95C-410C-BE59-208C2D344987}" destId="{3FFC708B-B8C5-4256-A26D-B79E3F2D5D00}" srcOrd="0" destOrd="0" presId="urn:microsoft.com/office/officeart/2005/8/layout/list1"/>
    <dgm:cxn modelId="{3A70A52D-59BD-4CFD-8E42-6AD10E9B2178}" type="presParOf" srcId="{3885068A-C95C-410C-BE59-208C2D344987}" destId="{3B708B76-D63D-4A1A-93AC-BB74608F9500}" srcOrd="1" destOrd="0" presId="urn:microsoft.com/office/officeart/2005/8/layout/list1"/>
    <dgm:cxn modelId="{DB15ECB6-D948-4756-AB2A-85E5A42F5070}" type="presParOf" srcId="{78D88E2A-6258-4AFB-A468-EBF30AEBB36D}" destId="{73EC1056-DF46-4624-A851-E8C2DF05A505}" srcOrd="5" destOrd="0" presId="urn:microsoft.com/office/officeart/2005/8/layout/list1"/>
    <dgm:cxn modelId="{94F2DD1E-BB2C-427F-A335-E5E63B1FACF2}" type="presParOf" srcId="{78D88E2A-6258-4AFB-A468-EBF30AEBB36D}" destId="{834854F4-5CFC-4DC5-BA28-8A21F2F2110A}" srcOrd="6" destOrd="0" presId="urn:microsoft.com/office/officeart/2005/8/layout/list1"/>
    <dgm:cxn modelId="{48F55021-820B-45D8-B0D5-C81680739498}" type="presParOf" srcId="{78D88E2A-6258-4AFB-A468-EBF30AEBB36D}" destId="{8DDF5BFD-6935-4EC4-85B2-65C89C42E549}" srcOrd="7" destOrd="0" presId="urn:microsoft.com/office/officeart/2005/8/layout/list1"/>
    <dgm:cxn modelId="{E6A0A940-65B7-417A-8CB4-166F601E10CC}" type="presParOf" srcId="{78D88E2A-6258-4AFB-A468-EBF30AEBB36D}" destId="{70AE8D89-B6F7-466A-AA64-55D3BA4010E0}" srcOrd="8" destOrd="0" presId="urn:microsoft.com/office/officeart/2005/8/layout/list1"/>
    <dgm:cxn modelId="{CA666FCD-BFA4-40D0-8BF4-84218DCF80F3}" type="presParOf" srcId="{70AE8D89-B6F7-466A-AA64-55D3BA4010E0}" destId="{A7C9BC9C-304F-4A12-A970-0E1605D94218}" srcOrd="0" destOrd="0" presId="urn:microsoft.com/office/officeart/2005/8/layout/list1"/>
    <dgm:cxn modelId="{D49AF104-06DE-4FD8-9D9B-AD3B1E587068}" type="presParOf" srcId="{70AE8D89-B6F7-466A-AA64-55D3BA4010E0}" destId="{57DF5D28-D87F-4D72-B045-B342D6D005B5}" srcOrd="1" destOrd="0" presId="urn:microsoft.com/office/officeart/2005/8/layout/list1"/>
    <dgm:cxn modelId="{F678BDFF-1740-4DBD-AD60-6E81B57395B0}" type="presParOf" srcId="{78D88E2A-6258-4AFB-A468-EBF30AEBB36D}" destId="{04714677-B0FC-413F-8382-CACC0233ACFA}" srcOrd="9" destOrd="0" presId="urn:microsoft.com/office/officeart/2005/8/layout/list1"/>
    <dgm:cxn modelId="{4CB9B482-B7BB-4F6B-AF58-45D645E9225E}" type="presParOf" srcId="{78D88E2A-6258-4AFB-A468-EBF30AEBB36D}" destId="{414F7028-5652-41FD-ADF6-0FAEF38A0B90}" srcOrd="10" destOrd="0" presId="urn:microsoft.com/office/officeart/2005/8/layout/list1"/>
    <dgm:cxn modelId="{36058417-0AB4-403F-B5F4-297F3670F964}" type="presParOf" srcId="{78D88E2A-6258-4AFB-A468-EBF30AEBB36D}" destId="{DAEEA7C2-A114-48C5-B6AD-7E4630932F95}" srcOrd="11" destOrd="0" presId="urn:microsoft.com/office/officeart/2005/8/layout/list1"/>
    <dgm:cxn modelId="{8E5D149A-3BA5-44BB-8643-BD78080ED09F}" type="presParOf" srcId="{78D88E2A-6258-4AFB-A468-EBF30AEBB36D}" destId="{A940988D-1065-4230-B53F-D5A42D3AFB80}" srcOrd="12" destOrd="0" presId="urn:microsoft.com/office/officeart/2005/8/layout/list1"/>
    <dgm:cxn modelId="{A68640E5-5D8E-4E0D-8E8B-AAD8CD985921}" type="presParOf" srcId="{A940988D-1065-4230-B53F-D5A42D3AFB80}" destId="{630928DF-EA16-4915-958D-6774986C8B79}" srcOrd="0" destOrd="0" presId="urn:microsoft.com/office/officeart/2005/8/layout/list1"/>
    <dgm:cxn modelId="{2A6300BC-25C3-4082-A66C-44E0A049308B}" type="presParOf" srcId="{A940988D-1065-4230-B53F-D5A42D3AFB80}" destId="{20141485-CBB3-42C7-953A-22EB574FB63C}" srcOrd="1" destOrd="0" presId="urn:microsoft.com/office/officeart/2005/8/layout/list1"/>
    <dgm:cxn modelId="{EB2D7C2A-47AB-4B46-985D-610EA233E1F3}" type="presParOf" srcId="{78D88E2A-6258-4AFB-A468-EBF30AEBB36D}" destId="{B751981B-0F25-40C3-82AA-C36837D625E8}" srcOrd="13" destOrd="0" presId="urn:microsoft.com/office/officeart/2005/8/layout/list1"/>
    <dgm:cxn modelId="{09E4DE3C-7DDC-4395-82D8-B9840756D32E}" type="presParOf" srcId="{78D88E2A-6258-4AFB-A468-EBF30AEBB36D}" destId="{8C719758-1351-4C43-82D6-128DC9DB6E6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3285813-9B1C-4407-9836-445B4061D045}" type="doc">
      <dgm:prSet loTypeId="urn:microsoft.com/office/officeart/2005/8/layout/process4" loCatId="list" qsTypeId="urn:microsoft.com/office/officeart/2005/8/quickstyle/3d2" qsCatId="3D" csTypeId="urn:microsoft.com/office/officeart/2005/8/colors/accent1_3" csCatId="accent1" phldr="1"/>
      <dgm:spPr/>
      <dgm:t>
        <a:bodyPr/>
        <a:lstStyle/>
        <a:p>
          <a:endParaRPr lang="en-US"/>
        </a:p>
      </dgm:t>
    </dgm:pt>
    <dgm:pt modelId="{F6EBCE83-6E3E-435A-88FA-1CD71DDB2267}">
      <dgm:prSet custT="1"/>
      <dgm:spPr/>
      <dgm:t>
        <a:bodyPr/>
        <a:lstStyle/>
        <a:p>
          <a:pPr rtl="0"/>
          <a:r>
            <a:rPr lang="en-US" sz="2400" b="1" dirty="0" smtClean="0">
              <a:latin typeface="+mj-lt"/>
            </a:rPr>
            <a:t>Misconception</a:t>
          </a:r>
          <a:endParaRPr lang="en-US" sz="2400" dirty="0">
            <a:latin typeface="+mj-lt"/>
          </a:endParaRPr>
        </a:p>
      </dgm:t>
    </dgm:pt>
    <dgm:pt modelId="{09B87B13-4B9D-4C8D-8DAC-48192C2A63B5}" type="parTrans" cxnId="{DAEA9F2D-8EE8-49C7-B08A-94CE4E2712DF}">
      <dgm:prSet/>
      <dgm:spPr/>
      <dgm:t>
        <a:bodyPr/>
        <a:lstStyle/>
        <a:p>
          <a:endParaRPr lang="en-US" sz="1800"/>
        </a:p>
      </dgm:t>
    </dgm:pt>
    <dgm:pt modelId="{F1B6DF92-E065-4F97-9F4A-0E51D5FFD3BD}" type="sibTrans" cxnId="{DAEA9F2D-8EE8-49C7-B08A-94CE4E2712DF}">
      <dgm:prSet/>
      <dgm:spPr/>
      <dgm:t>
        <a:bodyPr/>
        <a:lstStyle/>
        <a:p>
          <a:endParaRPr lang="en-US" sz="1800"/>
        </a:p>
      </dgm:t>
    </dgm:pt>
    <dgm:pt modelId="{EC8CCE6B-7675-44C6-9457-593FE499C2C9}">
      <dgm:prSet custT="1"/>
      <dgm:spPr/>
      <dgm:t>
        <a:bodyPr/>
        <a:lstStyle/>
        <a:p>
          <a:pPr rtl="0"/>
          <a:r>
            <a:rPr lang="en-US" sz="1000" b="1" dirty="0" smtClean="0"/>
            <a:t>You can’t afford not to! You either pay now or you pay later!</a:t>
          </a:r>
          <a:endParaRPr lang="en-US" sz="1000" dirty="0"/>
        </a:p>
      </dgm:t>
    </dgm:pt>
    <dgm:pt modelId="{A359915E-9C75-48EE-994C-F2157C32FCF6}" type="parTrans" cxnId="{FC72A59A-C216-4F7C-A91C-18AD8643A0BD}">
      <dgm:prSet/>
      <dgm:spPr/>
      <dgm:t>
        <a:bodyPr/>
        <a:lstStyle/>
        <a:p>
          <a:endParaRPr lang="en-US" sz="1600"/>
        </a:p>
      </dgm:t>
    </dgm:pt>
    <dgm:pt modelId="{32D8FE9C-10A8-4342-9CB0-48F1673F3337}" type="sibTrans" cxnId="{FC72A59A-C216-4F7C-A91C-18AD8643A0BD}">
      <dgm:prSet/>
      <dgm:spPr/>
      <dgm:t>
        <a:bodyPr/>
        <a:lstStyle/>
        <a:p>
          <a:endParaRPr lang="en-US" sz="1800"/>
        </a:p>
      </dgm:t>
    </dgm:pt>
    <dgm:pt modelId="{55A65A21-080F-4B4A-8A5F-BB8EE4D042DD}">
      <dgm:prSet custT="1"/>
      <dgm:spPr/>
      <dgm:t>
        <a:bodyPr/>
        <a:lstStyle/>
        <a:p>
          <a:pPr rtl="0"/>
          <a:r>
            <a:rPr lang="en-US" sz="900" b="1" dirty="0" smtClean="0"/>
            <a:t>When an employee is at work, you can observe them to assure they are staying within their restrictions for those hours of the day.  </a:t>
          </a:r>
          <a:endParaRPr lang="en-US" sz="900" dirty="0"/>
        </a:p>
      </dgm:t>
    </dgm:pt>
    <dgm:pt modelId="{6EAFFE62-96A2-4980-8050-D2FA074DEC5F}" type="parTrans" cxnId="{D2FF131D-2AF8-4082-84A0-6FF2A4D31DEA}">
      <dgm:prSet/>
      <dgm:spPr/>
      <dgm:t>
        <a:bodyPr/>
        <a:lstStyle/>
        <a:p>
          <a:endParaRPr lang="en-US" sz="1600"/>
        </a:p>
      </dgm:t>
    </dgm:pt>
    <dgm:pt modelId="{94265A61-18DF-4BF9-A89E-877FDE0DD40C}" type="sibTrans" cxnId="{D2FF131D-2AF8-4082-84A0-6FF2A4D31DEA}">
      <dgm:prSet/>
      <dgm:spPr/>
      <dgm:t>
        <a:bodyPr/>
        <a:lstStyle/>
        <a:p>
          <a:endParaRPr lang="en-US" sz="1800"/>
        </a:p>
      </dgm:t>
    </dgm:pt>
    <dgm:pt modelId="{D2984B2D-354C-4ABC-86BA-EA3CB2B16734}">
      <dgm:prSet custT="1"/>
      <dgm:spPr/>
      <dgm:t>
        <a:bodyPr/>
        <a:lstStyle/>
        <a:p>
          <a:pPr rtl="0"/>
          <a:r>
            <a:rPr lang="en-US" sz="1000" b="1" dirty="0" smtClean="0"/>
            <a:t>If you have an effective Return to Work Program in place, you shouldn’t need to worry about re-injury.  </a:t>
          </a:r>
          <a:endParaRPr lang="en-US" sz="1000" dirty="0"/>
        </a:p>
      </dgm:t>
    </dgm:pt>
    <dgm:pt modelId="{7407C18B-00DA-44FE-BA0E-35F66015BD9E}" type="parTrans" cxnId="{8BB097F2-7657-4EE5-935D-4665635090FD}">
      <dgm:prSet/>
      <dgm:spPr/>
      <dgm:t>
        <a:bodyPr/>
        <a:lstStyle/>
        <a:p>
          <a:endParaRPr lang="en-US" sz="1600"/>
        </a:p>
      </dgm:t>
    </dgm:pt>
    <dgm:pt modelId="{C40AA0BC-36C4-41B1-9C67-47C511BCE976}" type="sibTrans" cxnId="{8BB097F2-7657-4EE5-935D-4665635090FD}">
      <dgm:prSet/>
      <dgm:spPr/>
      <dgm:t>
        <a:bodyPr/>
        <a:lstStyle/>
        <a:p>
          <a:endParaRPr lang="en-US" sz="1800"/>
        </a:p>
      </dgm:t>
    </dgm:pt>
    <dgm:pt modelId="{F8DC3A04-1A79-46C1-9EBA-1A9E21CE191D}">
      <dgm:prSet custT="1"/>
      <dgm:spPr/>
      <dgm:t>
        <a:bodyPr/>
        <a:lstStyle/>
        <a:p>
          <a:pPr rtl="0"/>
          <a:r>
            <a:rPr lang="en-US" sz="800" b="1" dirty="0" smtClean="0"/>
            <a:t>It is in your business and in </a:t>
          </a:r>
          <a:r>
            <a:rPr lang="en-US" sz="800" b="1" dirty="0" smtClean="0"/>
            <a:t>your  </a:t>
          </a:r>
          <a:r>
            <a:rPr lang="en-US" sz="800" b="1" dirty="0" smtClean="0"/>
            <a:t>employees’ best interest for you to be active in the claims process and have direct contact </a:t>
          </a:r>
          <a:r>
            <a:rPr lang="en-US" sz="800" b="1" dirty="0" smtClean="0"/>
            <a:t>with </a:t>
          </a:r>
          <a:r>
            <a:rPr lang="en-US" sz="850" b="1" dirty="0" smtClean="0"/>
            <a:t>the physician! </a:t>
          </a:r>
          <a:endParaRPr lang="en-US" sz="850" dirty="0"/>
        </a:p>
      </dgm:t>
    </dgm:pt>
    <dgm:pt modelId="{F0824E83-AAFB-40F7-9262-625D6B6F5079}" type="parTrans" cxnId="{DEC4EDB1-4002-452A-A464-D937574C19DF}">
      <dgm:prSet/>
      <dgm:spPr/>
      <dgm:t>
        <a:bodyPr/>
        <a:lstStyle/>
        <a:p>
          <a:endParaRPr lang="en-US" sz="1600"/>
        </a:p>
      </dgm:t>
    </dgm:pt>
    <dgm:pt modelId="{61532E00-8B40-4AAB-8B68-51C982000F09}" type="sibTrans" cxnId="{DEC4EDB1-4002-452A-A464-D937574C19DF}">
      <dgm:prSet/>
      <dgm:spPr/>
      <dgm:t>
        <a:bodyPr/>
        <a:lstStyle/>
        <a:p>
          <a:endParaRPr lang="en-US" sz="1800"/>
        </a:p>
      </dgm:t>
    </dgm:pt>
    <dgm:pt modelId="{F0E492A1-C74C-4783-A7C2-B508D306BE75}">
      <dgm:prSet custT="1"/>
      <dgm:spPr/>
      <dgm:t>
        <a:bodyPr/>
        <a:lstStyle/>
        <a:p>
          <a:pPr rtl="0"/>
          <a:r>
            <a:rPr lang="en-US" sz="800" b="1" dirty="0" smtClean="0"/>
            <a:t>Most medical professionals NEVER receive any formal training for addressing return to work or the benefits of keeping an employee at work. </a:t>
          </a:r>
          <a:endParaRPr lang="en-US" sz="800" dirty="0"/>
        </a:p>
      </dgm:t>
    </dgm:pt>
    <dgm:pt modelId="{C2C9B3F5-E7CC-428B-9E0A-6398135EEE15}" type="parTrans" cxnId="{F362F9E4-AA48-4665-ABCA-11A27E062210}">
      <dgm:prSet/>
      <dgm:spPr/>
      <dgm:t>
        <a:bodyPr/>
        <a:lstStyle/>
        <a:p>
          <a:endParaRPr lang="en-US" sz="1600"/>
        </a:p>
      </dgm:t>
    </dgm:pt>
    <dgm:pt modelId="{1FB7F29F-E1F9-48A7-9D43-1533FFF1873F}" type="sibTrans" cxnId="{F362F9E4-AA48-4665-ABCA-11A27E062210}">
      <dgm:prSet/>
      <dgm:spPr/>
      <dgm:t>
        <a:bodyPr/>
        <a:lstStyle/>
        <a:p>
          <a:endParaRPr lang="en-US" sz="1800"/>
        </a:p>
      </dgm:t>
    </dgm:pt>
    <dgm:pt modelId="{828BB029-452B-41FA-AB71-CA66959E41ED}">
      <dgm:prSet custT="1"/>
      <dgm:spPr/>
      <dgm:t>
        <a:bodyPr/>
        <a:lstStyle/>
        <a:p>
          <a:pPr rtl="0"/>
          <a:r>
            <a:rPr lang="en-US" sz="800" b="1" dirty="0" smtClean="0"/>
            <a:t>As long as the work is meaningful and within the medical provider’s issued restrictions, you can have the employee work where and when you want!</a:t>
          </a:r>
          <a:endParaRPr lang="en-US" sz="800" dirty="0"/>
        </a:p>
      </dgm:t>
    </dgm:pt>
    <dgm:pt modelId="{B0D70658-93C6-41DA-B9AD-C842A03412D2}" type="parTrans" cxnId="{60A6638B-712A-477B-95A5-412A45AE785B}">
      <dgm:prSet/>
      <dgm:spPr/>
      <dgm:t>
        <a:bodyPr/>
        <a:lstStyle/>
        <a:p>
          <a:endParaRPr lang="en-US" sz="1600"/>
        </a:p>
      </dgm:t>
    </dgm:pt>
    <dgm:pt modelId="{81CAFD25-4F60-44B1-8831-BB4691A9368A}" type="sibTrans" cxnId="{60A6638B-712A-477B-95A5-412A45AE785B}">
      <dgm:prSet/>
      <dgm:spPr/>
      <dgm:t>
        <a:bodyPr/>
        <a:lstStyle/>
        <a:p>
          <a:endParaRPr lang="en-US" sz="1800"/>
        </a:p>
      </dgm:t>
    </dgm:pt>
    <dgm:pt modelId="{E28213DC-C6F5-4144-86EF-24CD6087DFDA}">
      <dgm:prSet custT="1"/>
      <dgm:spPr/>
      <dgm:t>
        <a:bodyPr/>
        <a:lstStyle/>
        <a:p>
          <a:pPr rtl="0"/>
          <a:r>
            <a:rPr lang="en-US" sz="2400" b="1" dirty="0" smtClean="0"/>
            <a:t>Reality</a:t>
          </a:r>
          <a:endParaRPr lang="en-US" sz="700" dirty="0"/>
        </a:p>
      </dgm:t>
    </dgm:pt>
    <dgm:pt modelId="{E789A21A-161B-4F70-AF70-200805440614}" type="parTrans" cxnId="{01C5C890-9BFB-4728-A4B9-F1E00FBB81BF}">
      <dgm:prSet/>
      <dgm:spPr/>
      <dgm:t>
        <a:bodyPr/>
        <a:lstStyle/>
        <a:p>
          <a:endParaRPr lang="en-US" sz="1800"/>
        </a:p>
      </dgm:t>
    </dgm:pt>
    <dgm:pt modelId="{D67138F3-0213-48CB-8BA8-3B171944036F}" type="sibTrans" cxnId="{01C5C890-9BFB-4728-A4B9-F1E00FBB81BF}">
      <dgm:prSet/>
      <dgm:spPr/>
      <dgm:t>
        <a:bodyPr/>
        <a:lstStyle/>
        <a:p>
          <a:endParaRPr lang="en-US" sz="1800"/>
        </a:p>
      </dgm:t>
    </dgm:pt>
    <dgm:pt modelId="{DABF49AF-EF00-4B55-8841-650A37F276F4}">
      <dgm:prSet custT="1"/>
      <dgm:spPr/>
      <dgm:t>
        <a:bodyPr/>
        <a:lstStyle/>
        <a:p>
          <a:pPr rtl="0"/>
          <a:r>
            <a:rPr lang="en-US" sz="1000" b="1" dirty="0" smtClean="0"/>
            <a:t>The risk for re-injury is too high to bring the employee back to work. </a:t>
          </a:r>
          <a:endParaRPr lang="en-US" sz="1000" dirty="0"/>
        </a:p>
      </dgm:t>
    </dgm:pt>
    <dgm:pt modelId="{CB2B26F9-CD96-433D-9A43-55E6B167CCA0}" type="parTrans" cxnId="{B1616EB1-3DA4-4D1C-B030-6B8BE1DDF865}">
      <dgm:prSet/>
      <dgm:spPr/>
      <dgm:t>
        <a:bodyPr/>
        <a:lstStyle/>
        <a:p>
          <a:endParaRPr lang="en-US" sz="1600"/>
        </a:p>
      </dgm:t>
    </dgm:pt>
    <dgm:pt modelId="{278E917C-4332-4784-9A81-CA72D1F0784C}" type="sibTrans" cxnId="{B1616EB1-3DA4-4D1C-B030-6B8BE1DDF865}">
      <dgm:prSet/>
      <dgm:spPr/>
      <dgm:t>
        <a:bodyPr/>
        <a:lstStyle/>
        <a:p>
          <a:endParaRPr lang="en-US" sz="1800"/>
        </a:p>
      </dgm:t>
    </dgm:pt>
    <dgm:pt modelId="{05A3FEBE-CD11-42DF-BC2A-F7C735BFBC10}">
      <dgm:prSet custT="1"/>
      <dgm:spPr/>
      <dgm:t>
        <a:bodyPr/>
        <a:lstStyle/>
        <a:p>
          <a:pPr rtl="0"/>
          <a:r>
            <a:rPr lang="en-US" sz="1000" b="1" dirty="0" smtClean="0"/>
            <a:t>It is up to the insurance company to get the employee back to work. It’s not up to me. </a:t>
          </a:r>
          <a:endParaRPr lang="en-US" sz="1000" dirty="0"/>
        </a:p>
      </dgm:t>
    </dgm:pt>
    <dgm:pt modelId="{E46E6F83-EFE1-4E14-8818-C487BCDE331F}" type="parTrans" cxnId="{ED869E85-5F9F-4585-A95D-121CC5E30F99}">
      <dgm:prSet/>
      <dgm:spPr/>
      <dgm:t>
        <a:bodyPr/>
        <a:lstStyle/>
        <a:p>
          <a:endParaRPr lang="en-US" sz="1600"/>
        </a:p>
      </dgm:t>
    </dgm:pt>
    <dgm:pt modelId="{6BC3FCA2-0360-420C-BC86-78AF7FEF8835}" type="sibTrans" cxnId="{ED869E85-5F9F-4585-A95D-121CC5E30F99}">
      <dgm:prSet/>
      <dgm:spPr/>
      <dgm:t>
        <a:bodyPr/>
        <a:lstStyle/>
        <a:p>
          <a:endParaRPr lang="en-US" sz="1800"/>
        </a:p>
      </dgm:t>
    </dgm:pt>
    <dgm:pt modelId="{3083BD6B-0686-4205-8960-C95D89DF3EB9}">
      <dgm:prSet custT="1"/>
      <dgm:spPr/>
      <dgm:t>
        <a:bodyPr/>
        <a:lstStyle/>
        <a:p>
          <a:pPr rtl="0"/>
          <a:r>
            <a:rPr lang="en-US" sz="1000" b="1" dirty="0" smtClean="0"/>
            <a:t>All medical professionals understand return to work and are educated on work comp and the impact of needless work disability. </a:t>
          </a:r>
          <a:endParaRPr lang="en-US" sz="1000" dirty="0"/>
        </a:p>
      </dgm:t>
    </dgm:pt>
    <dgm:pt modelId="{2174BF9B-87D2-4E6D-A8CD-047DBFCB64F3}" type="parTrans" cxnId="{C14BB922-1F66-4CAE-943F-754A96ED0465}">
      <dgm:prSet/>
      <dgm:spPr/>
      <dgm:t>
        <a:bodyPr/>
        <a:lstStyle/>
        <a:p>
          <a:endParaRPr lang="en-US" sz="1600"/>
        </a:p>
      </dgm:t>
    </dgm:pt>
    <dgm:pt modelId="{467EB414-A1E4-4CDF-87B2-3F7DCC207536}" type="sibTrans" cxnId="{C14BB922-1F66-4CAE-943F-754A96ED0465}">
      <dgm:prSet/>
      <dgm:spPr/>
      <dgm:t>
        <a:bodyPr/>
        <a:lstStyle/>
        <a:p>
          <a:endParaRPr lang="en-US" sz="1800"/>
        </a:p>
      </dgm:t>
    </dgm:pt>
    <dgm:pt modelId="{D6FC30DF-CA64-4553-BDCE-1D2BF4C0DDFF}">
      <dgm:prSet custT="1"/>
      <dgm:spPr/>
      <dgm:t>
        <a:bodyPr/>
        <a:lstStyle/>
        <a:p>
          <a:pPr rtl="0"/>
          <a:r>
            <a:rPr lang="en-US" sz="1000" b="1" dirty="0" smtClean="0"/>
            <a:t>Restrictions have to be accommodated doing the same job, at the same place, at the same time when on light duty. </a:t>
          </a:r>
          <a:endParaRPr lang="en-US" sz="1000" dirty="0"/>
        </a:p>
      </dgm:t>
    </dgm:pt>
    <dgm:pt modelId="{CE00CD15-9BC0-4CF2-9B4F-6B9AD1EDB587}" type="parTrans" cxnId="{0B7F9391-4DEA-4ACA-9686-1D3341F8EE55}">
      <dgm:prSet/>
      <dgm:spPr/>
      <dgm:t>
        <a:bodyPr/>
        <a:lstStyle/>
        <a:p>
          <a:endParaRPr lang="en-US" sz="1600"/>
        </a:p>
      </dgm:t>
    </dgm:pt>
    <dgm:pt modelId="{69B3E8FD-91AE-4477-97D9-23FCCCB33307}" type="sibTrans" cxnId="{0B7F9391-4DEA-4ACA-9686-1D3341F8EE55}">
      <dgm:prSet/>
      <dgm:spPr/>
      <dgm:t>
        <a:bodyPr/>
        <a:lstStyle/>
        <a:p>
          <a:endParaRPr lang="en-US" sz="1800"/>
        </a:p>
      </dgm:t>
    </dgm:pt>
    <dgm:pt modelId="{F580FDEC-26AB-4677-9F26-A80DCE366F98}">
      <dgm:prSet custT="1"/>
      <dgm:spPr/>
      <dgm:t>
        <a:bodyPr/>
        <a:lstStyle/>
        <a:p>
          <a:pPr rtl="0"/>
          <a:r>
            <a:rPr lang="en-US" sz="1050" b="1" dirty="0" smtClean="0"/>
            <a:t>Accommodating work restrictions costs too much</a:t>
          </a:r>
          <a:endParaRPr lang="en-US" sz="1400" dirty="0"/>
        </a:p>
      </dgm:t>
    </dgm:pt>
    <dgm:pt modelId="{F675CE54-BDB7-41D5-962E-8295E560AAF3}" type="parTrans" cxnId="{C5A8B7A1-E459-4BA5-AACC-4559EB19BEB2}">
      <dgm:prSet/>
      <dgm:spPr/>
      <dgm:t>
        <a:bodyPr/>
        <a:lstStyle/>
        <a:p>
          <a:endParaRPr lang="en-US"/>
        </a:p>
      </dgm:t>
    </dgm:pt>
    <dgm:pt modelId="{14BFEBA7-8F0C-4C51-B8DD-4E778D808C33}" type="sibTrans" cxnId="{C5A8B7A1-E459-4BA5-AACC-4559EB19BEB2}">
      <dgm:prSet/>
      <dgm:spPr/>
      <dgm:t>
        <a:bodyPr/>
        <a:lstStyle/>
        <a:p>
          <a:endParaRPr lang="en-US"/>
        </a:p>
      </dgm:t>
    </dgm:pt>
    <dgm:pt modelId="{942A0A0E-9285-4410-982F-08845B0A960C}" type="pres">
      <dgm:prSet presAssocID="{C3285813-9B1C-4407-9836-445B4061D045}" presName="Name0" presStyleCnt="0">
        <dgm:presLayoutVars>
          <dgm:dir/>
          <dgm:animLvl val="lvl"/>
          <dgm:resizeHandles val="exact"/>
        </dgm:presLayoutVars>
      </dgm:prSet>
      <dgm:spPr/>
      <dgm:t>
        <a:bodyPr/>
        <a:lstStyle/>
        <a:p>
          <a:endParaRPr lang="en-US"/>
        </a:p>
      </dgm:t>
    </dgm:pt>
    <dgm:pt modelId="{4DCE5FCB-AC7E-4647-A12E-65B9ED412E5D}" type="pres">
      <dgm:prSet presAssocID="{E28213DC-C6F5-4144-86EF-24CD6087DFDA}" presName="boxAndChildren" presStyleCnt="0"/>
      <dgm:spPr/>
    </dgm:pt>
    <dgm:pt modelId="{AAEC2C94-36A9-4250-AB0F-0D47D3BEF3E6}" type="pres">
      <dgm:prSet presAssocID="{E28213DC-C6F5-4144-86EF-24CD6087DFDA}" presName="parentTextBox" presStyleLbl="node1" presStyleIdx="0" presStyleCnt="2"/>
      <dgm:spPr/>
      <dgm:t>
        <a:bodyPr/>
        <a:lstStyle/>
        <a:p>
          <a:endParaRPr lang="en-US"/>
        </a:p>
      </dgm:t>
    </dgm:pt>
    <dgm:pt modelId="{AE1AAEE5-CCDD-4CB0-AC7C-CCC8A4DD91EB}" type="pres">
      <dgm:prSet presAssocID="{E28213DC-C6F5-4144-86EF-24CD6087DFDA}" presName="entireBox" presStyleLbl="node1" presStyleIdx="0" presStyleCnt="2" custScaleY="106283" custLinFactNeighborX="-476" custLinFactNeighborY="1"/>
      <dgm:spPr/>
      <dgm:t>
        <a:bodyPr/>
        <a:lstStyle/>
        <a:p>
          <a:endParaRPr lang="en-US"/>
        </a:p>
      </dgm:t>
    </dgm:pt>
    <dgm:pt modelId="{235E1AF7-9466-4266-A10B-C3B5DAE5576D}" type="pres">
      <dgm:prSet presAssocID="{E28213DC-C6F5-4144-86EF-24CD6087DFDA}" presName="descendantBox" presStyleCnt="0"/>
      <dgm:spPr/>
    </dgm:pt>
    <dgm:pt modelId="{D0C17B47-5E45-419E-9124-E66120D0BF0E}" type="pres">
      <dgm:prSet presAssocID="{EC8CCE6B-7675-44C6-9457-593FE499C2C9}" presName="childTextBox" presStyleLbl="fgAccFollowNode1" presStyleIdx="0" presStyleCnt="11">
        <dgm:presLayoutVars>
          <dgm:bulletEnabled val="1"/>
        </dgm:presLayoutVars>
      </dgm:prSet>
      <dgm:spPr/>
      <dgm:t>
        <a:bodyPr/>
        <a:lstStyle/>
        <a:p>
          <a:endParaRPr lang="en-US"/>
        </a:p>
      </dgm:t>
    </dgm:pt>
    <dgm:pt modelId="{EA4E8A98-0955-41EB-A430-00668D0BD053}" type="pres">
      <dgm:prSet presAssocID="{55A65A21-080F-4B4A-8A5F-BB8EE4D042DD}" presName="childTextBox" presStyleLbl="fgAccFollowNode1" presStyleIdx="1" presStyleCnt="11">
        <dgm:presLayoutVars>
          <dgm:bulletEnabled val="1"/>
        </dgm:presLayoutVars>
      </dgm:prSet>
      <dgm:spPr/>
      <dgm:t>
        <a:bodyPr/>
        <a:lstStyle/>
        <a:p>
          <a:endParaRPr lang="en-US"/>
        </a:p>
      </dgm:t>
    </dgm:pt>
    <dgm:pt modelId="{AA703CA4-8EF0-4E36-87A1-52DDC6A34CED}" type="pres">
      <dgm:prSet presAssocID="{D2984B2D-354C-4ABC-86BA-EA3CB2B16734}" presName="childTextBox" presStyleLbl="fgAccFollowNode1" presStyleIdx="2" presStyleCnt="11">
        <dgm:presLayoutVars>
          <dgm:bulletEnabled val="1"/>
        </dgm:presLayoutVars>
      </dgm:prSet>
      <dgm:spPr/>
      <dgm:t>
        <a:bodyPr/>
        <a:lstStyle/>
        <a:p>
          <a:endParaRPr lang="en-US"/>
        </a:p>
      </dgm:t>
    </dgm:pt>
    <dgm:pt modelId="{0EBCE339-25B6-4D29-82C1-8B621D7BBCEA}" type="pres">
      <dgm:prSet presAssocID="{F8DC3A04-1A79-46C1-9EBA-1A9E21CE191D}" presName="childTextBox" presStyleLbl="fgAccFollowNode1" presStyleIdx="3" presStyleCnt="11">
        <dgm:presLayoutVars>
          <dgm:bulletEnabled val="1"/>
        </dgm:presLayoutVars>
      </dgm:prSet>
      <dgm:spPr/>
      <dgm:t>
        <a:bodyPr/>
        <a:lstStyle/>
        <a:p>
          <a:endParaRPr lang="en-US"/>
        </a:p>
      </dgm:t>
    </dgm:pt>
    <dgm:pt modelId="{45988736-57B1-49D0-B96E-34BD9B4FE845}" type="pres">
      <dgm:prSet presAssocID="{F0E492A1-C74C-4783-A7C2-B508D306BE75}" presName="childTextBox" presStyleLbl="fgAccFollowNode1" presStyleIdx="4" presStyleCnt="11">
        <dgm:presLayoutVars>
          <dgm:bulletEnabled val="1"/>
        </dgm:presLayoutVars>
      </dgm:prSet>
      <dgm:spPr/>
      <dgm:t>
        <a:bodyPr/>
        <a:lstStyle/>
        <a:p>
          <a:endParaRPr lang="en-US"/>
        </a:p>
      </dgm:t>
    </dgm:pt>
    <dgm:pt modelId="{9953DEE9-5294-4685-A842-AE4DCEAE9FC3}" type="pres">
      <dgm:prSet presAssocID="{828BB029-452B-41FA-AB71-CA66959E41ED}" presName="childTextBox" presStyleLbl="fgAccFollowNode1" presStyleIdx="5" presStyleCnt="11">
        <dgm:presLayoutVars>
          <dgm:bulletEnabled val="1"/>
        </dgm:presLayoutVars>
      </dgm:prSet>
      <dgm:spPr/>
      <dgm:t>
        <a:bodyPr/>
        <a:lstStyle/>
        <a:p>
          <a:endParaRPr lang="en-US"/>
        </a:p>
      </dgm:t>
    </dgm:pt>
    <dgm:pt modelId="{8B1AB7C8-C2E3-4182-A548-9D130ABB6440}" type="pres">
      <dgm:prSet presAssocID="{F1B6DF92-E065-4F97-9F4A-0E51D5FFD3BD}" presName="sp" presStyleCnt="0"/>
      <dgm:spPr/>
    </dgm:pt>
    <dgm:pt modelId="{8D8F5BD6-7D0A-47B7-83F2-9E2CDC3D43F0}" type="pres">
      <dgm:prSet presAssocID="{F6EBCE83-6E3E-435A-88FA-1CD71DDB2267}" presName="arrowAndChildren" presStyleCnt="0"/>
      <dgm:spPr/>
    </dgm:pt>
    <dgm:pt modelId="{C78ED7FA-1442-4120-A30B-92A1689E7F25}" type="pres">
      <dgm:prSet presAssocID="{F6EBCE83-6E3E-435A-88FA-1CD71DDB2267}" presName="parentTextArrow" presStyleLbl="node1" presStyleIdx="0" presStyleCnt="2"/>
      <dgm:spPr/>
      <dgm:t>
        <a:bodyPr/>
        <a:lstStyle/>
        <a:p>
          <a:endParaRPr lang="en-US"/>
        </a:p>
      </dgm:t>
    </dgm:pt>
    <dgm:pt modelId="{B84FC77F-CD13-446F-AE00-5F4D4AA8D697}" type="pres">
      <dgm:prSet presAssocID="{F6EBCE83-6E3E-435A-88FA-1CD71DDB2267}" presName="arrow" presStyleLbl="node1" presStyleIdx="1" presStyleCnt="2" custLinFactNeighborX="-285" custLinFactNeighborY="-1"/>
      <dgm:spPr/>
      <dgm:t>
        <a:bodyPr/>
        <a:lstStyle/>
        <a:p>
          <a:endParaRPr lang="en-US"/>
        </a:p>
      </dgm:t>
    </dgm:pt>
    <dgm:pt modelId="{088A75D8-54AF-4ED4-9183-4D6410FF8005}" type="pres">
      <dgm:prSet presAssocID="{F6EBCE83-6E3E-435A-88FA-1CD71DDB2267}" presName="descendantArrow" presStyleCnt="0"/>
      <dgm:spPr/>
    </dgm:pt>
    <dgm:pt modelId="{6C8A2114-F655-4888-AF7F-D18F4798AFB6}" type="pres">
      <dgm:prSet presAssocID="{F580FDEC-26AB-4677-9F26-A80DCE366F98}" presName="childTextArrow" presStyleLbl="fgAccFollowNode1" presStyleIdx="6" presStyleCnt="11" custLinFactNeighborX="1258" custLinFactNeighborY="1062">
        <dgm:presLayoutVars>
          <dgm:bulletEnabled val="1"/>
        </dgm:presLayoutVars>
      </dgm:prSet>
      <dgm:spPr/>
      <dgm:t>
        <a:bodyPr/>
        <a:lstStyle/>
        <a:p>
          <a:endParaRPr lang="en-US"/>
        </a:p>
      </dgm:t>
    </dgm:pt>
    <dgm:pt modelId="{D87085C2-594E-4571-AB85-605B0845E066}" type="pres">
      <dgm:prSet presAssocID="{DABF49AF-EF00-4B55-8841-650A37F276F4}" presName="childTextArrow" presStyleLbl="fgAccFollowNode1" presStyleIdx="7" presStyleCnt="11">
        <dgm:presLayoutVars>
          <dgm:bulletEnabled val="1"/>
        </dgm:presLayoutVars>
      </dgm:prSet>
      <dgm:spPr/>
      <dgm:t>
        <a:bodyPr/>
        <a:lstStyle/>
        <a:p>
          <a:endParaRPr lang="en-US"/>
        </a:p>
      </dgm:t>
    </dgm:pt>
    <dgm:pt modelId="{C0B0B255-18C2-4B68-8484-4F5153F5916D}" type="pres">
      <dgm:prSet presAssocID="{05A3FEBE-CD11-42DF-BC2A-F7C735BFBC10}" presName="childTextArrow" presStyleLbl="fgAccFollowNode1" presStyleIdx="8" presStyleCnt="11">
        <dgm:presLayoutVars>
          <dgm:bulletEnabled val="1"/>
        </dgm:presLayoutVars>
      </dgm:prSet>
      <dgm:spPr/>
      <dgm:t>
        <a:bodyPr/>
        <a:lstStyle/>
        <a:p>
          <a:endParaRPr lang="en-US"/>
        </a:p>
      </dgm:t>
    </dgm:pt>
    <dgm:pt modelId="{49CA79C2-6F9E-44E4-8CFD-D2658BFE7CAF}" type="pres">
      <dgm:prSet presAssocID="{3083BD6B-0686-4205-8960-C95D89DF3EB9}" presName="childTextArrow" presStyleLbl="fgAccFollowNode1" presStyleIdx="9" presStyleCnt="11">
        <dgm:presLayoutVars>
          <dgm:bulletEnabled val="1"/>
        </dgm:presLayoutVars>
      </dgm:prSet>
      <dgm:spPr/>
      <dgm:t>
        <a:bodyPr/>
        <a:lstStyle/>
        <a:p>
          <a:endParaRPr lang="en-US"/>
        </a:p>
      </dgm:t>
    </dgm:pt>
    <dgm:pt modelId="{B41FF110-2C74-49A6-BA1E-0278C77AAD79}" type="pres">
      <dgm:prSet presAssocID="{D6FC30DF-CA64-4553-BDCE-1D2BF4C0DDFF}" presName="childTextArrow" presStyleLbl="fgAccFollowNode1" presStyleIdx="10" presStyleCnt="11">
        <dgm:presLayoutVars>
          <dgm:bulletEnabled val="1"/>
        </dgm:presLayoutVars>
      </dgm:prSet>
      <dgm:spPr/>
      <dgm:t>
        <a:bodyPr/>
        <a:lstStyle/>
        <a:p>
          <a:endParaRPr lang="en-US"/>
        </a:p>
      </dgm:t>
    </dgm:pt>
  </dgm:ptLst>
  <dgm:cxnLst>
    <dgm:cxn modelId="{8BB097F2-7657-4EE5-935D-4665635090FD}" srcId="{E28213DC-C6F5-4144-86EF-24CD6087DFDA}" destId="{D2984B2D-354C-4ABC-86BA-EA3CB2B16734}" srcOrd="2" destOrd="0" parTransId="{7407C18B-00DA-44FE-BA0E-35F66015BD9E}" sibTransId="{C40AA0BC-36C4-41B1-9C67-47C511BCE976}"/>
    <dgm:cxn modelId="{ED869E85-5F9F-4585-A95D-121CC5E30F99}" srcId="{F6EBCE83-6E3E-435A-88FA-1CD71DDB2267}" destId="{05A3FEBE-CD11-42DF-BC2A-F7C735BFBC10}" srcOrd="2" destOrd="0" parTransId="{E46E6F83-EFE1-4E14-8818-C487BCDE331F}" sibTransId="{6BC3FCA2-0360-420C-BC86-78AF7FEF8835}"/>
    <dgm:cxn modelId="{5CF06C83-0FF8-4985-AD30-D044BD25D878}" type="presOf" srcId="{828BB029-452B-41FA-AB71-CA66959E41ED}" destId="{9953DEE9-5294-4685-A842-AE4DCEAE9FC3}" srcOrd="0" destOrd="0" presId="urn:microsoft.com/office/officeart/2005/8/layout/process4"/>
    <dgm:cxn modelId="{60A6638B-712A-477B-95A5-412A45AE785B}" srcId="{E28213DC-C6F5-4144-86EF-24CD6087DFDA}" destId="{828BB029-452B-41FA-AB71-CA66959E41ED}" srcOrd="5" destOrd="0" parTransId="{B0D70658-93C6-41DA-B9AD-C842A03412D2}" sibTransId="{81CAFD25-4F60-44B1-8831-BB4691A9368A}"/>
    <dgm:cxn modelId="{299A70D8-6FA9-490F-9F12-9347A02C80D1}" type="presOf" srcId="{F580FDEC-26AB-4677-9F26-A80DCE366F98}" destId="{6C8A2114-F655-4888-AF7F-D18F4798AFB6}" srcOrd="0" destOrd="0" presId="urn:microsoft.com/office/officeart/2005/8/layout/process4"/>
    <dgm:cxn modelId="{316B5F58-96C5-44D6-9523-626098B2DDD1}" type="presOf" srcId="{F6EBCE83-6E3E-435A-88FA-1CD71DDB2267}" destId="{C78ED7FA-1442-4120-A30B-92A1689E7F25}" srcOrd="0" destOrd="0" presId="urn:microsoft.com/office/officeart/2005/8/layout/process4"/>
    <dgm:cxn modelId="{C6826F7F-9B78-4AE2-AC61-A655C46E59EC}" type="presOf" srcId="{F0E492A1-C74C-4783-A7C2-B508D306BE75}" destId="{45988736-57B1-49D0-B96E-34BD9B4FE845}" srcOrd="0" destOrd="0" presId="urn:microsoft.com/office/officeart/2005/8/layout/process4"/>
    <dgm:cxn modelId="{4D1F576A-38D2-4982-9A31-4BB8AFC987B8}" type="presOf" srcId="{C3285813-9B1C-4407-9836-445B4061D045}" destId="{942A0A0E-9285-4410-982F-08845B0A960C}" srcOrd="0" destOrd="0" presId="urn:microsoft.com/office/officeart/2005/8/layout/process4"/>
    <dgm:cxn modelId="{8552282B-DDFB-4550-9433-8EFD5CD92346}" type="presOf" srcId="{F6EBCE83-6E3E-435A-88FA-1CD71DDB2267}" destId="{B84FC77F-CD13-446F-AE00-5F4D4AA8D697}" srcOrd="1" destOrd="0" presId="urn:microsoft.com/office/officeart/2005/8/layout/process4"/>
    <dgm:cxn modelId="{6F64ADC1-8143-44EE-9EEA-DB98D8E38688}" type="presOf" srcId="{E28213DC-C6F5-4144-86EF-24CD6087DFDA}" destId="{AAEC2C94-36A9-4250-AB0F-0D47D3BEF3E6}" srcOrd="0" destOrd="0" presId="urn:microsoft.com/office/officeart/2005/8/layout/process4"/>
    <dgm:cxn modelId="{54DE46EE-B65F-4693-82AB-E82A21CC9BF8}" type="presOf" srcId="{E28213DC-C6F5-4144-86EF-24CD6087DFDA}" destId="{AE1AAEE5-CCDD-4CB0-AC7C-CCC8A4DD91EB}" srcOrd="1" destOrd="0" presId="urn:microsoft.com/office/officeart/2005/8/layout/process4"/>
    <dgm:cxn modelId="{C14BB922-1F66-4CAE-943F-754A96ED0465}" srcId="{F6EBCE83-6E3E-435A-88FA-1CD71DDB2267}" destId="{3083BD6B-0686-4205-8960-C95D89DF3EB9}" srcOrd="3" destOrd="0" parTransId="{2174BF9B-87D2-4E6D-A8CD-047DBFCB64F3}" sibTransId="{467EB414-A1E4-4CDF-87B2-3F7DCC207536}"/>
    <dgm:cxn modelId="{6358AA9E-5CCE-43A7-B140-6A9FE67B3AAC}" type="presOf" srcId="{DABF49AF-EF00-4B55-8841-650A37F276F4}" destId="{D87085C2-594E-4571-AB85-605B0845E066}" srcOrd="0" destOrd="0" presId="urn:microsoft.com/office/officeart/2005/8/layout/process4"/>
    <dgm:cxn modelId="{DAEA9F2D-8EE8-49C7-B08A-94CE4E2712DF}" srcId="{C3285813-9B1C-4407-9836-445B4061D045}" destId="{F6EBCE83-6E3E-435A-88FA-1CD71DDB2267}" srcOrd="0" destOrd="0" parTransId="{09B87B13-4B9D-4C8D-8DAC-48192C2A63B5}" sibTransId="{F1B6DF92-E065-4F97-9F4A-0E51D5FFD3BD}"/>
    <dgm:cxn modelId="{F362F9E4-AA48-4665-ABCA-11A27E062210}" srcId="{E28213DC-C6F5-4144-86EF-24CD6087DFDA}" destId="{F0E492A1-C74C-4783-A7C2-B508D306BE75}" srcOrd="4" destOrd="0" parTransId="{C2C9B3F5-E7CC-428B-9E0A-6398135EEE15}" sibTransId="{1FB7F29F-E1F9-48A7-9D43-1533FFF1873F}"/>
    <dgm:cxn modelId="{DEC4EDB1-4002-452A-A464-D937574C19DF}" srcId="{E28213DC-C6F5-4144-86EF-24CD6087DFDA}" destId="{F8DC3A04-1A79-46C1-9EBA-1A9E21CE191D}" srcOrd="3" destOrd="0" parTransId="{F0824E83-AAFB-40F7-9262-625D6B6F5079}" sibTransId="{61532E00-8B40-4AAB-8B68-51C982000F09}"/>
    <dgm:cxn modelId="{33671631-5659-4142-A2E0-554AD642342A}" type="presOf" srcId="{D2984B2D-354C-4ABC-86BA-EA3CB2B16734}" destId="{AA703CA4-8EF0-4E36-87A1-52DDC6A34CED}" srcOrd="0" destOrd="0" presId="urn:microsoft.com/office/officeart/2005/8/layout/process4"/>
    <dgm:cxn modelId="{B1616EB1-3DA4-4D1C-B030-6B8BE1DDF865}" srcId="{F6EBCE83-6E3E-435A-88FA-1CD71DDB2267}" destId="{DABF49AF-EF00-4B55-8841-650A37F276F4}" srcOrd="1" destOrd="0" parTransId="{CB2B26F9-CD96-433D-9A43-55E6B167CCA0}" sibTransId="{278E917C-4332-4784-9A81-CA72D1F0784C}"/>
    <dgm:cxn modelId="{0B7F9391-4DEA-4ACA-9686-1D3341F8EE55}" srcId="{F6EBCE83-6E3E-435A-88FA-1CD71DDB2267}" destId="{D6FC30DF-CA64-4553-BDCE-1D2BF4C0DDFF}" srcOrd="4" destOrd="0" parTransId="{CE00CD15-9BC0-4CF2-9B4F-6B9AD1EDB587}" sibTransId="{69B3E8FD-91AE-4477-97D9-23FCCCB33307}"/>
    <dgm:cxn modelId="{9D254A31-FEF1-4A45-9C98-3E890A48A702}" type="presOf" srcId="{F8DC3A04-1A79-46C1-9EBA-1A9E21CE191D}" destId="{0EBCE339-25B6-4D29-82C1-8B621D7BBCEA}" srcOrd="0" destOrd="0" presId="urn:microsoft.com/office/officeart/2005/8/layout/process4"/>
    <dgm:cxn modelId="{FA949545-E515-435D-B35F-BFFBDDADD925}" type="presOf" srcId="{EC8CCE6B-7675-44C6-9457-593FE499C2C9}" destId="{D0C17B47-5E45-419E-9124-E66120D0BF0E}" srcOrd="0" destOrd="0" presId="urn:microsoft.com/office/officeart/2005/8/layout/process4"/>
    <dgm:cxn modelId="{DCD896D3-A0A5-4201-B214-3B3C38F5088A}" type="presOf" srcId="{05A3FEBE-CD11-42DF-BC2A-F7C735BFBC10}" destId="{C0B0B255-18C2-4B68-8484-4F5153F5916D}" srcOrd="0" destOrd="0" presId="urn:microsoft.com/office/officeart/2005/8/layout/process4"/>
    <dgm:cxn modelId="{AEF4BC23-5C10-4EEF-ACB2-6FB47D66E6AA}" type="presOf" srcId="{55A65A21-080F-4B4A-8A5F-BB8EE4D042DD}" destId="{EA4E8A98-0955-41EB-A430-00668D0BD053}" srcOrd="0" destOrd="0" presId="urn:microsoft.com/office/officeart/2005/8/layout/process4"/>
    <dgm:cxn modelId="{C5A8B7A1-E459-4BA5-AACC-4559EB19BEB2}" srcId="{F6EBCE83-6E3E-435A-88FA-1CD71DDB2267}" destId="{F580FDEC-26AB-4677-9F26-A80DCE366F98}" srcOrd="0" destOrd="0" parTransId="{F675CE54-BDB7-41D5-962E-8295E560AAF3}" sibTransId="{14BFEBA7-8F0C-4C51-B8DD-4E778D808C33}"/>
    <dgm:cxn modelId="{760DD783-11B2-4B36-9117-3124F95FACC4}" type="presOf" srcId="{D6FC30DF-CA64-4553-BDCE-1D2BF4C0DDFF}" destId="{B41FF110-2C74-49A6-BA1E-0278C77AAD79}" srcOrd="0" destOrd="0" presId="urn:microsoft.com/office/officeart/2005/8/layout/process4"/>
    <dgm:cxn modelId="{BF379E71-AA35-4768-9141-3F2F45CF4532}" type="presOf" srcId="{3083BD6B-0686-4205-8960-C95D89DF3EB9}" destId="{49CA79C2-6F9E-44E4-8CFD-D2658BFE7CAF}" srcOrd="0" destOrd="0" presId="urn:microsoft.com/office/officeart/2005/8/layout/process4"/>
    <dgm:cxn modelId="{FC72A59A-C216-4F7C-A91C-18AD8643A0BD}" srcId="{E28213DC-C6F5-4144-86EF-24CD6087DFDA}" destId="{EC8CCE6B-7675-44C6-9457-593FE499C2C9}" srcOrd="0" destOrd="0" parTransId="{A359915E-9C75-48EE-994C-F2157C32FCF6}" sibTransId="{32D8FE9C-10A8-4342-9CB0-48F1673F3337}"/>
    <dgm:cxn modelId="{01C5C890-9BFB-4728-A4B9-F1E00FBB81BF}" srcId="{C3285813-9B1C-4407-9836-445B4061D045}" destId="{E28213DC-C6F5-4144-86EF-24CD6087DFDA}" srcOrd="1" destOrd="0" parTransId="{E789A21A-161B-4F70-AF70-200805440614}" sibTransId="{D67138F3-0213-48CB-8BA8-3B171944036F}"/>
    <dgm:cxn modelId="{D2FF131D-2AF8-4082-84A0-6FF2A4D31DEA}" srcId="{E28213DC-C6F5-4144-86EF-24CD6087DFDA}" destId="{55A65A21-080F-4B4A-8A5F-BB8EE4D042DD}" srcOrd="1" destOrd="0" parTransId="{6EAFFE62-96A2-4980-8050-D2FA074DEC5F}" sibTransId="{94265A61-18DF-4BF9-A89E-877FDE0DD40C}"/>
    <dgm:cxn modelId="{7151421B-8B23-4729-A67A-EDEBD1364148}" type="presParOf" srcId="{942A0A0E-9285-4410-982F-08845B0A960C}" destId="{4DCE5FCB-AC7E-4647-A12E-65B9ED412E5D}" srcOrd="0" destOrd="0" presId="urn:microsoft.com/office/officeart/2005/8/layout/process4"/>
    <dgm:cxn modelId="{6690A74E-75A0-46F0-BD83-9EEF17673E35}" type="presParOf" srcId="{4DCE5FCB-AC7E-4647-A12E-65B9ED412E5D}" destId="{AAEC2C94-36A9-4250-AB0F-0D47D3BEF3E6}" srcOrd="0" destOrd="0" presId="urn:microsoft.com/office/officeart/2005/8/layout/process4"/>
    <dgm:cxn modelId="{9014201F-B665-43BC-9B12-B1D40F7DB4B7}" type="presParOf" srcId="{4DCE5FCB-AC7E-4647-A12E-65B9ED412E5D}" destId="{AE1AAEE5-CCDD-4CB0-AC7C-CCC8A4DD91EB}" srcOrd="1" destOrd="0" presId="urn:microsoft.com/office/officeart/2005/8/layout/process4"/>
    <dgm:cxn modelId="{3E0BF6EA-D847-4EC8-8EF9-9B6DEE466F3F}" type="presParOf" srcId="{4DCE5FCB-AC7E-4647-A12E-65B9ED412E5D}" destId="{235E1AF7-9466-4266-A10B-C3B5DAE5576D}" srcOrd="2" destOrd="0" presId="urn:microsoft.com/office/officeart/2005/8/layout/process4"/>
    <dgm:cxn modelId="{D280B76D-D151-49FD-93C3-547D2888755C}" type="presParOf" srcId="{235E1AF7-9466-4266-A10B-C3B5DAE5576D}" destId="{D0C17B47-5E45-419E-9124-E66120D0BF0E}" srcOrd="0" destOrd="0" presId="urn:microsoft.com/office/officeart/2005/8/layout/process4"/>
    <dgm:cxn modelId="{4F25EB0D-D427-42DF-BDC0-793EA0A3D742}" type="presParOf" srcId="{235E1AF7-9466-4266-A10B-C3B5DAE5576D}" destId="{EA4E8A98-0955-41EB-A430-00668D0BD053}" srcOrd="1" destOrd="0" presId="urn:microsoft.com/office/officeart/2005/8/layout/process4"/>
    <dgm:cxn modelId="{F18A8E41-4334-4C04-8C40-520C5B3A144C}" type="presParOf" srcId="{235E1AF7-9466-4266-A10B-C3B5DAE5576D}" destId="{AA703CA4-8EF0-4E36-87A1-52DDC6A34CED}" srcOrd="2" destOrd="0" presId="urn:microsoft.com/office/officeart/2005/8/layout/process4"/>
    <dgm:cxn modelId="{64DD5FA7-65EF-4665-B61D-ED24AFB43F73}" type="presParOf" srcId="{235E1AF7-9466-4266-A10B-C3B5DAE5576D}" destId="{0EBCE339-25B6-4D29-82C1-8B621D7BBCEA}" srcOrd="3" destOrd="0" presId="urn:microsoft.com/office/officeart/2005/8/layout/process4"/>
    <dgm:cxn modelId="{3456382D-AA16-4571-A699-6F319DF0C423}" type="presParOf" srcId="{235E1AF7-9466-4266-A10B-C3B5DAE5576D}" destId="{45988736-57B1-49D0-B96E-34BD9B4FE845}" srcOrd="4" destOrd="0" presId="urn:microsoft.com/office/officeart/2005/8/layout/process4"/>
    <dgm:cxn modelId="{585AF32D-C644-4011-8F00-7B1FB330F587}" type="presParOf" srcId="{235E1AF7-9466-4266-A10B-C3B5DAE5576D}" destId="{9953DEE9-5294-4685-A842-AE4DCEAE9FC3}" srcOrd="5" destOrd="0" presId="urn:microsoft.com/office/officeart/2005/8/layout/process4"/>
    <dgm:cxn modelId="{A3774E81-C6E9-4460-856B-966F814314E2}" type="presParOf" srcId="{942A0A0E-9285-4410-982F-08845B0A960C}" destId="{8B1AB7C8-C2E3-4182-A548-9D130ABB6440}" srcOrd="1" destOrd="0" presId="urn:microsoft.com/office/officeart/2005/8/layout/process4"/>
    <dgm:cxn modelId="{5692FF99-B7B5-4864-88A3-FA2C97EADA9A}" type="presParOf" srcId="{942A0A0E-9285-4410-982F-08845B0A960C}" destId="{8D8F5BD6-7D0A-47B7-83F2-9E2CDC3D43F0}" srcOrd="2" destOrd="0" presId="urn:microsoft.com/office/officeart/2005/8/layout/process4"/>
    <dgm:cxn modelId="{7EE04EA4-4533-4C2E-97D0-0883E18F142F}" type="presParOf" srcId="{8D8F5BD6-7D0A-47B7-83F2-9E2CDC3D43F0}" destId="{C78ED7FA-1442-4120-A30B-92A1689E7F25}" srcOrd="0" destOrd="0" presId="urn:microsoft.com/office/officeart/2005/8/layout/process4"/>
    <dgm:cxn modelId="{766209B7-3940-417E-A8D4-5098420D260C}" type="presParOf" srcId="{8D8F5BD6-7D0A-47B7-83F2-9E2CDC3D43F0}" destId="{B84FC77F-CD13-446F-AE00-5F4D4AA8D697}" srcOrd="1" destOrd="0" presId="urn:microsoft.com/office/officeart/2005/8/layout/process4"/>
    <dgm:cxn modelId="{D92EBE8F-DCA4-4FF7-B3AE-53A950D79E56}" type="presParOf" srcId="{8D8F5BD6-7D0A-47B7-83F2-9E2CDC3D43F0}" destId="{088A75D8-54AF-4ED4-9183-4D6410FF8005}" srcOrd="2" destOrd="0" presId="urn:microsoft.com/office/officeart/2005/8/layout/process4"/>
    <dgm:cxn modelId="{FC398159-B0C7-4F2E-ABBB-26400501C965}" type="presParOf" srcId="{088A75D8-54AF-4ED4-9183-4D6410FF8005}" destId="{6C8A2114-F655-4888-AF7F-D18F4798AFB6}" srcOrd="0" destOrd="0" presId="urn:microsoft.com/office/officeart/2005/8/layout/process4"/>
    <dgm:cxn modelId="{ABE7CA49-35A1-4821-B366-2F64513467C9}" type="presParOf" srcId="{088A75D8-54AF-4ED4-9183-4D6410FF8005}" destId="{D87085C2-594E-4571-AB85-605B0845E066}" srcOrd="1" destOrd="0" presId="urn:microsoft.com/office/officeart/2005/8/layout/process4"/>
    <dgm:cxn modelId="{F52FBCF5-91E6-4B78-9B9F-E62A109862DC}" type="presParOf" srcId="{088A75D8-54AF-4ED4-9183-4D6410FF8005}" destId="{C0B0B255-18C2-4B68-8484-4F5153F5916D}" srcOrd="2" destOrd="0" presId="urn:microsoft.com/office/officeart/2005/8/layout/process4"/>
    <dgm:cxn modelId="{3BEC32AA-D304-4202-8457-1B2DA009A32A}" type="presParOf" srcId="{088A75D8-54AF-4ED4-9183-4D6410FF8005}" destId="{49CA79C2-6F9E-44E4-8CFD-D2658BFE7CAF}" srcOrd="3" destOrd="0" presId="urn:microsoft.com/office/officeart/2005/8/layout/process4"/>
    <dgm:cxn modelId="{665D8D59-09B2-41C5-B35A-FE6E8EA1D2AD}" type="presParOf" srcId="{088A75D8-54AF-4ED4-9183-4D6410FF8005}" destId="{B41FF110-2C74-49A6-BA1E-0278C77AAD79}" srcOrd="4"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463007F-8472-4076-8301-20967BD81A2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730FAB0-B2EB-46AD-B780-8007F503C879}">
      <dgm:prSet/>
      <dgm:spPr/>
      <dgm:t>
        <a:bodyPr/>
        <a:lstStyle/>
        <a:p>
          <a:pPr rtl="0"/>
          <a:r>
            <a:rPr lang="en-US" dirty="0" smtClean="0"/>
            <a:t>Procedures for Injury/Claim Reporting</a:t>
          </a:r>
          <a:endParaRPr lang="en-US" dirty="0"/>
        </a:p>
      </dgm:t>
    </dgm:pt>
    <dgm:pt modelId="{E57D4B9E-F1E8-4061-9081-1922EBF28267}" type="parTrans" cxnId="{E7E21110-B306-45D4-920B-B3637B0F0D5F}">
      <dgm:prSet/>
      <dgm:spPr/>
      <dgm:t>
        <a:bodyPr/>
        <a:lstStyle/>
        <a:p>
          <a:endParaRPr lang="en-US"/>
        </a:p>
      </dgm:t>
    </dgm:pt>
    <dgm:pt modelId="{9F8E9EE4-B875-4401-9322-409F8E410C89}" type="sibTrans" cxnId="{E7E21110-B306-45D4-920B-B3637B0F0D5F}">
      <dgm:prSet/>
      <dgm:spPr/>
      <dgm:t>
        <a:bodyPr/>
        <a:lstStyle/>
        <a:p>
          <a:endParaRPr lang="en-US"/>
        </a:p>
      </dgm:t>
    </dgm:pt>
    <dgm:pt modelId="{D74D21FC-48E8-4C7D-AB21-505C3275C0FF}">
      <dgm:prSet/>
      <dgm:spPr/>
      <dgm:t>
        <a:bodyPr/>
        <a:lstStyle/>
        <a:p>
          <a:pPr rtl="0"/>
          <a:r>
            <a:rPr lang="en-US" dirty="0" smtClean="0"/>
            <a:t>Establish and maintain a relationship with an established occupational medical provider</a:t>
          </a:r>
          <a:endParaRPr lang="en-US" dirty="0"/>
        </a:p>
      </dgm:t>
    </dgm:pt>
    <dgm:pt modelId="{DF8424AF-DC5E-4A02-91E0-B22302C6A18A}" type="parTrans" cxnId="{C496233C-A85D-4E5C-A17D-54B7B4E512C1}">
      <dgm:prSet/>
      <dgm:spPr/>
      <dgm:t>
        <a:bodyPr/>
        <a:lstStyle/>
        <a:p>
          <a:endParaRPr lang="en-US"/>
        </a:p>
      </dgm:t>
    </dgm:pt>
    <dgm:pt modelId="{3A511701-FB62-4613-A9EA-B03E823C16C9}" type="sibTrans" cxnId="{C496233C-A85D-4E5C-A17D-54B7B4E512C1}">
      <dgm:prSet/>
      <dgm:spPr/>
      <dgm:t>
        <a:bodyPr/>
        <a:lstStyle/>
        <a:p>
          <a:endParaRPr lang="en-US"/>
        </a:p>
      </dgm:t>
    </dgm:pt>
    <dgm:pt modelId="{B69B0682-26EC-4A44-B1C7-AAF957241637}">
      <dgm:prSet/>
      <dgm:spPr/>
      <dgm:t>
        <a:bodyPr/>
        <a:lstStyle/>
        <a:p>
          <a:pPr rtl="0"/>
          <a:r>
            <a:rPr lang="en-US" dirty="0" smtClean="0"/>
            <a:t>Develop and maintain functional job descriptions, which include precise measurements of physical demands and classification of each job function as essential or nonessential, for each position</a:t>
          </a:r>
          <a:endParaRPr lang="en-US" dirty="0"/>
        </a:p>
      </dgm:t>
    </dgm:pt>
    <dgm:pt modelId="{A3CD00F2-98A7-45EC-8D0F-45D9246609F3}" type="parTrans" cxnId="{9726928B-5572-4B96-A0A5-5F897C2C0558}">
      <dgm:prSet/>
      <dgm:spPr/>
      <dgm:t>
        <a:bodyPr/>
        <a:lstStyle/>
        <a:p>
          <a:endParaRPr lang="en-US"/>
        </a:p>
      </dgm:t>
    </dgm:pt>
    <dgm:pt modelId="{2C38EE4D-8572-4AC7-894C-E6712D73D312}" type="sibTrans" cxnId="{9726928B-5572-4B96-A0A5-5F897C2C0558}">
      <dgm:prSet/>
      <dgm:spPr/>
      <dgm:t>
        <a:bodyPr/>
        <a:lstStyle/>
        <a:p>
          <a:endParaRPr lang="en-US"/>
        </a:p>
      </dgm:t>
    </dgm:pt>
    <dgm:pt modelId="{47B7EFE7-3C07-4F78-BEA5-DE6B9B8DB8DD}">
      <dgm:prSet/>
      <dgm:spPr/>
      <dgm:t>
        <a:bodyPr/>
        <a:lstStyle/>
        <a:p>
          <a:pPr rtl="0"/>
          <a:r>
            <a:rPr lang="en-US" dirty="0" smtClean="0"/>
            <a:t>Provide written information for medical providers supporting your Return to Work Program to employees and require physician sign/date and employee provide documentation after each medical appointment</a:t>
          </a:r>
          <a:endParaRPr lang="en-US" dirty="0"/>
        </a:p>
      </dgm:t>
    </dgm:pt>
    <dgm:pt modelId="{9A6805E1-9881-4CBB-A47D-BEDB1AF45F72}" type="parTrans" cxnId="{212DE803-A52D-4A49-A4AD-3C9187001CEC}">
      <dgm:prSet/>
      <dgm:spPr/>
      <dgm:t>
        <a:bodyPr/>
        <a:lstStyle/>
        <a:p>
          <a:endParaRPr lang="en-US"/>
        </a:p>
      </dgm:t>
    </dgm:pt>
    <dgm:pt modelId="{1835725A-E60E-495A-932F-F9761BEFB7B8}" type="sibTrans" cxnId="{212DE803-A52D-4A49-A4AD-3C9187001CEC}">
      <dgm:prSet/>
      <dgm:spPr/>
      <dgm:t>
        <a:bodyPr/>
        <a:lstStyle/>
        <a:p>
          <a:endParaRPr lang="en-US"/>
        </a:p>
      </dgm:t>
    </dgm:pt>
    <dgm:pt modelId="{54A4A315-5DBE-4059-8338-36D96DE3835D}">
      <dgm:prSet/>
      <dgm:spPr/>
      <dgm:t>
        <a:bodyPr/>
        <a:lstStyle/>
        <a:p>
          <a:pPr rtl="0"/>
          <a:r>
            <a:rPr lang="en-US" dirty="0" smtClean="0"/>
            <a:t>Written policy for injured employees to sign off on that clearly sets expectations for their responsibilities within the claim/injury and return to work process</a:t>
          </a:r>
          <a:endParaRPr lang="en-US" dirty="0"/>
        </a:p>
      </dgm:t>
    </dgm:pt>
    <dgm:pt modelId="{87AF923C-F9BF-4ACC-A55B-CFDB778D290A}" type="parTrans" cxnId="{F6A1EA06-B88E-4B73-BE3B-7A899552994C}">
      <dgm:prSet/>
      <dgm:spPr/>
      <dgm:t>
        <a:bodyPr/>
        <a:lstStyle/>
        <a:p>
          <a:endParaRPr lang="en-US"/>
        </a:p>
      </dgm:t>
    </dgm:pt>
    <dgm:pt modelId="{B1829C48-9625-4BD7-A893-7F0B3AC0FFBA}" type="sibTrans" cxnId="{F6A1EA06-B88E-4B73-BE3B-7A899552994C}">
      <dgm:prSet/>
      <dgm:spPr/>
      <dgm:t>
        <a:bodyPr/>
        <a:lstStyle/>
        <a:p>
          <a:endParaRPr lang="en-US"/>
        </a:p>
      </dgm:t>
    </dgm:pt>
    <dgm:pt modelId="{E1D0DCE5-B6D3-439F-AB79-5B716D926E69}">
      <dgm:prSet/>
      <dgm:spPr/>
      <dgm:t>
        <a:bodyPr/>
        <a:lstStyle/>
        <a:p>
          <a:pPr rtl="0"/>
          <a:r>
            <a:rPr lang="en-US" dirty="0" smtClean="0"/>
            <a:t>Procedures for offering temporary modified light duty to injured employees within their specific activity restrictions</a:t>
          </a:r>
          <a:endParaRPr lang="en-US" dirty="0"/>
        </a:p>
      </dgm:t>
    </dgm:pt>
    <dgm:pt modelId="{70785D29-1181-483F-A6F6-1D1B7B743D17}" type="parTrans" cxnId="{F247EC4E-D5E7-4E0A-B3DF-FE7D90F4166E}">
      <dgm:prSet/>
      <dgm:spPr/>
      <dgm:t>
        <a:bodyPr/>
        <a:lstStyle/>
        <a:p>
          <a:endParaRPr lang="en-US"/>
        </a:p>
      </dgm:t>
    </dgm:pt>
    <dgm:pt modelId="{835D0344-32A8-42CC-B3D6-B11D1C318C28}" type="sibTrans" cxnId="{F247EC4E-D5E7-4E0A-B3DF-FE7D90F4166E}">
      <dgm:prSet/>
      <dgm:spPr/>
      <dgm:t>
        <a:bodyPr/>
        <a:lstStyle/>
        <a:p>
          <a:endParaRPr lang="en-US"/>
        </a:p>
      </dgm:t>
    </dgm:pt>
    <dgm:pt modelId="{ED672578-DBC3-4D5E-9B4D-40475065D17E}">
      <dgm:prSet/>
      <dgm:spPr/>
      <dgm:t>
        <a:bodyPr/>
        <a:lstStyle/>
        <a:p>
          <a:pPr rtl="0"/>
          <a:r>
            <a:rPr lang="en-US" dirty="0" smtClean="0"/>
            <a:t>Providing initial and ongoing support for injured employees</a:t>
          </a:r>
          <a:endParaRPr lang="en-US" dirty="0"/>
        </a:p>
      </dgm:t>
    </dgm:pt>
    <dgm:pt modelId="{841FB443-9919-4231-84C8-588873452788}" type="parTrans" cxnId="{A6E7EB84-E62B-478F-9279-94C643366E74}">
      <dgm:prSet/>
      <dgm:spPr/>
      <dgm:t>
        <a:bodyPr/>
        <a:lstStyle/>
        <a:p>
          <a:endParaRPr lang="en-US"/>
        </a:p>
      </dgm:t>
    </dgm:pt>
    <dgm:pt modelId="{A532C20D-F8FB-4320-9009-386E53132E8D}" type="sibTrans" cxnId="{A6E7EB84-E62B-478F-9279-94C643366E74}">
      <dgm:prSet/>
      <dgm:spPr/>
      <dgm:t>
        <a:bodyPr/>
        <a:lstStyle/>
        <a:p>
          <a:endParaRPr lang="en-US"/>
        </a:p>
      </dgm:t>
    </dgm:pt>
    <dgm:pt modelId="{0020A39C-4895-4B62-BF1A-2957982560F0}" type="pres">
      <dgm:prSet presAssocID="{5463007F-8472-4076-8301-20967BD81A2E}" presName="vert0" presStyleCnt="0">
        <dgm:presLayoutVars>
          <dgm:dir/>
          <dgm:animOne val="branch"/>
          <dgm:animLvl val="lvl"/>
        </dgm:presLayoutVars>
      </dgm:prSet>
      <dgm:spPr/>
      <dgm:t>
        <a:bodyPr/>
        <a:lstStyle/>
        <a:p>
          <a:endParaRPr lang="en-US"/>
        </a:p>
      </dgm:t>
    </dgm:pt>
    <dgm:pt modelId="{D3EFE6D0-34CD-4FB3-8A67-C1F0D414AD31}" type="pres">
      <dgm:prSet presAssocID="{2730FAB0-B2EB-46AD-B780-8007F503C879}" presName="thickLine" presStyleLbl="alignNode1" presStyleIdx="0" presStyleCnt="7"/>
      <dgm:spPr/>
    </dgm:pt>
    <dgm:pt modelId="{3D16D37F-3BA5-4486-9604-711F9172E8DB}" type="pres">
      <dgm:prSet presAssocID="{2730FAB0-B2EB-46AD-B780-8007F503C879}" presName="horz1" presStyleCnt="0"/>
      <dgm:spPr/>
    </dgm:pt>
    <dgm:pt modelId="{074F7D82-3358-4276-ACBF-4CDDF4F06E5A}" type="pres">
      <dgm:prSet presAssocID="{2730FAB0-B2EB-46AD-B780-8007F503C879}" presName="tx1" presStyleLbl="revTx" presStyleIdx="0" presStyleCnt="7"/>
      <dgm:spPr/>
      <dgm:t>
        <a:bodyPr/>
        <a:lstStyle/>
        <a:p>
          <a:endParaRPr lang="en-US"/>
        </a:p>
      </dgm:t>
    </dgm:pt>
    <dgm:pt modelId="{8B3FD682-B506-4C9E-B704-AF0F40B68995}" type="pres">
      <dgm:prSet presAssocID="{2730FAB0-B2EB-46AD-B780-8007F503C879}" presName="vert1" presStyleCnt="0"/>
      <dgm:spPr/>
    </dgm:pt>
    <dgm:pt modelId="{BB2C1E4F-603D-40BE-A920-D7E99989CE83}" type="pres">
      <dgm:prSet presAssocID="{D74D21FC-48E8-4C7D-AB21-505C3275C0FF}" presName="thickLine" presStyleLbl="alignNode1" presStyleIdx="1" presStyleCnt="7"/>
      <dgm:spPr/>
    </dgm:pt>
    <dgm:pt modelId="{0C09CA4B-58F8-46CF-A865-D9167A31D27A}" type="pres">
      <dgm:prSet presAssocID="{D74D21FC-48E8-4C7D-AB21-505C3275C0FF}" presName="horz1" presStyleCnt="0"/>
      <dgm:spPr/>
    </dgm:pt>
    <dgm:pt modelId="{A581D55B-4A52-47BD-9C0B-B0C44608F0D0}" type="pres">
      <dgm:prSet presAssocID="{D74D21FC-48E8-4C7D-AB21-505C3275C0FF}" presName="tx1" presStyleLbl="revTx" presStyleIdx="1" presStyleCnt="7"/>
      <dgm:spPr/>
      <dgm:t>
        <a:bodyPr/>
        <a:lstStyle/>
        <a:p>
          <a:endParaRPr lang="en-US"/>
        </a:p>
      </dgm:t>
    </dgm:pt>
    <dgm:pt modelId="{C8C27B70-6FC4-4AFE-AE65-5EDC8157F965}" type="pres">
      <dgm:prSet presAssocID="{D74D21FC-48E8-4C7D-AB21-505C3275C0FF}" presName="vert1" presStyleCnt="0"/>
      <dgm:spPr/>
    </dgm:pt>
    <dgm:pt modelId="{27F127F5-FCE5-4BE1-BB99-DB7F1157D974}" type="pres">
      <dgm:prSet presAssocID="{B69B0682-26EC-4A44-B1C7-AAF957241637}" presName="thickLine" presStyleLbl="alignNode1" presStyleIdx="2" presStyleCnt="7"/>
      <dgm:spPr/>
    </dgm:pt>
    <dgm:pt modelId="{FB7ED623-BFA5-463F-9FF9-2C11AA9B4FAD}" type="pres">
      <dgm:prSet presAssocID="{B69B0682-26EC-4A44-B1C7-AAF957241637}" presName="horz1" presStyleCnt="0"/>
      <dgm:spPr/>
    </dgm:pt>
    <dgm:pt modelId="{7FC9FF31-BBDA-4EBE-A617-9454B87DE1CD}" type="pres">
      <dgm:prSet presAssocID="{B69B0682-26EC-4A44-B1C7-AAF957241637}" presName="tx1" presStyleLbl="revTx" presStyleIdx="2" presStyleCnt="7"/>
      <dgm:spPr/>
      <dgm:t>
        <a:bodyPr/>
        <a:lstStyle/>
        <a:p>
          <a:endParaRPr lang="en-US"/>
        </a:p>
      </dgm:t>
    </dgm:pt>
    <dgm:pt modelId="{1781C86A-2B8E-4A8B-AF15-7DFA3689727A}" type="pres">
      <dgm:prSet presAssocID="{B69B0682-26EC-4A44-B1C7-AAF957241637}" presName="vert1" presStyleCnt="0"/>
      <dgm:spPr/>
    </dgm:pt>
    <dgm:pt modelId="{6A58B865-44BF-4994-9C1B-F31443FA7DFE}" type="pres">
      <dgm:prSet presAssocID="{47B7EFE7-3C07-4F78-BEA5-DE6B9B8DB8DD}" presName="thickLine" presStyleLbl="alignNode1" presStyleIdx="3" presStyleCnt="7"/>
      <dgm:spPr/>
    </dgm:pt>
    <dgm:pt modelId="{32943E9F-7858-4ECD-A910-6548552DDCD0}" type="pres">
      <dgm:prSet presAssocID="{47B7EFE7-3C07-4F78-BEA5-DE6B9B8DB8DD}" presName="horz1" presStyleCnt="0"/>
      <dgm:spPr/>
    </dgm:pt>
    <dgm:pt modelId="{C643F1EF-3CB9-4145-80CB-295FD7A52F3F}" type="pres">
      <dgm:prSet presAssocID="{47B7EFE7-3C07-4F78-BEA5-DE6B9B8DB8DD}" presName="tx1" presStyleLbl="revTx" presStyleIdx="3" presStyleCnt="7"/>
      <dgm:spPr/>
      <dgm:t>
        <a:bodyPr/>
        <a:lstStyle/>
        <a:p>
          <a:endParaRPr lang="en-US"/>
        </a:p>
      </dgm:t>
    </dgm:pt>
    <dgm:pt modelId="{5A0A86CD-E12F-4E86-B3BF-F65F0CC9D7CD}" type="pres">
      <dgm:prSet presAssocID="{47B7EFE7-3C07-4F78-BEA5-DE6B9B8DB8DD}" presName="vert1" presStyleCnt="0"/>
      <dgm:spPr/>
    </dgm:pt>
    <dgm:pt modelId="{4F51E88A-D17E-4EA2-9C09-38F117CD764C}" type="pres">
      <dgm:prSet presAssocID="{54A4A315-5DBE-4059-8338-36D96DE3835D}" presName="thickLine" presStyleLbl="alignNode1" presStyleIdx="4" presStyleCnt="7"/>
      <dgm:spPr/>
    </dgm:pt>
    <dgm:pt modelId="{1491BC5E-6BFF-4AB4-906C-C28273AFD1C3}" type="pres">
      <dgm:prSet presAssocID="{54A4A315-5DBE-4059-8338-36D96DE3835D}" presName="horz1" presStyleCnt="0"/>
      <dgm:spPr/>
    </dgm:pt>
    <dgm:pt modelId="{E4DF30AB-2953-415F-B4E0-DB6DA113130F}" type="pres">
      <dgm:prSet presAssocID="{54A4A315-5DBE-4059-8338-36D96DE3835D}" presName="tx1" presStyleLbl="revTx" presStyleIdx="4" presStyleCnt="7"/>
      <dgm:spPr/>
      <dgm:t>
        <a:bodyPr/>
        <a:lstStyle/>
        <a:p>
          <a:endParaRPr lang="en-US"/>
        </a:p>
      </dgm:t>
    </dgm:pt>
    <dgm:pt modelId="{0EFD30EB-9F35-4EB9-AD45-B163367DA27B}" type="pres">
      <dgm:prSet presAssocID="{54A4A315-5DBE-4059-8338-36D96DE3835D}" presName="vert1" presStyleCnt="0"/>
      <dgm:spPr/>
    </dgm:pt>
    <dgm:pt modelId="{683EFDFD-3190-408F-B6D9-60BC2B791648}" type="pres">
      <dgm:prSet presAssocID="{E1D0DCE5-B6D3-439F-AB79-5B716D926E69}" presName="thickLine" presStyleLbl="alignNode1" presStyleIdx="5" presStyleCnt="7"/>
      <dgm:spPr/>
    </dgm:pt>
    <dgm:pt modelId="{4F03F953-E08F-40B8-9E55-D620F03CCF29}" type="pres">
      <dgm:prSet presAssocID="{E1D0DCE5-B6D3-439F-AB79-5B716D926E69}" presName="horz1" presStyleCnt="0"/>
      <dgm:spPr/>
    </dgm:pt>
    <dgm:pt modelId="{9A0BE937-F5B7-4866-8A1E-09EB273CFAA7}" type="pres">
      <dgm:prSet presAssocID="{E1D0DCE5-B6D3-439F-AB79-5B716D926E69}" presName="tx1" presStyleLbl="revTx" presStyleIdx="5" presStyleCnt="7"/>
      <dgm:spPr/>
      <dgm:t>
        <a:bodyPr/>
        <a:lstStyle/>
        <a:p>
          <a:endParaRPr lang="en-US"/>
        </a:p>
      </dgm:t>
    </dgm:pt>
    <dgm:pt modelId="{15129967-6957-42F1-89C8-62B56FEE9132}" type="pres">
      <dgm:prSet presAssocID="{E1D0DCE5-B6D3-439F-AB79-5B716D926E69}" presName="vert1" presStyleCnt="0"/>
      <dgm:spPr/>
    </dgm:pt>
    <dgm:pt modelId="{DD9F3AFD-D1E3-4FAE-8511-9031F68B7333}" type="pres">
      <dgm:prSet presAssocID="{ED672578-DBC3-4D5E-9B4D-40475065D17E}" presName="thickLine" presStyleLbl="alignNode1" presStyleIdx="6" presStyleCnt="7"/>
      <dgm:spPr/>
    </dgm:pt>
    <dgm:pt modelId="{156B8695-71C5-403D-9F83-5175B7EB6316}" type="pres">
      <dgm:prSet presAssocID="{ED672578-DBC3-4D5E-9B4D-40475065D17E}" presName="horz1" presStyleCnt="0"/>
      <dgm:spPr/>
    </dgm:pt>
    <dgm:pt modelId="{C3F60A68-71D3-48FB-8BF9-FF5600225AE9}" type="pres">
      <dgm:prSet presAssocID="{ED672578-DBC3-4D5E-9B4D-40475065D17E}" presName="tx1" presStyleLbl="revTx" presStyleIdx="6" presStyleCnt="7"/>
      <dgm:spPr/>
      <dgm:t>
        <a:bodyPr/>
        <a:lstStyle/>
        <a:p>
          <a:endParaRPr lang="en-US"/>
        </a:p>
      </dgm:t>
    </dgm:pt>
    <dgm:pt modelId="{84ADC7AC-DC0F-4627-A789-95FC36C5063E}" type="pres">
      <dgm:prSet presAssocID="{ED672578-DBC3-4D5E-9B4D-40475065D17E}" presName="vert1" presStyleCnt="0"/>
      <dgm:spPr/>
    </dgm:pt>
  </dgm:ptLst>
  <dgm:cxnLst>
    <dgm:cxn modelId="{C204AA6D-CF1E-4218-A8FC-F13E62122746}" type="presOf" srcId="{E1D0DCE5-B6D3-439F-AB79-5B716D926E69}" destId="{9A0BE937-F5B7-4866-8A1E-09EB273CFAA7}" srcOrd="0" destOrd="0" presId="urn:microsoft.com/office/officeart/2008/layout/LinedList"/>
    <dgm:cxn modelId="{6CE7ED38-2FF7-4AE3-B361-04FFF06B37B8}" type="presOf" srcId="{54A4A315-5DBE-4059-8338-36D96DE3835D}" destId="{E4DF30AB-2953-415F-B4E0-DB6DA113130F}" srcOrd="0" destOrd="0" presId="urn:microsoft.com/office/officeart/2008/layout/LinedList"/>
    <dgm:cxn modelId="{DAD3D48A-49A9-4B8D-A4BF-50331613C61E}" type="presOf" srcId="{5463007F-8472-4076-8301-20967BD81A2E}" destId="{0020A39C-4895-4B62-BF1A-2957982560F0}" srcOrd="0" destOrd="0" presId="urn:microsoft.com/office/officeart/2008/layout/LinedList"/>
    <dgm:cxn modelId="{9726928B-5572-4B96-A0A5-5F897C2C0558}" srcId="{5463007F-8472-4076-8301-20967BD81A2E}" destId="{B69B0682-26EC-4A44-B1C7-AAF957241637}" srcOrd="2" destOrd="0" parTransId="{A3CD00F2-98A7-45EC-8D0F-45D9246609F3}" sibTransId="{2C38EE4D-8572-4AC7-894C-E6712D73D312}"/>
    <dgm:cxn modelId="{212DE803-A52D-4A49-A4AD-3C9187001CEC}" srcId="{5463007F-8472-4076-8301-20967BD81A2E}" destId="{47B7EFE7-3C07-4F78-BEA5-DE6B9B8DB8DD}" srcOrd="3" destOrd="0" parTransId="{9A6805E1-9881-4CBB-A47D-BEDB1AF45F72}" sibTransId="{1835725A-E60E-495A-932F-F9761BEFB7B8}"/>
    <dgm:cxn modelId="{F235F1FA-51C3-40C9-998E-42AD06DD9A01}" type="presOf" srcId="{ED672578-DBC3-4D5E-9B4D-40475065D17E}" destId="{C3F60A68-71D3-48FB-8BF9-FF5600225AE9}" srcOrd="0" destOrd="0" presId="urn:microsoft.com/office/officeart/2008/layout/LinedList"/>
    <dgm:cxn modelId="{C496233C-A85D-4E5C-A17D-54B7B4E512C1}" srcId="{5463007F-8472-4076-8301-20967BD81A2E}" destId="{D74D21FC-48E8-4C7D-AB21-505C3275C0FF}" srcOrd="1" destOrd="0" parTransId="{DF8424AF-DC5E-4A02-91E0-B22302C6A18A}" sibTransId="{3A511701-FB62-4613-A9EA-B03E823C16C9}"/>
    <dgm:cxn modelId="{95D31A98-ADDF-4292-88F4-D3534AF58119}" type="presOf" srcId="{47B7EFE7-3C07-4F78-BEA5-DE6B9B8DB8DD}" destId="{C643F1EF-3CB9-4145-80CB-295FD7A52F3F}" srcOrd="0" destOrd="0" presId="urn:microsoft.com/office/officeart/2008/layout/LinedList"/>
    <dgm:cxn modelId="{D401B6DC-C004-4F39-A2A2-E4538FCC831C}" type="presOf" srcId="{2730FAB0-B2EB-46AD-B780-8007F503C879}" destId="{074F7D82-3358-4276-ACBF-4CDDF4F06E5A}" srcOrd="0" destOrd="0" presId="urn:microsoft.com/office/officeart/2008/layout/LinedList"/>
    <dgm:cxn modelId="{A6E7EB84-E62B-478F-9279-94C643366E74}" srcId="{5463007F-8472-4076-8301-20967BD81A2E}" destId="{ED672578-DBC3-4D5E-9B4D-40475065D17E}" srcOrd="6" destOrd="0" parTransId="{841FB443-9919-4231-84C8-588873452788}" sibTransId="{A532C20D-F8FB-4320-9009-386E53132E8D}"/>
    <dgm:cxn modelId="{F6A1EA06-B88E-4B73-BE3B-7A899552994C}" srcId="{5463007F-8472-4076-8301-20967BD81A2E}" destId="{54A4A315-5DBE-4059-8338-36D96DE3835D}" srcOrd="4" destOrd="0" parTransId="{87AF923C-F9BF-4ACC-A55B-CFDB778D290A}" sibTransId="{B1829C48-9625-4BD7-A893-7F0B3AC0FFBA}"/>
    <dgm:cxn modelId="{3D9EDADD-3047-492F-B4FE-5826635EDB66}" type="presOf" srcId="{D74D21FC-48E8-4C7D-AB21-505C3275C0FF}" destId="{A581D55B-4A52-47BD-9C0B-B0C44608F0D0}" srcOrd="0" destOrd="0" presId="urn:microsoft.com/office/officeart/2008/layout/LinedList"/>
    <dgm:cxn modelId="{5C68CC27-3538-4060-A7A6-F73BC15FD0CE}" type="presOf" srcId="{B69B0682-26EC-4A44-B1C7-AAF957241637}" destId="{7FC9FF31-BBDA-4EBE-A617-9454B87DE1CD}" srcOrd="0" destOrd="0" presId="urn:microsoft.com/office/officeart/2008/layout/LinedList"/>
    <dgm:cxn modelId="{F247EC4E-D5E7-4E0A-B3DF-FE7D90F4166E}" srcId="{5463007F-8472-4076-8301-20967BD81A2E}" destId="{E1D0DCE5-B6D3-439F-AB79-5B716D926E69}" srcOrd="5" destOrd="0" parTransId="{70785D29-1181-483F-A6F6-1D1B7B743D17}" sibTransId="{835D0344-32A8-42CC-B3D6-B11D1C318C28}"/>
    <dgm:cxn modelId="{E7E21110-B306-45D4-920B-B3637B0F0D5F}" srcId="{5463007F-8472-4076-8301-20967BD81A2E}" destId="{2730FAB0-B2EB-46AD-B780-8007F503C879}" srcOrd="0" destOrd="0" parTransId="{E57D4B9E-F1E8-4061-9081-1922EBF28267}" sibTransId="{9F8E9EE4-B875-4401-9322-409F8E410C89}"/>
    <dgm:cxn modelId="{E2711AC5-9F3D-4D8C-92EF-D74735EEF768}" type="presParOf" srcId="{0020A39C-4895-4B62-BF1A-2957982560F0}" destId="{D3EFE6D0-34CD-4FB3-8A67-C1F0D414AD31}" srcOrd="0" destOrd="0" presId="urn:microsoft.com/office/officeart/2008/layout/LinedList"/>
    <dgm:cxn modelId="{72856587-D55F-4698-8E69-1B89D85B49DA}" type="presParOf" srcId="{0020A39C-4895-4B62-BF1A-2957982560F0}" destId="{3D16D37F-3BA5-4486-9604-711F9172E8DB}" srcOrd="1" destOrd="0" presId="urn:microsoft.com/office/officeart/2008/layout/LinedList"/>
    <dgm:cxn modelId="{B00B9835-3944-4A70-9853-05A6B7909493}" type="presParOf" srcId="{3D16D37F-3BA5-4486-9604-711F9172E8DB}" destId="{074F7D82-3358-4276-ACBF-4CDDF4F06E5A}" srcOrd="0" destOrd="0" presId="urn:microsoft.com/office/officeart/2008/layout/LinedList"/>
    <dgm:cxn modelId="{16404893-9DD2-4BF8-B79C-283396CF79FD}" type="presParOf" srcId="{3D16D37F-3BA5-4486-9604-711F9172E8DB}" destId="{8B3FD682-B506-4C9E-B704-AF0F40B68995}" srcOrd="1" destOrd="0" presId="urn:microsoft.com/office/officeart/2008/layout/LinedList"/>
    <dgm:cxn modelId="{8336E7A2-CECF-4229-9263-476938A5A929}" type="presParOf" srcId="{0020A39C-4895-4B62-BF1A-2957982560F0}" destId="{BB2C1E4F-603D-40BE-A920-D7E99989CE83}" srcOrd="2" destOrd="0" presId="urn:microsoft.com/office/officeart/2008/layout/LinedList"/>
    <dgm:cxn modelId="{C1DF4D20-AA29-48B8-9753-1E77E8A9E0EC}" type="presParOf" srcId="{0020A39C-4895-4B62-BF1A-2957982560F0}" destId="{0C09CA4B-58F8-46CF-A865-D9167A31D27A}" srcOrd="3" destOrd="0" presId="urn:microsoft.com/office/officeart/2008/layout/LinedList"/>
    <dgm:cxn modelId="{113CE3E0-C249-49FF-A69E-3093B54308A3}" type="presParOf" srcId="{0C09CA4B-58F8-46CF-A865-D9167A31D27A}" destId="{A581D55B-4A52-47BD-9C0B-B0C44608F0D0}" srcOrd="0" destOrd="0" presId="urn:microsoft.com/office/officeart/2008/layout/LinedList"/>
    <dgm:cxn modelId="{9650F25A-7CE0-4299-AD7D-7AAC10F6857E}" type="presParOf" srcId="{0C09CA4B-58F8-46CF-A865-D9167A31D27A}" destId="{C8C27B70-6FC4-4AFE-AE65-5EDC8157F965}" srcOrd="1" destOrd="0" presId="urn:microsoft.com/office/officeart/2008/layout/LinedList"/>
    <dgm:cxn modelId="{B8B071FA-054F-4CEA-A9D2-140A001903A1}" type="presParOf" srcId="{0020A39C-4895-4B62-BF1A-2957982560F0}" destId="{27F127F5-FCE5-4BE1-BB99-DB7F1157D974}" srcOrd="4" destOrd="0" presId="urn:microsoft.com/office/officeart/2008/layout/LinedList"/>
    <dgm:cxn modelId="{F2EC5ED6-1678-41C2-8401-73AB1F9CB4F9}" type="presParOf" srcId="{0020A39C-4895-4B62-BF1A-2957982560F0}" destId="{FB7ED623-BFA5-463F-9FF9-2C11AA9B4FAD}" srcOrd="5" destOrd="0" presId="urn:microsoft.com/office/officeart/2008/layout/LinedList"/>
    <dgm:cxn modelId="{6B01C3C1-AA7F-4967-8BEC-9ACBE069B418}" type="presParOf" srcId="{FB7ED623-BFA5-463F-9FF9-2C11AA9B4FAD}" destId="{7FC9FF31-BBDA-4EBE-A617-9454B87DE1CD}" srcOrd="0" destOrd="0" presId="urn:microsoft.com/office/officeart/2008/layout/LinedList"/>
    <dgm:cxn modelId="{156C3F98-F7A2-4A19-A9BC-A8BB05E57F19}" type="presParOf" srcId="{FB7ED623-BFA5-463F-9FF9-2C11AA9B4FAD}" destId="{1781C86A-2B8E-4A8B-AF15-7DFA3689727A}" srcOrd="1" destOrd="0" presId="urn:microsoft.com/office/officeart/2008/layout/LinedList"/>
    <dgm:cxn modelId="{4A470F40-2DF8-4408-945C-54F62BDC016F}" type="presParOf" srcId="{0020A39C-4895-4B62-BF1A-2957982560F0}" destId="{6A58B865-44BF-4994-9C1B-F31443FA7DFE}" srcOrd="6" destOrd="0" presId="urn:microsoft.com/office/officeart/2008/layout/LinedList"/>
    <dgm:cxn modelId="{F60D7DBF-D8F7-4EA6-BC0F-835A303023B9}" type="presParOf" srcId="{0020A39C-4895-4B62-BF1A-2957982560F0}" destId="{32943E9F-7858-4ECD-A910-6548552DDCD0}" srcOrd="7" destOrd="0" presId="urn:microsoft.com/office/officeart/2008/layout/LinedList"/>
    <dgm:cxn modelId="{5BCA0B3A-C5A6-4F57-A04D-50C7DA50A5DB}" type="presParOf" srcId="{32943E9F-7858-4ECD-A910-6548552DDCD0}" destId="{C643F1EF-3CB9-4145-80CB-295FD7A52F3F}" srcOrd="0" destOrd="0" presId="urn:microsoft.com/office/officeart/2008/layout/LinedList"/>
    <dgm:cxn modelId="{A018445D-82E8-42E8-BB4F-461686A0233E}" type="presParOf" srcId="{32943E9F-7858-4ECD-A910-6548552DDCD0}" destId="{5A0A86CD-E12F-4E86-B3BF-F65F0CC9D7CD}" srcOrd="1" destOrd="0" presId="urn:microsoft.com/office/officeart/2008/layout/LinedList"/>
    <dgm:cxn modelId="{F675C3E7-DAAB-4752-846B-E784BDA08469}" type="presParOf" srcId="{0020A39C-4895-4B62-BF1A-2957982560F0}" destId="{4F51E88A-D17E-4EA2-9C09-38F117CD764C}" srcOrd="8" destOrd="0" presId="urn:microsoft.com/office/officeart/2008/layout/LinedList"/>
    <dgm:cxn modelId="{34C1D8C5-5E16-47DE-8C82-961ED0D9B04A}" type="presParOf" srcId="{0020A39C-4895-4B62-BF1A-2957982560F0}" destId="{1491BC5E-6BFF-4AB4-906C-C28273AFD1C3}" srcOrd="9" destOrd="0" presId="urn:microsoft.com/office/officeart/2008/layout/LinedList"/>
    <dgm:cxn modelId="{3B085EC9-781D-4B84-876C-6841D0063903}" type="presParOf" srcId="{1491BC5E-6BFF-4AB4-906C-C28273AFD1C3}" destId="{E4DF30AB-2953-415F-B4E0-DB6DA113130F}" srcOrd="0" destOrd="0" presId="urn:microsoft.com/office/officeart/2008/layout/LinedList"/>
    <dgm:cxn modelId="{8C7373A5-00AF-437C-9D0A-F552AAE65769}" type="presParOf" srcId="{1491BC5E-6BFF-4AB4-906C-C28273AFD1C3}" destId="{0EFD30EB-9F35-4EB9-AD45-B163367DA27B}" srcOrd="1" destOrd="0" presId="urn:microsoft.com/office/officeart/2008/layout/LinedList"/>
    <dgm:cxn modelId="{A387E51C-DE6C-4E58-9365-EE725DEFCDDB}" type="presParOf" srcId="{0020A39C-4895-4B62-BF1A-2957982560F0}" destId="{683EFDFD-3190-408F-B6D9-60BC2B791648}" srcOrd="10" destOrd="0" presId="urn:microsoft.com/office/officeart/2008/layout/LinedList"/>
    <dgm:cxn modelId="{B332AE1C-2B8C-4321-9616-DC114A4A00B4}" type="presParOf" srcId="{0020A39C-4895-4B62-BF1A-2957982560F0}" destId="{4F03F953-E08F-40B8-9E55-D620F03CCF29}" srcOrd="11" destOrd="0" presId="urn:microsoft.com/office/officeart/2008/layout/LinedList"/>
    <dgm:cxn modelId="{0FE41C00-B7A0-40D5-8AF8-F5D869CE8812}" type="presParOf" srcId="{4F03F953-E08F-40B8-9E55-D620F03CCF29}" destId="{9A0BE937-F5B7-4866-8A1E-09EB273CFAA7}" srcOrd="0" destOrd="0" presId="urn:microsoft.com/office/officeart/2008/layout/LinedList"/>
    <dgm:cxn modelId="{3AF48015-D9AE-4250-8D15-6583A16FF5FA}" type="presParOf" srcId="{4F03F953-E08F-40B8-9E55-D620F03CCF29}" destId="{15129967-6957-42F1-89C8-62B56FEE9132}" srcOrd="1" destOrd="0" presId="urn:microsoft.com/office/officeart/2008/layout/LinedList"/>
    <dgm:cxn modelId="{55D39329-9FEB-4B33-B0A1-FC401F2B0BF3}" type="presParOf" srcId="{0020A39C-4895-4B62-BF1A-2957982560F0}" destId="{DD9F3AFD-D1E3-4FAE-8511-9031F68B7333}" srcOrd="12" destOrd="0" presId="urn:microsoft.com/office/officeart/2008/layout/LinedList"/>
    <dgm:cxn modelId="{9270CD3B-5896-4177-B64A-E9A6BDD078FC}" type="presParOf" srcId="{0020A39C-4895-4B62-BF1A-2957982560F0}" destId="{156B8695-71C5-403D-9F83-5175B7EB6316}" srcOrd="13" destOrd="0" presId="urn:microsoft.com/office/officeart/2008/layout/LinedList"/>
    <dgm:cxn modelId="{51E618DB-7C50-47B6-8CC7-B68C39BEE0F5}" type="presParOf" srcId="{156B8695-71C5-403D-9F83-5175B7EB6316}" destId="{C3F60A68-71D3-48FB-8BF9-FF5600225AE9}" srcOrd="0" destOrd="0" presId="urn:microsoft.com/office/officeart/2008/layout/LinedList"/>
    <dgm:cxn modelId="{05A38FC3-5A60-489F-B2D1-48FE7F97162E}" type="presParOf" srcId="{156B8695-71C5-403D-9F83-5175B7EB6316}" destId="{84ADC7AC-DC0F-4627-A789-95FC36C5063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05FB814-5C38-457B-816A-5933732AC100}"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D0B0095D-DBB7-4BAE-A3CB-D5F032B04836}">
      <dgm:prSet custT="1"/>
      <dgm:spPr/>
      <dgm:t>
        <a:bodyPr/>
        <a:lstStyle/>
        <a:p>
          <a:pPr rtl="0"/>
          <a:r>
            <a:rPr lang="en-US" sz="3200" dirty="0" smtClean="0"/>
            <a:t>Determine what led to the accident occurring</a:t>
          </a:r>
          <a:endParaRPr lang="en-US" sz="3200" dirty="0"/>
        </a:p>
      </dgm:t>
    </dgm:pt>
    <dgm:pt modelId="{92049CBF-FABD-4E42-9CCE-FED96A158640}" type="parTrans" cxnId="{5679BBA1-81BB-4F21-B05F-F0580E8A6830}">
      <dgm:prSet/>
      <dgm:spPr/>
      <dgm:t>
        <a:bodyPr/>
        <a:lstStyle/>
        <a:p>
          <a:endParaRPr lang="en-US"/>
        </a:p>
      </dgm:t>
    </dgm:pt>
    <dgm:pt modelId="{AC955C57-0D85-4E8A-AFF7-495217B871E8}" type="sibTrans" cxnId="{5679BBA1-81BB-4F21-B05F-F0580E8A6830}">
      <dgm:prSet/>
      <dgm:spPr/>
      <dgm:t>
        <a:bodyPr/>
        <a:lstStyle/>
        <a:p>
          <a:endParaRPr lang="en-US"/>
        </a:p>
      </dgm:t>
    </dgm:pt>
    <dgm:pt modelId="{2C7B9FDA-0A9A-4A4B-AB6E-6C7A8D093475}">
      <dgm:prSet custT="1"/>
      <dgm:spPr/>
      <dgm:t>
        <a:bodyPr/>
        <a:lstStyle/>
        <a:p>
          <a:pPr rtl="0"/>
          <a:r>
            <a:rPr lang="en-US" sz="3200" dirty="0" smtClean="0"/>
            <a:t>Take measures to prevent it from happening again </a:t>
          </a:r>
          <a:endParaRPr lang="en-US" sz="3200" dirty="0"/>
        </a:p>
      </dgm:t>
    </dgm:pt>
    <dgm:pt modelId="{138F53AE-890D-409A-ACAA-07287600401B}" type="parTrans" cxnId="{1B1966B1-0F41-41E8-9F74-CDF9022D894C}">
      <dgm:prSet/>
      <dgm:spPr/>
      <dgm:t>
        <a:bodyPr/>
        <a:lstStyle/>
        <a:p>
          <a:endParaRPr lang="en-US"/>
        </a:p>
      </dgm:t>
    </dgm:pt>
    <dgm:pt modelId="{F06E9BE0-FD4E-4931-817A-873081F075DB}" type="sibTrans" cxnId="{1B1966B1-0F41-41E8-9F74-CDF9022D894C}">
      <dgm:prSet/>
      <dgm:spPr/>
      <dgm:t>
        <a:bodyPr/>
        <a:lstStyle/>
        <a:p>
          <a:endParaRPr lang="en-US"/>
        </a:p>
      </dgm:t>
    </dgm:pt>
    <dgm:pt modelId="{B537C5A5-F855-49AC-B824-42C05585AF4A}" type="pres">
      <dgm:prSet presAssocID="{F05FB814-5C38-457B-816A-5933732AC100}" presName="linear" presStyleCnt="0">
        <dgm:presLayoutVars>
          <dgm:dir/>
          <dgm:animLvl val="lvl"/>
          <dgm:resizeHandles val="exact"/>
        </dgm:presLayoutVars>
      </dgm:prSet>
      <dgm:spPr/>
      <dgm:t>
        <a:bodyPr/>
        <a:lstStyle/>
        <a:p>
          <a:endParaRPr lang="en-US"/>
        </a:p>
      </dgm:t>
    </dgm:pt>
    <dgm:pt modelId="{2B293439-410D-4ED5-ABC8-49AF5988BEE1}" type="pres">
      <dgm:prSet presAssocID="{D0B0095D-DBB7-4BAE-A3CB-D5F032B04836}" presName="parentLin" presStyleCnt="0"/>
      <dgm:spPr/>
    </dgm:pt>
    <dgm:pt modelId="{626C219C-844E-48BD-A161-19DACC6E1BD7}" type="pres">
      <dgm:prSet presAssocID="{D0B0095D-DBB7-4BAE-A3CB-D5F032B04836}" presName="parentLeftMargin" presStyleLbl="node1" presStyleIdx="0" presStyleCnt="2"/>
      <dgm:spPr/>
      <dgm:t>
        <a:bodyPr/>
        <a:lstStyle/>
        <a:p>
          <a:endParaRPr lang="en-US"/>
        </a:p>
      </dgm:t>
    </dgm:pt>
    <dgm:pt modelId="{FA9BFCE0-AEEE-4FDA-A6AC-3DC11EF428E8}" type="pres">
      <dgm:prSet presAssocID="{D0B0095D-DBB7-4BAE-A3CB-D5F032B04836}" presName="parentText" presStyleLbl="node1" presStyleIdx="0" presStyleCnt="2">
        <dgm:presLayoutVars>
          <dgm:chMax val="0"/>
          <dgm:bulletEnabled val="1"/>
        </dgm:presLayoutVars>
      </dgm:prSet>
      <dgm:spPr/>
      <dgm:t>
        <a:bodyPr/>
        <a:lstStyle/>
        <a:p>
          <a:endParaRPr lang="en-US"/>
        </a:p>
      </dgm:t>
    </dgm:pt>
    <dgm:pt modelId="{8CEBE1B6-817D-42AD-9B6B-4DC06690520F}" type="pres">
      <dgm:prSet presAssocID="{D0B0095D-DBB7-4BAE-A3CB-D5F032B04836}" presName="negativeSpace" presStyleCnt="0"/>
      <dgm:spPr/>
    </dgm:pt>
    <dgm:pt modelId="{6AAD17B4-897F-4E89-BFCE-E30B8467D8C1}" type="pres">
      <dgm:prSet presAssocID="{D0B0095D-DBB7-4BAE-A3CB-D5F032B04836}" presName="childText" presStyleLbl="conFgAcc1" presStyleIdx="0" presStyleCnt="2">
        <dgm:presLayoutVars>
          <dgm:bulletEnabled val="1"/>
        </dgm:presLayoutVars>
      </dgm:prSet>
      <dgm:spPr/>
    </dgm:pt>
    <dgm:pt modelId="{37D3276F-E4A5-4191-B4B1-934826D25FB2}" type="pres">
      <dgm:prSet presAssocID="{AC955C57-0D85-4E8A-AFF7-495217B871E8}" presName="spaceBetweenRectangles" presStyleCnt="0"/>
      <dgm:spPr/>
    </dgm:pt>
    <dgm:pt modelId="{E9F362F7-0E79-4386-A008-3BF97B29FD08}" type="pres">
      <dgm:prSet presAssocID="{2C7B9FDA-0A9A-4A4B-AB6E-6C7A8D093475}" presName="parentLin" presStyleCnt="0"/>
      <dgm:spPr/>
    </dgm:pt>
    <dgm:pt modelId="{AD00C25B-5F39-45AB-9C87-F4E41818A045}" type="pres">
      <dgm:prSet presAssocID="{2C7B9FDA-0A9A-4A4B-AB6E-6C7A8D093475}" presName="parentLeftMargin" presStyleLbl="node1" presStyleIdx="0" presStyleCnt="2"/>
      <dgm:spPr/>
      <dgm:t>
        <a:bodyPr/>
        <a:lstStyle/>
        <a:p>
          <a:endParaRPr lang="en-US"/>
        </a:p>
      </dgm:t>
    </dgm:pt>
    <dgm:pt modelId="{0878F5C4-06CF-449F-9EDE-57FF21FEF0A6}" type="pres">
      <dgm:prSet presAssocID="{2C7B9FDA-0A9A-4A4B-AB6E-6C7A8D093475}" presName="parentText" presStyleLbl="node1" presStyleIdx="1" presStyleCnt="2">
        <dgm:presLayoutVars>
          <dgm:chMax val="0"/>
          <dgm:bulletEnabled val="1"/>
        </dgm:presLayoutVars>
      </dgm:prSet>
      <dgm:spPr/>
      <dgm:t>
        <a:bodyPr/>
        <a:lstStyle/>
        <a:p>
          <a:endParaRPr lang="en-US"/>
        </a:p>
      </dgm:t>
    </dgm:pt>
    <dgm:pt modelId="{328E8475-1727-42F7-96AC-1643F39DCAC7}" type="pres">
      <dgm:prSet presAssocID="{2C7B9FDA-0A9A-4A4B-AB6E-6C7A8D093475}" presName="negativeSpace" presStyleCnt="0"/>
      <dgm:spPr/>
    </dgm:pt>
    <dgm:pt modelId="{FC5F76E5-3583-410A-B485-0719E99C4BDC}" type="pres">
      <dgm:prSet presAssocID="{2C7B9FDA-0A9A-4A4B-AB6E-6C7A8D093475}" presName="childText" presStyleLbl="conFgAcc1" presStyleIdx="1" presStyleCnt="2">
        <dgm:presLayoutVars>
          <dgm:bulletEnabled val="1"/>
        </dgm:presLayoutVars>
      </dgm:prSet>
      <dgm:spPr/>
    </dgm:pt>
  </dgm:ptLst>
  <dgm:cxnLst>
    <dgm:cxn modelId="{98809924-1384-486A-A013-BB7E8B3B9804}" type="presOf" srcId="{D0B0095D-DBB7-4BAE-A3CB-D5F032B04836}" destId="{626C219C-844E-48BD-A161-19DACC6E1BD7}" srcOrd="0" destOrd="0" presId="urn:microsoft.com/office/officeart/2005/8/layout/list1"/>
    <dgm:cxn modelId="{98BA463A-8B99-4E71-B7B7-7883ADD69F7D}" type="presOf" srcId="{D0B0095D-DBB7-4BAE-A3CB-D5F032B04836}" destId="{FA9BFCE0-AEEE-4FDA-A6AC-3DC11EF428E8}" srcOrd="1" destOrd="0" presId="urn:microsoft.com/office/officeart/2005/8/layout/list1"/>
    <dgm:cxn modelId="{124449E1-4DAE-4295-BD7E-58B112E6807C}" type="presOf" srcId="{2C7B9FDA-0A9A-4A4B-AB6E-6C7A8D093475}" destId="{AD00C25B-5F39-45AB-9C87-F4E41818A045}" srcOrd="0" destOrd="0" presId="urn:microsoft.com/office/officeart/2005/8/layout/list1"/>
    <dgm:cxn modelId="{0E5DEEF5-5C95-4197-86A4-3F15CC5AE274}" type="presOf" srcId="{F05FB814-5C38-457B-816A-5933732AC100}" destId="{B537C5A5-F855-49AC-B824-42C05585AF4A}" srcOrd="0" destOrd="0" presId="urn:microsoft.com/office/officeart/2005/8/layout/list1"/>
    <dgm:cxn modelId="{1B1966B1-0F41-41E8-9F74-CDF9022D894C}" srcId="{F05FB814-5C38-457B-816A-5933732AC100}" destId="{2C7B9FDA-0A9A-4A4B-AB6E-6C7A8D093475}" srcOrd="1" destOrd="0" parTransId="{138F53AE-890D-409A-ACAA-07287600401B}" sibTransId="{F06E9BE0-FD4E-4931-817A-873081F075DB}"/>
    <dgm:cxn modelId="{E301D9E3-583D-4F1A-B276-57139D0ED86D}" type="presOf" srcId="{2C7B9FDA-0A9A-4A4B-AB6E-6C7A8D093475}" destId="{0878F5C4-06CF-449F-9EDE-57FF21FEF0A6}" srcOrd="1" destOrd="0" presId="urn:microsoft.com/office/officeart/2005/8/layout/list1"/>
    <dgm:cxn modelId="{5679BBA1-81BB-4F21-B05F-F0580E8A6830}" srcId="{F05FB814-5C38-457B-816A-5933732AC100}" destId="{D0B0095D-DBB7-4BAE-A3CB-D5F032B04836}" srcOrd="0" destOrd="0" parTransId="{92049CBF-FABD-4E42-9CCE-FED96A158640}" sibTransId="{AC955C57-0D85-4E8A-AFF7-495217B871E8}"/>
    <dgm:cxn modelId="{9F01651F-385C-4FBE-B4DF-AADEE188B815}" type="presParOf" srcId="{B537C5A5-F855-49AC-B824-42C05585AF4A}" destId="{2B293439-410D-4ED5-ABC8-49AF5988BEE1}" srcOrd="0" destOrd="0" presId="urn:microsoft.com/office/officeart/2005/8/layout/list1"/>
    <dgm:cxn modelId="{FB1C13D1-957F-42C5-B675-037525C1B476}" type="presParOf" srcId="{2B293439-410D-4ED5-ABC8-49AF5988BEE1}" destId="{626C219C-844E-48BD-A161-19DACC6E1BD7}" srcOrd="0" destOrd="0" presId="urn:microsoft.com/office/officeart/2005/8/layout/list1"/>
    <dgm:cxn modelId="{C4C2274D-605B-4B08-B25C-D2C02A8331B2}" type="presParOf" srcId="{2B293439-410D-4ED5-ABC8-49AF5988BEE1}" destId="{FA9BFCE0-AEEE-4FDA-A6AC-3DC11EF428E8}" srcOrd="1" destOrd="0" presId="urn:microsoft.com/office/officeart/2005/8/layout/list1"/>
    <dgm:cxn modelId="{1E46C81C-FD6F-414B-8F8B-34C8095355C5}" type="presParOf" srcId="{B537C5A5-F855-49AC-B824-42C05585AF4A}" destId="{8CEBE1B6-817D-42AD-9B6B-4DC06690520F}" srcOrd="1" destOrd="0" presId="urn:microsoft.com/office/officeart/2005/8/layout/list1"/>
    <dgm:cxn modelId="{5110A836-2A69-4223-9285-8AAC3DB15B0B}" type="presParOf" srcId="{B537C5A5-F855-49AC-B824-42C05585AF4A}" destId="{6AAD17B4-897F-4E89-BFCE-E30B8467D8C1}" srcOrd="2" destOrd="0" presId="urn:microsoft.com/office/officeart/2005/8/layout/list1"/>
    <dgm:cxn modelId="{A6389F66-CF6A-4873-88DB-90C6B4F1274A}" type="presParOf" srcId="{B537C5A5-F855-49AC-B824-42C05585AF4A}" destId="{37D3276F-E4A5-4191-B4B1-934826D25FB2}" srcOrd="3" destOrd="0" presId="urn:microsoft.com/office/officeart/2005/8/layout/list1"/>
    <dgm:cxn modelId="{2EB262CF-8587-4600-9884-74562D462F13}" type="presParOf" srcId="{B537C5A5-F855-49AC-B824-42C05585AF4A}" destId="{E9F362F7-0E79-4386-A008-3BF97B29FD08}" srcOrd="4" destOrd="0" presId="urn:microsoft.com/office/officeart/2005/8/layout/list1"/>
    <dgm:cxn modelId="{DD818CEB-4B75-42F6-A9F3-9C5F523EB801}" type="presParOf" srcId="{E9F362F7-0E79-4386-A008-3BF97B29FD08}" destId="{AD00C25B-5F39-45AB-9C87-F4E41818A045}" srcOrd="0" destOrd="0" presId="urn:microsoft.com/office/officeart/2005/8/layout/list1"/>
    <dgm:cxn modelId="{A9448FE5-779B-497B-BA60-C96613D46AB4}" type="presParOf" srcId="{E9F362F7-0E79-4386-A008-3BF97B29FD08}" destId="{0878F5C4-06CF-449F-9EDE-57FF21FEF0A6}" srcOrd="1" destOrd="0" presId="urn:microsoft.com/office/officeart/2005/8/layout/list1"/>
    <dgm:cxn modelId="{5C8BCEE2-3E74-4DF6-AE10-D56A8722398F}" type="presParOf" srcId="{B537C5A5-F855-49AC-B824-42C05585AF4A}" destId="{328E8475-1727-42F7-96AC-1643F39DCAC7}" srcOrd="5" destOrd="0" presId="urn:microsoft.com/office/officeart/2005/8/layout/list1"/>
    <dgm:cxn modelId="{AB5F2BC7-3BD8-4811-823E-69B09F1295BC}" type="presParOf" srcId="{B537C5A5-F855-49AC-B824-42C05585AF4A}" destId="{FC5F76E5-3583-410A-B485-0719E99C4BD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BD2F732-1CC2-4B3E-AE72-99F949D6FB6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5E67C1C-FD12-49E0-BCD3-08571B94FE16}">
      <dgm:prSet custT="1"/>
      <dgm:spPr/>
      <dgm:t>
        <a:bodyPr/>
        <a:lstStyle/>
        <a:p>
          <a:pPr rtl="0"/>
          <a:r>
            <a:rPr lang="en-US" sz="2000" dirty="0" smtClean="0"/>
            <a:t>Every </a:t>
          </a:r>
          <a:r>
            <a:rPr lang="en-US" sz="2000" dirty="0" smtClean="0"/>
            <a:t>mod point </a:t>
          </a:r>
          <a:r>
            <a:rPr lang="en-US" sz="2000" dirty="0" smtClean="0"/>
            <a:t>in this example is </a:t>
          </a:r>
          <a:r>
            <a:rPr lang="en-US" sz="2000" dirty="0" smtClean="0"/>
            <a:t>worth $800 in premium savings</a:t>
          </a:r>
          <a:endParaRPr lang="en-US" sz="2000" dirty="0"/>
        </a:p>
      </dgm:t>
    </dgm:pt>
    <dgm:pt modelId="{8AB5972B-F6E9-4DC2-AC53-CD091196FFD6}" type="parTrans" cxnId="{7F2BC944-2315-494F-93F2-C40FFD8919EA}">
      <dgm:prSet/>
      <dgm:spPr/>
      <dgm:t>
        <a:bodyPr/>
        <a:lstStyle/>
        <a:p>
          <a:endParaRPr lang="en-US"/>
        </a:p>
      </dgm:t>
    </dgm:pt>
    <dgm:pt modelId="{A890717D-91C6-482A-B1D8-90FA64F5BA4F}" type="sibTrans" cxnId="{7F2BC944-2315-494F-93F2-C40FFD8919EA}">
      <dgm:prSet/>
      <dgm:spPr/>
      <dgm:t>
        <a:bodyPr/>
        <a:lstStyle/>
        <a:p>
          <a:endParaRPr lang="en-US"/>
        </a:p>
      </dgm:t>
    </dgm:pt>
    <dgm:pt modelId="{665DC2E0-9E39-415C-ABF6-5F77BABD15A7}">
      <dgm:prSet custT="1"/>
      <dgm:spPr/>
      <dgm:t>
        <a:bodyPr/>
        <a:lstStyle/>
        <a:p>
          <a:pPr rtl="0"/>
          <a:r>
            <a:rPr lang="en-US" sz="2000" dirty="0" smtClean="0"/>
            <a:t>Do you know what your Mod is costing you? </a:t>
          </a:r>
          <a:endParaRPr lang="en-US" sz="2000" dirty="0"/>
        </a:p>
      </dgm:t>
    </dgm:pt>
    <dgm:pt modelId="{1C87BB56-40C8-4832-9106-7B7A4F7DD3D4}" type="parTrans" cxnId="{2442068A-6A15-4B62-86F5-D3C6724332CA}">
      <dgm:prSet/>
      <dgm:spPr/>
      <dgm:t>
        <a:bodyPr/>
        <a:lstStyle/>
        <a:p>
          <a:endParaRPr lang="en-US"/>
        </a:p>
      </dgm:t>
    </dgm:pt>
    <dgm:pt modelId="{954A634F-D33A-4827-9954-04247535A30E}" type="sibTrans" cxnId="{2442068A-6A15-4B62-86F5-D3C6724332CA}">
      <dgm:prSet/>
      <dgm:spPr/>
      <dgm:t>
        <a:bodyPr/>
        <a:lstStyle/>
        <a:p>
          <a:endParaRPr lang="en-US"/>
        </a:p>
      </dgm:t>
    </dgm:pt>
    <dgm:pt modelId="{2244C45B-D9EA-44E3-B6D1-D71A51731B55}" type="pres">
      <dgm:prSet presAssocID="{5BD2F732-1CC2-4B3E-AE72-99F949D6FB6D}" presName="linear" presStyleCnt="0">
        <dgm:presLayoutVars>
          <dgm:dir/>
          <dgm:animLvl val="lvl"/>
          <dgm:resizeHandles val="exact"/>
        </dgm:presLayoutVars>
      </dgm:prSet>
      <dgm:spPr/>
      <dgm:t>
        <a:bodyPr/>
        <a:lstStyle/>
        <a:p>
          <a:endParaRPr lang="en-US"/>
        </a:p>
      </dgm:t>
    </dgm:pt>
    <dgm:pt modelId="{F952EF25-D690-4FEF-A76F-A3FF7644B5AA}" type="pres">
      <dgm:prSet presAssocID="{E5E67C1C-FD12-49E0-BCD3-08571B94FE16}" presName="parentLin" presStyleCnt="0"/>
      <dgm:spPr/>
    </dgm:pt>
    <dgm:pt modelId="{FF683407-86CF-455D-805F-F1212C9D127B}" type="pres">
      <dgm:prSet presAssocID="{E5E67C1C-FD12-49E0-BCD3-08571B94FE16}" presName="parentLeftMargin" presStyleLbl="node1" presStyleIdx="0" presStyleCnt="2"/>
      <dgm:spPr/>
      <dgm:t>
        <a:bodyPr/>
        <a:lstStyle/>
        <a:p>
          <a:endParaRPr lang="en-US"/>
        </a:p>
      </dgm:t>
    </dgm:pt>
    <dgm:pt modelId="{C88BDF12-BFB4-4CF8-B831-DFD8ED310F25}" type="pres">
      <dgm:prSet presAssocID="{E5E67C1C-FD12-49E0-BCD3-08571B94FE16}" presName="parentText" presStyleLbl="node1" presStyleIdx="0" presStyleCnt="2" custScaleX="98474" custScaleY="292127">
        <dgm:presLayoutVars>
          <dgm:chMax val="0"/>
          <dgm:bulletEnabled val="1"/>
        </dgm:presLayoutVars>
      </dgm:prSet>
      <dgm:spPr/>
      <dgm:t>
        <a:bodyPr/>
        <a:lstStyle/>
        <a:p>
          <a:endParaRPr lang="en-US"/>
        </a:p>
      </dgm:t>
    </dgm:pt>
    <dgm:pt modelId="{D79189B9-B077-45E6-90DF-45D23C29C3E6}" type="pres">
      <dgm:prSet presAssocID="{E5E67C1C-FD12-49E0-BCD3-08571B94FE16}" presName="negativeSpace" presStyleCnt="0"/>
      <dgm:spPr/>
    </dgm:pt>
    <dgm:pt modelId="{B066B3D8-B506-49C7-A609-1DB1F2446D5A}" type="pres">
      <dgm:prSet presAssocID="{E5E67C1C-FD12-49E0-BCD3-08571B94FE16}" presName="childText" presStyleLbl="conFgAcc1" presStyleIdx="0" presStyleCnt="2" custScaleX="97337" custScaleY="167604" custLinFactNeighborX="-446" custLinFactNeighborY="55067">
        <dgm:presLayoutVars>
          <dgm:bulletEnabled val="1"/>
        </dgm:presLayoutVars>
      </dgm:prSet>
      <dgm:spPr/>
    </dgm:pt>
    <dgm:pt modelId="{405F3E55-A3BC-482D-8BA9-444AD873798C}" type="pres">
      <dgm:prSet presAssocID="{A890717D-91C6-482A-B1D8-90FA64F5BA4F}" presName="spaceBetweenRectangles" presStyleCnt="0"/>
      <dgm:spPr/>
    </dgm:pt>
    <dgm:pt modelId="{31048AE6-B336-4A90-9DC0-7B2D0B17B9DE}" type="pres">
      <dgm:prSet presAssocID="{665DC2E0-9E39-415C-ABF6-5F77BABD15A7}" presName="parentLin" presStyleCnt="0"/>
      <dgm:spPr/>
    </dgm:pt>
    <dgm:pt modelId="{584CB394-0133-4D47-9625-F17392A0CC3D}" type="pres">
      <dgm:prSet presAssocID="{665DC2E0-9E39-415C-ABF6-5F77BABD15A7}" presName="parentLeftMargin" presStyleLbl="node1" presStyleIdx="0" presStyleCnt="2"/>
      <dgm:spPr/>
      <dgm:t>
        <a:bodyPr/>
        <a:lstStyle/>
        <a:p>
          <a:endParaRPr lang="en-US"/>
        </a:p>
      </dgm:t>
    </dgm:pt>
    <dgm:pt modelId="{E718FC7A-46AD-447A-A974-86C273448E90}" type="pres">
      <dgm:prSet presAssocID="{665DC2E0-9E39-415C-ABF6-5F77BABD15A7}" presName="parentText" presStyleLbl="node1" presStyleIdx="1" presStyleCnt="2" custScaleX="100259" custScaleY="384601" custLinFactNeighborX="3571" custLinFactNeighborY="7984">
        <dgm:presLayoutVars>
          <dgm:chMax val="0"/>
          <dgm:bulletEnabled val="1"/>
        </dgm:presLayoutVars>
      </dgm:prSet>
      <dgm:spPr/>
      <dgm:t>
        <a:bodyPr/>
        <a:lstStyle/>
        <a:p>
          <a:endParaRPr lang="en-US"/>
        </a:p>
      </dgm:t>
    </dgm:pt>
    <dgm:pt modelId="{F53C631C-E402-4AC5-8571-15E4D4B8BCC3}" type="pres">
      <dgm:prSet presAssocID="{665DC2E0-9E39-415C-ABF6-5F77BABD15A7}" presName="negativeSpace" presStyleCnt="0"/>
      <dgm:spPr/>
    </dgm:pt>
    <dgm:pt modelId="{6C8E83F9-72D5-4EB8-916A-BC9C44B81F82}" type="pres">
      <dgm:prSet presAssocID="{665DC2E0-9E39-415C-ABF6-5F77BABD15A7}" presName="childText" presStyleLbl="conFgAcc1" presStyleIdx="1" presStyleCnt="2" custScaleX="98026" custScaleY="194948" custLinFactNeighborY="-22385">
        <dgm:presLayoutVars>
          <dgm:bulletEnabled val="1"/>
        </dgm:presLayoutVars>
      </dgm:prSet>
      <dgm:spPr/>
    </dgm:pt>
  </dgm:ptLst>
  <dgm:cxnLst>
    <dgm:cxn modelId="{7F2BC944-2315-494F-93F2-C40FFD8919EA}" srcId="{5BD2F732-1CC2-4B3E-AE72-99F949D6FB6D}" destId="{E5E67C1C-FD12-49E0-BCD3-08571B94FE16}" srcOrd="0" destOrd="0" parTransId="{8AB5972B-F6E9-4DC2-AC53-CD091196FFD6}" sibTransId="{A890717D-91C6-482A-B1D8-90FA64F5BA4F}"/>
    <dgm:cxn modelId="{DA72DECD-AFC1-433B-8362-C4D42401A4E9}" type="presOf" srcId="{E5E67C1C-FD12-49E0-BCD3-08571B94FE16}" destId="{FF683407-86CF-455D-805F-F1212C9D127B}" srcOrd="0" destOrd="0" presId="urn:microsoft.com/office/officeart/2005/8/layout/list1"/>
    <dgm:cxn modelId="{2442068A-6A15-4B62-86F5-D3C6724332CA}" srcId="{5BD2F732-1CC2-4B3E-AE72-99F949D6FB6D}" destId="{665DC2E0-9E39-415C-ABF6-5F77BABD15A7}" srcOrd="1" destOrd="0" parTransId="{1C87BB56-40C8-4832-9106-7B7A4F7DD3D4}" sibTransId="{954A634F-D33A-4827-9954-04247535A30E}"/>
    <dgm:cxn modelId="{0B8D120F-A599-4CED-8798-8B7ECF4D3891}" type="presOf" srcId="{665DC2E0-9E39-415C-ABF6-5F77BABD15A7}" destId="{E718FC7A-46AD-447A-A974-86C273448E90}" srcOrd="1" destOrd="0" presId="urn:microsoft.com/office/officeart/2005/8/layout/list1"/>
    <dgm:cxn modelId="{09763777-77F8-45D0-94B0-D3E42E7673E2}" type="presOf" srcId="{5BD2F732-1CC2-4B3E-AE72-99F949D6FB6D}" destId="{2244C45B-D9EA-44E3-B6D1-D71A51731B55}" srcOrd="0" destOrd="0" presId="urn:microsoft.com/office/officeart/2005/8/layout/list1"/>
    <dgm:cxn modelId="{581DABF5-A792-4BE3-8505-13FD2126E315}" type="presOf" srcId="{665DC2E0-9E39-415C-ABF6-5F77BABD15A7}" destId="{584CB394-0133-4D47-9625-F17392A0CC3D}" srcOrd="0" destOrd="0" presId="urn:microsoft.com/office/officeart/2005/8/layout/list1"/>
    <dgm:cxn modelId="{969ADA9A-A016-404E-9458-3E61F886BEB9}" type="presOf" srcId="{E5E67C1C-FD12-49E0-BCD3-08571B94FE16}" destId="{C88BDF12-BFB4-4CF8-B831-DFD8ED310F25}" srcOrd="1" destOrd="0" presId="urn:microsoft.com/office/officeart/2005/8/layout/list1"/>
    <dgm:cxn modelId="{43A9710B-1E66-4310-A411-0941B14202E3}" type="presParOf" srcId="{2244C45B-D9EA-44E3-B6D1-D71A51731B55}" destId="{F952EF25-D690-4FEF-A76F-A3FF7644B5AA}" srcOrd="0" destOrd="0" presId="urn:microsoft.com/office/officeart/2005/8/layout/list1"/>
    <dgm:cxn modelId="{6E9FFFF0-B64C-4C94-8CF2-FB901979DB1A}" type="presParOf" srcId="{F952EF25-D690-4FEF-A76F-A3FF7644B5AA}" destId="{FF683407-86CF-455D-805F-F1212C9D127B}" srcOrd="0" destOrd="0" presId="urn:microsoft.com/office/officeart/2005/8/layout/list1"/>
    <dgm:cxn modelId="{B12AC8C0-8FF4-4E1A-B509-05B8D88F09A6}" type="presParOf" srcId="{F952EF25-D690-4FEF-A76F-A3FF7644B5AA}" destId="{C88BDF12-BFB4-4CF8-B831-DFD8ED310F25}" srcOrd="1" destOrd="0" presId="urn:microsoft.com/office/officeart/2005/8/layout/list1"/>
    <dgm:cxn modelId="{C82D4270-38BB-47C4-B374-73DE12335861}" type="presParOf" srcId="{2244C45B-D9EA-44E3-B6D1-D71A51731B55}" destId="{D79189B9-B077-45E6-90DF-45D23C29C3E6}" srcOrd="1" destOrd="0" presId="urn:microsoft.com/office/officeart/2005/8/layout/list1"/>
    <dgm:cxn modelId="{B37D5B69-969F-45D7-9AE7-29D8DEB54061}" type="presParOf" srcId="{2244C45B-D9EA-44E3-B6D1-D71A51731B55}" destId="{B066B3D8-B506-49C7-A609-1DB1F2446D5A}" srcOrd="2" destOrd="0" presId="urn:microsoft.com/office/officeart/2005/8/layout/list1"/>
    <dgm:cxn modelId="{3D3DB36B-1FEC-45B4-ADC4-5A2F5512671B}" type="presParOf" srcId="{2244C45B-D9EA-44E3-B6D1-D71A51731B55}" destId="{405F3E55-A3BC-482D-8BA9-444AD873798C}" srcOrd="3" destOrd="0" presId="urn:microsoft.com/office/officeart/2005/8/layout/list1"/>
    <dgm:cxn modelId="{BC21C371-7E48-4326-BEFC-604FB094D3BC}" type="presParOf" srcId="{2244C45B-D9EA-44E3-B6D1-D71A51731B55}" destId="{31048AE6-B336-4A90-9DC0-7B2D0B17B9DE}" srcOrd="4" destOrd="0" presId="urn:microsoft.com/office/officeart/2005/8/layout/list1"/>
    <dgm:cxn modelId="{198AA43B-A54C-4483-96B4-42B6BA40F75F}" type="presParOf" srcId="{31048AE6-B336-4A90-9DC0-7B2D0B17B9DE}" destId="{584CB394-0133-4D47-9625-F17392A0CC3D}" srcOrd="0" destOrd="0" presId="urn:microsoft.com/office/officeart/2005/8/layout/list1"/>
    <dgm:cxn modelId="{460D73C1-D7D7-4794-9540-9EE4AD72ED3D}" type="presParOf" srcId="{31048AE6-B336-4A90-9DC0-7B2D0B17B9DE}" destId="{E718FC7A-46AD-447A-A974-86C273448E90}" srcOrd="1" destOrd="0" presId="urn:microsoft.com/office/officeart/2005/8/layout/list1"/>
    <dgm:cxn modelId="{B271EFEB-3E61-4E89-BD8B-6B2A873C78BF}" type="presParOf" srcId="{2244C45B-D9EA-44E3-B6D1-D71A51731B55}" destId="{F53C631C-E402-4AC5-8571-15E4D4B8BCC3}" srcOrd="5" destOrd="0" presId="urn:microsoft.com/office/officeart/2005/8/layout/list1"/>
    <dgm:cxn modelId="{CAA4A5EA-99FA-45A6-BFDD-7C3DCB0F3FA0}" type="presParOf" srcId="{2244C45B-D9EA-44E3-B6D1-D71A51731B55}" destId="{6C8E83F9-72D5-4EB8-916A-BC9C44B81F8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77E49D-9D1A-47AF-A4F1-1C0288B371D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4682AD5-376C-4D23-ABDE-FC44B14F1C8C}">
      <dgm:prSet custT="1"/>
      <dgm:spPr/>
      <dgm:t>
        <a:bodyPr/>
        <a:lstStyle/>
        <a:p>
          <a:pPr rtl="0"/>
          <a:r>
            <a:rPr lang="en-US" sz="1800" dirty="0" smtClean="0"/>
            <a:t>WC is the </a:t>
          </a:r>
          <a:r>
            <a:rPr lang="en-US" sz="1800" u="sng" dirty="0" smtClean="0"/>
            <a:t>oldest insurance program </a:t>
          </a:r>
          <a:r>
            <a:rPr lang="en-US" sz="1800" dirty="0" smtClean="0"/>
            <a:t>in the United States. </a:t>
          </a:r>
          <a:endParaRPr lang="en-US" sz="1800" dirty="0"/>
        </a:p>
      </dgm:t>
    </dgm:pt>
    <dgm:pt modelId="{93A5BC3B-E128-43E2-AC76-91C987845AD7}" type="parTrans" cxnId="{58E01B6D-37B8-4010-A172-BD7DFE84F984}">
      <dgm:prSet/>
      <dgm:spPr/>
      <dgm:t>
        <a:bodyPr/>
        <a:lstStyle/>
        <a:p>
          <a:endParaRPr lang="en-US"/>
        </a:p>
      </dgm:t>
    </dgm:pt>
    <dgm:pt modelId="{C039866A-D302-4A5E-A01A-4B4B8F0CA38D}" type="sibTrans" cxnId="{58E01B6D-37B8-4010-A172-BD7DFE84F984}">
      <dgm:prSet/>
      <dgm:spPr/>
      <dgm:t>
        <a:bodyPr/>
        <a:lstStyle/>
        <a:p>
          <a:endParaRPr lang="en-US"/>
        </a:p>
      </dgm:t>
    </dgm:pt>
    <dgm:pt modelId="{54E44853-4B77-4A80-8697-D4DFB140D050}">
      <dgm:prSet custT="1"/>
      <dgm:spPr/>
      <dgm:t>
        <a:bodyPr/>
        <a:lstStyle/>
        <a:p>
          <a:pPr rtl="0"/>
          <a:r>
            <a:rPr lang="en-US" sz="1800" dirty="0" smtClean="0"/>
            <a:t>Developed to compensate employees for on-the-job injuries, so that  they </a:t>
          </a:r>
          <a:r>
            <a:rPr lang="en-US" sz="1800" u="sng" dirty="0" smtClean="0"/>
            <a:t>did not have to sue his/her employer</a:t>
          </a:r>
          <a:r>
            <a:rPr lang="en-US" sz="1800" dirty="0" smtClean="0"/>
            <a:t> for benefits.</a:t>
          </a:r>
          <a:endParaRPr lang="en-US" sz="1800" dirty="0"/>
        </a:p>
      </dgm:t>
    </dgm:pt>
    <dgm:pt modelId="{5AEA103B-848A-45C6-B812-84596D277BD6}" type="parTrans" cxnId="{CA53B210-BC98-4177-8BD3-FDE84BE70354}">
      <dgm:prSet/>
      <dgm:spPr/>
      <dgm:t>
        <a:bodyPr/>
        <a:lstStyle/>
        <a:p>
          <a:endParaRPr lang="en-US"/>
        </a:p>
      </dgm:t>
    </dgm:pt>
    <dgm:pt modelId="{6FAF4EEB-4E2C-48C1-BC71-895A7EAFFD35}" type="sibTrans" cxnId="{CA53B210-BC98-4177-8BD3-FDE84BE70354}">
      <dgm:prSet/>
      <dgm:spPr/>
      <dgm:t>
        <a:bodyPr/>
        <a:lstStyle/>
        <a:p>
          <a:endParaRPr lang="en-US"/>
        </a:p>
      </dgm:t>
    </dgm:pt>
    <dgm:pt modelId="{C7D76912-EED0-46E5-B003-60021122674D}">
      <dgm:prSet/>
      <dgm:spPr/>
      <dgm:t>
        <a:bodyPr/>
        <a:lstStyle/>
        <a:p>
          <a:pPr rtl="0"/>
          <a:r>
            <a:rPr lang="en-US" dirty="0" smtClean="0"/>
            <a:t>Exclusive/Sole Remedy - Employees gave up their rights to sue    employers for </a:t>
          </a:r>
          <a:r>
            <a:rPr lang="en-US" u="sng" dirty="0" smtClean="0"/>
            <a:t>clearly defined benefits </a:t>
          </a:r>
          <a:r>
            <a:rPr lang="en-US" dirty="0" smtClean="0"/>
            <a:t>in case of injury or disability, regardless of negligence. 	</a:t>
          </a:r>
          <a:endParaRPr lang="en-US" dirty="0"/>
        </a:p>
      </dgm:t>
    </dgm:pt>
    <dgm:pt modelId="{16703CE8-28BE-45A0-A2CF-5DBE540E7172}" type="parTrans" cxnId="{D6BC00CA-B5E0-4F3F-AB48-20C03F449CC5}">
      <dgm:prSet/>
      <dgm:spPr/>
      <dgm:t>
        <a:bodyPr/>
        <a:lstStyle/>
        <a:p>
          <a:endParaRPr lang="en-US"/>
        </a:p>
      </dgm:t>
    </dgm:pt>
    <dgm:pt modelId="{73F0030E-3AF3-4870-B18B-5A0C37CDF03B}" type="sibTrans" cxnId="{D6BC00CA-B5E0-4F3F-AB48-20C03F449CC5}">
      <dgm:prSet/>
      <dgm:spPr/>
      <dgm:t>
        <a:bodyPr/>
        <a:lstStyle/>
        <a:p>
          <a:endParaRPr lang="en-US"/>
        </a:p>
      </dgm:t>
    </dgm:pt>
    <dgm:pt modelId="{F5FB8DEA-F54B-464A-AD9B-EB61FE896980}" type="pres">
      <dgm:prSet presAssocID="{F277E49D-9D1A-47AF-A4F1-1C0288B371D8}" presName="Name0" presStyleCnt="0">
        <dgm:presLayoutVars>
          <dgm:chMax val="7"/>
          <dgm:chPref val="7"/>
          <dgm:dir/>
        </dgm:presLayoutVars>
      </dgm:prSet>
      <dgm:spPr/>
      <dgm:t>
        <a:bodyPr/>
        <a:lstStyle/>
        <a:p>
          <a:endParaRPr lang="en-US"/>
        </a:p>
      </dgm:t>
    </dgm:pt>
    <dgm:pt modelId="{6BD823B1-FE8B-4EA5-BA53-9AEB3D6448EB}" type="pres">
      <dgm:prSet presAssocID="{F277E49D-9D1A-47AF-A4F1-1C0288B371D8}" presName="Name1" presStyleCnt="0"/>
      <dgm:spPr/>
    </dgm:pt>
    <dgm:pt modelId="{DC8C10E4-2318-4C81-89F6-E9716C67B6C8}" type="pres">
      <dgm:prSet presAssocID="{F277E49D-9D1A-47AF-A4F1-1C0288B371D8}" presName="cycle" presStyleCnt="0"/>
      <dgm:spPr/>
    </dgm:pt>
    <dgm:pt modelId="{7D04EE4F-EDE8-414E-AF08-E33A8596031F}" type="pres">
      <dgm:prSet presAssocID="{F277E49D-9D1A-47AF-A4F1-1C0288B371D8}" presName="srcNode" presStyleLbl="node1" presStyleIdx="0" presStyleCnt="3"/>
      <dgm:spPr/>
    </dgm:pt>
    <dgm:pt modelId="{3979FB93-F239-4514-B936-1E39F6839487}" type="pres">
      <dgm:prSet presAssocID="{F277E49D-9D1A-47AF-A4F1-1C0288B371D8}" presName="conn" presStyleLbl="parChTrans1D2" presStyleIdx="0" presStyleCnt="1"/>
      <dgm:spPr/>
      <dgm:t>
        <a:bodyPr/>
        <a:lstStyle/>
        <a:p>
          <a:endParaRPr lang="en-US"/>
        </a:p>
      </dgm:t>
    </dgm:pt>
    <dgm:pt modelId="{9858A7A3-EF55-4F5D-A0A1-7244EA43B2D6}" type="pres">
      <dgm:prSet presAssocID="{F277E49D-9D1A-47AF-A4F1-1C0288B371D8}" presName="extraNode" presStyleLbl="node1" presStyleIdx="0" presStyleCnt="3"/>
      <dgm:spPr/>
    </dgm:pt>
    <dgm:pt modelId="{02AF9304-472B-47DB-A835-D236C9E1EF2E}" type="pres">
      <dgm:prSet presAssocID="{F277E49D-9D1A-47AF-A4F1-1C0288B371D8}" presName="dstNode" presStyleLbl="node1" presStyleIdx="0" presStyleCnt="3"/>
      <dgm:spPr/>
    </dgm:pt>
    <dgm:pt modelId="{306E6434-7C4C-4005-817A-8B53FD680DD0}" type="pres">
      <dgm:prSet presAssocID="{04682AD5-376C-4D23-ABDE-FC44B14F1C8C}" presName="text_1" presStyleLbl="node1" presStyleIdx="0" presStyleCnt="3">
        <dgm:presLayoutVars>
          <dgm:bulletEnabled val="1"/>
        </dgm:presLayoutVars>
      </dgm:prSet>
      <dgm:spPr/>
      <dgm:t>
        <a:bodyPr/>
        <a:lstStyle/>
        <a:p>
          <a:endParaRPr lang="en-US"/>
        </a:p>
      </dgm:t>
    </dgm:pt>
    <dgm:pt modelId="{29F2F0C3-D26A-4BE6-B258-D9FFBD743019}" type="pres">
      <dgm:prSet presAssocID="{04682AD5-376C-4D23-ABDE-FC44B14F1C8C}" presName="accent_1" presStyleCnt="0"/>
      <dgm:spPr/>
    </dgm:pt>
    <dgm:pt modelId="{AF13F2FA-E0F1-4BC5-B64E-D0E6154C2D2E}" type="pres">
      <dgm:prSet presAssocID="{04682AD5-376C-4D23-ABDE-FC44B14F1C8C}" presName="accentRepeatNode" presStyleLbl="solidFgAcc1" presStyleIdx="0" presStyleCnt="3"/>
      <dgm:spPr>
        <a:solidFill>
          <a:schemeClr val="accent2"/>
        </a:solidFill>
      </dgm:spPr>
    </dgm:pt>
    <dgm:pt modelId="{D4A397E0-3405-4D8F-B65D-067B9A10077E}" type="pres">
      <dgm:prSet presAssocID="{54E44853-4B77-4A80-8697-D4DFB140D050}" presName="text_2" presStyleLbl="node1" presStyleIdx="1" presStyleCnt="3">
        <dgm:presLayoutVars>
          <dgm:bulletEnabled val="1"/>
        </dgm:presLayoutVars>
      </dgm:prSet>
      <dgm:spPr/>
      <dgm:t>
        <a:bodyPr/>
        <a:lstStyle/>
        <a:p>
          <a:endParaRPr lang="en-US"/>
        </a:p>
      </dgm:t>
    </dgm:pt>
    <dgm:pt modelId="{B70352AB-2334-4AE3-A005-A03EB587CF83}" type="pres">
      <dgm:prSet presAssocID="{54E44853-4B77-4A80-8697-D4DFB140D050}" presName="accent_2" presStyleCnt="0"/>
      <dgm:spPr/>
    </dgm:pt>
    <dgm:pt modelId="{492966B9-CDE1-4DED-900E-5C1D33539801}" type="pres">
      <dgm:prSet presAssocID="{54E44853-4B77-4A80-8697-D4DFB140D050}" presName="accentRepeatNode" presStyleLbl="solidFgAcc1" presStyleIdx="1" presStyleCnt="3"/>
      <dgm:spPr>
        <a:solidFill>
          <a:schemeClr val="accent2"/>
        </a:solidFill>
      </dgm:spPr>
    </dgm:pt>
    <dgm:pt modelId="{E544BF5A-367C-4A9E-BB49-B79AE374084C}" type="pres">
      <dgm:prSet presAssocID="{C7D76912-EED0-46E5-B003-60021122674D}" presName="text_3" presStyleLbl="node1" presStyleIdx="2" presStyleCnt="3">
        <dgm:presLayoutVars>
          <dgm:bulletEnabled val="1"/>
        </dgm:presLayoutVars>
      </dgm:prSet>
      <dgm:spPr/>
      <dgm:t>
        <a:bodyPr/>
        <a:lstStyle/>
        <a:p>
          <a:endParaRPr lang="en-US"/>
        </a:p>
      </dgm:t>
    </dgm:pt>
    <dgm:pt modelId="{158C2C24-5549-487C-992A-8F91BB4301B1}" type="pres">
      <dgm:prSet presAssocID="{C7D76912-EED0-46E5-B003-60021122674D}" presName="accent_3" presStyleCnt="0"/>
      <dgm:spPr/>
    </dgm:pt>
    <dgm:pt modelId="{20025E38-00FA-470C-9ACA-5699C3A700AC}" type="pres">
      <dgm:prSet presAssocID="{C7D76912-EED0-46E5-B003-60021122674D}" presName="accentRepeatNode" presStyleLbl="solidFgAcc1" presStyleIdx="2" presStyleCnt="3"/>
      <dgm:spPr>
        <a:solidFill>
          <a:schemeClr val="accent2"/>
        </a:solidFill>
      </dgm:spPr>
    </dgm:pt>
  </dgm:ptLst>
  <dgm:cxnLst>
    <dgm:cxn modelId="{C9D7DC19-29D8-4BA6-9574-359345CAB25B}" type="presOf" srcId="{04682AD5-376C-4D23-ABDE-FC44B14F1C8C}" destId="{306E6434-7C4C-4005-817A-8B53FD680DD0}" srcOrd="0" destOrd="0" presId="urn:microsoft.com/office/officeart/2008/layout/VerticalCurvedList"/>
    <dgm:cxn modelId="{3B86B1D7-2766-4032-A897-AF6B4FCF4B62}" type="presOf" srcId="{F277E49D-9D1A-47AF-A4F1-1C0288B371D8}" destId="{F5FB8DEA-F54B-464A-AD9B-EB61FE896980}" srcOrd="0" destOrd="0" presId="urn:microsoft.com/office/officeart/2008/layout/VerticalCurvedList"/>
    <dgm:cxn modelId="{58E01B6D-37B8-4010-A172-BD7DFE84F984}" srcId="{F277E49D-9D1A-47AF-A4F1-1C0288B371D8}" destId="{04682AD5-376C-4D23-ABDE-FC44B14F1C8C}" srcOrd="0" destOrd="0" parTransId="{93A5BC3B-E128-43E2-AC76-91C987845AD7}" sibTransId="{C039866A-D302-4A5E-A01A-4B4B8F0CA38D}"/>
    <dgm:cxn modelId="{CA53B210-BC98-4177-8BD3-FDE84BE70354}" srcId="{F277E49D-9D1A-47AF-A4F1-1C0288B371D8}" destId="{54E44853-4B77-4A80-8697-D4DFB140D050}" srcOrd="1" destOrd="0" parTransId="{5AEA103B-848A-45C6-B812-84596D277BD6}" sibTransId="{6FAF4EEB-4E2C-48C1-BC71-895A7EAFFD35}"/>
    <dgm:cxn modelId="{D6BC00CA-B5E0-4F3F-AB48-20C03F449CC5}" srcId="{F277E49D-9D1A-47AF-A4F1-1C0288B371D8}" destId="{C7D76912-EED0-46E5-B003-60021122674D}" srcOrd="2" destOrd="0" parTransId="{16703CE8-28BE-45A0-A2CF-5DBE540E7172}" sibTransId="{73F0030E-3AF3-4870-B18B-5A0C37CDF03B}"/>
    <dgm:cxn modelId="{7EE6CBC6-AF42-4259-B23F-2EE1BAADA137}" type="presOf" srcId="{C039866A-D302-4A5E-A01A-4B4B8F0CA38D}" destId="{3979FB93-F239-4514-B936-1E39F6839487}" srcOrd="0" destOrd="0" presId="urn:microsoft.com/office/officeart/2008/layout/VerticalCurvedList"/>
    <dgm:cxn modelId="{FD85A3DA-45A0-40DB-A05B-555462C5BD80}" type="presOf" srcId="{54E44853-4B77-4A80-8697-D4DFB140D050}" destId="{D4A397E0-3405-4D8F-B65D-067B9A10077E}" srcOrd="0" destOrd="0" presId="urn:microsoft.com/office/officeart/2008/layout/VerticalCurvedList"/>
    <dgm:cxn modelId="{DDFB4C01-77DD-4328-A79B-D3C5DBD7C32D}" type="presOf" srcId="{C7D76912-EED0-46E5-B003-60021122674D}" destId="{E544BF5A-367C-4A9E-BB49-B79AE374084C}" srcOrd="0" destOrd="0" presId="urn:microsoft.com/office/officeart/2008/layout/VerticalCurvedList"/>
    <dgm:cxn modelId="{089DDBCD-EEF6-455C-8EB3-DCFEC2B8CB4A}" type="presParOf" srcId="{F5FB8DEA-F54B-464A-AD9B-EB61FE896980}" destId="{6BD823B1-FE8B-4EA5-BA53-9AEB3D6448EB}" srcOrd="0" destOrd="0" presId="urn:microsoft.com/office/officeart/2008/layout/VerticalCurvedList"/>
    <dgm:cxn modelId="{75A7EA88-E143-4F54-BEEF-E585545822C3}" type="presParOf" srcId="{6BD823B1-FE8B-4EA5-BA53-9AEB3D6448EB}" destId="{DC8C10E4-2318-4C81-89F6-E9716C67B6C8}" srcOrd="0" destOrd="0" presId="urn:microsoft.com/office/officeart/2008/layout/VerticalCurvedList"/>
    <dgm:cxn modelId="{CCE616E5-8155-46EA-87D7-1E31A93F56CD}" type="presParOf" srcId="{DC8C10E4-2318-4C81-89F6-E9716C67B6C8}" destId="{7D04EE4F-EDE8-414E-AF08-E33A8596031F}" srcOrd="0" destOrd="0" presId="urn:microsoft.com/office/officeart/2008/layout/VerticalCurvedList"/>
    <dgm:cxn modelId="{DB65AF11-A9B7-4B31-BBB3-69916485A7EA}" type="presParOf" srcId="{DC8C10E4-2318-4C81-89F6-E9716C67B6C8}" destId="{3979FB93-F239-4514-B936-1E39F6839487}" srcOrd="1" destOrd="0" presId="urn:microsoft.com/office/officeart/2008/layout/VerticalCurvedList"/>
    <dgm:cxn modelId="{DC8E5F66-9DBF-48B6-B5C1-C3DF9530F314}" type="presParOf" srcId="{DC8C10E4-2318-4C81-89F6-E9716C67B6C8}" destId="{9858A7A3-EF55-4F5D-A0A1-7244EA43B2D6}" srcOrd="2" destOrd="0" presId="urn:microsoft.com/office/officeart/2008/layout/VerticalCurvedList"/>
    <dgm:cxn modelId="{A918FED3-0DF4-42AE-9959-AEF804E56CD1}" type="presParOf" srcId="{DC8C10E4-2318-4C81-89F6-E9716C67B6C8}" destId="{02AF9304-472B-47DB-A835-D236C9E1EF2E}" srcOrd="3" destOrd="0" presId="urn:microsoft.com/office/officeart/2008/layout/VerticalCurvedList"/>
    <dgm:cxn modelId="{7926A24E-F4FF-4B4B-8D5E-F43F4941EC61}" type="presParOf" srcId="{6BD823B1-FE8B-4EA5-BA53-9AEB3D6448EB}" destId="{306E6434-7C4C-4005-817A-8B53FD680DD0}" srcOrd="1" destOrd="0" presId="urn:microsoft.com/office/officeart/2008/layout/VerticalCurvedList"/>
    <dgm:cxn modelId="{3814C09B-FD44-4DCE-8E55-8704FF0A3004}" type="presParOf" srcId="{6BD823B1-FE8B-4EA5-BA53-9AEB3D6448EB}" destId="{29F2F0C3-D26A-4BE6-B258-D9FFBD743019}" srcOrd="2" destOrd="0" presId="urn:microsoft.com/office/officeart/2008/layout/VerticalCurvedList"/>
    <dgm:cxn modelId="{3C702BE8-0EA8-4CC2-8590-DE93B86B6400}" type="presParOf" srcId="{29F2F0C3-D26A-4BE6-B258-D9FFBD743019}" destId="{AF13F2FA-E0F1-4BC5-B64E-D0E6154C2D2E}" srcOrd="0" destOrd="0" presId="urn:microsoft.com/office/officeart/2008/layout/VerticalCurvedList"/>
    <dgm:cxn modelId="{C6AD1CF6-FD19-4FEF-B5C7-07B21DA08200}" type="presParOf" srcId="{6BD823B1-FE8B-4EA5-BA53-9AEB3D6448EB}" destId="{D4A397E0-3405-4D8F-B65D-067B9A10077E}" srcOrd="3" destOrd="0" presId="urn:microsoft.com/office/officeart/2008/layout/VerticalCurvedList"/>
    <dgm:cxn modelId="{0F07264A-C0EA-44B2-8660-59606488805C}" type="presParOf" srcId="{6BD823B1-FE8B-4EA5-BA53-9AEB3D6448EB}" destId="{B70352AB-2334-4AE3-A005-A03EB587CF83}" srcOrd="4" destOrd="0" presId="urn:microsoft.com/office/officeart/2008/layout/VerticalCurvedList"/>
    <dgm:cxn modelId="{6F30BB1B-19FF-403B-998C-932371E38EFD}" type="presParOf" srcId="{B70352AB-2334-4AE3-A005-A03EB587CF83}" destId="{492966B9-CDE1-4DED-900E-5C1D33539801}" srcOrd="0" destOrd="0" presId="urn:microsoft.com/office/officeart/2008/layout/VerticalCurvedList"/>
    <dgm:cxn modelId="{824D5AF4-B4DC-4965-A7DF-419A00CC280A}" type="presParOf" srcId="{6BD823B1-FE8B-4EA5-BA53-9AEB3D6448EB}" destId="{E544BF5A-367C-4A9E-BB49-B79AE374084C}" srcOrd="5" destOrd="0" presId="urn:microsoft.com/office/officeart/2008/layout/VerticalCurvedList"/>
    <dgm:cxn modelId="{9BEE5AE0-135B-4A8A-98FC-E6FDA765D0BC}" type="presParOf" srcId="{6BD823B1-FE8B-4EA5-BA53-9AEB3D6448EB}" destId="{158C2C24-5549-487C-992A-8F91BB4301B1}" srcOrd="6" destOrd="0" presId="urn:microsoft.com/office/officeart/2008/layout/VerticalCurvedList"/>
    <dgm:cxn modelId="{24A4991E-3CD6-41F5-AAB4-B904D1B76955}" type="presParOf" srcId="{158C2C24-5549-487C-992A-8F91BB4301B1}" destId="{20025E38-00FA-470C-9ACA-5699C3A700A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29510A-E570-4E32-BA2F-0E58ED8F88AD}" type="doc">
      <dgm:prSet loTypeId="urn:microsoft.com/office/officeart/2005/8/layout/rings+Icon" loCatId="relationship" qsTypeId="urn:microsoft.com/office/officeart/2005/8/quickstyle/simple1" qsCatId="simple" csTypeId="urn:microsoft.com/office/officeart/2005/8/colors/accent2_2" csCatId="accent2" phldr="1"/>
      <dgm:spPr/>
      <dgm:t>
        <a:bodyPr/>
        <a:lstStyle/>
        <a:p>
          <a:endParaRPr lang="en-US"/>
        </a:p>
      </dgm:t>
    </dgm:pt>
    <dgm:pt modelId="{3F8B2B9E-21AE-42BA-A55C-A16613F4A7B9}">
      <dgm:prSet/>
      <dgm:spPr/>
      <dgm:t>
        <a:bodyPr/>
        <a:lstStyle/>
        <a:p>
          <a:pPr rtl="0"/>
          <a:r>
            <a:rPr lang="en-US" dirty="0" smtClean="0">
              <a:solidFill>
                <a:schemeClr val="accent1"/>
              </a:solidFill>
            </a:rPr>
            <a:t>Establish and enforce an evolving safety program in </a:t>
          </a:r>
          <a:r>
            <a:rPr lang="en-US" dirty="0" smtClean="0">
              <a:solidFill>
                <a:schemeClr val="accent1"/>
              </a:solidFill>
            </a:rPr>
            <a:t>your </a:t>
          </a:r>
          <a:r>
            <a:rPr lang="en-US" dirty="0" smtClean="0">
              <a:solidFill>
                <a:schemeClr val="accent1"/>
              </a:solidFill>
            </a:rPr>
            <a:t>organization!</a:t>
          </a:r>
          <a:endParaRPr lang="en-US" dirty="0">
            <a:solidFill>
              <a:schemeClr val="accent1"/>
            </a:solidFill>
          </a:endParaRPr>
        </a:p>
      </dgm:t>
    </dgm:pt>
    <dgm:pt modelId="{E6FFAF30-EAA4-4269-B00F-BD0777B9571D}" type="parTrans" cxnId="{CDA1A1FF-6F5D-44C6-B706-CE06C72F52D5}">
      <dgm:prSet/>
      <dgm:spPr/>
      <dgm:t>
        <a:bodyPr/>
        <a:lstStyle/>
        <a:p>
          <a:endParaRPr lang="en-US"/>
        </a:p>
      </dgm:t>
    </dgm:pt>
    <dgm:pt modelId="{6FA167EB-430E-41DF-8574-758730BF8460}" type="sibTrans" cxnId="{CDA1A1FF-6F5D-44C6-B706-CE06C72F52D5}">
      <dgm:prSet/>
      <dgm:spPr/>
      <dgm:t>
        <a:bodyPr/>
        <a:lstStyle/>
        <a:p>
          <a:endParaRPr lang="en-US"/>
        </a:p>
      </dgm:t>
    </dgm:pt>
    <dgm:pt modelId="{7827BE2C-2EE6-400E-B54C-E7F24F943C2E}">
      <dgm:prSet/>
      <dgm:spPr/>
      <dgm:t>
        <a:bodyPr/>
        <a:lstStyle/>
        <a:p>
          <a:pPr rtl="0"/>
          <a:r>
            <a:rPr lang="en-US" dirty="0" smtClean="0">
              <a:solidFill>
                <a:schemeClr val="accent1"/>
              </a:solidFill>
            </a:rPr>
            <a:t>Don’t believe that accidents JUST happen!</a:t>
          </a:r>
          <a:endParaRPr lang="en-US" dirty="0">
            <a:solidFill>
              <a:schemeClr val="accent1"/>
            </a:solidFill>
          </a:endParaRPr>
        </a:p>
      </dgm:t>
    </dgm:pt>
    <dgm:pt modelId="{0D820D33-43BC-4167-98AC-452E7AF33B1C}" type="parTrans" cxnId="{7DF57A13-A2DE-4C6F-9412-393B992A90BD}">
      <dgm:prSet/>
      <dgm:spPr/>
      <dgm:t>
        <a:bodyPr/>
        <a:lstStyle/>
        <a:p>
          <a:endParaRPr lang="en-US"/>
        </a:p>
      </dgm:t>
    </dgm:pt>
    <dgm:pt modelId="{AB24E564-DAFF-4A0D-87CB-7AEB11DE3B8E}" type="sibTrans" cxnId="{7DF57A13-A2DE-4C6F-9412-393B992A90BD}">
      <dgm:prSet/>
      <dgm:spPr/>
      <dgm:t>
        <a:bodyPr/>
        <a:lstStyle/>
        <a:p>
          <a:endParaRPr lang="en-US"/>
        </a:p>
      </dgm:t>
    </dgm:pt>
    <dgm:pt modelId="{3F87FB22-DAA4-42C7-B203-8E2F2C17B37E}">
      <dgm:prSe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1"/>
            </a:solidFill>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solidFill>
            </a:rPr>
            <a:t>Listen to your employees’ ideas about safety!</a:t>
          </a:r>
        </a:p>
        <a:p>
          <a:pPr lvl="0" defTabSz="755650" rtl="0">
            <a:lnSpc>
              <a:spcPct val="90000"/>
            </a:lnSpc>
            <a:spcBef>
              <a:spcPct val="0"/>
            </a:spcBef>
            <a:spcAft>
              <a:spcPct val="35000"/>
            </a:spcAft>
          </a:pPr>
          <a:endParaRPr lang="en-US" dirty="0">
            <a:solidFill>
              <a:schemeClr val="accent1"/>
            </a:solidFill>
          </a:endParaRPr>
        </a:p>
      </dgm:t>
    </dgm:pt>
    <dgm:pt modelId="{27C23095-3647-46CA-9420-93ED32D879E0}" type="sibTrans" cxnId="{ADCC4278-AE9D-47BF-88FF-3CE9E4221F76}">
      <dgm:prSet/>
      <dgm:spPr/>
      <dgm:t>
        <a:bodyPr/>
        <a:lstStyle/>
        <a:p>
          <a:endParaRPr lang="en-US"/>
        </a:p>
      </dgm:t>
    </dgm:pt>
    <dgm:pt modelId="{27366681-AB7B-4C99-8964-DB5BE700684D}" type="parTrans" cxnId="{ADCC4278-AE9D-47BF-88FF-3CE9E4221F76}">
      <dgm:prSet/>
      <dgm:spPr/>
      <dgm:t>
        <a:bodyPr/>
        <a:lstStyle/>
        <a:p>
          <a:endParaRPr lang="en-US"/>
        </a:p>
      </dgm:t>
    </dgm:pt>
    <dgm:pt modelId="{9B31A8BA-7BDA-49C2-A6BA-62212E9CE5E2}">
      <dgm:prSet/>
      <dgm:spPr/>
      <dgm:t>
        <a:bodyPr/>
        <a:lstStyle/>
        <a:p>
          <a:pPr rtl="0"/>
          <a:r>
            <a:rPr lang="en-US" dirty="0" smtClean="0">
              <a:solidFill>
                <a:schemeClr val="accent1"/>
              </a:solidFill>
            </a:rPr>
            <a:t>Talk with your employees about safety often!</a:t>
          </a:r>
          <a:endParaRPr lang="en-US" dirty="0">
            <a:solidFill>
              <a:schemeClr val="accent1"/>
            </a:solidFill>
          </a:endParaRPr>
        </a:p>
      </dgm:t>
    </dgm:pt>
    <dgm:pt modelId="{1A0CE6E0-D238-4BE3-BC43-066F8D7EA799}" type="parTrans" cxnId="{B21F47CF-E4FB-4EB5-9A4B-F46ACE2E3DDF}">
      <dgm:prSet/>
      <dgm:spPr/>
      <dgm:t>
        <a:bodyPr/>
        <a:lstStyle/>
        <a:p>
          <a:endParaRPr lang="en-US"/>
        </a:p>
      </dgm:t>
    </dgm:pt>
    <dgm:pt modelId="{31645B48-186B-4099-9E07-D2E4ECDAA852}" type="sibTrans" cxnId="{B21F47CF-E4FB-4EB5-9A4B-F46ACE2E3DDF}">
      <dgm:prSet/>
      <dgm:spPr/>
      <dgm:t>
        <a:bodyPr/>
        <a:lstStyle/>
        <a:p>
          <a:endParaRPr lang="en-US"/>
        </a:p>
      </dgm:t>
    </dgm:pt>
    <dgm:pt modelId="{8E2D0BF5-E39D-4797-A208-2C667A0F8B9D}">
      <dgm:prSet/>
      <dgm:spPr/>
      <dgm:t>
        <a:bodyPr/>
        <a:lstStyle/>
        <a:p>
          <a:pPr rtl="0"/>
          <a:r>
            <a:rPr lang="en-US" dirty="0" smtClean="0">
              <a:solidFill>
                <a:schemeClr val="accent1"/>
              </a:solidFill>
            </a:rPr>
            <a:t>Make your target # 0 employee injuries!</a:t>
          </a:r>
        </a:p>
      </dgm:t>
    </dgm:pt>
    <dgm:pt modelId="{A366ADAF-AB6D-4BA6-B9DF-9E6B8067CBFF}" type="parTrans" cxnId="{B70FE5A9-CE28-4EE2-98F8-88A180AF8CC2}">
      <dgm:prSet/>
      <dgm:spPr/>
      <dgm:t>
        <a:bodyPr/>
        <a:lstStyle/>
        <a:p>
          <a:endParaRPr lang="en-US"/>
        </a:p>
      </dgm:t>
    </dgm:pt>
    <dgm:pt modelId="{3F3B50A2-4579-4B24-86DA-4B62C27B4FD8}" type="sibTrans" cxnId="{B70FE5A9-CE28-4EE2-98F8-88A180AF8CC2}">
      <dgm:prSet/>
      <dgm:spPr/>
      <dgm:t>
        <a:bodyPr/>
        <a:lstStyle/>
        <a:p>
          <a:endParaRPr lang="en-US"/>
        </a:p>
      </dgm:t>
    </dgm:pt>
    <dgm:pt modelId="{AA17B338-7C70-47C7-8094-DA46C88A9102}" type="pres">
      <dgm:prSet presAssocID="{7B29510A-E570-4E32-BA2F-0E58ED8F88AD}" presName="Name0" presStyleCnt="0">
        <dgm:presLayoutVars>
          <dgm:chMax val="7"/>
          <dgm:dir/>
          <dgm:resizeHandles val="exact"/>
        </dgm:presLayoutVars>
      </dgm:prSet>
      <dgm:spPr/>
      <dgm:t>
        <a:bodyPr/>
        <a:lstStyle/>
        <a:p>
          <a:endParaRPr lang="en-US"/>
        </a:p>
      </dgm:t>
    </dgm:pt>
    <dgm:pt modelId="{53E10CD5-BAFF-43ED-BDDE-772B9DDC0EFF}" type="pres">
      <dgm:prSet presAssocID="{7B29510A-E570-4E32-BA2F-0E58ED8F88AD}" presName="ellipse1" presStyleLbl="vennNode1" presStyleIdx="0" presStyleCnt="5" custLinFactNeighborX="-2443">
        <dgm:presLayoutVars>
          <dgm:bulletEnabled val="1"/>
        </dgm:presLayoutVars>
      </dgm:prSet>
      <dgm:spPr/>
      <dgm:t>
        <a:bodyPr/>
        <a:lstStyle/>
        <a:p>
          <a:endParaRPr lang="en-US"/>
        </a:p>
      </dgm:t>
    </dgm:pt>
    <dgm:pt modelId="{40DAA896-6B91-477C-841E-6BD001373E47}" type="pres">
      <dgm:prSet presAssocID="{7B29510A-E570-4E32-BA2F-0E58ED8F88AD}" presName="ellipse2" presStyleLbl="vennNode1" presStyleIdx="1" presStyleCnt="5">
        <dgm:presLayoutVars>
          <dgm:bulletEnabled val="1"/>
        </dgm:presLayoutVars>
      </dgm:prSet>
      <dgm:spPr/>
      <dgm:t>
        <a:bodyPr/>
        <a:lstStyle/>
        <a:p>
          <a:endParaRPr lang="en-US"/>
        </a:p>
      </dgm:t>
    </dgm:pt>
    <dgm:pt modelId="{AA81626B-FCFB-407D-8773-760D900E19D8}" type="pres">
      <dgm:prSet presAssocID="{7B29510A-E570-4E32-BA2F-0E58ED8F88AD}" presName="ellipse3" presStyleLbl="vennNode1" presStyleIdx="2" presStyleCnt="5" custLinFactX="10994" custLinFactNeighborX="100000" custLinFactNeighborY="1003">
        <dgm:presLayoutVars>
          <dgm:bulletEnabled val="1"/>
        </dgm:presLayoutVars>
      </dgm:prSet>
      <dgm:spPr/>
      <dgm:t>
        <a:bodyPr/>
        <a:lstStyle/>
        <a:p>
          <a:endParaRPr lang="en-US"/>
        </a:p>
      </dgm:t>
    </dgm:pt>
    <dgm:pt modelId="{079B2D6B-508C-4089-997A-6AB1C4F26C62}" type="pres">
      <dgm:prSet presAssocID="{7B29510A-E570-4E32-BA2F-0E58ED8F88AD}" presName="ellipse4" presStyleLbl="vennNode1" presStyleIdx="3" presStyleCnt="5">
        <dgm:presLayoutVars>
          <dgm:bulletEnabled val="1"/>
        </dgm:presLayoutVars>
      </dgm:prSet>
      <dgm:spPr/>
      <dgm:t>
        <a:bodyPr/>
        <a:lstStyle/>
        <a:p>
          <a:endParaRPr lang="en-US"/>
        </a:p>
      </dgm:t>
    </dgm:pt>
    <dgm:pt modelId="{F454E066-DB0F-46A9-8A1C-E4F736F34EAD}" type="pres">
      <dgm:prSet presAssocID="{7B29510A-E570-4E32-BA2F-0E58ED8F88AD}" presName="ellipse5" presStyleLbl="vennNode1" presStyleIdx="4" presStyleCnt="5" custLinFactNeighborX="-99220" custLinFactNeighborY="-2496">
        <dgm:presLayoutVars>
          <dgm:bulletEnabled val="1"/>
        </dgm:presLayoutVars>
      </dgm:prSet>
      <dgm:spPr/>
      <dgm:t>
        <a:bodyPr/>
        <a:lstStyle/>
        <a:p>
          <a:endParaRPr lang="en-US"/>
        </a:p>
      </dgm:t>
    </dgm:pt>
  </dgm:ptLst>
  <dgm:cxnLst>
    <dgm:cxn modelId="{7DF57A13-A2DE-4C6F-9412-393B992A90BD}" srcId="{7B29510A-E570-4E32-BA2F-0E58ED8F88AD}" destId="{7827BE2C-2EE6-400E-B54C-E7F24F943C2E}" srcOrd="2" destOrd="0" parTransId="{0D820D33-43BC-4167-98AC-452E7AF33B1C}" sibTransId="{AB24E564-DAFF-4A0D-87CB-7AEB11DE3B8E}"/>
    <dgm:cxn modelId="{6054A695-B6F5-47A2-A9CF-66C3C9B9C28D}" type="presOf" srcId="{9B31A8BA-7BDA-49C2-A6BA-62212E9CE5E2}" destId="{40DAA896-6B91-477C-841E-6BD001373E47}" srcOrd="0" destOrd="0" presId="urn:microsoft.com/office/officeart/2005/8/layout/rings+Icon"/>
    <dgm:cxn modelId="{CDA1A1FF-6F5D-44C6-B706-CE06C72F52D5}" srcId="{7B29510A-E570-4E32-BA2F-0E58ED8F88AD}" destId="{3F8B2B9E-21AE-42BA-A55C-A16613F4A7B9}" srcOrd="0" destOrd="0" parTransId="{E6FFAF30-EAA4-4269-B00F-BD0777B9571D}" sibTransId="{6FA167EB-430E-41DF-8574-758730BF8460}"/>
    <dgm:cxn modelId="{B21F47CF-E4FB-4EB5-9A4B-F46ACE2E3DDF}" srcId="{7B29510A-E570-4E32-BA2F-0E58ED8F88AD}" destId="{9B31A8BA-7BDA-49C2-A6BA-62212E9CE5E2}" srcOrd="1" destOrd="0" parTransId="{1A0CE6E0-D238-4BE3-BC43-066F8D7EA799}" sibTransId="{31645B48-186B-4099-9E07-D2E4ECDAA852}"/>
    <dgm:cxn modelId="{16CD8921-DE15-4A65-B69F-19B6BE91D737}" type="presOf" srcId="{7827BE2C-2EE6-400E-B54C-E7F24F943C2E}" destId="{AA81626B-FCFB-407D-8773-760D900E19D8}" srcOrd="0" destOrd="0" presId="urn:microsoft.com/office/officeart/2005/8/layout/rings+Icon"/>
    <dgm:cxn modelId="{B70FE5A9-CE28-4EE2-98F8-88A180AF8CC2}" srcId="{7B29510A-E570-4E32-BA2F-0E58ED8F88AD}" destId="{8E2D0BF5-E39D-4797-A208-2C667A0F8B9D}" srcOrd="4" destOrd="0" parTransId="{A366ADAF-AB6D-4BA6-B9DF-9E6B8067CBFF}" sibTransId="{3F3B50A2-4579-4B24-86DA-4B62C27B4FD8}"/>
    <dgm:cxn modelId="{29F1CF07-6E4D-42B8-876C-075F97C2C807}" type="presOf" srcId="{3F87FB22-DAA4-42C7-B203-8E2F2C17B37E}" destId="{079B2D6B-508C-4089-997A-6AB1C4F26C62}" srcOrd="0" destOrd="0" presId="urn:microsoft.com/office/officeart/2005/8/layout/rings+Icon"/>
    <dgm:cxn modelId="{7AC771BA-4BAD-4871-AD05-9AA986B1BFB8}" type="presOf" srcId="{7B29510A-E570-4E32-BA2F-0E58ED8F88AD}" destId="{AA17B338-7C70-47C7-8094-DA46C88A9102}" srcOrd="0" destOrd="0" presId="urn:microsoft.com/office/officeart/2005/8/layout/rings+Icon"/>
    <dgm:cxn modelId="{9E1E50DD-E6BA-46DB-9B07-EFBAD1E9B067}" type="presOf" srcId="{8E2D0BF5-E39D-4797-A208-2C667A0F8B9D}" destId="{F454E066-DB0F-46A9-8A1C-E4F736F34EAD}" srcOrd="0" destOrd="0" presId="urn:microsoft.com/office/officeart/2005/8/layout/rings+Icon"/>
    <dgm:cxn modelId="{CC2FB61B-CE4C-4CCE-B10D-60B0A0B64320}" type="presOf" srcId="{3F8B2B9E-21AE-42BA-A55C-A16613F4A7B9}" destId="{53E10CD5-BAFF-43ED-BDDE-772B9DDC0EFF}" srcOrd="0" destOrd="0" presId="urn:microsoft.com/office/officeart/2005/8/layout/rings+Icon"/>
    <dgm:cxn modelId="{ADCC4278-AE9D-47BF-88FF-3CE9E4221F76}" srcId="{7B29510A-E570-4E32-BA2F-0E58ED8F88AD}" destId="{3F87FB22-DAA4-42C7-B203-8E2F2C17B37E}" srcOrd="3" destOrd="0" parTransId="{27366681-AB7B-4C99-8964-DB5BE700684D}" sibTransId="{27C23095-3647-46CA-9420-93ED32D879E0}"/>
    <dgm:cxn modelId="{A43BE057-5DF8-485B-9AB2-EF2898A8887E}" type="presParOf" srcId="{AA17B338-7C70-47C7-8094-DA46C88A9102}" destId="{53E10CD5-BAFF-43ED-BDDE-772B9DDC0EFF}" srcOrd="0" destOrd="0" presId="urn:microsoft.com/office/officeart/2005/8/layout/rings+Icon"/>
    <dgm:cxn modelId="{1910E57A-904D-4FD3-BD5A-C7C16A12FD26}" type="presParOf" srcId="{AA17B338-7C70-47C7-8094-DA46C88A9102}" destId="{40DAA896-6B91-477C-841E-6BD001373E47}" srcOrd="1" destOrd="0" presId="urn:microsoft.com/office/officeart/2005/8/layout/rings+Icon"/>
    <dgm:cxn modelId="{7DECC4DF-DFB7-494B-B8FD-B20A67C7A741}" type="presParOf" srcId="{AA17B338-7C70-47C7-8094-DA46C88A9102}" destId="{AA81626B-FCFB-407D-8773-760D900E19D8}" srcOrd="2" destOrd="0" presId="urn:microsoft.com/office/officeart/2005/8/layout/rings+Icon"/>
    <dgm:cxn modelId="{618EB4C6-CAB6-4BEA-B3A8-DF8B9457DE55}" type="presParOf" srcId="{AA17B338-7C70-47C7-8094-DA46C88A9102}" destId="{079B2D6B-508C-4089-997A-6AB1C4F26C62}" srcOrd="3" destOrd="0" presId="urn:microsoft.com/office/officeart/2005/8/layout/rings+Icon"/>
    <dgm:cxn modelId="{1574C0BE-D177-4C42-8DBB-B9621AD2DC54}" type="presParOf" srcId="{AA17B338-7C70-47C7-8094-DA46C88A9102}" destId="{F454E066-DB0F-46A9-8A1C-E4F736F34EAD}" srcOrd="4"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2914AA-12FD-4121-9876-CFCB6858437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3AA200FD-21FF-4764-B546-38C63D2A6452}">
      <dgm:prSet/>
      <dgm:spPr/>
      <dgm:t>
        <a:bodyPr/>
        <a:lstStyle/>
        <a:p>
          <a:pPr rtl="0"/>
          <a:r>
            <a:rPr lang="en-US" dirty="0" smtClean="0"/>
            <a:t>The amount of payroll needed for your workforce		</a:t>
          </a:r>
          <a:endParaRPr lang="en-US" dirty="0"/>
        </a:p>
      </dgm:t>
    </dgm:pt>
    <dgm:pt modelId="{62F6B02B-028C-4F60-AC1A-78D70C15F450}" type="parTrans" cxnId="{82584FDF-9537-46B6-B649-B1B9E43DE3FA}">
      <dgm:prSet/>
      <dgm:spPr/>
      <dgm:t>
        <a:bodyPr/>
        <a:lstStyle/>
        <a:p>
          <a:endParaRPr lang="en-US"/>
        </a:p>
      </dgm:t>
    </dgm:pt>
    <dgm:pt modelId="{546351D0-44A1-49BA-8F10-C7C55B7CF4E4}" type="sibTrans" cxnId="{82584FDF-9537-46B6-B649-B1B9E43DE3FA}">
      <dgm:prSet/>
      <dgm:spPr/>
      <dgm:t>
        <a:bodyPr/>
        <a:lstStyle/>
        <a:p>
          <a:endParaRPr lang="en-US"/>
        </a:p>
      </dgm:t>
    </dgm:pt>
    <dgm:pt modelId="{F24DF414-A813-4608-A490-F3CCB79D9A78}">
      <dgm:prSet/>
      <dgm:spPr/>
      <dgm:t>
        <a:bodyPr/>
        <a:lstStyle/>
        <a:p>
          <a:pPr algn="l" rtl="0"/>
          <a:r>
            <a:rPr lang="en-US" dirty="0" smtClean="0"/>
            <a:t>The type of job positions/classifications your business requires</a:t>
          </a:r>
          <a:endParaRPr lang="en-US" dirty="0"/>
        </a:p>
      </dgm:t>
    </dgm:pt>
    <dgm:pt modelId="{0F0413C6-DDA6-46CE-81DC-34F049CE940E}" type="parTrans" cxnId="{7F1B27FD-6C0D-4DB0-961F-EA6634594CE1}">
      <dgm:prSet/>
      <dgm:spPr/>
      <dgm:t>
        <a:bodyPr/>
        <a:lstStyle/>
        <a:p>
          <a:endParaRPr lang="en-US"/>
        </a:p>
      </dgm:t>
    </dgm:pt>
    <dgm:pt modelId="{A7007DAC-2028-4814-8AC0-495983A2F3CF}" type="sibTrans" cxnId="{7F1B27FD-6C0D-4DB0-961F-EA6634594CE1}">
      <dgm:prSet/>
      <dgm:spPr/>
      <dgm:t>
        <a:bodyPr/>
        <a:lstStyle/>
        <a:p>
          <a:endParaRPr lang="en-US"/>
        </a:p>
      </dgm:t>
    </dgm:pt>
    <dgm:pt modelId="{1996540F-96FE-4EE1-B1D4-5991707E3BA9}">
      <dgm:prSet/>
      <dgm:spPr/>
      <dgm:t>
        <a:bodyPr/>
        <a:lstStyle/>
        <a:p>
          <a:pPr algn="l" rtl="0"/>
          <a:r>
            <a:rPr lang="en-US" dirty="0" smtClean="0"/>
            <a:t>The rates charged by the insurance company</a:t>
          </a:r>
          <a:endParaRPr lang="en-US" dirty="0"/>
        </a:p>
      </dgm:t>
    </dgm:pt>
    <dgm:pt modelId="{A99C1404-2AD2-4951-81BB-331ACD0C0E2A}" type="parTrans" cxnId="{417F8355-6864-412F-BDF9-E270E00383A1}">
      <dgm:prSet/>
      <dgm:spPr/>
      <dgm:t>
        <a:bodyPr/>
        <a:lstStyle/>
        <a:p>
          <a:endParaRPr lang="en-US"/>
        </a:p>
      </dgm:t>
    </dgm:pt>
    <dgm:pt modelId="{9B702985-33EF-4D22-8EF5-B500D959D6AB}" type="sibTrans" cxnId="{417F8355-6864-412F-BDF9-E270E00383A1}">
      <dgm:prSet/>
      <dgm:spPr/>
      <dgm:t>
        <a:bodyPr/>
        <a:lstStyle/>
        <a:p>
          <a:endParaRPr lang="en-US"/>
        </a:p>
      </dgm:t>
    </dgm:pt>
    <dgm:pt modelId="{56B86FD6-13FC-4B3C-A6F0-07C1388BE004}">
      <dgm:prSet/>
      <dgm:spPr/>
      <dgm:t>
        <a:bodyPr/>
        <a:lstStyle/>
        <a:p>
          <a:pPr algn="l" rtl="0"/>
          <a:r>
            <a:rPr lang="en-US" dirty="0" smtClean="0"/>
            <a:t>The statutory regulations set in the jurisdictions you operate in</a:t>
          </a:r>
          <a:endParaRPr lang="en-US" dirty="0"/>
        </a:p>
      </dgm:t>
    </dgm:pt>
    <dgm:pt modelId="{CDD721AD-BA21-454E-A299-AEF94B85CE02}" type="parTrans" cxnId="{3C9CDE92-362F-40D4-B393-80B30AD31935}">
      <dgm:prSet/>
      <dgm:spPr/>
      <dgm:t>
        <a:bodyPr/>
        <a:lstStyle/>
        <a:p>
          <a:endParaRPr lang="en-US"/>
        </a:p>
      </dgm:t>
    </dgm:pt>
    <dgm:pt modelId="{2340BD8A-3D83-4D8F-83B4-9FD398534BBE}" type="sibTrans" cxnId="{3C9CDE92-362F-40D4-B393-80B30AD31935}">
      <dgm:prSet/>
      <dgm:spPr/>
      <dgm:t>
        <a:bodyPr/>
        <a:lstStyle/>
        <a:p>
          <a:endParaRPr lang="en-US"/>
        </a:p>
      </dgm:t>
    </dgm:pt>
    <dgm:pt modelId="{FF60770C-FB3A-4B08-8B0D-A288071B35DF}" type="pres">
      <dgm:prSet presAssocID="{3A2914AA-12FD-4121-9876-CFCB68584373}" presName="Name0" presStyleCnt="0">
        <dgm:presLayoutVars>
          <dgm:dir/>
          <dgm:resizeHandles val="exact"/>
        </dgm:presLayoutVars>
      </dgm:prSet>
      <dgm:spPr/>
      <dgm:t>
        <a:bodyPr/>
        <a:lstStyle/>
        <a:p>
          <a:endParaRPr lang="en-US"/>
        </a:p>
      </dgm:t>
    </dgm:pt>
    <dgm:pt modelId="{E62DFC3E-9510-4457-9D68-8D6365DAAC35}" type="pres">
      <dgm:prSet presAssocID="{3AA200FD-21FF-4764-B546-38C63D2A6452}" presName="composite" presStyleCnt="0"/>
      <dgm:spPr/>
    </dgm:pt>
    <dgm:pt modelId="{FA680ECF-FB87-4EA7-AB9D-DCCD72AA3EE9}" type="pres">
      <dgm:prSet presAssocID="{3AA200FD-21FF-4764-B546-38C63D2A6452}" presName="rect1" presStyleLbl="trAlignAcc1" presStyleIdx="0" presStyleCnt="4">
        <dgm:presLayoutVars>
          <dgm:bulletEnabled val="1"/>
        </dgm:presLayoutVars>
      </dgm:prSet>
      <dgm:spPr/>
      <dgm:t>
        <a:bodyPr/>
        <a:lstStyle/>
        <a:p>
          <a:endParaRPr lang="en-US"/>
        </a:p>
      </dgm:t>
    </dgm:pt>
    <dgm:pt modelId="{F679DEDA-1E9D-4EE6-897A-DF62EB80B2E5}" type="pres">
      <dgm:prSet presAssocID="{3AA200FD-21FF-4764-B546-38C63D2A6452}" presName="rect2"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pt>
    <dgm:pt modelId="{9EBA02A9-F141-4B88-B419-46C9D9B22789}" type="pres">
      <dgm:prSet presAssocID="{546351D0-44A1-49BA-8F10-C7C55B7CF4E4}" presName="sibTrans" presStyleCnt="0"/>
      <dgm:spPr/>
    </dgm:pt>
    <dgm:pt modelId="{A20861CF-7A73-4510-BCAC-408D320FE21C}" type="pres">
      <dgm:prSet presAssocID="{F24DF414-A813-4608-A490-F3CCB79D9A78}" presName="composite" presStyleCnt="0"/>
      <dgm:spPr/>
    </dgm:pt>
    <dgm:pt modelId="{65C30728-6C22-436D-8B33-FB15AEEC44AB}" type="pres">
      <dgm:prSet presAssocID="{F24DF414-A813-4608-A490-F3CCB79D9A78}" presName="rect1" presStyleLbl="trAlignAcc1" presStyleIdx="1" presStyleCnt="4">
        <dgm:presLayoutVars>
          <dgm:bulletEnabled val="1"/>
        </dgm:presLayoutVars>
      </dgm:prSet>
      <dgm:spPr/>
      <dgm:t>
        <a:bodyPr/>
        <a:lstStyle/>
        <a:p>
          <a:endParaRPr lang="en-US"/>
        </a:p>
      </dgm:t>
    </dgm:pt>
    <dgm:pt modelId="{E8E9A0BC-2EEF-4B91-8C03-9F5F9A9647E3}" type="pres">
      <dgm:prSet presAssocID="{F24DF414-A813-4608-A490-F3CCB79D9A78}" presName="rect2" presStyleLbl="fgImgPlace1" presStyleIdx="1"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pt>
    <dgm:pt modelId="{7D317629-D0B4-4373-9B68-14E989F0573F}" type="pres">
      <dgm:prSet presAssocID="{A7007DAC-2028-4814-8AC0-495983A2F3CF}" presName="sibTrans" presStyleCnt="0"/>
      <dgm:spPr/>
    </dgm:pt>
    <dgm:pt modelId="{AB3DDB9D-F439-4170-97E0-A8D979B1326F}" type="pres">
      <dgm:prSet presAssocID="{1996540F-96FE-4EE1-B1D4-5991707E3BA9}" presName="composite" presStyleCnt="0"/>
      <dgm:spPr/>
    </dgm:pt>
    <dgm:pt modelId="{DFE2DD17-3A35-442A-85E9-F3BDD83BAAA6}" type="pres">
      <dgm:prSet presAssocID="{1996540F-96FE-4EE1-B1D4-5991707E3BA9}" presName="rect1" presStyleLbl="trAlignAcc1" presStyleIdx="2" presStyleCnt="4">
        <dgm:presLayoutVars>
          <dgm:bulletEnabled val="1"/>
        </dgm:presLayoutVars>
      </dgm:prSet>
      <dgm:spPr/>
      <dgm:t>
        <a:bodyPr/>
        <a:lstStyle/>
        <a:p>
          <a:endParaRPr lang="en-US"/>
        </a:p>
      </dgm:t>
    </dgm:pt>
    <dgm:pt modelId="{5E899C96-8E7F-417C-BBE7-CB17962017FA}" type="pres">
      <dgm:prSet presAssocID="{1996540F-96FE-4EE1-B1D4-5991707E3BA9}" presName="rect2" presStyleLbl="fgImgPlace1" presStyleIdx="2"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pt>
    <dgm:pt modelId="{C4EDD63D-DC19-4FEF-BDF1-F3669DBF4943}" type="pres">
      <dgm:prSet presAssocID="{9B702985-33EF-4D22-8EF5-B500D959D6AB}" presName="sibTrans" presStyleCnt="0"/>
      <dgm:spPr/>
    </dgm:pt>
    <dgm:pt modelId="{C0EF36DD-B2AD-43B9-967D-075C696D22FC}" type="pres">
      <dgm:prSet presAssocID="{56B86FD6-13FC-4B3C-A6F0-07C1388BE004}" presName="composite" presStyleCnt="0"/>
      <dgm:spPr/>
    </dgm:pt>
    <dgm:pt modelId="{3E663D1D-DD8B-4BDE-844D-842A7795B6F2}" type="pres">
      <dgm:prSet presAssocID="{56B86FD6-13FC-4B3C-A6F0-07C1388BE004}" presName="rect1" presStyleLbl="trAlignAcc1" presStyleIdx="3" presStyleCnt="4">
        <dgm:presLayoutVars>
          <dgm:bulletEnabled val="1"/>
        </dgm:presLayoutVars>
      </dgm:prSet>
      <dgm:spPr/>
      <dgm:t>
        <a:bodyPr/>
        <a:lstStyle/>
        <a:p>
          <a:endParaRPr lang="en-US"/>
        </a:p>
      </dgm:t>
    </dgm:pt>
    <dgm:pt modelId="{6D75D3AF-60C0-4FF9-9997-A5AB4E6E60D6}" type="pres">
      <dgm:prSet presAssocID="{56B86FD6-13FC-4B3C-A6F0-07C1388BE004}" presName="rect2" presStyleLbl="fgImgPlace1" presStyleIdx="3"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pt>
  </dgm:ptLst>
  <dgm:cxnLst>
    <dgm:cxn modelId="{82584FDF-9537-46B6-B649-B1B9E43DE3FA}" srcId="{3A2914AA-12FD-4121-9876-CFCB68584373}" destId="{3AA200FD-21FF-4764-B546-38C63D2A6452}" srcOrd="0" destOrd="0" parTransId="{62F6B02B-028C-4F60-AC1A-78D70C15F450}" sibTransId="{546351D0-44A1-49BA-8F10-C7C55B7CF4E4}"/>
    <dgm:cxn modelId="{3C9CDE92-362F-40D4-B393-80B30AD31935}" srcId="{3A2914AA-12FD-4121-9876-CFCB68584373}" destId="{56B86FD6-13FC-4B3C-A6F0-07C1388BE004}" srcOrd="3" destOrd="0" parTransId="{CDD721AD-BA21-454E-A299-AEF94B85CE02}" sibTransId="{2340BD8A-3D83-4D8F-83B4-9FD398534BBE}"/>
    <dgm:cxn modelId="{BEB6386A-CA55-49E9-B56F-424E4BC2EEF0}" type="presOf" srcId="{F24DF414-A813-4608-A490-F3CCB79D9A78}" destId="{65C30728-6C22-436D-8B33-FB15AEEC44AB}" srcOrd="0" destOrd="0" presId="urn:microsoft.com/office/officeart/2008/layout/PictureStrips"/>
    <dgm:cxn modelId="{DF005BDA-3D06-4FA0-8B94-59669CAAC3F8}" type="presOf" srcId="{56B86FD6-13FC-4B3C-A6F0-07C1388BE004}" destId="{3E663D1D-DD8B-4BDE-844D-842A7795B6F2}" srcOrd="0" destOrd="0" presId="urn:microsoft.com/office/officeart/2008/layout/PictureStrips"/>
    <dgm:cxn modelId="{511E9779-5F35-40C1-8250-46CBC4925F55}" type="presOf" srcId="{3AA200FD-21FF-4764-B546-38C63D2A6452}" destId="{FA680ECF-FB87-4EA7-AB9D-DCCD72AA3EE9}" srcOrd="0" destOrd="0" presId="urn:microsoft.com/office/officeart/2008/layout/PictureStrips"/>
    <dgm:cxn modelId="{417F8355-6864-412F-BDF9-E270E00383A1}" srcId="{3A2914AA-12FD-4121-9876-CFCB68584373}" destId="{1996540F-96FE-4EE1-B1D4-5991707E3BA9}" srcOrd="2" destOrd="0" parTransId="{A99C1404-2AD2-4951-81BB-331ACD0C0E2A}" sibTransId="{9B702985-33EF-4D22-8EF5-B500D959D6AB}"/>
    <dgm:cxn modelId="{7F1B27FD-6C0D-4DB0-961F-EA6634594CE1}" srcId="{3A2914AA-12FD-4121-9876-CFCB68584373}" destId="{F24DF414-A813-4608-A490-F3CCB79D9A78}" srcOrd="1" destOrd="0" parTransId="{0F0413C6-DDA6-46CE-81DC-34F049CE940E}" sibTransId="{A7007DAC-2028-4814-8AC0-495983A2F3CF}"/>
    <dgm:cxn modelId="{91B5E40A-75CF-4939-8511-2544EDFBE7AE}" type="presOf" srcId="{1996540F-96FE-4EE1-B1D4-5991707E3BA9}" destId="{DFE2DD17-3A35-442A-85E9-F3BDD83BAAA6}" srcOrd="0" destOrd="0" presId="urn:microsoft.com/office/officeart/2008/layout/PictureStrips"/>
    <dgm:cxn modelId="{5C315632-65C9-4A06-8E4F-F1F256EF1F5E}" type="presOf" srcId="{3A2914AA-12FD-4121-9876-CFCB68584373}" destId="{FF60770C-FB3A-4B08-8B0D-A288071B35DF}" srcOrd="0" destOrd="0" presId="urn:microsoft.com/office/officeart/2008/layout/PictureStrips"/>
    <dgm:cxn modelId="{405D8EE5-3D20-421F-8F53-8F1052030D95}" type="presParOf" srcId="{FF60770C-FB3A-4B08-8B0D-A288071B35DF}" destId="{E62DFC3E-9510-4457-9D68-8D6365DAAC35}" srcOrd="0" destOrd="0" presId="urn:microsoft.com/office/officeart/2008/layout/PictureStrips"/>
    <dgm:cxn modelId="{05D992BC-A1C3-49B1-AFA8-75AE6CA4F6FB}" type="presParOf" srcId="{E62DFC3E-9510-4457-9D68-8D6365DAAC35}" destId="{FA680ECF-FB87-4EA7-AB9D-DCCD72AA3EE9}" srcOrd="0" destOrd="0" presId="urn:microsoft.com/office/officeart/2008/layout/PictureStrips"/>
    <dgm:cxn modelId="{513BA877-BC07-4F3E-BBE8-C4956AE4D61E}" type="presParOf" srcId="{E62DFC3E-9510-4457-9D68-8D6365DAAC35}" destId="{F679DEDA-1E9D-4EE6-897A-DF62EB80B2E5}" srcOrd="1" destOrd="0" presId="urn:microsoft.com/office/officeart/2008/layout/PictureStrips"/>
    <dgm:cxn modelId="{B5909D3C-EEFA-407E-901D-2D9F451B42BF}" type="presParOf" srcId="{FF60770C-FB3A-4B08-8B0D-A288071B35DF}" destId="{9EBA02A9-F141-4B88-B419-46C9D9B22789}" srcOrd="1" destOrd="0" presId="urn:microsoft.com/office/officeart/2008/layout/PictureStrips"/>
    <dgm:cxn modelId="{CE2BCFBC-A313-4389-A8AA-391862A22147}" type="presParOf" srcId="{FF60770C-FB3A-4B08-8B0D-A288071B35DF}" destId="{A20861CF-7A73-4510-BCAC-408D320FE21C}" srcOrd="2" destOrd="0" presId="urn:microsoft.com/office/officeart/2008/layout/PictureStrips"/>
    <dgm:cxn modelId="{A888E2E1-6293-4797-8603-8663FC60B25C}" type="presParOf" srcId="{A20861CF-7A73-4510-BCAC-408D320FE21C}" destId="{65C30728-6C22-436D-8B33-FB15AEEC44AB}" srcOrd="0" destOrd="0" presId="urn:microsoft.com/office/officeart/2008/layout/PictureStrips"/>
    <dgm:cxn modelId="{2F05CBCC-DCB1-4F1F-9575-547B0D5D6346}" type="presParOf" srcId="{A20861CF-7A73-4510-BCAC-408D320FE21C}" destId="{E8E9A0BC-2EEF-4B91-8C03-9F5F9A9647E3}" srcOrd="1" destOrd="0" presId="urn:microsoft.com/office/officeart/2008/layout/PictureStrips"/>
    <dgm:cxn modelId="{77334BF7-F53E-4944-B140-6CFC272D0E96}" type="presParOf" srcId="{FF60770C-FB3A-4B08-8B0D-A288071B35DF}" destId="{7D317629-D0B4-4373-9B68-14E989F0573F}" srcOrd="3" destOrd="0" presId="urn:microsoft.com/office/officeart/2008/layout/PictureStrips"/>
    <dgm:cxn modelId="{4A9A1E86-A90C-4DA0-B613-554E1AEDF758}" type="presParOf" srcId="{FF60770C-FB3A-4B08-8B0D-A288071B35DF}" destId="{AB3DDB9D-F439-4170-97E0-A8D979B1326F}" srcOrd="4" destOrd="0" presId="urn:microsoft.com/office/officeart/2008/layout/PictureStrips"/>
    <dgm:cxn modelId="{591AAF82-2EBC-4859-BC4F-90572E332774}" type="presParOf" srcId="{AB3DDB9D-F439-4170-97E0-A8D979B1326F}" destId="{DFE2DD17-3A35-442A-85E9-F3BDD83BAAA6}" srcOrd="0" destOrd="0" presId="urn:microsoft.com/office/officeart/2008/layout/PictureStrips"/>
    <dgm:cxn modelId="{004ECDE6-DD60-4330-8234-A9A1CD3E2409}" type="presParOf" srcId="{AB3DDB9D-F439-4170-97E0-A8D979B1326F}" destId="{5E899C96-8E7F-417C-BBE7-CB17962017FA}" srcOrd="1" destOrd="0" presId="urn:microsoft.com/office/officeart/2008/layout/PictureStrips"/>
    <dgm:cxn modelId="{F3E10987-66A1-429F-B300-29D6C30592A3}" type="presParOf" srcId="{FF60770C-FB3A-4B08-8B0D-A288071B35DF}" destId="{C4EDD63D-DC19-4FEF-BDF1-F3669DBF4943}" srcOrd="5" destOrd="0" presId="urn:microsoft.com/office/officeart/2008/layout/PictureStrips"/>
    <dgm:cxn modelId="{B25A8F20-BCF4-4891-99AF-F57D0A0260AC}" type="presParOf" srcId="{FF60770C-FB3A-4B08-8B0D-A288071B35DF}" destId="{C0EF36DD-B2AD-43B9-967D-075C696D22FC}" srcOrd="6" destOrd="0" presId="urn:microsoft.com/office/officeart/2008/layout/PictureStrips"/>
    <dgm:cxn modelId="{9A6ED314-247F-43ED-825F-6A0CA09DFF7D}" type="presParOf" srcId="{C0EF36DD-B2AD-43B9-967D-075C696D22FC}" destId="{3E663D1D-DD8B-4BDE-844D-842A7795B6F2}" srcOrd="0" destOrd="0" presId="urn:microsoft.com/office/officeart/2008/layout/PictureStrips"/>
    <dgm:cxn modelId="{76BDCD97-9695-46C4-AFC4-9BF62A732753}" type="presParOf" srcId="{C0EF36DD-B2AD-43B9-967D-075C696D22FC}" destId="{6D75D3AF-60C0-4FF9-9997-A5AB4E6E60D6}"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2914AA-12FD-4121-9876-CFCB6858437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3AA200FD-21FF-4764-B546-38C63D2A6452}">
      <dgm:prSet/>
      <dgm:spPr/>
      <dgm:t>
        <a:bodyPr/>
        <a:lstStyle/>
        <a:p>
          <a:pPr rtl="0"/>
          <a:r>
            <a:rPr lang="en-US" dirty="0" smtClean="0"/>
            <a:t>Understand your e-mod and how it works</a:t>
          </a:r>
          <a:endParaRPr lang="en-US" dirty="0"/>
        </a:p>
      </dgm:t>
    </dgm:pt>
    <dgm:pt modelId="{62F6B02B-028C-4F60-AC1A-78D70C15F450}" type="parTrans" cxnId="{82584FDF-9537-46B6-B649-B1B9E43DE3FA}">
      <dgm:prSet/>
      <dgm:spPr/>
      <dgm:t>
        <a:bodyPr/>
        <a:lstStyle/>
        <a:p>
          <a:endParaRPr lang="en-US"/>
        </a:p>
      </dgm:t>
    </dgm:pt>
    <dgm:pt modelId="{546351D0-44A1-49BA-8F10-C7C55B7CF4E4}" type="sibTrans" cxnId="{82584FDF-9537-46B6-B649-B1B9E43DE3FA}">
      <dgm:prSet/>
      <dgm:spPr/>
      <dgm:t>
        <a:bodyPr/>
        <a:lstStyle/>
        <a:p>
          <a:endParaRPr lang="en-US"/>
        </a:p>
      </dgm:t>
    </dgm:pt>
    <dgm:pt modelId="{F24DF414-A813-4608-A490-F3CCB79D9A78}">
      <dgm:prSet/>
      <dgm:spPr/>
      <dgm:t>
        <a:bodyPr/>
        <a:lstStyle/>
        <a:p>
          <a:pPr algn="l" rtl="0"/>
          <a:r>
            <a:rPr lang="en-US" dirty="0" smtClean="0"/>
            <a:t>Understand your jurisdiction(s) statutory workers’ compensation regulations</a:t>
          </a:r>
          <a:endParaRPr lang="en-US" dirty="0"/>
        </a:p>
      </dgm:t>
    </dgm:pt>
    <dgm:pt modelId="{0F0413C6-DDA6-46CE-81DC-34F049CE940E}" type="parTrans" cxnId="{7F1B27FD-6C0D-4DB0-961F-EA6634594CE1}">
      <dgm:prSet/>
      <dgm:spPr/>
      <dgm:t>
        <a:bodyPr/>
        <a:lstStyle/>
        <a:p>
          <a:endParaRPr lang="en-US"/>
        </a:p>
      </dgm:t>
    </dgm:pt>
    <dgm:pt modelId="{A7007DAC-2028-4814-8AC0-495983A2F3CF}" type="sibTrans" cxnId="{7F1B27FD-6C0D-4DB0-961F-EA6634594CE1}">
      <dgm:prSet/>
      <dgm:spPr/>
      <dgm:t>
        <a:bodyPr/>
        <a:lstStyle/>
        <a:p>
          <a:endParaRPr lang="en-US"/>
        </a:p>
      </dgm:t>
    </dgm:pt>
    <dgm:pt modelId="{1996540F-96FE-4EE1-B1D4-5991707E3BA9}">
      <dgm:prSet/>
      <dgm:spPr/>
      <dgm:t>
        <a:bodyPr/>
        <a:lstStyle/>
        <a:p>
          <a:pPr algn="l" rtl="0"/>
          <a:r>
            <a:rPr lang="en-US" dirty="0" smtClean="0"/>
            <a:t>Develop and enforce post-injury </a:t>
          </a:r>
          <a:r>
            <a:rPr lang="en-US" dirty="0" smtClean="0"/>
            <a:t>protocols </a:t>
          </a:r>
          <a:r>
            <a:rPr lang="en-US" dirty="0" smtClean="0"/>
            <a:t>		</a:t>
          </a:r>
          <a:endParaRPr lang="en-US" dirty="0"/>
        </a:p>
      </dgm:t>
    </dgm:pt>
    <dgm:pt modelId="{A99C1404-2AD2-4951-81BB-331ACD0C0E2A}" type="parTrans" cxnId="{417F8355-6864-412F-BDF9-E270E00383A1}">
      <dgm:prSet/>
      <dgm:spPr/>
      <dgm:t>
        <a:bodyPr/>
        <a:lstStyle/>
        <a:p>
          <a:endParaRPr lang="en-US"/>
        </a:p>
      </dgm:t>
    </dgm:pt>
    <dgm:pt modelId="{9B702985-33EF-4D22-8EF5-B500D959D6AB}" type="sibTrans" cxnId="{417F8355-6864-412F-BDF9-E270E00383A1}">
      <dgm:prSet/>
      <dgm:spPr/>
      <dgm:t>
        <a:bodyPr/>
        <a:lstStyle/>
        <a:p>
          <a:endParaRPr lang="en-US"/>
        </a:p>
      </dgm:t>
    </dgm:pt>
    <dgm:pt modelId="{56B86FD6-13FC-4B3C-A6F0-07C1388BE004}">
      <dgm:prSet/>
      <dgm:spPr/>
      <dgm:t>
        <a:bodyPr/>
        <a:lstStyle/>
        <a:p>
          <a:pPr algn="l" rtl="0"/>
          <a:r>
            <a:rPr lang="en-US" dirty="0" smtClean="0"/>
            <a:t>Establish and enforce a  return to work program	</a:t>
          </a:r>
          <a:endParaRPr lang="en-US" dirty="0"/>
        </a:p>
      </dgm:t>
    </dgm:pt>
    <dgm:pt modelId="{CDD721AD-BA21-454E-A299-AEF94B85CE02}" type="parTrans" cxnId="{3C9CDE92-362F-40D4-B393-80B30AD31935}">
      <dgm:prSet/>
      <dgm:spPr/>
      <dgm:t>
        <a:bodyPr/>
        <a:lstStyle/>
        <a:p>
          <a:endParaRPr lang="en-US"/>
        </a:p>
      </dgm:t>
    </dgm:pt>
    <dgm:pt modelId="{2340BD8A-3D83-4D8F-83B4-9FD398534BBE}" type="sibTrans" cxnId="{3C9CDE92-362F-40D4-B393-80B30AD31935}">
      <dgm:prSet/>
      <dgm:spPr/>
      <dgm:t>
        <a:bodyPr/>
        <a:lstStyle/>
        <a:p>
          <a:endParaRPr lang="en-US"/>
        </a:p>
      </dgm:t>
    </dgm:pt>
    <dgm:pt modelId="{FF60770C-FB3A-4B08-8B0D-A288071B35DF}" type="pres">
      <dgm:prSet presAssocID="{3A2914AA-12FD-4121-9876-CFCB68584373}" presName="Name0" presStyleCnt="0">
        <dgm:presLayoutVars>
          <dgm:dir/>
          <dgm:resizeHandles val="exact"/>
        </dgm:presLayoutVars>
      </dgm:prSet>
      <dgm:spPr/>
      <dgm:t>
        <a:bodyPr/>
        <a:lstStyle/>
        <a:p>
          <a:endParaRPr lang="en-US"/>
        </a:p>
      </dgm:t>
    </dgm:pt>
    <dgm:pt modelId="{E62DFC3E-9510-4457-9D68-8D6365DAAC35}" type="pres">
      <dgm:prSet presAssocID="{3AA200FD-21FF-4764-B546-38C63D2A6452}" presName="composite" presStyleCnt="0"/>
      <dgm:spPr/>
    </dgm:pt>
    <dgm:pt modelId="{FA680ECF-FB87-4EA7-AB9D-DCCD72AA3EE9}" type="pres">
      <dgm:prSet presAssocID="{3AA200FD-21FF-4764-B546-38C63D2A6452}" presName="rect1" presStyleLbl="trAlignAcc1" presStyleIdx="0" presStyleCnt="4">
        <dgm:presLayoutVars>
          <dgm:bulletEnabled val="1"/>
        </dgm:presLayoutVars>
      </dgm:prSet>
      <dgm:spPr/>
      <dgm:t>
        <a:bodyPr/>
        <a:lstStyle/>
        <a:p>
          <a:endParaRPr lang="en-US"/>
        </a:p>
      </dgm:t>
    </dgm:pt>
    <dgm:pt modelId="{F679DEDA-1E9D-4EE6-897A-DF62EB80B2E5}" type="pres">
      <dgm:prSet presAssocID="{3AA200FD-21FF-4764-B546-38C63D2A6452}" presName="rect2"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pt>
    <dgm:pt modelId="{9EBA02A9-F141-4B88-B419-46C9D9B22789}" type="pres">
      <dgm:prSet presAssocID="{546351D0-44A1-49BA-8F10-C7C55B7CF4E4}" presName="sibTrans" presStyleCnt="0"/>
      <dgm:spPr/>
    </dgm:pt>
    <dgm:pt modelId="{A20861CF-7A73-4510-BCAC-408D320FE21C}" type="pres">
      <dgm:prSet presAssocID="{F24DF414-A813-4608-A490-F3CCB79D9A78}" presName="composite" presStyleCnt="0"/>
      <dgm:spPr/>
    </dgm:pt>
    <dgm:pt modelId="{65C30728-6C22-436D-8B33-FB15AEEC44AB}" type="pres">
      <dgm:prSet presAssocID="{F24DF414-A813-4608-A490-F3CCB79D9A78}" presName="rect1" presStyleLbl="trAlignAcc1" presStyleIdx="1" presStyleCnt="4">
        <dgm:presLayoutVars>
          <dgm:bulletEnabled val="1"/>
        </dgm:presLayoutVars>
      </dgm:prSet>
      <dgm:spPr/>
      <dgm:t>
        <a:bodyPr/>
        <a:lstStyle/>
        <a:p>
          <a:endParaRPr lang="en-US"/>
        </a:p>
      </dgm:t>
    </dgm:pt>
    <dgm:pt modelId="{E8E9A0BC-2EEF-4B91-8C03-9F5F9A9647E3}" type="pres">
      <dgm:prSet presAssocID="{F24DF414-A813-4608-A490-F3CCB79D9A78}" presName="rect2" presStyleLbl="fgImgPlace1" presStyleIdx="1"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pt>
    <dgm:pt modelId="{7D317629-D0B4-4373-9B68-14E989F0573F}" type="pres">
      <dgm:prSet presAssocID="{A7007DAC-2028-4814-8AC0-495983A2F3CF}" presName="sibTrans" presStyleCnt="0"/>
      <dgm:spPr/>
    </dgm:pt>
    <dgm:pt modelId="{AB3DDB9D-F439-4170-97E0-A8D979B1326F}" type="pres">
      <dgm:prSet presAssocID="{1996540F-96FE-4EE1-B1D4-5991707E3BA9}" presName="composite" presStyleCnt="0"/>
      <dgm:spPr/>
    </dgm:pt>
    <dgm:pt modelId="{DFE2DD17-3A35-442A-85E9-F3BDD83BAAA6}" type="pres">
      <dgm:prSet presAssocID="{1996540F-96FE-4EE1-B1D4-5991707E3BA9}" presName="rect1" presStyleLbl="trAlignAcc1" presStyleIdx="2" presStyleCnt="4">
        <dgm:presLayoutVars>
          <dgm:bulletEnabled val="1"/>
        </dgm:presLayoutVars>
      </dgm:prSet>
      <dgm:spPr/>
      <dgm:t>
        <a:bodyPr/>
        <a:lstStyle/>
        <a:p>
          <a:endParaRPr lang="en-US"/>
        </a:p>
      </dgm:t>
    </dgm:pt>
    <dgm:pt modelId="{5E899C96-8E7F-417C-BBE7-CB17962017FA}" type="pres">
      <dgm:prSet presAssocID="{1996540F-96FE-4EE1-B1D4-5991707E3BA9}" presName="rect2" presStyleLbl="fgImgPlace1" presStyleIdx="2"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pt>
    <dgm:pt modelId="{C4EDD63D-DC19-4FEF-BDF1-F3669DBF4943}" type="pres">
      <dgm:prSet presAssocID="{9B702985-33EF-4D22-8EF5-B500D959D6AB}" presName="sibTrans" presStyleCnt="0"/>
      <dgm:spPr/>
    </dgm:pt>
    <dgm:pt modelId="{C0EF36DD-B2AD-43B9-967D-075C696D22FC}" type="pres">
      <dgm:prSet presAssocID="{56B86FD6-13FC-4B3C-A6F0-07C1388BE004}" presName="composite" presStyleCnt="0"/>
      <dgm:spPr/>
    </dgm:pt>
    <dgm:pt modelId="{3E663D1D-DD8B-4BDE-844D-842A7795B6F2}" type="pres">
      <dgm:prSet presAssocID="{56B86FD6-13FC-4B3C-A6F0-07C1388BE004}" presName="rect1" presStyleLbl="trAlignAcc1" presStyleIdx="3" presStyleCnt="4">
        <dgm:presLayoutVars>
          <dgm:bulletEnabled val="1"/>
        </dgm:presLayoutVars>
      </dgm:prSet>
      <dgm:spPr/>
      <dgm:t>
        <a:bodyPr/>
        <a:lstStyle/>
        <a:p>
          <a:endParaRPr lang="en-US"/>
        </a:p>
      </dgm:t>
    </dgm:pt>
    <dgm:pt modelId="{6D75D3AF-60C0-4FF9-9997-A5AB4E6E60D6}" type="pres">
      <dgm:prSet presAssocID="{56B86FD6-13FC-4B3C-A6F0-07C1388BE004}" presName="rect2" presStyleLbl="fgImgPlace1" presStyleIdx="3"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pt>
  </dgm:ptLst>
  <dgm:cxnLst>
    <dgm:cxn modelId="{82584FDF-9537-46B6-B649-B1B9E43DE3FA}" srcId="{3A2914AA-12FD-4121-9876-CFCB68584373}" destId="{3AA200FD-21FF-4764-B546-38C63D2A6452}" srcOrd="0" destOrd="0" parTransId="{62F6B02B-028C-4F60-AC1A-78D70C15F450}" sibTransId="{546351D0-44A1-49BA-8F10-C7C55B7CF4E4}"/>
    <dgm:cxn modelId="{3C9CDE92-362F-40D4-B393-80B30AD31935}" srcId="{3A2914AA-12FD-4121-9876-CFCB68584373}" destId="{56B86FD6-13FC-4B3C-A6F0-07C1388BE004}" srcOrd="3" destOrd="0" parTransId="{CDD721AD-BA21-454E-A299-AEF94B85CE02}" sibTransId="{2340BD8A-3D83-4D8F-83B4-9FD398534BBE}"/>
    <dgm:cxn modelId="{BEB6386A-CA55-49E9-B56F-424E4BC2EEF0}" type="presOf" srcId="{F24DF414-A813-4608-A490-F3CCB79D9A78}" destId="{65C30728-6C22-436D-8B33-FB15AEEC44AB}" srcOrd="0" destOrd="0" presId="urn:microsoft.com/office/officeart/2008/layout/PictureStrips"/>
    <dgm:cxn modelId="{DF005BDA-3D06-4FA0-8B94-59669CAAC3F8}" type="presOf" srcId="{56B86FD6-13FC-4B3C-A6F0-07C1388BE004}" destId="{3E663D1D-DD8B-4BDE-844D-842A7795B6F2}" srcOrd="0" destOrd="0" presId="urn:microsoft.com/office/officeart/2008/layout/PictureStrips"/>
    <dgm:cxn modelId="{511E9779-5F35-40C1-8250-46CBC4925F55}" type="presOf" srcId="{3AA200FD-21FF-4764-B546-38C63D2A6452}" destId="{FA680ECF-FB87-4EA7-AB9D-DCCD72AA3EE9}" srcOrd="0" destOrd="0" presId="urn:microsoft.com/office/officeart/2008/layout/PictureStrips"/>
    <dgm:cxn modelId="{417F8355-6864-412F-BDF9-E270E00383A1}" srcId="{3A2914AA-12FD-4121-9876-CFCB68584373}" destId="{1996540F-96FE-4EE1-B1D4-5991707E3BA9}" srcOrd="2" destOrd="0" parTransId="{A99C1404-2AD2-4951-81BB-331ACD0C0E2A}" sibTransId="{9B702985-33EF-4D22-8EF5-B500D959D6AB}"/>
    <dgm:cxn modelId="{7F1B27FD-6C0D-4DB0-961F-EA6634594CE1}" srcId="{3A2914AA-12FD-4121-9876-CFCB68584373}" destId="{F24DF414-A813-4608-A490-F3CCB79D9A78}" srcOrd="1" destOrd="0" parTransId="{0F0413C6-DDA6-46CE-81DC-34F049CE940E}" sibTransId="{A7007DAC-2028-4814-8AC0-495983A2F3CF}"/>
    <dgm:cxn modelId="{91B5E40A-75CF-4939-8511-2544EDFBE7AE}" type="presOf" srcId="{1996540F-96FE-4EE1-B1D4-5991707E3BA9}" destId="{DFE2DD17-3A35-442A-85E9-F3BDD83BAAA6}" srcOrd="0" destOrd="0" presId="urn:microsoft.com/office/officeart/2008/layout/PictureStrips"/>
    <dgm:cxn modelId="{5C315632-65C9-4A06-8E4F-F1F256EF1F5E}" type="presOf" srcId="{3A2914AA-12FD-4121-9876-CFCB68584373}" destId="{FF60770C-FB3A-4B08-8B0D-A288071B35DF}" srcOrd="0" destOrd="0" presId="urn:microsoft.com/office/officeart/2008/layout/PictureStrips"/>
    <dgm:cxn modelId="{405D8EE5-3D20-421F-8F53-8F1052030D95}" type="presParOf" srcId="{FF60770C-FB3A-4B08-8B0D-A288071B35DF}" destId="{E62DFC3E-9510-4457-9D68-8D6365DAAC35}" srcOrd="0" destOrd="0" presId="urn:microsoft.com/office/officeart/2008/layout/PictureStrips"/>
    <dgm:cxn modelId="{05D992BC-A1C3-49B1-AFA8-75AE6CA4F6FB}" type="presParOf" srcId="{E62DFC3E-9510-4457-9D68-8D6365DAAC35}" destId="{FA680ECF-FB87-4EA7-AB9D-DCCD72AA3EE9}" srcOrd="0" destOrd="0" presId="urn:microsoft.com/office/officeart/2008/layout/PictureStrips"/>
    <dgm:cxn modelId="{513BA877-BC07-4F3E-BBE8-C4956AE4D61E}" type="presParOf" srcId="{E62DFC3E-9510-4457-9D68-8D6365DAAC35}" destId="{F679DEDA-1E9D-4EE6-897A-DF62EB80B2E5}" srcOrd="1" destOrd="0" presId="urn:microsoft.com/office/officeart/2008/layout/PictureStrips"/>
    <dgm:cxn modelId="{B5909D3C-EEFA-407E-901D-2D9F451B42BF}" type="presParOf" srcId="{FF60770C-FB3A-4B08-8B0D-A288071B35DF}" destId="{9EBA02A9-F141-4B88-B419-46C9D9B22789}" srcOrd="1" destOrd="0" presId="urn:microsoft.com/office/officeart/2008/layout/PictureStrips"/>
    <dgm:cxn modelId="{CE2BCFBC-A313-4389-A8AA-391862A22147}" type="presParOf" srcId="{FF60770C-FB3A-4B08-8B0D-A288071B35DF}" destId="{A20861CF-7A73-4510-BCAC-408D320FE21C}" srcOrd="2" destOrd="0" presId="urn:microsoft.com/office/officeart/2008/layout/PictureStrips"/>
    <dgm:cxn modelId="{A888E2E1-6293-4797-8603-8663FC60B25C}" type="presParOf" srcId="{A20861CF-7A73-4510-BCAC-408D320FE21C}" destId="{65C30728-6C22-436D-8B33-FB15AEEC44AB}" srcOrd="0" destOrd="0" presId="urn:microsoft.com/office/officeart/2008/layout/PictureStrips"/>
    <dgm:cxn modelId="{2F05CBCC-DCB1-4F1F-9575-547B0D5D6346}" type="presParOf" srcId="{A20861CF-7A73-4510-BCAC-408D320FE21C}" destId="{E8E9A0BC-2EEF-4B91-8C03-9F5F9A9647E3}" srcOrd="1" destOrd="0" presId="urn:microsoft.com/office/officeart/2008/layout/PictureStrips"/>
    <dgm:cxn modelId="{77334BF7-F53E-4944-B140-6CFC272D0E96}" type="presParOf" srcId="{FF60770C-FB3A-4B08-8B0D-A288071B35DF}" destId="{7D317629-D0B4-4373-9B68-14E989F0573F}" srcOrd="3" destOrd="0" presId="urn:microsoft.com/office/officeart/2008/layout/PictureStrips"/>
    <dgm:cxn modelId="{4A9A1E86-A90C-4DA0-B613-554E1AEDF758}" type="presParOf" srcId="{FF60770C-FB3A-4B08-8B0D-A288071B35DF}" destId="{AB3DDB9D-F439-4170-97E0-A8D979B1326F}" srcOrd="4" destOrd="0" presId="urn:microsoft.com/office/officeart/2008/layout/PictureStrips"/>
    <dgm:cxn modelId="{591AAF82-2EBC-4859-BC4F-90572E332774}" type="presParOf" srcId="{AB3DDB9D-F439-4170-97E0-A8D979B1326F}" destId="{DFE2DD17-3A35-442A-85E9-F3BDD83BAAA6}" srcOrd="0" destOrd="0" presId="urn:microsoft.com/office/officeart/2008/layout/PictureStrips"/>
    <dgm:cxn modelId="{004ECDE6-DD60-4330-8234-A9A1CD3E2409}" type="presParOf" srcId="{AB3DDB9D-F439-4170-97E0-A8D979B1326F}" destId="{5E899C96-8E7F-417C-BBE7-CB17962017FA}" srcOrd="1" destOrd="0" presId="urn:microsoft.com/office/officeart/2008/layout/PictureStrips"/>
    <dgm:cxn modelId="{F3E10987-66A1-429F-B300-29D6C30592A3}" type="presParOf" srcId="{FF60770C-FB3A-4B08-8B0D-A288071B35DF}" destId="{C4EDD63D-DC19-4FEF-BDF1-F3669DBF4943}" srcOrd="5" destOrd="0" presId="urn:microsoft.com/office/officeart/2008/layout/PictureStrips"/>
    <dgm:cxn modelId="{B25A8F20-BCF4-4891-99AF-F57D0A0260AC}" type="presParOf" srcId="{FF60770C-FB3A-4B08-8B0D-A288071B35DF}" destId="{C0EF36DD-B2AD-43B9-967D-075C696D22FC}" srcOrd="6" destOrd="0" presId="urn:microsoft.com/office/officeart/2008/layout/PictureStrips"/>
    <dgm:cxn modelId="{9A6ED314-247F-43ED-825F-6A0CA09DFF7D}" type="presParOf" srcId="{C0EF36DD-B2AD-43B9-967D-075C696D22FC}" destId="{3E663D1D-DD8B-4BDE-844D-842A7795B6F2}" srcOrd="0" destOrd="0" presId="urn:microsoft.com/office/officeart/2008/layout/PictureStrips"/>
    <dgm:cxn modelId="{76BDCD97-9695-46C4-AFC4-9BF62A732753}" type="presParOf" srcId="{C0EF36DD-B2AD-43B9-967D-075C696D22FC}" destId="{6D75D3AF-60C0-4FF9-9997-A5AB4E6E60D6}"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07AD84-55C2-4488-AA30-CADDAA47D489}"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206EE79E-2F47-497C-A86B-8B4245B405DD}">
      <dgm:prSet custT="1"/>
      <dgm:spPr/>
      <dgm:t>
        <a:bodyPr/>
        <a:lstStyle/>
        <a:p>
          <a:pPr rtl="0"/>
          <a:r>
            <a:rPr lang="en-US" sz="1700" dirty="0" smtClean="0"/>
            <a:t>The Experience </a:t>
          </a:r>
          <a:r>
            <a:rPr lang="en-US" sz="1600" dirty="0" smtClean="0"/>
            <a:t>Modification</a:t>
          </a:r>
          <a:r>
            <a:rPr lang="en-US" sz="1700" dirty="0" smtClean="0"/>
            <a:t> Factor (AKA E-Mod or Mod) is a factor used in calculating Workers’ Compensation Premium.  </a:t>
          </a:r>
          <a:endParaRPr lang="en-US" sz="1700" dirty="0"/>
        </a:p>
      </dgm:t>
    </dgm:pt>
    <dgm:pt modelId="{71BB940C-3A90-416E-BE88-8631B290BA82}" type="parTrans" cxnId="{A9266302-B9ED-40CE-A6EB-17F06FE1F9FC}">
      <dgm:prSet/>
      <dgm:spPr/>
      <dgm:t>
        <a:bodyPr/>
        <a:lstStyle/>
        <a:p>
          <a:endParaRPr lang="en-US"/>
        </a:p>
      </dgm:t>
    </dgm:pt>
    <dgm:pt modelId="{9F9523DB-8D32-4395-9615-CC8425EDEDE8}" type="sibTrans" cxnId="{A9266302-B9ED-40CE-A6EB-17F06FE1F9FC}">
      <dgm:prSet/>
      <dgm:spPr/>
      <dgm:t>
        <a:bodyPr/>
        <a:lstStyle/>
        <a:p>
          <a:endParaRPr lang="en-US"/>
        </a:p>
      </dgm:t>
    </dgm:pt>
    <dgm:pt modelId="{3366DB80-4926-4AA2-B6BA-F1BC179F5E15}">
      <dgm:prSet/>
      <dgm:spPr/>
      <dgm:t>
        <a:bodyPr/>
        <a:lstStyle/>
        <a:p>
          <a:pPr rtl="0"/>
          <a:r>
            <a:rPr lang="en-US" smtClean="0"/>
            <a:t>It is what makes workers’ compensation so </a:t>
          </a:r>
          <a:r>
            <a:rPr lang="en-US" b="1" i="1" u="sng" smtClean="0"/>
            <a:t>different  and controllable</a:t>
          </a:r>
          <a:r>
            <a:rPr lang="en-US" b="1" smtClean="0"/>
            <a:t>, </a:t>
          </a:r>
          <a:r>
            <a:rPr lang="en-US" smtClean="0"/>
            <a:t>compared to other lines of insurance.</a:t>
          </a:r>
          <a:br>
            <a:rPr lang="en-US" smtClean="0"/>
          </a:br>
          <a:endParaRPr lang="en-US"/>
        </a:p>
      </dgm:t>
    </dgm:pt>
    <dgm:pt modelId="{E3E14A90-148D-4056-B26C-9A1025159307}" type="parTrans" cxnId="{6961261C-5221-4F2B-B7D0-AB3429338F0F}">
      <dgm:prSet/>
      <dgm:spPr/>
      <dgm:t>
        <a:bodyPr/>
        <a:lstStyle/>
        <a:p>
          <a:endParaRPr lang="en-US"/>
        </a:p>
      </dgm:t>
    </dgm:pt>
    <dgm:pt modelId="{EB88A85E-5927-4860-90F6-F1BD55C0ABC1}" type="sibTrans" cxnId="{6961261C-5221-4F2B-B7D0-AB3429338F0F}">
      <dgm:prSet/>
      <dgm:spPr/>
      <dgm:t>
        <a:bodyPr/>
        <a:lstStyle/>
        <a:p>
          <a:endParaRPr lang="en-US"/>
        </a:p>
      </dgm:t>
    </dgm:pt>
    <dgm:pt modelId="{97DD8D82-B867-4A4E-8BBE-1CC74D6A7DB5}">
      <dgm:prSet/>
      <dgm:spPr/>
      <dgm:t>
        <a:bodyPr/>
        <a:lstStyle/>
        <a:p>
          <a:pPr rtl="0"/>
          <a:r>
            <a:rPr lang="en-US" dirty="0" smtClean="0"/>
            <a:t>It’s also what “rates” your company’s safety when you bid jobs</a:t>
          </a:r>
          <a:endParaRPr lang="en-US" dirty="0"/>
        </a:p>
      </dgm:t>
    </dgm:pt>
    <dgm:pt modelId="{D31B906D-5AFC-4E6A-AE60-FE3F3FA72AD6}" type="parTrans" cxnId="{1BBBA4C0-8D1A-4EE8-AB0C-16B87083B36C}">
      <dgm:prSet/>
      <dgm:spPr/>
      <dgm:t>
        <a:bodyPr/>
        <a:lstStyle/>
        <a:p>
          <a:endParaRPr lang="en-US"/>
        </a:p>
      </dgm:t>
    </dgm:pt>
    <dgm:pt modelId="{474D0726-15E1-41BA-B7B4-21E897E76D89}" type="sibTrans" cxnId="{1BBBA4C0-8D1A-4EE8-AB0C-16B87083B36C}">
      <dgm:prSet/>
      <dgm:spPr/>
      <dgm:t>
        <a:bodyPr/>
        <a:lstStyle/>
        <a:p>
          <a:endParaRPr lang="en-US"/>
        </a:p>
      </dgm:t>
    </dgm:pt>
    <dgm:pt modelId="{7E682704-BA9D-4164-92E0-C8B76FD52FAF}" type="pres">
      <dgm:prSet presAssocID="{2107AD84-55C2-4488-AA30-CADDAA47D489}" presName="diagram" presStyleCnt="0">
        <dgm:presLayoutVars>
          <dgm:dir/>
          <dgm:resizeHandles val="exact"/>
        </dgm:presLayoutVars>
      </dgm:prSet>
      <dgm:spPr/>
      <dgm:t>
        <a:bodyPr/>
        <a:lstStyle/>
        <a:p>
          <a:endParaRPr lang="en-US"/>
        </a:p>
      </dgm:t>
    </dgm:pt>
    <dgm:pt modelId="{D9FCC0A8-C671-4A4B-B646-936D6F0B6B43}" type="pres">
      <dgm:prSet presAssocID="{206EE79E-2F47-497C-A86B-8B4245B405DD}" presName="node" presStyleLbl="node1" presStyleIdx="0" presStyleCnt="3" custScaleX="2000000" custScaleY="2000000">
        <dgm:presLayoutVars>
          <dgm:bulletEnabled val="1"/>
        </dgm:presLayoutVars>
      </dgm:prSet>
      <dgm:spPr/>
      <dgm:t>
        <a:bodyPr/>
        <a:lstStyle/>
        <a:p>
          <a:endParaRPr lang="en-US"/>
        </a:p>
      </dgm:t>
    </dgm:pt>
    <dgm:pt modelId="{29E79B7F-8593-4258-9693-E9E8D16A4DC0}" type="pres">
      <dgm:prSet presAssocID="{9F9523DB-8D32-4395-9615-CC8425EDEDE8}" presName="sibTrans" presStyleCnt="0"/>
      <dgm:spPr/>
    </dgm:pt>
    <dgm:pt modelId="{72BC64FD-2B8F-43ED-BEF5-24CA58D38957}" type="pres">
      <dgm:prSet presAssocID="{3366DB80-4926-4AA2-B6BA-F1BC179F5E15}" presName="node" presStyleLbl="node1" presStyleIdx="1" presStyleCnt="3" custScaleX="2000000" custScaleY="2000000">
        <dgm:presLayoutVars>
          <dgm:bulletEnabled val="1"/>
        </dgm:presLayoutVars>
      </dgm:prSet>
      <dgm:spPr/>
      <dgm:t>
        <a:bodyPr/>
        <a:lstStyle/>
        <a:p>
          <a:endParaRPr lang="en-US"/>
        </a:p>
      </dgm:t>
    </dgm:pt>
    <dgm:pt modelId="{63FFACC4-5A3B-4CF9-A553-8088A488E10A}" type="pres">
      <dgm:prSet presAssocID="{EB88A85E-5927-4860-90F6-F1BD55C0ABC1}" presName="sibTrans" presStyleCnt="0"/>
      <dgm:spPr/>
    </dgm:pt>
    <dgm:pt modelId="{966146FB-1A5F-4A98-84D4-22884335B533}" type="pres">
      <dgm:prSet presAssocID="{97DD8D82-B867-4A4E-8BBE-1CC74D6A7DB5}" presName="node" presStyleLbl="node1" presStyleIdx="2" presStyleCnt="3" custScaleX="2000000" custScaleY="2000000">
        <dgm:presLayoutVars>
          <dgm:bulletEnabled val="1"/>
        </dgm:presLayoutVars>
      </dgm:prSet>
      <dgm:spPr/>
      <dgm:t>
        <a:bodyPr/>
        <a:lstStyle/>
        <a:p>
          <a:endParaRPr lang="en-US"/>
        </a:p>
      </dgm:t>
    </dgm:pt>
  </dgm:ptLst>
  <dgm:cxnLst>
    <dgm:cxn modelId="{B9360564-5D03-49DC-B98A-F1D2414D44B7}" type="presOf" srcId="{2107AD84-55C2-4488-AA30-CADDAA47D489}" destId="{7E682704-BA9D-4164-92E0-C8B76FD52FAF}" srcOrd="0" destOrd="0" presId="urn:microsoft.com/office/officeart/2005/8/layout/default"/>
    <dgm:cxn modelId="{E08D162C-36EA-400D-9083-0AC42B6CE657}" type="presOf" srcId="{3366DB80-4926-4AA2-B6BA-F1BC179F5E15}" destId="{72BC64FD-2B8F-43ED-BEF5-24CA58D38957}" srcOrd="0" destOrd="0" presId="urn:microsoft.com/office/officeart/2005/8/layout/default"/>
    <dgm:cxn modelId="{F1B62877-69F2-42BF-A12E-6E5C28DDD0CD}" type="presOf" srcId="{97DD8D82-B867-4A4E-8BBE-1CC74D6A7DB5}" destId="{966146FB-1A5F-4A98-84D4-22884335B533}" srcOrd="0" destOrd="0" presId="urn:microsoft.com/office/officeart/2005/8/layout/default"/>
    <dgm:cxn modelId="{6961261C-5221-4F2B-B7D0-AB3429338F0F}" srcId="{2107AD84-55C2-4488-AA30-CADDAA47D489}" destId="{3366DB80-4926-4AA2-B6BA-F1BC179F5E15}" srcOrd="1" destOrd="0" parTransId="{E3E14A90-148D-4056-B26C-9A1025159307}" sibTransId="{EB88A85E-5927-4860-90F6-F1BD55C0ABC1}"/>
    <dgm:cxn modelId="{1BBBA4C0-8D1A-4EE8-AB0C-16B87083B36C}" srcId="{2107AD84-55C2-4488-AA30-CADDAA47D489}" destId="{97DD8D82-B867-4A4E-8BBE-1CC74D6A7DB5}" srcOrd="2" destOrd="0" parTransId="{D31B906D-5AFC-4E6A-AE60-FE3F3FA72AD6}" sibTransId="{474D0726-15E1-41BA-B7B4-21E897E76D89}"/>
    <dgm:cxn modelId="{A9266302-B9ED-40CE-A6EB-17F06FE1F9FC}" srcId="{2107AD84-55C2-4488-AA30-CADDAA47D489}" destId="{206EE79E-2F47-497C-A86B-8B4245B405DD}" srcOrd="0" destOrd="0" parTransId="{71BB940C-3A90-416E-BE88-8631B290BA82}" sibTransId="{9F9523DB-8D32-4395-9615-CC8425EDEDE8}"/>
    <dgm:cxn modelId="{0CEB7F11-9732-47BA-885A-2D2C4975F1F7}" type="presOf" srcId="{206EE79E-2F47-497C-A86B-8B4245B405DD}" destId="{D9FCC0A8-C671-4A4B-B646-936D6F0B6B43}" srcOrd="0" destOrd="0" presId="urn:microsoft.com/office/officeart/2005/8/layout/default"/>
    <dgm:cxn modelId="{983AC100-64A3-4223-B84E-B4574D3D33DA}" type="presParOf" srcId="{7E682704-BA9D-4164-92E0-C8B76FD52FAF}" destId="{D9FCC0A8-C671-4A4B-B646-936D6F0B6B43}" srcOrd="0" destOrd="0" presId="urn:microsoft.com/office/officeart/2005/8/layout/default"/>
    <dgm:cxn modelId="{6654D5C0-D04F-4F3F-BEC7-490F1250564D}" type="presParOf" srcId="{7E682704-BA9D-4164-92E0-C8B76FD52FAF}" destId="{29E79B7F-8593-4258-9693-E9E8D16A4DC0}" srcOrd="1" destOrd="0" presId="urn:microsoft.com/office/officeart/2005/8/layout/default"/>
    <dgm:cxn modelId="{67DFF6B1-4BBC-43E6-9F29-B89D0A707B25}" type="presParOf" srcId="{7E682704-BA9D-4164-92E0-C8B76FD52FAF}" destId="{72BC64FD-2B8F-43ED-BEF5-24CA58D38957}" srcOrd="2" destOrd="0" presId="urn:microsoft.com/office/officeart/2005/8/layout/default"/>
    <dgm:cxn modelId="{86252209-1EAC-4510-9671-C5DB5EAA1C2E}" type="presParOf" srcId="{7E682704-BA9D-4164-92E0-C8B76FD52FAF}" destId="{63FFACC4-5A3B-4CF9-A553-8088A488E10A}" srcOrd="3" destOrd="0" presId="urn:microsoft.com/office/officeart/2005/8/layout/default"/>
    <dgm:cxn modelId="{276F3070-46C3-44B6-A29C-7773FF7308AB}" type="presParOf" srcId="{7E682704-BA9D-4164-92E0-C8B76FD52FAF}" destId="{966146FB-1A5F-4A98-84D4-22884335B53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49875E-A374-45CF-BE03-A11A357F1B25}" type="doc">
      <dgm:prSet loTypeId="urn:microsoft.com/office/officeart/2005/8/layout/equation1" loCatId="process" qsTypeId="urn:microsoft.com/office/officeart/2005/8/quickstyle/3d1" qsCatId="3D" csTypeId="urn:microsoft.com/office/officeart/2005/8/colors/accent1_3" csCatId="accent1" phldr="1"/>
      <dgm:spPr/>
      <dgm:t>
        <a:bodyPr/>
        <a:lstStyle/>
        <a:p>
          <a:endParaRPr lang="en-US"/>
        </a:p>
      </dgm:t>
    </dgm:pt>
    <dgm:pt modelId="{2D66F630-7E72-4591-ACFF-E131C773C54A}">
      <dgm:prSet custT="1"/>
      <dgm:spPr/>
      <dgm:t>
        <a:bodyPr/>
        <a:lstStyle/>
        <a:p>
          <a:pPr rtl="0"/>
          <a:r>
            <a:rPr lang="en-US" sz="1450" b="1" dirty="0" smtClean="0"/>
            <a:t>Payroll &amp; Classification Information </a:t>
          </a:r>
          <a:endParaRPr lang="en-US" sz="1450" dirty="0"/>
        </a:p>
      </dgm:t>
    </dgm:pt>
    <dgm:pt modelId="{AE12C940-A8A9-45A5-A94D-62AB190F83A8}" type="parTrans" cxnId="{11B61AC0-5779-4A51-AF36-CF596A5A4DB2}">
      <dgm:prSet/>
      <dgm:spPr/>
      <dgm:t>
        <a:bodyPr/>
        <a:lstStyle/>
        <a:p>
          <a:endParaRPr lang="en-US"/>
        </a:p>
      </dgm:t>
    </dgm:pt>
    <dgm:pt modelId="{AD8F20F4-62E4-4CEB-87D8-A81D00F49374}" type="sibTrans" cxnId="{11B61AC0-5779-4A51-AF36-CF596A5A4DB2}">
      <dgm:prSet/>
      <dgm:spPr/>
      <dgm:t>
        <a:bodyPr/>
        <a:lstStyle/>
        <a:p>
          <a:endParaRPr lang="en-US" dirty="0"/>
        </a:p>
      </dgm:t>
    </dgm:pt>
    <dgm:pt modelId="{E8CA9B90-7522-40F1-BE6E-84DD28891D31}">
      <dgm:prSet/>
      <dgm:spPr/>
      <dgm:t>
        <a:bodyPr/>
        <a:lstStyle/>
        <a:p>
          <a:pPr rtl="0"/>
          <a:r>
            <a:rPr lang="en-US" b="1" dirty="0" smtClean="0"/>
            <a:t>The # of claims each policy year (Frequency)  </a:t>
          </a:r>
          <a:endParaRPr lang="en-US" dirty="0"/>
        </a:p>
      </dgm:t>
    </dgm:pt>
    <dgm:pt modelId="{981CDB1C-9B5F-4AD5-A9C9-1165589388C8}" type="parTrans" cxnId="{F79CB912-AD66-4583-9615-874AEB1EB85E}">
      <dgm:prSet/>
      <dgm:spPr/>
      <dgm:t>
        <a:bodyPr/>
        <a:lstStyle/>
        <a:p>
          <a:endParaRPr lang="en-US"/>
        </a:p>
      </dgm:t>
    </dgm:pt>
    <dgm:pt modelId="{96AFF3C9-ADDC-4C33-BDA7-3C9F83B8E547}" type="sibTrans" cxnId="{F79CB912-AD66-4583-9615-874AEB1EB85E}">
      <dgm:prSet/>
      <dgm:spPr/>
      <dgm:t>
        <a:bodyPr/>
        <a:lstStyle/>
        <a:p>
          <a:endParaRPr lang="en-US" dirty="0"/>
        </a:p>
      </dgm:t>
    </dgm:pt>
    <dgm:pt modelId="{E5B427D8-09DD-4494-9754-AA8DE48A6CE0}">
      <dgm:prSet/>
      <dgm:spPr/>
      <dgm:t>
        <a:bodyPr/>
        <a:lstStyle/>
        <a:p>
          <a:pPr rtl="0"/>
          <a:r>
            <a:rPr lang="en-US" b="1" dirty="0" smtClean="0"/>
            <a:t>The cost of claims each policy year (Severity) </a:t>
          </a:r>
          <a:endParaRPr lang="en-US" dirty="0"/>
        </a:p>
      </dgm:t>
    </dgm:pt>
    <dgm:pt modelId="{60E4B6AB-9D66-46BD-9841-A672CA5A2E06}" type="parTrans" cxnId="{5E196FAC-6791-48B6-B4EB-17F7E8720520}">
      <dgm:prSet/>
      <dgm:spPr/>
      <dgm:t>
        <a:bodyPr/>
        <a:lstStyle/>
        <a:p>
          <a:endParaRPr lang="en-US"/>
        </a:p>
      </dgm:t>
    </dgm:pt>
    <dgm:pt modelId="{B32823F9-8D4B-49D0-83D2-7FFDEAC66292}" type="sibTrans" cxnId="{5E196FAC-6791-48B6-B4EB-17F7E8720520}">
      <dgm:prSet/>
      <dgm:spPr/>
      <dgm:t>
        <a:bodyPr/>
        <a:lstStyle/>
        <a:p>
          <a:endParaRPr lang="en-US" dirty="0"/>
        </a:p>
      </dgm:t>
    </dgm:pt>
    <dgm:pt modelId="{71C24967-240B-4A87-BCD4-FF29B4FA5CE7}">
      <dgm:prSet custT="1"/>
      <dgm:spPr/>
      <dgm:t>
        <a:bodyPr/>
        <a:lstStyle/>
        <a:p>
          <a:pPr rtl="0"/>
          <a:r>
            <a:rPr lang="en-US" sz="2800" b="1" dirty="0" smtClean="0"/>
            <a:t>E-Mod</a:t>
          </a:r>
          <a:r>
            <a:rPr lang="en-US" sz="1300" b="1" dirty="0" smtClean="0"/>
            <a:t> </a:t>
          </a:r>
          <a:endParaRPr lang="en-US" sz="1300" dirty="0"/>
        </a:p>
      </dgm:t>
    </dgm:pt>
    <dgm:pt modelId="{AAB9A416-F550-482A-9CB4-1D648AC4861D}" type="parTrans" cxnId="{C36D2A28-FF17-4CC8-A529-9E6DE1D40367}">
      <dgm:prSet/>
      <dgm:spPr/>
      <dgm:t>
        <a:bodyPr/>
        <a:lstStyle/>
        <a:p>
          <a:endParaRPr lang="en-US"/>
        </a:p>
      </dgm:t>
    </dgm:pt>
    <dgm:pt modelId="{E165AC9C-150B-4979-AC1D-150E75F072C5}" type="sibTrans" cxnId="{C36D2A28-FF17-4CC8-A529-9E6DE1D40367}">
      <dgm:prSet/>
      <dgm:spPr/>
      <dgm:t>
        <a:bodyPr/>
        <a:lstStyle/>
        <a:p>
          <a:endParaRPr lang="en-US"/>
        </a:p>
      </dgm:t>
    </dgm:pt>
    <dgm:pt modelId="{8227872D-F7E1-4AFA-B37C-BBD68CB749E1}" type="pres">
      <dgm:prSet presAssocID="{5449875E-A374-45CF-BE03-A11A357F1B25}" presName="linearFlow" presStyleCnt="0">
        <dgm:presLayoutVars>
          <dgm:dir/>
          <dgm:resizeHandles val="exact"/>
        </dgm:presLayoutVars>
      </dgm:prSet>
      <dgm:spPr/>
      <dgm:t>
        <a:bodyPr/>
        <a:lstStyle/>
        <a:p>
          <a:endParaRPr lang="en-US"/>
        </a:p>
      </dgm:t>
    </dgm:pt>
    <dgm:pt modelId="{B19DEA80-0632-455E-BA34-6392852C818B}" type="pres">
      <dgm:prSet presAssocID="{2D66F630-7E72-4591-ACFF-E131C773C54A}" presName="node" presStyleLbl="node1" presStyleIdx="0" presStyleCnt="4" custScaleX="302482" custScaleY="202028" custLinFactNeighborX="-2385" custLinFactNeighborY="8567">
        <dgm:presLayoutVars>
          <dgm:bulletEnabled val="1"/>
        </dgm:presLayoutVars>
      </dgm:prSet>
      <dgm:spPr/>
      <dgm:t>
        <a:bodyPr/>
        <a:lstStyle/>
        <a:p>
          <a:endParaRPr lang="en-US"/>
        </a:p>
      </dgm:t>
    </dgm:pt>
    <dgm:pt modelId="{A5A571BA-C750-4DF2-9274-C807DA9DE92E}" type="pres">
      <dgm:prSet presAssocID="{AD8F20F4-62E4-4CEB-87D8-A81D00F49374}" presName="spacerL" presStyleCnt="0"/>
      <dgm:spPr/>
    </dgm:pt>
    <dgm:pt modelId="{2B7FC49F-4D45-4A60-B5A5-A9BF892A27D4}" type="pres">
      <dgm:prSet presAssocID="{AD8F20F4-62E4-4CEB-87D8-A81D00F49374}" presName="sibTrans" presStyleLbl="sibTrans2D1" presStyleIdx="0" presStyleCnt="3"/>
      <dgm:spPr/>
      <dgm:t>
        <a:bodyPr/>
        <a:lstStyle/>
        <a:p>
          <a:endParaRPr lang="en-US"/>
        </a:p>
      </dgm:t>
    </dgm:pt>
    <dgm:pt modelId="{1D46F834-CCB1-4D5D-978F-7768C7623364}" type="pres">
      <dgm:prSet presAssocID="{AD8F20F4-62E4-4CEB-87D8-A81D00F49374}" presName="spacerR" presStyleCnt="0"/>
      <dgm:spPr/>
    </dgm:pt>
    <dgm:pt modelId="{77A21869-4801-4685-B7C3-EB5A625866F0}" type="pres">
      <dgm:prSet presAssocID="{E8CA9B90-7522-40F1-BE6E-84DD28891D31}" presName="node" presStyleLbl="node1" presStyleIdx="1" presStyleCnt="4" custScaleX="249419" custScaleY="213031">
        <dgm:presLayoutVars>
          <dgm:bulletEnabled val="1"/>
        </dgm:presLayoutVars>
      </dgm:prSet>
      <dgm:spPr/>
      <dgm:t>
        <a:bodyPr/>
        <a:lstStyle/>
        <a:p>
          <a:endParaRPr lang="en-US"/>
        </a:p>
      </dgm:t>
    </dgm:pt>
    <dgm:pt modelId="{923E34FE-712E-47A9-BDCE-A84FED218ED4}" type="pres">
      <dgm:prSet presAssocID="{96AFF3C9-ADDC-4C33-BDA7-3C9F83B8E547}" presName="spacerL" presStyleCnt="0"/>
      <dgm:spPr/>
    </dgm:pt>
    <dgm:pt modelId="{74267A83-45EF-4EA4-A27A-22ED2166176F}" type="pres">
      <dgm:prSet presAssocID="{96AFF3C9-ADDC-4C33-BDA7-3C9F83B8E547}" presName="sibTrans" presStyleLbl="sibTrans2D1" presStyleIdx="1" presStyleCnt="3"/>
      <dgm:spPr/>
      <dgm:t>
        <a:bodyPr/>
        <a:lstStyle/>
        <a:p>
          <a:endParaRPr lang="en-US"/>
        </a:p>
      </dgm:t>
    </dgm:pt>
    <dgm:pt modelId="{C6B1F872-1EA4-463B-8A0B-67810D6CE4D0}" type="pres">
      <dgm:prSet presAssocID="{96AFF3C9-ADDC-4C33-BDA7-3C9F83B8E547}" presName="spacerR" presStyleCnt="0"/>
      <dgm:spPr/>
    </dgm:pt>
    <dgm:pt modelId="{5E85A92C-D647-450D-AFCA-3924D812562A}" type="pres">
      <dgm:prSet presAssocID="{E5B427D8-09DD-4494-9754-AA8DE48A6CE0}" presName="node" presStyleLbl="node1" presStyleIdx="2" presStyleCnt="4" custScaleX="247848" custScaleY="209012">
        <dgm:presLayoutVars>
          <dgm:bulletEnabled val="1"/>
        </dgm:presLayoutVars>
      </dgm:prSet>
      <dgm:spPr/>
      <dgm:t>
        <a:bodyPr/>
        <a:lstStyle/>
        <a:p>
          <a:endParaRPr lang="en-US"/>
        </a:p>
      </dgm:t>
    </dgm:pt>
    <dgm:pt modelId="{1FB33F00-DE9D-48AB-8604-E7CF7FE2679C}" type="pres">
      <dgm:prSet presAssocID="{B32823F9-8D4B-49D0-83D2-7FFDEAC66292}" presName="spacerL" presStyleCnt="0"/>
      <dgm:spPr/>
    </dgm:pt>
    <dgm:pt modelId="{FA25B9D1-5F95-43FE-A38D-9813B698ECBB}" type="pres">
      <dgm:prSet presAssocID="{B32823F9-8D4B-49D0-83D2-7FFDEAC66292}" presName="sibTrans" presStyleLbl="sibTrans2D1" presStyleIdx="2" presStyleCnt="3"/>
      <dgm:spPr/>
      <dgm:t>
        <a:bodyPr/>
        <a:lstStyle/>
        <a:p>
          <a:endParaRPr lang="en-US"/>
        </a:p>
      </dgm:t>
    </dgm:pt>
    <dgm:pt modelId="{F7BDD0E2-59E5-48D1-A4FC-109E57DDB3AA}" type="pres">
      <dgm:prSet presAssocID="{B32823F9-8D4B-49D0-83D2-7FFDEAC66292}" presName="spacerR" presStyleCnt="0"/>
      <dgm:spPr/>
    </dgm:pt>
    <dgm:pt modelId="{A31104D5-66FE-4CBE-8404-F06D737A7B3B}" type="pres">
      <dgm:prSet presAssocID="{71C24967-240B-4A87-BCD4-FF29B4FA5CE7}" presName="node" presStyleLbl="node1" presStyleIdx="3" presStyleCnt="4" custScaleX="240827" custScaleY="201803">
        <dgm:presLayoutVars>
          <dgm:bulletEnabled val="1"/>
        </dgm:presLayoutVars>
      </dgm:prSet>
      <dgm:spPr/>
      <dgm:t>
        <a:bodyPr/>
        <a:lstStyle/>
        <a:p>
          <a:endParaRPr lang="en-US"/>
        </a:p>
      </dgm:t>
    </dgm:pt>
  </dgm:ptLst>
  <dgm:cxnLst>
    <dgm:cxn modelId="{C36D2A28-FF17-4CC8-A529-9E6DE1D40367}" srcId="{5449875E-A374-45CF-BE03-A11A357F1B25}" destId="{71C24967-240B-4A87-BCD4-FF29B4FA5CE7}" srcOrd="3" destOrd="0" parTransId="{AAB9A416-F550-482A-9CB4-1D648AC4861D}" sibTransId="{E165AC9C-150B-4979-AC1D-150E75F072C5}"/>
    <dgm:cxn modelId="{A3B17266-D2BD-416D-AE08-FF9C02644433}" type="presOf" srcId="{E8CA9B90-7522-40F1-BE6E-84DD28891D31}" destId="{77A21869-4801-4685-B7C3-EB5A625866F0}" srcOrd="0" destOrd="0" presId="urn:microsoft.com/office/officeart/2005/8/layout/equation1"/>
    <dgm:cxn modelId="{70D77530-6B3D-4D5F-8F8B-C199C81C7C8F}" type="presOf" srcId="{E5B427D8-09DD-4494-9754-AA8DE48A6CE0}" destId="{5E85A92C-D647-450D-AFCA-3924D812562A}" srcOrd="0" destOrd="0" presId="urn:microsoft.com/office/officeart/2005/8/layout/equation1"/>
    <dgm:cxn modelId="{7E8CB922-7744-4FE9-8C1D-FB87A7CF2CE2}" type="presOf" srcId="{2D66F630-7E72-4591-ACFF-E131C773C54A}" destId="{B19DEA80-0632-455E-BA34-6392852C818B}" srcOrd="0" destOrd="0" presId="urn:microsoft.com/office/officeart/2005/8/layout/equation1"/>
    <dgm:cxn modelId="{A645A60A-0F58-412B-905A-AF248B0FB428}" type="presOf" srcId="{71C24967-240B-4A87-BCD4-FF29B4FA5CE7}" destId="{A31104D5-66FE-4CBE-8404-F06D737A7B3B}" srcOrd="0" destOrd="0" presId="urn:microsoft.com/office/officeart/2005/8/layout/equation1"/>
    <dgm:cxn modelId="{6379D54B-379A-4EBF-BDE1-B2A736DD8966}" type="presOf" srcId="{5449875E-A374-45CF-BE03-A11A357F1B25}" destId="{8227872D-F7E1-4AFA-B37C-BBD68CB749E1}" srcOrd="0" destOrd="0" presId="urn:microsoft.com/office/officeart/2005/8/layout/equation1"/>
    <dgm:cxn modelId="{11B61AC0-5779-4A51-AF36-CF596A5A4DB2}" srcId="{5449875E-A374-45CF-BE03-A11A357F1B25}" destId="{2D66F630-7E72-4591-ACFF-E131C773C54A}" srcOrd="0" destOrd="0" parTransId="{AE12C940-A8A9-45A5-A94D-62AB190F83A8}" sibTransId="{AD8F20F4-62E4-4CEB-87D8-A81D00F49374}"/>
    <dgm:cxn modelId="{AE4E4D2B-D833-4A7E-97AE-59488DD94E3B}" type="presOf" srcId="{96AFF3C9-ADDC-4C33-BDA7-3C9F83B8E547}" destId="{74267A83-45EF-4EA4-A27A-22ED2166176F}" srcOrd="0" destOrd="0" presId="urn:microsoft.com/office/officeart/2005/8/layout/equation1"/>
    <dgm:cxn modelId="{5E196FAC-6791-48B6-B4EB-17F7E8720520}" srcId="{5449875E-A374-45CF-BE03-A11A357F1B25}" destId="{E5B427D8-09DD-4494-9754-AA8DE48A6CE0}" srcOrd="2" destOrd="0" parTransId="{60E4B6AB-9D66-46BD-9841-A672CA5A2E06}" sibTransId="{B32823F9-8D4B-49D0-83D2-7FFDEAC66292}"/>
    <dgm:cxn modelId="{3027B080-8008-43F9-9587-42803F2DAA08}" type="presOf" srcId="{AD8F20F4-62E4-4CEB-87D8-A81D00F49374}" destId="{2B7FC49F-4D45-4A60-B5A5-A9BF892A27D4}" srcOrd="0" destOrd="0" presId="urn:microsoft.com/office/officeart/2005/8/layout/equation1"/>
    <dgm:cxn modelId="{87200B93-4C8F-41A3-8D25-72334B0E589A}" type="presOf" srcId="{B32823F9-8D4B-49D0-83D2-7FFDEAC66292}" destId="{FA25B9D1-5F95-43FE-A38D-9813B698ECBB}" srcOrd="0" destOrd="0" presId="urn:microsoft.com/office/officeart/2005/8/layout/equation1"/>
    <dgm:cxn modelId="{F79CB912-AD66-4583-9615-874AEB1EB85E}" srcId="{5449875E-A374-45CF-BE03-A11A357F1B25}" destId="{E8CA9B90-7522-40F1-BE6E-84DD28891D31}" srcOrd="1" destOrd="0" parTransId="{981CDB1C-9B5F-4AD5-A9C9-1165589388C8}" sibTransId="{96AFF3C9-ADDC-4C33-BDA7-3C9F83B8E547}"/>
    <dgm:cxn modelId="{B8C99ED7-22AC-4059-800C-9FA4DE7372DA}" type="presParOf" srcId="{8227872D-F7E1-4AFA-B37C-BBD68CB749E1}" destId="{B19DEA80-0632-455E-BA34-6392852C818B}" srcOrd="0" destOrd="0" presId="urn:microsoft.com/office/officeart/2005/8/layout/equation1"/>
    <dgm:cxn modelId="{3AFFB6FE-F134-4D66-B4D8-A07F40EE95CD}" type="presParOf" srcId="{8227872D-F7E1-4AFA-B37C-BBD68CB749E1}" destId="{A5A571BA-C750-4DF2-9274-C807DA9DE92E}" srcOrd="1" destOrd="0" presId="urn:microsoft.com/office/officeart/2005/8/layout/equation1"/>
    <dgm:cxn modelId="{1C91CDC9-7A4C-4857-8E11-0251DB9211EC}" type="presParOf" srcId="{8227872D-F7E1-4AFA-B37C-BBD68CB749E1}" destId="{2B7FC49F-4D45-4A60-B5A5-A9BF892A27D4}" srcOrd="2" destOrd="0" presId="urn:microsoft.com/office/officeart/2005/8/layout/equation1"/>
    <dgm:cxn modelId="{09BBE75E-1F43-4B80-8265-615271C895D7}" type="presParOf" srcId="{8227872D-F7E1-4AFA-B37C-BBD68CB749E1}" destId="{1D46F834-CCB1-4D5D-978F-7768C7623364}" srcOrd="3" destOrd="0" presId="urn:microsoft.com/office/officeart/2005/8/layout/equation1"/>
    <dgm:cxn modelId="{64019B33-3B82-48EF-ADD9-1D4EEA992AC4}" type="presParOf" srcId="{8227872D-F7E1-4AFA-B37C-BBD68CB749E1}" destId="{77A21869-4801-4685-B7C3-EB5A625866F0}" srcOrd="4" destOrd="0" presId="urn:microsoft.com/office/officeart/2005/8/layout/equation1"/>
    <dgm:cxn modelId="{341D3BF0-D8DC-4993-A38A-4C32A4BFEBFA}" type="presParOf" srcId="{8227872D-F7E1-4AFA-B37C-BBD68CB749E1}" destId="{923E34FE-712E-47A9-BDCE-A84FED218ED4}" srcOrd="5" destOrd="0" presId="urn:microsoft.com/office/officeart/2005/8/layout/equation1"/>
    <dgm:cxn modelId="{4D730833-D7F4-4459-B548-66C4D89D0F24}" type="presParOf" srcId="{8227872D-F7E1-4AFA-B37C-BBD68CB749E1}" destId="{74267A83-45EF-4EA4-A27A-22ED2166176F}" srcOrd="6" destOrd="0" presId="urn:microsoft.com/office/officeart/2005/8/layout/equation1"/>
    <dgm:cxn modelId="{AEA3AD2C-0222-4198-8ECB-3A734B35B8F3}" type="presParOf" srcId="{8227872D-F7E1-4AFA-B37C-BBD68CB749E1}" destId="{C6B1F872-1EA4-463B-8A0B-67810D6CE4D0}" srcOrd="7" destOrd="0" presId="urn:microsoft.com/office/officeart/2005/8/layout/equation1"/>
    <dgm:cxn modelId="{5C40D340-2A99-45DD-9481-9358334C71E6}" type="presParOf" srcId="{8227872D-F7E1-4AFA-B37C-BBD68CB749E1}" destId="{5E85A92C-D647-450D-AFCA-3924D812562A}" srcOrd="8" destOrd="0" presId="urn:microsoft.com/office/officeart/2005/8/layout/equation1"/>
    <dgm:cxn modelId="{04E27728-7BA4-4D3B-9D4C-24A2F481FFE9}" type="presParOf" srcId="{8227872D-F7E1-4AFA-B37C-BBD68CB749E1}" destId="{1FB33F00-DE9D-48AB-8604-E7CF7FE2679C}" srcOrd="9" destOrd="0" presId="urn:microsoft.com/office/officeart/2005/8/layout/equation1"/>
    <dgm:cxn modelId="{B68BB674-7C5B-45FC-B996-C2322BE159CD}" type="presParOf" srcId="{8227872D-F7E1-4AFA-B37C-BBD68CB749E1}" destId="{FA25B9D1-5F95-43FE-A38D-9813B698ECBB}" srcOrd="10" destOrd="0" presId="urn:microsoft.com/office/officeart/2005/8/layout/equation1"/>
    <dgm:cxn modelId="{D8F43AAE-BE17-4795-B8E7-71E239859BC5}" type="presParOf" srcId="{8227872D-F7E1-4AFA-B37C-BBD68CB749E1}" destId="{F7BDD0E2-59E5-48D1-A4FC-109E57DDB3AA}" srcOrd="11" destOrd="0" presId="urn:microsoft.com/office/officeart/2005/8/layout/equation1"/>
    <dgm:cxn modelId="{D8A4ED2F-8A00-4946-BF2D-7C95D779C2A3}" type="presParOf" srcId="{8227872D-F7E1-4AFA-B37C-BBD68CB749E1}" destId="{A31104D5-66FE-4CBE-8404-F06D737A7B3B}" srcOrd="12" destOrd="0" presId="urn:microsoft.com/office/officeart/2005/8/layout/equati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540555-F721-47C1-ADA4-A66CC45FFB5A}" type="doc">
      <dgm:prSet loTypeId="urn:microsoft.com/office/officeart/2005/8/layout/target1" loCatId="relationship" qsTypeId="urn:microsoft.com/office/officeart/2005/8/quickstyle/simple2" qsCatId="simple" csTypeId="urn:microsoft.com/office/officeart/2005/8/colors/colorful1" csCatId="colorful" phldr="1"/>
      <dgm:spPr/>
      <dgm:t>
        <a:bodyPr/>
        <a:lstStyle/>
        <a:p>
          <a:endParaRPr lang="en-US"/>
        </a:p>
      </dgm:t>
    </dgm:pt>
    <dgm:pt modelId="{50AF56DC-2120-4786-B145-935FFC1953C3}">
      <dgm:prSet custT="1"/>
      <dgm:spPr/>
      <dgm:t>
        <a:bodyPr/>
        <a:lstStyle/>
        <a:p>
          <a:pPr algn="ctr" rtl="0"/>
          <a:r>
            <a:rPr lang="en-US" sz="1800" b="1" u="none" dirty="0" smtClean="0"/>
            <a:t>If their Mod is </a:t>
          </a:r>
          <a:r>
            <a:rPr lang="en-US" sz="1800" b="1" u="none" dirty="0" smtClean="0">
              <a:solidFill>
                <a:schemeClr val="accent3"/>
              </a:solidFill>
            </a:rPr>
            <a:t>1.00,</a:t>
          </a:r>
          <a:r>
            <a:rPr lang="en-US" sz="1800" b="1" u="none" dirty="0" smtClean="0"/>
            <a:t> they will pay </a:t>
          </a:r>
          <a:r>
            <a:rPr lang="en-US" sz="1800" b="1" u="none" dirty="0" smtClean="0">
              <a:solidFill>
                <a:schemeClr val="accent3"/>
              </a:solidFill>
            </a:rPr>
            <a:t>$100,000 </a:t>
          </a:r>
          <a:endParaRPr lang="en-US" sz="1800" b="1" u="none" dirty="0">
            <a:solidFill>
              <a:schemeClr val="accent3"/>
            </a:solidFill>
          </a:endParaRPr>
        </a:p>
      </dgm:t>
    </dgm:pt>
    <dgm:pt modelId="{6F0F3982-F400-408B-BFAB-07FCEB70EDE8}" type="parTrans" cxnId="{E18FB9EB-E9A1-4E3B-A74B-64550C81F2B2}">
      <dgm:prSet/>
      <dgm:spPr/>
      <dgm:t>
        <a:bodyPr/>
        <a:lstStyle/>
        <a:p>
          <a:endParaRPr lang="en-US"/>
        </a:p>
      </dgm:t>
    </dgm:pt>
    <dgm:pt modelId="{488A5A17-898C-401F-8B1D-69C956CC327A}" type="sibTrans" cxnId="{E18FB9EB-E9A1-4E3B-A74B-64550C81F2B2}">
      <dgm:prSet/>
      <dgm:spPr/>
      <dgm:t>
        <a:bodyPr/>
        <a:lstStyle/>
        <a:p>
          <a:endParaRPr lang="en-US"/>
        </a:p>
      </dgm:t>
    </dgm:pt>
    <dgm:pt modelId="{87C2D789-900C-46D6-8148-BCF2F15D4AD8}">
      <dgm:prSet custT="1"/>
      <dgm:spPr/>
      <dgm:t>
        <a:bodyPr/>
        <a:lstStyle/>
        <a:p>
          <a:pPr algn="ctr" rtl="0">
            <a:spcAft>
              <a:spcPct val="35000"/>
            </a:spcAft>
          </a:pPr>
          <a:endParaRPr lang="en-US" sz="1800" b="1" u="none" dirty="0" smtClean="0"/>
        </a:p>
        <a:p>
          <a:pPr algn="ctr" rtl="0">
            <a:spcAft>
              <a:spcPts val="0"/>
            </a:spcAft>
          </a:pPr>
          <a:r>
            <a:rPr lang="en-US" sz="1800" b="1" u="none" dirty="0" smtClean="0"/>
            <a:t>If they have a “HIGH” E-Mod of </a:t>
          </a:r>
          <a:r>
            <a:rPr lang="en-US" sz="1800" b="1" u="none" dirty="0" smtClean="0">
              <a:solidFill>
                <a:schemeClr val="accent4"/>
              </a:solidFill>
            </a:rPr>
            <a:t>1.50</a:t>
          </a:r>
          <a:r>
            <a:rPr lang="en-US" sz="1800" u="none" dirty="0" smtClean="0"/>
            <a:t>, </a:t>
          </a:r>
          <a:r>
            <a:rPr lang="en-US" sz="1800" b="1" u="none" dirty="0" smtClean="0"/>
            <a:t>they will pay </a:t>
          </a:r>
          <a:r>
            <a:rPr lang="en-US" sz="1800" b="1" u="none" dirty="0" smtClean="0">
              <a:solidFill>
                <a:schemeClr val="accent4"/>
              </a:solidFill>
            </a:rPr>
            <a:t>$150,000</a:t>
          </a:r>
        </a:p>
        <a:p>
          <a:pPr algn="ctr" rtl="0">
            <a:spcAft>
              <a:spcPts val="0"/>
            </a:spcAft>
          </a:pPr>
          <a:r>
            <a:rPr lang="en-US" sz="1600" u="none" dirty="0" smtClean="0"/>
            <a:t>(a 50% / $50,000 </a:t>
          </a:r>
        </a:p>
        <a:p>
          <a:pPr algn="ctr" rtl="0">
            <a:spcAft>
              <a:spcPts val="0"/>
            </a:spcAft>
          </a:pPr>
          <a:r>
            <a:rPr lang="en-US" sz="1600" u="none" dirty="0" smtClean="0"/>
            <a:t>“debit” penalty is added)</a:t>
          </a:r>
          <a:endParaRPr lang="en-US" sz="1600" u="none" dirty="0"/>
        </a:p>
      </dgm:t>
    </dgm:pt>
    <dgm:pt modelId="{3E8A374D-D365-4D9B-B18D-B4794AF9EDFB}" type="parTrans" cxnId="{089CD574-4DFD-48FC-9C9E-876D0706914C}">
      <dgm:prSet/>
      <dgm:spPr/>
      <dgm:t>
        <a:bodyPr/>
        <a:lstStyle/>
        <a:p>
          <a:endParaRPr lang="en-US"/>
        </a:p>
      </dgm:t>
    </dgm:pt>
    <dgm:pt modelId="{9A24A9F3-908B-41D7-9C74-E5B557F62144}" type="sibTrans" cxnId="{089CD574-4DFD-48FC-9C9E-876D0706914C}">
      <dgm:prSet/>
      <dgm:spPr/>
      <dgm:t>
        <a:bodyPr/>
        <a:lstStyle/>
        <a:p>
          <a:endParaRPr lang="en-US"/>
        </a:p>
      </dgm:t>
    </dgm:pt>
    <dgm:pt modelId="{F56BA20E-DCB3-4E15-8265-D67B83609C44}">
      <dgm:prSet custT="1"/>
      <dgm:spPr/>
      <dgm:t>
        <a:bodyPr/>
        <a:lstStyle/>
        <a:p>
          <a:pPr algn="l" rtl="0"/>
          <a:r>
            <a:rPr lang="en-US" sz="1600" b="1" u="none" dirty="0" smtClean="0"/>
            <a:t>If they have a “LOW” E-Mod of </a:t>
          </a:r>
          <a:r>
            <a:rPr lang="en-US" sz="1600" b="1" u="none" baseline="0" dirty="0" smtClean="0">
              <a:solidFill>
                <a:schemeClr val="accent2"/>
              </a:solidFill>
            </a:rPr>
            <a:t>0.70</a:t>
          </a:r>
          <a:r>
            <a:rPr lang="en-US" sz="1600" u="none" dirty="0" smtClean="0"/>
            <a:t>, </a:t>
          </a:r>
          <a:r>
            <a:rPr lang="en-US" sz="1600" b="1" u="none" dirty="0" smtClean="0"/>
            <a:t>they will pay </a:t>
          </a:r>
          <a:r>
            <a:rPr lang="en-US" sz="1600" b="1" u="none" baseline="0" dirty="0" smtClean="0">
              <a:solidFill>
                <a:schemeClr val="accent2"/>
              </a:solidFill>
            </a:rPr>
            <a:t>$70,000 </a:t>
          </a:r>
        </a:p>
        <a:p>
          <a:pPr algn="ctr" rtl="0"/>
          <a:r>
            <a:rPr lang="en-US" sz="1600" u="none" dirty="0" smtClean="0"/>
            <a:t>(a 30% / $30,000 </a:t>
          </a:r>
        </a:p>
        <a:p>
          <a:pPr algn="ctr" rtl="0"/>
          <a:r>
            <a:rPr lang="en-US" sz="1600" u="none" dirty="0" smtClean="0"/>
            <a:t>“credit” is awarded)</a:t>
          </a:r>
          <a:endParaRPr lang="en-US" sz="1600" u="none" dirty="0"/>
        </a:p>
      </dgm:t>
    </dgm:pt>
    <dgm:pt modelId="{EA050F21-052C-4753-A972-2B66038B9B37}" type="parTrans" cxnId="{D1F57D29-6F82-42E6-87AC-E2487EEE1096}">
      <dgm:prSet/>
      <dgm:spPr/>
      <dgm:t>
        <a:bodyPr/>
        <a:lstStyle/>
        <a:p>
          <a:endParaRPr lang="en-US"/>
        </a:p>
      </dgm:t>
    </dgm:pt>
    <dgm:pt modelId="{5BEFA514-3BBF-40AA-9FAF-2DFFE90F02E6}" type="sibTrans" cxnId="{D1F57D29-6F82-42E6-87AC-E2487EEE1096}">
      <dgm:prSet/>
      <dgm:spPr/>
      <dgm:t>
        <a:bodyPr/>
        <a:lstStyle/>
        <a:p>
          <a:endParaRPr lang="en-US"/>
        </a:p>
      </dgm:t>
    </dgm:pt>
    <dgm:pt modelId="{6F0347C1-D42A-40FB-B816-73C30C073A05}" type="pres">
      <dgm:prSet presAssocID="{8F540555-F721-47C1-ADA4-A66CC45FFB5A}" presName="composite" presStyleCnt="0">
        <dgm:presLayoutVars>
          <dgm:chMax val="5"/>
          <dgm:dir/>
          <dgm:resizeHandles val="exact"/>
        </dgm:presLayoutVars>
      </dgm:prSet>
      <dgm:spPr/>
      <dgm:t>
        <a:bodyPr/>
        <a:lstStyle/>
        <a:p>
          <a:endParaRPr lang="en-US"/>
        </a:p>
      </dgm:t>
    </dgm:pt>
    <dgm:pt modelId="{846EEE12-05A9-481E-A23F-4434F4BCB7F9}" type="pres">
      <dgm:prSet presAssocID="{F56BA20E-DCB3-4E15-8265-D67B83609C44}" presName="circle1" presStyleLbl="lnNode1" presStyleIdx="0" presStyleCnt="3" custLinFactNeighborX="-86196" custLinFactNeighborY="-30072"/>
      <dgm:spPr/>
    </dgm:pt>
    <dgm:pt modelId="{D0EA0004-1E07-46DE-85AB-1179F47A83C1}" type="pres">
      <dgm:prSet presAssocID="{F56BA20E-DCB3-4E15-8265-D67B83609C44}" presName="text1" presStyleLbl="revTx" presStyleIdx="0" presStyleCnt="3" custScaleX="195973" custLinFactNeighborX="17325" custLinFactNeighborY="-27575">
        <dgm:presLayoutVars>
          <dgm:bulletEnabled val="1"/>
        </dgm:presLayoutVars>
      </dgm:prSet>
      <dgm:spPr/>
      <dgm:t>
        <a:bodyPr/>
        <a:lstStyle/>
        <a:p>
          <a:endParaRPr lang="en-US"/>
        </a:p>
      </dgm:t>
    </dgm:pt>
    <dgm:pt modelId="{5BC46C0C-232D-4F4C-889C-BBD22FD1F338}" type="pres">
      <dgm:prSet presAssocID="{F56BA20E-DCB3-4E15-8265-D67B83609C44}" presName="line1" presStyleLbl="callout" presStyleIdx="0" presStyleCnt="6" custLinFactX="-27539" custLinFactY="-300000" custLinFactNeighborX="-100000" custLinFactNeighborY="-382034"/>
      <dgm:spPr/>
    </dgm:pt>
    <dgm:pt modelId="{9F24CACD-BE30-4850-AB50-4F18A930DF7C}" type="pres">
      <dgm:prSet presAssocID="{F56BA20E-DCB3-4E15-8265-D67B83609C44}" presName="d1" presStyleLbl="callout" presStyleIdx="1" presStyleCnt="6" custLinFactNeighborX="-29459" custLinFactNeighborY="-11794"/>
      <dgm:spPr/>
    </dgm:pt>
    <dgm:pt modelId="{F4AC6458-D26E-484E-B541-8E8CFEAD5130}" type="pres">
      <dgm:prSet presAssocID="{50AF56DC-2120-4786-B145-935FFC1953C3}" presName="circle2" presStyleLbl="lnNode1" presStyleIdx="1" presStyleCnt="3" custLinFactNeighborX="-28307" custLinFactNeighborY="-11812"/>
      <dgm:spPr/>
    </dgm:pt>
    <dgm:pt modelId="{BC19E5B7-06CF-448D-B53D-1ABD9E7E8CDE}" type="pres">
      <dgm:prSet presAssocID="{50AF56DC-2120-4786-B145-935FFC1953C3}" presName="text2" presStyleLbl="revTx" presStyleIdx="1" presStyleCnt="3" custScaleX="183568" custLinFactNeighborX="2257" custLinFactNeighborY="-17764">
        <dgm:presLayoutVars>
          <dgm:bulletEnabled val="1"/>
        </dgm:presLayoutVars>
      </dgm:prSet>
      <dgm:spPr/>
      <dgm:t>
        <a:bodyPr/>
        <a:lstStyle/>
        <a:p>
          <a:endParaRPr lang="en-US"/>
        </a:p>
      </dgm:t>
    </dgm:pt>
    <dgm:pt modelId="{0CF51613-68B3-4796-BBD2-DF5C0254353A}" type="pres">
      <dgm:prSet presAssocID="{50AF56DC-2120-4786-B145-935FFC1953C3}" presName="line2" presStyleLbl="callout" presStyleIdx="2" presStyleCnt="6" custLinFactX="-10248" custLinFactY="-487775" custLinFactNeighborX="-100000" custLinFactNeighborY="-500000"/>
      <dgm:spPr/>
    </dgm:pt>
    <dgm:pt modelId="{5CA134D8-539C-4E88-AE45-2B819BBF0C55}" type="pres">
      <dgm:prSet presAssocID="{50AF56DC-2120-4786-B145-935FFC1953C3}" presName="d2" presStyleLbl="callout" presStyleIdx="3" presStyleCnt="6" custLinFactNeighborX="-35319" custLinFactNeighborY="-21693"/>
      <dgm:spPr/>
    </dgm:pt>
    <dgm:pt modelId="{CBDDCDA2-4C84-41EC-806D-BBCD5D364E27}" type="pres">
      <dgm:prSet presAssocID="{87C2D789-900C-46D6-8148-BCF2F15D4AD8}" presName="circle3" presStyleLbl="lnNode1" presStyleIdx="2" presStyleCnt="3" custLinFactNeighborX="-17294" custLinFactNeighborY="-7026"/>
      <dgm:spPr/>
    </dgm:pt>
    <dgm:pt modelId="{954F1C55-BF96-4E1D-B405-B825056D8E8C}" type="pres">
      <dgm:prSet presAssocID="{87C2D789-900C-46D6-8148-BCF2F15D4AD8}" presName="text3" presStyleLbl="revTx" presStyleIdx="2" presStyleCnt="3" custScaleX="192569" custScaleY="128709" custLinFactNeighborX="11949" custLinFactNeighborY="9377">
        <dgm:presLayoutVars>
          <dgm:bulletEnabled val="1"/>
        </dgm:presLayoutVars>
      </dgm:prSet>
      <dgm:spPr/>
      <dgm:t>
        <a:bodyPr/>
        <a:lstStyle/>
        <a:p>
          <a:endParaRPr lang="en-US"/>
        </a:p>
      </dgm:t>
    </dgm:pt>
    <dgm:pt modelId="{56FE86E2-EAF7-463B-A9C5-6DC7BE82E517}" type="pres">
      <dgm:prSet presAssocID="{87C2D789-900C-46D6-8148-BCF2F15D4AD8}" presName="line3" presStyleLbl="callout" presStyleIdx="4" presStyleCnt="6" custLinFactX="-38348" custLinFactY="-300000" custLinFactNeighborX="-100000" custLinFactNeighborY="-311478"/>
      <dgm:spPr/>
    </dgm:pt>
    <dgm:pt modelId="{B8FC2F09-1E57-4C08-9ABB-F47383E13916}" type="pres">
      <dgm:prSet presAssocID="{87C2D789-900C-46D6-8148-BCF2F15D4AD8}" presName="d3" presStyleLbl="callout" presStyleIdx="5" presStyleCnt="6" custLinFactNeighborX="-64699" custLinFactNeighborY="-17653"/>
      <dgm:spPr/>
    </dgm:pt>
  </dgm:ptLst>
  <dgm:cxnLst>
    <dgm:cxn modelId="{D1F57D29-6F82-42E6-87AC-E2487EEE1096}" srcId="{8F540555-F721-47C1-ADA4-A66CC45FFB5A}" destId="{F56BA20E-DCB3-4E15-8265-D67B83609C44}" srcOrd="0" destOrd="0" parTransId="{EA050F21-052C-4753-A972-2B66038B9B37}" sibTransId="{5BEFA514-3BBF-40AA-9FAF-2DFFE90F02E6}"/>
    <dgm:cxn modelId="{E18FB9EB-E9A1-4E3B-A74B-64550C81F2B2}" srcId="{8F540555-F721-47C1-ADA4-A66CC45FFB5A}" destId="{50AF56DC-2120-4786-B145-935FFC1953C3}" srcOrd="1" destOrd="0" parTransId="{6F0F3982-F400-408B-BFAB-07FCEB70EDE8}" sibTransId="{488A5A17-898C-401F-8B1D-69C956CC327A}"/>
    <dgm:cxn modelId="{66680682-7296-4496-A613-DF1BC52114B5}" type="presOf" srcId="{50AF56DC-2120-4786-B145-935FFC1953C3}" destId="{BC19E5B7-06CF-448D-B53D-1ABD9E7E8CDE}" srcOrd="0" destOrd="0" presId="urn:microsoft.com/office/officeart/2005/8/layout/target1"/>
    <dgm:cxn modelId="{27B42471-3156-441F-A61D-9A9BBFBDE852}" type="presOf" srcId="{F56BA20E-DCB3-4E15-8265-D67B83609C44}" destId="{D0EA0004-1E07-46DE-85AB-1179F47A83C1}" srcOrd="0" destOrd="0" presId="urn:microsoft.com/office/officeart/2005/8/layout/target1"/>
    <dgm:cxn modelId="{5AE09F57-0CF3-498E-BDDC-1BFDF6612B90}" type="presOf" srcId="{8F540555-F721-47C1-ADA4-A66CC45FFB5A}" destId="{6F0347C1-D42A-40FB-B816-73C30C073A05}" srcOrd="0" destOrd="0" presId="urn:microsoft.com/office/officeart/2005/8/layout/target1"/>
    <dgm:cxn modelId="{089CD574-4DFD-48FC-9C9E-876D0706914C}" srcId="{8F540555-F721-47C1-ADA4-A66CC45FFB5A}" destId="{87C2D789-900C-46D6-8148-BCF2F15D4AD8}" srcOrd="2" destOrd="0" parTransId="{3E8A374D-D365-4D9B-B18D-B4794AF9EDFB}" sibTransId="{9A24A9F3-908B-41D7-9C74-E5B557F62144}"/>
    <dgm:cxn modelId="{CD3D6127-BD4B-46F6-A834-CAB104C672C5}" type="presOf" srcId="{87C2D789-900C-46D6-8148-BCF2F15D4AD8}" destId="{954F1C55-BF96-4E1D-B405-B825056D8E8C}" srcOrd="0" destOrd="0" presId="urn:microsoft.com/office/officeart/2005/8/layout/target1"/>
    <dgm:cxn modelId="{F9C8A242-7A36-4628-B8CA-21412D469ED5}" type="presParOf" srcId="{6F0347C1-D42A-40FB-B816-73C30C073A05}" destId="{846EEE12-05A9-481E-A23F-4434F4BCB7F9}" srcOrd="0" destOrd="0" presId="urn:microsoft.com/office/officeart/2005/8/layout/target1"/>
    <dgm:cxn modelId="{C6F645BB-43FD-41FF-B65B-683B18D97CA9}" type="presParOf" srcId="{6F0347C1-D42A-40FB-B816-73C30C073A05}" destId="{D0EA0004-1E07-46DE-85AB-1179F47A83C1}" srcOrd="1" destOrd="0" presId="urn:microsoft.com/office/officeart/2005/8/layout/target1"/>
    <dgm:cxn modelId="{713EBFFC-B7B3-44E7-83E0-2B6F7C65E592}" type="presParOf" srcId="{6F0347C1-D42A-40FB-B816-73C30C073A05}" destId="{5BC46C0C-232D-4F4C-889C-BBD22FD1F338}" srcOrd="2" destOrd="0" presId="urn:microsoft.com/office/officeart/2005/8/layout/target1"/>
    <dgm:cxn modelId="{EE749C59-86B1-4520-85FC-FD26953ECA25}" type="presParOf" srcId="{6F0347C1-D42A-40FB-B816-73C30C073A05}" destId="{9F24CACD-BE30-4850-AB50-4F18A930DF7C}" srcOrd="3" destOrd="0" presId="urn:microsoft.com/office/officeart/2005/8/layout/target1"/>
    <dgm:cxn modelId="{6EC6C57C-B11B-4471-9893-9AB4837CD3E2}" type="presParOf" srcId="{6F0347C1-D42A-40FB-B816-73C30C073A05}" destId="{F4AC6458-D26E-484E-B541-8E8CFEAD5130}" srcOrd="4" destOrd="0" presId="urn:microsoft.com/office/officeart/2005/8/layout/target1"/>
    <dgm:cxn modelId="{57643E72-E0DE-4FE9-AFB1-632CFB10D314}" type="presParOf" srcId="{6F0347C1-D42A-40FB-B816-73C30C073A05}" destId="{BC19E5B7-06CF-448D-B53D-1ABD9E7E8CDE}" srcOrd="5" destOrd="0" presId="urn:microsoft.com/office/officeart/2005/8/layout/target1"/>
    <dgm:cxn modelId="{0916BE02-3230-4362-8075-199A03FF2BCB}" type="presParOf" srcId="{6F0347C1-D42A-40FB-B816-73C30C073A05}" destId="{0CF51613-68B3-4796-BBD2-DF5C0254353A}" srcOrd="6" destOrd="0" presId="urn:microsoft.com/office/officeart/2005/8/layout/target1"/>
    <dgm:cxn modelId="{18B3327A-791C-431A-A65A-929E07366E1E}" type="presParOf" srcId="{6F0347C1-D42A-40FB-B816-73C30C073A05}" destId="{5CA134D8-539C-4E88-AE45-2B819BBF0C55}" srcOrd="7" destOrd="0" presId="urn:microsoft.com/office/officeart/2005/8/layout/target1"/>
    <dgm:cxn modelId="{FDF8A7DD-1371-4D91-8E03-48A7FCCDDA5C}" type="presParOf" srcId="{6F0347C1-D42A-40FB-B816-73C30C073A05}" destId="{CBDDCDA2-4C84-41EC-806D-BBCD5D364E27}" srcOrd="8" destOrd="0" presId="urn:microsoft.com/office/officeart/2005/8/layout/target1"/>
    <dgm:cxn modelId="{F95E91F3-DB69-4FC3-854E-4C5B03165C61}" type="presParOf" srcId="{6F0347C1-D42A-40FB-B816-73C30C073A05}" destId="{954F1C55-BF96-4E1D-B405-B825056D8E8C}" srcOrd="9" destOrd="0" presId="urn:microsoft.com/office/officeart/2005/8/layout/target1"/>
    <dgm:cxn modelId="{FAD9CD3F-880E-408D-8073-EB584890ADA7}" type="presParOf" srcId="{6F0347C1-D42A-40FB-B816-73C30C073A05}" destId="{56FE86E2-EAF7-463B-A9C5-6DC7BE82E517}" srcOrd="10" destOrd="0" presId="urn:microsoft.com/office/officeart/2005/8/layout/target1"/>
    <dgm:cxn modelId="{97BD8912-5050-4A5F-BEA3-E29959C2C906}" type="presParOf" srcId="{6F0347C1-D42A-40FB-B816-73C30C073A05}" destId="{B8FC2F09-1E57-4C08-9ABB-F47383E13916}"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64600D-E0F4-4220-9F42-4697A182158B}" type="doc">
      <dgm:prSet loTypeId="urn:microsoft.com/office/officeart/2005/8/layout/process4" loCatId="list" qsTypeId="urn:microsoft.com/office/officeart/2005/8/quickstyle/simple1" qsCatId="simple" csTypeId="urn:microsoft.com/office/officeart/2005/8/colors/accent1_3" csCatId="accent1" phldr="1"/>
      <dgm:spPr/>
      <dgm:t>
        <a:bodyPr/>
        <a:lstStyle/>
        <a:p>
          <a:endParaRPr lang="en-US"/>
        </a:p>
      </dgm:t>
    </dgm:pt>
    <dgm:pt modelId="{C15DD615-BCE4-4760-934D-0A68055014DD}">
      <dgm:prSet/>
      <dgm:spPr/>
      <dgm:t>
        <a:bodyPr/>
        <a:lstStyle/>
        <a:p>
          <a:pPr rtl="0"/>
          <a:r>
            <a:rPr lang="en-US" dirty="0" smtClean="0"/>
            <a:t>1/1/2016 – 1/1/2017 – Used in calculating 2020 E-Mod</a:t>
          </a:r>
          <a:endParaRPr lang="en-US" dirty="0"/>
        </a:p>
      </dgm:t>
    </dgm:pt>
    <dgm:pt modelId="{BE04A2EE-421F-4BF1-80AE-C7DB2A8C1689}" type="parTrans" cxnId="{914DF53E-D663-44B5-A5AB-B0F75F7448A9}">
      <dgm:prSet/>
      <dgm:spPr/>
      <dgm:t>
        <a:bodyPr/>
        <a:lstStyle/>
        <a:p>
          <a:endParaRPr lang="en-US"/>
        </a:p>
      </dgm:t>
    </dgm:pt>
    <dgm:pt modelId="{CA3CEB51-9215-449B-B743-739CB579F091}" type="sibTrans" cxnId="{914DF53E-D663-44B5-A5AB-B0F75F7448A9}">
      <dgm:prSet/>
      <dgm:spPr/>
      <dgm:t>
        <a:bodyPr/>
        <a:lstStyle/>
        <a:p>
          <a:endParaRPr lang="en-US"/>
        </a:p>
      </dgm:t>
    </dgm:pt>
    <dgm:pt modelId="{17950480-9EF5-484A-BE48-45D865AB0625}">
      <dgm:prSet/>
      <dgm:spPr/>
      <dgm:t>
        <a:bodyPr/>
        <a:lstStyle/>
        <a:p>
          <a:pPr rtl="0"/>
          <a:r>
            <a:rPr lang="en-US" dirty="0" smtClean="0"/>
            <a:t>1/1/2017 – 1/1/2018– Used in calculating 2020 E-Mod</a:t>
          </a:r>
          <a:endParaRPr lang="en-US" dirty="0"/>
        </a:p>
      </dgm:t>
    </dgm:pt>
    <dgm:pt modelId="{0D5A581C-FAFF-4A9B-BFF0-02B15B087589}" type="parTrans" cxnId="{EF9A0683-CF4C-4A81-8B14-FDFC93C49F0C}">
      <dgm:prSet/>
      <dgm:spPr/>
      <dgm:t>
        <a:bodyPr/>
        <a:lstStyle/>
        <a:p>
          <a:endParaRPr lang="en-US"/>
        </a:p>
      </dgm:t>
    </dgm:pt>
    <dgm:pt modelId="{B8B572FE-2A5C-49C2-B763-C63577FE9B5A}" type="sibTrans" cxnId="{EF9A0683-CF4C-4A81-8B14-FDFC93C49F0C}">
      <dgm:prSet/>
      <dgm:spPr/>
      <dgm:t>
        <a:bodyPr/>
        <a:lstStyle/>
        <a:p>
          <a:endParaRPr lang="en-US"/>
        </a:p>
      </dgm:t>
    </dgm:pt>
    <dgm:pt modelId="{970027AB-BA35-43F2-9AFA-F78E147A9B38}">
      <dgm:prSet/>
      <dgm:spPr/>
      <dgm:t>
        <a:bodyPr/>
        <a:lstStyle/>
        <a:p>
          <a:pPr rtl="0"/>
          <a:r>
            <a:rPr lang="en-US" dirty="0" smtClean="0"/>
            <a:t>1/1/2018 – 1/1/2019 – Used in calculating 2020 E-Mod</a:t>
          </a:r>
          <a:endParaRPr lang="en-US" dirty="0"/>
        </a:p>
      </dgm:t>
    </dgm:pt>
    <dgm:pt modelId="{3A481668-6216-4FEA-B860-F2ECA2C681D9}" type="parTrans" cxnId="{B89541EC-CDAD-4391-B074-406B035EE0C8}">
      <dgm:prSet/>
      <dgm:spPr/>
      <dgm:t>
        <a:bodyPr/>
        <a:lstStyle/>
        <a:p>
          <a:endParaRPr lang="en-US"/>
        </a:p>
      </dgm:t>
    </dgm:pt>
    <dgm:pt modelId="{FD5FA0FD-56AB-4FD0-B65C-B57B5FACA38F}" type="sibTrans" cxnId="{B89541EC-CDAD-4391-B074-406B035EE0C8}">
      <dgm:prSet/>
      <dgm:spPr/>
      <dgm:t>
        <a:bodyPr/>
        <a:lstStyle/>
        <a:p>
          <a:endParaRPr lang="en-US"/>
        </a:p>
      </dgm:t>
    </dgm:pt>
    <dgm:pt modelId="{1C72EF55-B015-4E63-AD7C-A07BFFAAC6F2}">
      <dgm:prSet/>
      <dgm:spPr>
        <a:ln>
          <a:solidFill>
            <a:schemeClr val="tx1"/>
          </a:solidFill>
        </a:ln>
      </dgm:spPr>
      <dgm:t>
        <a:bodyPr/>
        <a:lstStyle/>
        <a:p>
          <a:pPr rtl="0"/>
          <a:r>
            <a:rPr lang="en-US" b="1" dirty="0" smtClean="0"/>
            <a:t>1/1/2019 – 1/1/2020 - Policy Year is </a:t>
          </a:r>
          <a:r>
            <a:rPr lang="en-US" b="1" dirty="0" smtClean="0">
              <a:solidFill>
                <a:srgbClr val="FF0000"/>
              </a:solidFill>
            </a:rPr>
            <a:t>Not</a:t>
          </a:r>
          <a:r>
            <a:rPr lang="en-US" b="1" dirty="0" smtClean="0"/>
            <a:t> Included</a:t>
          </a:r>
          <a:endParaRPr lang="en-US" dirty="0"/>
        </a:p>
      </dgm:t>
    </dgm:pt>
    <dgm:pt modelId="{BD536267-18E8-49C1-9B68-F7D8025923BB}" type="parTrans" cxnId="{BDC9FB87-CBFE-40C1-9F4A-BD4548DBA908}">
      <dgm:prSet/>
      <dgm:spPr/>
      <dgm:t>
        <a:bodyPr/>
        <a:lstStyle/>
        <a:p>
          <a:endParaRPr lang="en-US"/>
        </a:p>
      </dgm:t>
    </dgm:pt>
    <dgm:pt modelId="{F648BDC2-99CA-420E-9B28-05B2DB25E908}" type="sibTrans" cxnId="{BDC9FB87-CBFE-40C1-9F4A-BD4548DBA908}">
      <dgm:prSet/>
      <dgm:spPr/>
      <dgm:t>
        <a:bodyPr/>
        <a:lstStyle/>
        <a:p>
          <a:endParaRPr lang="en-US"/>
        </a:p>
      </dgm:t>
    </dgm:pt>
    <dgm:pt modelId="{A196795A-29F1-492C-9A25-69320BF43ED9}" type="pres">
      <dgm:prSet presAssocID="{C364600D-E0F4-4220-9F42-4697A182158B}" presName="Name0" presStyleCnt="0">
        <dgm:presLayoutVars>
          <dgm:dir/>
          <dgm:animLvl val="lvl"/>
          <dgm:resizeHandles val="exact"/>
        </dgm:presLayoutVars>
      </dgm:prSet>
      <dgm:spPr/>
      <dgm:t>
        <a:bodyPr/>
        <a:lstStyle/>
        <a:p>
          <a:endParaRPr lang="en-US"/>
        </a:p>
      </dgm:t>
    </dgm:pt>
    <dgm:pt modelId="{A2EB282D-79D2-4AFD-89D1-72F0A2611631}" type="pres">
      <dgm:prSet presAssocID="{1C72EF55-B015-4E63-AD7C-A07BFFAAC6F2}" presName="boxAndChildren" presStyleCnt="0"/>
      <dgm:spPr/>
    </dgm:pt>
    <dgm:pt modelId="{AC204402-F62A-48E4-8BFE-4A73CF1922E3}" type="pres">
      <dgm:prSet presAssocID="{1C72EF55-B015-4E63-AD7C-A07BFFAAC6F2}" presName="parentTextBox" presStyleLbl="node1" presStyleIdx="0" presStyleCnt="4" custLinFactNeighborY="-4683"/>
      <dgm:spPr/>
      <dgm:t>
        <a:bodyPr/>
        <a:lstStyle/>
        <a:p>
          <a:endParaRPr lang="en-US"/>
        </a:p>
      </dgm:t>
    </dgm:pt>
    <dgm:pt modelId="{3A4C1670-82AB-4FE9-970A-624788810E0A}" type="pres">
      <dgm:prSet presAssocID="{FD5FA0FD-56AB-4FD0-B65C-B57B5FACA38F}" presName="sp" presStyleCnt="0"/>
      <dgm:spPr/>
    </dgm:pt>
    <dgm:pt modelId="{B713B6B7-1987-46A7-B423-CB034B4A9329}" type="pres">
      <dgm:prSet presAssocID="{970027AB-BA35-43F2-9AFA-F78E147A9B38}" presName="arrowAndChildren" presStyleCnt="0"/>
      <dgm:spPr/>
    </dgm:pt>
    <dgm:pt modelId="{64D358DA-89A5-4547-A147-C15A2709F68F}" type="pres">
      <dgm:prSet presAssocID="{970027AB-BA35-43F2-9AFA-F78E147A9B38}" presName="parentTextArrow" presStyleLbl="node1" presStyleIdx="1" presStyleCnt="4"/>
      <dgm:spPr/>
      <dgm:t>
        <a:bodyPr/>
        <a:lstStyle/>
        <a:p>
          <a:endParaRPr lang="en-US"/>
        </a:p>
      </dgm:t>
    </dgm:pt>
    <dgm:pt modelId="{4683CD6A-70D2-4C18-ABDC-9DB8F701F5AF}" type="pres">
      <dgm:prSet presAssocID="{B8B572FE-2A5C-49C2-B763-C63577FE9B5A}" presName="sp" presStyleCnt="0"/>
      <dgm:spPr/>
    </dgm:pt>
    <dgm:pt modelId="{284C2936-5877-4A8A-B319-AA73DF227D47}" type="pres">
      <dgm:prSet presAssocID="{17950480-9EF5-484A-BE48-45D865AB0625}" presName="arrowAndChildren" presStyleCnt="0"/>
      <dgm:spPr/>
    </dgm:pt>
    <dgm:pt modelId="{FBFB9A74-4A9B-4A89-93B2-B3D7B1305705}" type="pres">
      <dgm:prSet presAssocID="{17950480-9EF5-484A-BE48-45D865AB0625}" presName="parentTextArrow" presStyleLbl="node1" presStyleIdx="2" presStyleCnt="4"/>
      <dgm:spPr/>
      <dgm:t>
        <a:bodyPr/>
        <a:lstStyle/>
        <a:p>
          <a:endParaRPr lang="en-US"/>
        </a:p>
      </dgm:t>
    </dgm:pt>
    <dgm:pt modelId="{CD91C2C3-7080-4FBC-A2CC-2EB6F4C8B01B}" type="pres">
      <dgm:prSet presAssocID="{CA3CEB51-9215-449B-B743-739CB579F091}" presName="sp" presStyleCnt="0"/>
      <dgm:spPr/>
    </dgm:pt>
    <dgm:pt modelId="{F3812325-3C56-47A6-9C59-B40D8680C697}" type="pres">
      <dgm:prSet presAssocID="{C15DD615-BCE4-4760-934D-0A68055014DD}" presName="arrowAndChildren" presStyleCnt="0"/>
      <dgm:spPr/>
    </dgm:pt>
    <dgm:pt modelId="{A4F7EB5D-99AA-4AF5-8F9B-D1DFC47E783F}" type="pres">
      <dgm:prSet presAssocID="{C15DD615-BCE4-4760-934D-0A68055014DD}" presName="parentTextArrow" presStyleLbl="node1" presStyleIdx="3" presStyleCnt="4"/>
      <dgm:spPr/>
      <dgm:t>
        <a:bodyPr/>
        <a:lstStyle/>
        <a:p>
          <a:endParaRPr lang="en-US"/>
        </a:p>
      </dgm:t>
    </dgm:pt>
  </dgm:ptLst>
  <dgm:cxnLst>
    <dgm:cxn modelId="{BDC9FB87-CBFE-40C1-9F4A-BD4548DBA908}" srcId="{C364600D-E0F4-4220-9F42-4697A182158B}" destId="{1C72EF55-B015-4E63-AD7C-A07BFFAAC6F2}" srcOrd="3" destOrd="0" parTransId="{BD536267-18E8-49C1-9B68-F7D8025923BB}" sibTransId="{F648BDC2-99CA-420E-9B28-05B2DB25E908}"/>
    <dgm:cxn modelId="{EF9A0683-CF4C-4A81-8B14-FDFC93C49F0C}" srcId="{C364600D-E0F4-4220-9F42-4697A182158B}" destId="{17950480-9EF5-484A-BE48-45D865AB0625}" srcOrd="1" destOrd="0" parTransId="{0D5A581C-FAFF-4A9B-BFF0-02B15B087589}" sibTransId="{B8B572FE-2A5C-49C2-B763-C63577FE9B5A}"/>
    <dgm:cxn modelId="{79C31A79-17DB-4A46-BD49-B49B5B21CC4F}" type="presOf" srcId="{17950480-9EF5-484A-BE48-45D865AB0625}" destId="{FBFB9A74-4A9B-4A89-93B2-B3D7B1305705}" srcOrd="0" destOrd="0" presId="urn:microsoft.com/office/officeart/2005/8/layout/process4"/>
    <dgm:cxn modelId="{DA88E888-DA66-4DDE-AA76-4EC2CCC35512}" type="presOf" srcId="{1C72EF55-B015-4E63-AD7C-A07BFFAAC6F2}" destId="{AC204402-F62A-48E4-8BFE-4A73CF1922E3}" srcOrd="0" destOrd="0" presId="urn:microsoft.com/office/officeart/2005/8/layout/process4"/>
    <dgm:cxn modelId="{B89541EC-CDAD-4391-B074-406B035EE0C8}" srcId="{C364600D-E0F4-4220-9F42-4697A182158B}" destId="{970027AB-BA35-43F2-9AFA-F78E147A9B38}" srcOrd="2" destOrd="0" parTransId="{3A481668-6216-4FEA-B860-F2ECA2C681D9}" sibTransId="{FD5FA0FD-56AB-4FD0-B65C-B57B5FACA38F}"/>
    <dgm:cxn modelId="{914DF53E-D663-44B5-A5AB-B0F75F7448A9}" srcId="{C364600D-E0F4-4220-9F42-4697A182158B}" destId="{C15DD615-BCE4-4760-934D-0A68055014DD}" srcOrd="0" destOrd="0" parTransId="{BE04A2EE-421F-4BF1-80AE-C7DB2A8C1689}" sibTransId="{CA3CEB51-9215-449B-B743-739CB579F091}"/>
    <dgm:cxn modelId="{D90FC703-2567-4201-A494-5D94BE284DB4}" type="presOf" srcId="{C364600D-E0F4-4220-9F42-4697A182158B}" destId="{A196795A-29F1-492C-9A25-69320BF43ED9}" srcOrd="0" destOrd="0" presId="urn:microsoft.com/office/officeart/2005/8/layout/process4"/>
    <dgm:cxn modelId="{2E97C978-095B-4427-86A7-DC3E3E69D069}" type="presOf" srcId="{C15DD615-BCE4-4760-934D-0A68055014DD}" destId="{A4F7EB5D-99AA-4AF5-8F9B-D1DFC47E783F}" srcOrd="0" destOrd="0" presId="urn:microsoft.com/office/officeart/2005/8/layout/process4"/>
    <dgm:cxn modelId="{4B96F9A8-FC40-4574-A64A-341571F659CA}" type="presOf" srcId="{970027AB-BA35-43F2-9AFA-F78E147A9B38}" destId="{64D358DA-89A5-4547-A147-C15A2709F68F}" srcOrd="0" destOrd="0" presId="urn:microsoft.com/office/officeart/2005/8/layout/process4"/>
    <dgm:cxn modelId="{2E0C4817-135E-4296-A7B4-54AD19B87FFD}" type="presParOf" srcId="{A196795A-29F1-492C-9A25-69320BF43ED9}" destId="{A2EB282D-79D2-4AFD-89D1-72F0A2611631}" srcOrd="0" destOrd="0" presId="urn:microsoft.com/office/officeart/2005/8/layout/process4"/>
    <dgm:cxn modelId="{151E4E1D-440E-4237-9FA6-B7FE8ED6AB00}" type="presParOf" srcId="{A2EB282D-79D2-4AFD-89D1-72F0A2611631}" destId="{AC204402-F62A-48E4-8BFE-4A73CF1922E3}" srcOrd="0" destOrd="0" presId="urn:microsoft.com/office/officeart/2005/8/layout/process4"/>
    <dgm:cxn modelId="{A126EC4A-859A-4764-8062-7CE20F87E87F}" type="presParOf" srcId="{A196795A-29F1-492C-9A25-69320BF43ED9}" destId="{3A4C1670-82AB-4FE9-970A-624788810E0A}" srcOrd="1" destOrd="0" presId="urn:microsoft.com/office/officeart/2005/8/layout/process4"/>
    <dgm:cxn modelId="{8FA353E4-E033-4F4A-BED4-9F3159DCEA34}" type="presParOf" srcId="{A196795A-29F1-492C-9A25-69320BF43ED9}" destId="{B713B6B7-1987-46A7-B423-CB034B4A9329}" srcOrd="2" destOrd="0" presId="urn:microsoft.com/office/officeart/2005/8/layout/process4"/>
    <dgm:cxn modelId="{9699B475-8BCD-4BFC-8804-17361A1E595C}" type="presParOf" srcId="{B713B6B7-1987-46A7-B423-CB034B4A9329}" destId="{64D358DA-89A5-4547-A147-C15A2709F68F}" srcOrd="0" destOrd="0" presId="urn:microsoft.com/office/officeart/2005/8/layout/process4"/>
    <dgm:cxn modelId="{AD5BEB17-6367-45E1-B300-0A159AB48354}" type="presParOf" srcId="{A196795A-29F1-492C-9A25-69320BF43ED9}" destId="{4683CD6A-70D2-4C18-ABDC-9DB8F701F5AF}" srcOrd="3" destOrd="0" presId="urn:microsoft.com/office/officeart/2005/8/layout/process4"/>
    <dgm:cxn modelId="{947A12AE-8420-46D3-966B-FF7D36870428}" type="presParOf" srcId="{A196795A-29F1-492C-9A25-69320BF43ED9}" destId="{284C2936-5877-4A8A-B319-AA73DF227D47}" srcOrd="4" destOrd="0" presId="urn:microsoft.com/office/officeart/2005/8/layout/process4"/>
    <dgm:cxn modelId="{E95CD353-DB51-4C60-823C-DE7AE18EE78E}" type="presParOf" srcId="{284C2936-5877-4A8A-B319-AA73DF227D47}" destId="{FBFB9A74-4A9B-4A89-93B2-B3D7B1305705}" srcOrd="0" destOrd="0" presId="urn:microsoft.com/office/officeart/2005/8/layout/process4"/>
    <dgm:cxn modelId="{96240680-AD15-4D65-A67C-CB7838806E4E}" type="presParOf" srcId="{A196795A-29F1-492C-9A25-69320BF43ED9}" destId="{CD91C2C3-7080-4FBC-A2CC-2EB6F4C8B01B}" srcOrd="5" destOrd="0" presId="urn:microsoft.com/office/officeart/2005/8/layout/process4"/>
    <dgm:cxn modelId="{1239D135-57DF-40A2-9D60-3C5312F0A3F5}" type="presParOf" srcId="{A196795A-29F1-492C-9A25-69320BF43ED9}" destId="{F3812325-3C56-47A6-9C59-B40D8680C697}" srcOrd="6" destOrd="0" presId="urn:microsoft.com/office/officeart/2005/8/layout/process4"/>
    <dgm:cxn modelId="{2A172F92-7C59-4520-8D80-68742C38940D}" type="presParOf" srcId="{F3812325-3C56-47A6-9C59-B40D8680C697}" destId="{A4F7EB5D-99AA-4AF5-8F9B-D1DFC47E783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72A94-9D3B-4675-A83E-B902760DCD3F}">
      <dsp:nvSpPr>
        <dsp:cNvPr id="0" name=""/>
        <dsp:cNvSpPr/>
      </dsp:nvSpPr>
      <dsp:spPr>
        <a:xfrm>
          <a:off x="0" y="39098"/>
          <a:ext cx="8067087" cy="1081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Every employee has the right to work in a safe and healthy </a:t>
          </a:r>
          <a:r>
            <a:rPr lang="en-US" sz="2800" kern="1200" dirty="0" smtClean="0"/>
            <a:t>environment.</a:t>
          </a:r>
          <a:endParaRPr lang="en-US" sz="2800" kern="1200" dirty="0"/>
        </a:p>
      </dsp:txBody>
      <dsp:txXfrm>
        <a:off x="52774" y="91872"/>
        <a:ext cx="7961539" cy="975532"/>
      </dsp:txXfrm>
    </dsp:sp>
    <dsp:sp modelId="{9627B77C-CB0E-4804-B969-246953C67E26}">
      <dsp:nvSpPr>
        <dsp:cNvPr id="0" name=""/>
        <dsp:cNvSpPr/>
      </dsp:nvSpPr>
      <dsp:spPr>
        <a:xfrm>
          <a:off x="0" y="1200818"/>
          <a:ext cx="8067087" cy="1081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Workers’ compensation insurance is </a:t>
          </a:r>
          <a:r>
            <a:rPr lang="en-US" sz="2800" b="1" kern="1200" dirty="0" smtClean="0"/>
            <a:t>costly. </a:t>
          </a:r>
          <a:endParaRPr lang="en-US" sz="2800" kern="1200" dirty="0"/>
        </a:p>
      </dsp:txBody>
      <dsp:txXfrm>
        <a:off x="52774" y="1253592"/>
        <a:ext cx="7961539" cy="975532"/>
      </dsp:txXfrm>
    </dsp:sp>
    <dsp:sp modelId="{DF9D8F75-1E44-4DBE-9BAB-EFD588C3012A}">
      <dsp:nvSpPr>
        <dsp:cNvPr id="0" name=""/>
        <dsp:cNvSpPr/>
      </dsp:nvSpPr>
      <dsp:spPr>
        <a:xfrm>
          <a:off x="0" y="2362538"/>
          <a:ext cx="8067087" cy="1081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Controlling your work injuries is essential to obtaining jobs in </a:t>
          </a:r>
          <a:r>
            <a:rPr lang="en-US" sz="2800" kern="1200" dirty="0" smtClean="0"/>
            <a:t>the construction industry. </a:t>
          </a:r>
          <a:endParaRPr lang="en-US" sz="2800" kern="1200" dirty="0"/>
        </a:p>
      </dsp:txBody>
      <dsp:txXfrm>
        <a:off x="52774" y="2415312"/>
        <a:ext cx="7961539" cy="9755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D3385-0F92-4AA2-A468-B011102A2184}">
      <dsp:nvSpPr>
        <dsp:cNvPr id="0" name=""/>
        <dsp:cNvSpPr/>
      </dsp:nvSpPr>
      <dsp:spPr>
        <a:xfrm>
          <a:off x="1795694" y="809"/>
          <a:ext cx="1989198" cy="9945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b="1" u="none" kern="1200" dirty="0" smtClean="0"/>
            <a:t>Medical Only Claims </a:t>
          </a:r>
          <a:endParaRPr lang="en-US" sz="2500" u="none" kern="1200" dirty="0"/>
        </a:p>
      </dsp:txBody>
      <dsp:txXfrm>
        <a:off x="1824825" y="29940"/>
        <a:ext cx="1930936" cy="936337"/>
      </dsp:txXfrm>
    </dsp:sp>
    <dsp:sp modelId="{47EF92D8-1C11-4243-9F08-CDB7087BA37D}">
      <dsp:nvSpPr>
        <dsp:cNvPr id="0" name=""/>
        <dsp:cNvSpPr/>
      </dsp:nvSpPr>
      <dsp:spPr>
        <a:xfrm>
          <a:off x="1994614" y="995408"/>
          <a:ext cx="198919" cy="745949"/>
        </a:xfrm>
        <a:custGeom>
          <a:avLst/>
          <a:gdLst/>
          <a:ahLst/>
          <a:cxnLst/>
          <a:rect l="0" t="0" r="0" b="0"/>
          <a:pathLst>
            <a:path>
              <a:moveTo>
                <a:pt x="0" y="0"/>
              </a:moveTo>
              <a:lnTo>
                <a:pt x="0" y="745949"/>
              </a:lnTo>
              <a:lnTo>
                <a:pt x="198919" y="74594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714D90-56E0-459E-85D0-61FC8F6088F2}">
      <dsp:nvSpPr>
        <dsp:cNvPr id="0" name=""/>
        <dsp:cNvSpPr/>
      </dsp:nvSpPr>
      <dsp:spPr>
        <a:xfrm>
          <a:off x="2193534" y="1244058"/>
          <a:ext cx="1591358" cy="99459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kern="1200" dirty="0" smtClean="0"/>
            <a:t>Involves </a:t>
          </a:r>
          <a:r>
            <a:rPr lang="en-US" sz="1400" b="1" i="1" kern="1200" dirty="0" smtClean="0"/>
            <a:t>only</a:t>
          </a:r>
          <a:r>
            <a:rPr lang="en-US" sz="1400" b="1" kern="1200" dirty="0" smtClean="0"/>
            <a:t> </a:t>
          </a:r>
          <a:r>
            <a:rPr lang="en-US" sz="1400" kern="1200" dirty="0" smtClean="0"/>
            <a:t>medical treatment</a:t>
          </a:r>
          <a:endParaRPr lang="en-US" sz="1400" kern="1200" dirty="0"/>
        </a:p>
      </dsp:txBody>
      <dsp:txXfrm>
        <a:off x="2222665" y="1273189"/>
        <a:ext cx="1533096" cy="936337"/>
      </dsp:txXfrm>
    </dsp:sp>
    <dsp:sp modelId="{4A2C4C10-D9F0-4B7E-ADC1-722417D92D2A}">
      <dsp:nvSpPr>
        <dsp:cNvPr id="0" name=""/>
        <dsp:cNvSpPr/>
      </dsp:nvSpPr>
      <dsp:spPr>
        <a:xfrm>
          <a:off x="1994614" y="995408"/>
          <a:ext cx="198919" cy="1989198"/>
        </a:xfrm>
        <a:custGeom>
          <a:avLst/>
          <a:gdLst/>
          <a:ahLst/>
          <a:cxnLst/>
          <a:rect l="0" t="0" r="0" b="0"/>
          <a:pathLst>
            <a:path>
              <a:moveTo>
                <a:pt x="0" y="0"/>
              </a:moveTo>
              <a:lnTo>
                <a:pt x="0" y="1989198"/>
              </a:lnTo>
              <a:lnTo>
                <a:pt x="198919" y="198919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61ECE7-2034-4205-B4B6-5E725CF0F1BB}">
      <dsp:nvSpPr>
        <dsp:cNvPr id="0" name=""/>
        <dsp:cNvSpPr/>
      </dsp:nvSpPr>
      <dsp:spPr>
        <a:xfrm>
          <a:off x="2193534" y="2487307"/>
          <a:ext cx="1591358" cy="99459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2"/>
              </a:solidFill>
            </a:rPr>
            <a:t>REPORTED at </a:t>
          </a:r>
          <a:r>
            <a:rPr lang="en-US" sz="1400" b="1" u="sng" kern="1200" dirty="0" smtClean="0">
              <a:solidFill>
                <a:schemeClr val="tx2"/>
              </a:solidFill>
            </a:rPr>
            <a:t>30% </a:t>
          </a:r>
          <a:r>
            <a:rPr lang="en-US" sz="1400" b="1" kern="1200" dirty="0" smtClean="0">
              <a:solidFill>
                <a:schemeClr val="tx2"/>
              </a:solidFill>
            </a:rPr>
            <a:t>of Incurred Claim Value</a:t>
          </a:r>
          <a:endParaRPr lang="en-US" sz="1400" kern="1200" dirty="0">
            <a:solidFill>
              <a:schemeClr val="tx2"/>
            </a:solidFill>
          </a:endParaRPr>
        </a:p>
      </dsp:txBody>
      <dsp:txXfrm>
        <a:off x="2222665" y="2516438"/>
        <a:ext cx="1533096" cy="936337"/>
      </dsp:txXfrm>
    </dsp:sp>
    <dsp:sp modelId="{8340619A-8468-4983-9277-BF992EFF37CA}">
      <dsp:nvSpPr>
        <dsp:cNvPr id="0" name=""/>
        <dsp:cNvSpPr/>
      </dsp:nvSpPr>
      <dsp:spPr>
        <a:xfrm>
          <a:off x="4282193" y="809"/>
          <a:ext cx="1989198" cy="9945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b="1" u="none" kern="1200" dirty="0" smtClean="0"/>
            <a:t>Indemnity Claims</a:t>
          </a:r>
          <a:endParaRPr lang="en-US" sz="2500" b="1" u="none" kern="1200" dirty="0"/>
        </a:p>
      </dsp:txBody>
      <dsp:txXfrm>
        <a:off x="4311324" y="29940"/>
        <a:ext cx="1930936" cy="936337"/>
      </dsp:txXfrm>
    </dsp:sp>
    <dsp:sp modelId="{53F83A7D-0D36-45DB-9FDE-FED0431E31CC}">
      <dsp:nvSpPr>
        <dsp:cNvPr id="0" name=""/>
        <dsp:cNvSpPr/>
      </dsp:nvSpPr>
      <dsp:spPr>
        <a:xfrm>
          <a:off x="4481113" y="995408"/>
          <a:ext cx="198919" cy="745949"/>
        </a:xfrm>
        <a:custGeom>
          <a:avLst/>
          <a:gdLst/>
          <a:ahLst/>
          <a:cxnLst/>
          <a:rect l="0" t="0" r="0" b="0"/>
          <a:pathLst>
            <a:path>
              <a:moveTo>
                <a:pt x="0" y="0"/>
              </a:moveTo>
              <a:lnTo>
                <a:pt x="0" y="745949"/>
              </a:lnTo>
              <a:lnTo>
                <a:pt x="198919" y="74594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4CAC5-AB68-44D0-8CDE-935472F6CA7A}">
      <dsp:nvSpPr>
        <dsp:cNvPr id="0" name=""/>
        <dsp:cNvSpPr/>
      </dsp:nvSpPr>
      <dsp:spPr>
        <a:xfrm>
          <a:off x="4680033" y="1244058"/>
          <a:ext cx="1591358" cy="99459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kern="1200" dirty="0" smtClean="0"/>
            <a:t>Involves lost wages or permanency </a:t>
          </a:r>
          <a:r>
            <a:rPr lang="en-US" sz="1400" b="1" i="1" kern="1200" dirty="0" smtClean="0"/>
            <a:t>and</a:t>
          </a:r>
          <a:r>
            <a:rPr lang="en-US" sz="1400" kern="1200" dirty="0" smtClean="0"/>
            <a:t> medical treatment</a:t>
          </a:r>
          <a:endParaRPr lang="en-US" sz="1400" kern="1200" dirty="0"/>
        </a:p>
      </dsp:txBody>
      <dsp:txXfrm>
        <a:off x="4709164" y="1273189"/>
        <a:ext cx="1533096" cy="936337"/>
      </dsp:txXfrm>
    </dsp:sp>
    <dsp:sp modelId="{0107E2F8-5456-4AE8-87D4-9F68DA8401BE}">
      <dsp:nvSpPr>
        <dsp:cNvPr id="0" name=""/>
        <dsp:cNvSpPr/>
      </dsp:nvSpPr>
      <dsp:spPr>
        <a:xfrm>
          <a:off x="4481113" y="995408"/>
          <a:ext cx="198919" cy="1989198"/>
        </a:xfrm>
        <a:custGeom>
          <a:avLst/>
          <a:gdLst/>
          <a:ahLst/>
          <a:cxnLst/>
          <a:rect l="0" t="0" r="0" b="0"/>
          <a:pathLst>
            <a:path>
              <a:moveTo>
                <a:pt x="0" y="0"/>
              </a:moveTo>
              <a:lnTo>
                <a:pt x="0" y="1989198"/>
              </a:lnTo>
              <a:lnTo>
                <a:pt x="198919" y="198919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774098-58C6-47AC-8ABF-4748FD5DE086}">
      <dsp:nvSpPr>
        <dsp:cNvPr id="0" name=""/>
        <dsp:cNvSpPr/>
      </dsp:nvSpPr>
      <dsp:spPr>
        <a:xfrm>
          <a:off x="4680033" y="2487307"/>
          <a:ext cx="1591358" cy="99459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 </a:t>
          </a:r>
          <a:r>
            <a:rPr lang="en-US" sz="1400" b="1" kern="1200" dirty="0" smtClean="0">
              <a:solidFill>
                <a:schemeClr val="tx2"/>
              </a:solidFill>
            </a:rPr>
            <a:t>REPORTED at 100% of the Incurred Claim Value</a:t>
          </a:r>
          <a:endParaRPr lang="en-US" sz="1400" b="1" kern="1200" dirty="0">
            <a:solidFill>
              <a:schemeClr val="tx2"/>
            </a:solidFill>
          </a:endParaRPr>
        </a:p>
      </dsp:txBody>
      <dsp:txXfrm>
        <a:off x="4709164" y="2516438"/>
        <a:ext cx="1533096" cy="9363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B2B7E-075A-4416-8C77-844AA6C28C02}">
      <dsp:nvSpPr>
        <dsp:cNvPr id="0" name=""/>
        <dsp:cNvSpPr/>
      </dsp:nvSpPr>
      <dsp:spPr>
        <a:xfrm>
          <a:off x="1092468" y="1058"/>
          <a:ext cx="4873031" cy="292381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altLang="en-US" sz="2900" b="0" kern="1200" dirty="0" smtClean="0"/>
            <a:t>Every State/Jurisdiction, has there own waiting period, which is set by statute and dictates when the payment of indemnity benefits begins on a worker’s compensation claim. </a:t>
          </a:r>
          <a:endParaRPr lang="en-US" sz="2900" b="0" kern="1200" dirty="0"/>
        </a:p>
      </dsp:txBody>
      <dsp:txXfrm>
        <a:off x="1092468" y="1058"/>
        <a:ext cx="4873031" cy="29238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DFB66-F7EB-4035-8A3D-364049EB3848}">
      <dsp:nvSpPr>
        <dsp:cNvPr id="0" name=""/>
        <dsp:cNvSpPr/>
      </dsp:nvSpPr>
      <dsp:spPr>
        <a:xfrm>
          <a:off x="0" y="4429"/>
          <a:ext cx="8067087" cy="6318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South Dakota - Seven (7) Days</a:t>
          </a:r>
          <a:endParaRPr lang="en-US" sz="2700" kern="1200" dirty="0"/>
        </a:p>
      </dsp:txBody>
      <dsp:txXfrm>
        <a:off x="30842" y="35271"/>
        <a:ext cx="8005403" cy="570116"/>
      </dsp:txXfrm>
    </dsp:sp>
    <dsp:sp modelId="{FF34FCA2-49A7-46FF-AA2F-6F3B7D9BA2E5}">
      <dsp:nvSpPr>
        <dsp:cNvPr id="0" name=""/>
        <dsp:cNvSpPr/>
      </dsp:nvSpPr>
      <dsp:spPr>
        <a:xfrm>
          <a:off x="0" y="713989"/>
          <a:ext cx="8067087" cy="6318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Iowa – Three (3) Days</a:t>
          </a:r>
          <a:endParaRPr lang="en-US" sz="2700" kern="1200" dirty="0"/>
        </a:p>
      </dsp:txBody>
      <dsp:txXfrm>
        <a:off x="30842" y="744831"/>
        <a:ext cx="8005403" cy="570116"/>
      </dsp:txXfrm>
    </dsp:sp>
    <dsp:sp modelId="{037FD927-F435-4F8F-B689-6B8C4D70B6F0}">
      <dsp:nvSpPr>
        <dsp:cNvPr id="0" name=""/>
        <dsp:cNvSpPr/>
      </dsp:nvSpPr>
      <dsp:spPr>
        <a:xfrm>
          <a:off x="0" y="1423549"/>
          <a:ext cx="8067087" cy="6318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Minnesota -  Three (3) Days</a:t>
          </a:r>
          <a:endParaRPr lang="en-US" sz="2700" kern="1200" dirty="0"/>
        </a:p>
      </dsp:txBody>
      <dsp:txXfrm>
        <a:off x="30842" y="1454391"/>
        <a:ext cx="8005403" cy="570116"/>
      </dsp:txXfrm>
    </dsp:sp>
    <dsp:sp modelId="{96D943D8-DC0E-4936-82F8-6CA9BC9C7B5E}">
      <dsp:nvSpPr>
        <dsp:cNvPr id="0" name=""/>
        <dsp:cNvSpPr/>
      </dsp:nvSpPr>
      <dsp:spPr>
        <a:xfrm>
          <a:off x="0" y="2133109"/>
          <a:ext cx="8067087" cy="6318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solidFill>
                <a:schemeClr val="tx2"/>
              </a:solidFill>
            </a:rPr>
            <a:t>Nebraska – Seven (7) Days</a:t>
          </a:r>
          <a:endParaRPr lang="en-US" sz="2700" kern="1200" dirty="0">
            <a:solidFill>
              <a:schemeClr val="tx2"/>
            </a:solidFill>
          </a:endParaRPr>
        </a:p>
      </dsp:txBody>
      <dsp:txXfrm>
        <a:off x="30842" y="2163951"/>
        <a:ext cx="8005403" cy="570116"/>
      </dsp:txXfrm>
    </dsp:sp>
    <dsp:sp modelId="{976A05CC-F5F1-4C8A-B8ED-1170A15DA62B}">
      <dsp:nvSpPr>
        <dsp:cNvPr id="0" name=""/>
        <dsp:cNvSpPr/>
      </dsp:nvSpPr>
      <dsp:spPr>
        <a:xfrm>
          <a:off x="0" y="2842669"/>
          <a:ext cx="8067087" cy="6318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smtClean="0"/>
            <a:t>Kansas – Seven (7) Days</a:t>
          </a:r>
          <a:endParaRPr lang="en-US" sz="2700" kern="1200" dirty="0">
            <a:solidFill>
              <a:schemeClr val="tx2"/>
            </a:solidFill>
          </a:endParaRPr>
        </a:p>
      </dsp:txBody>
      <dsp:txXfrm>
        <a:off x="30842" y="2873511"/>
        <a:ext cx="8005403" cy="5701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14E7B-3BE0-412F-91F2-5AB00E868F3A}">
      <dsp:nvSpPr>
        <dsp:cNvPr id="0" name=""/>
        <dsp:cNvSpPr/>
      </dsp:nvSpPr>
      <dsp:spPr>
        <a:xfrm>
          <a:off x="0" y="603682"/>
          <a:ext cx="8135820" cy="428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E2EC07-A0CD-435C-BB50-575B1B09DA7B}">
      <dsp:nvSpPr>
        <dsp:cNvPr id="0" name=""/>
        <dsp:cNvSpPr/>
      </dsp:nvSpPr>
      <dsp:spPr>
        <a:xfrm>
          <a:off x="406791" y="352762"/>
          <a:ext cx="5695074" cy="5018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60" tIns="0" rIns="215260" bIns="0" numCol="1" spcCol="1270" anchor="ctr" anchorCtr="0">
          <a:noAutofit/>
        </a:bodyPr>
        <a:lstStyle/>
        <a:p>
          <a:pPr lvl="0" algn="l" defTabSz="755650" rtl="0">
            <a:lnSpc>
              <a:spcPct val="90000"/>
            </a:lnSpc>
            <a:spcBef>
              <a:spcPct val="0"/>
            </a:spcBef>
            <a:spcAft>
              <a:spcPct val="35000"/>
            </a:spcAft>
          </a:pPr>
          <a:r>
            <a:rPr lang="en-US" sz="1700" kern="1200" dirty="0" smtClean="0"/>
            <a:t>Financial stability</a:t>
          </a:r>
          <a:endParaRPr lang="en-US" sz="1700" kern="1200" dirty="0"/>
        </a:p>
      </dsp:txBody>
      <dsp:txXfrm>
        <a:off x="431289" y="377260"/>
        <a:ext cx="5646078" cy="452844"/>
      </dsp:txXfrm>
    </dsp:sp>
    <dsp:sp modelId="{224BB3F6-374E-4E99-AAFB-40DDFD8B0537}">
      <dsp:nvSpPr>
        <dsp:cNvPr id="0" name=""/>
        <dsp:cNvSpPr/>
      </dsp:nvSpPr>
      <dsp:spPr>
        <a:xfrm>
          <a:off x="0" y="1374802"/>
          <a:ext cx="8135820" cy="428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8C615E-DC29-44E1-A9AB-7E3546AC1D29}">
      <dsp:nvSpPr>
        <dsp:cNvPr id="0" name=""/>
        <dsp:cNvSpPr/>
      </dsp:nvSpPr>
      <dsp:spPr>
        <a:xfrm>
          <a:off x="406791" y="1123883"/>
          <a:ext cx="5695074" cy="5018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60" tIns="0" rIns="215260" bIns="0" numCol="1" spcCol="1270" anchor="ctr" anchorCtr="0">
          <a:noAutofit/>
        </a:bodyPr>
        <a:lstStyle/>
        <a:p>
          <a:pPr lvl="0" algn="l" defTabSz="755650" rtl="0">
            <a:lnSpc>
              <a:spcPct val="90000"/>
            </a:lnSpc>
            <a:spcBef>
              <a:spcPct val="0"/>
            </a:spcBef>
            <a:spcAft>
              <a:spcPct val="35000"/>
            </a:spcAft>
          </a:pPr>
          <a:r>
            <a:rPr lang="en-US" sz="1700" kern="1200" dirty="0" smtClean="0"/>
            <a:t>Maintaining mental health stability after an injury </a:t>
          </a:r>
          <a:endParaRPr lang="en-US" sz="1700" kern="1200" dirty="0"/>
        </a:p>
      </dsp:txBody>
      <dsp:txXfrm>
        <a:off x="431289" y="1148381"/>
        <a:ext cx="5646078" cy="452844"/>
      </dsp:txXfrm>
    </dsp:sp>
    <dsp:sp modelId="{FE8C8232-7C4C-4B8C-8446-73092EA61956}">
      <dsp:nvSpPr>
        <dsp:cNvPr id="0" name=""/>
        <dsp:cNvSpPr/>
      </dsp:nvSpPr>
      <dsp:spPr>
        <a:xfrm>
          <a:off x="0" y="2145923"/>
          <a:ext cx="8135820" cy="428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7489E7-0B0D-4DE9-83E1-E891475B1925}">
      <dsp:nvSpPr>
        <dsp:cNvPr id="0" name=""/>
        <dsp:cNvSpPr/>
      </dsp:nvSpPr>
      <dsp:spPr>
        <a:xfrm>
          <a:off x="406791" y="1895002"/>
          <a:ext cx="5695074" cy="5018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60" tIns="0" rIns="215260" bIns="0" numCol="1" spcCol="1270" anchor="ctr" anchorCtr="0">
          <a:noAutofit/>
        </a:bodyPr>
        <a:lstStyle/>
        <a:p>
          <a:pPr lvl="0" algn="l" defTabSz="755650" rtl="0">
            <a:lnSpc>
              <a:spcPct val="90000"/>
            </a:lnSpc>
            <a:spcBef>
              <a:spcPct val="0"/>
            </a:spcBef>
            <a:spcAft>
              <a:spcPct val="35000"/>
            </a:spcAft>
          </a:pPr>
          <a:r>
            <a:rPr lang="en-US" sz="1700" kern="1200" dirty="0" smtClean="0"/>
            <a:t>Staying on a regular work schedule and keeping a normal routine</a:t>
          </a:r>
          <a:endParaRPr lang="en-US" sz="1700" kern="1200" dirty="0"/>
        </a:p>
      </dsp:txBody>
      <dsp:txXfrm>
        <a:off x="431289" y="1919500"/>
        <a:ext cx="5646078" cy="452844"/>
      </dsp:txXfrm>
    </dsp:sp>
    <dsp:sp modelId="{C32830D8-5337-4616-95C4-8EC750AA54EE}">
      <dsp:nvSpPr>
        <dsp:cNvPr id="0" name=""/>
        <dsp:cNvSpPr/>
      </dsp:nvSpPr>
      <dsp:spPr>
        <a:xfrm>
          <a:off x="0" y="2917043"/>
          <a:ext cx="8135820" cy="428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AE76F0-4C59-4702-BFCE-C16453CCC138}">
      <dsp:nvSpPr>
        <dsp:cNvPr id="0" name=""/>
        <dsp:cNvSpPr/>
      </dsp:nvSpPr>
      <dsp:spPr>
        <a:xfrm>
          <a:off x="406791" y="2666123"/>
          <a:ext cx="5695074" cy="5018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60" tIns="0" rIns="215260" bIns="0" numCol="1" spcCol="1270" anchor="ctr" anchorCtr="0">
          <a:noAutofit/>
        </a:bodyPr>
        <a:lstStyle/>
        <a:p>
          <a:pPr lvl="0" algn="l" defTabSz="755650" rtl="0">
            <a:lnSpc>
              <a:spcPct val="90000"/>
            </a:lnSpc>
            <a:spcBef>
              <a:spcPct val="0"/>
            </a:spcBef>
            <a:spcAft>
              <a:spcPct val="35000"/>
            </a:spcAft>
          </a:pPr>
          <a:r>
            <a:rPr lang="en-US" sz="1700" kern="1200" dirty="0" smtClean="0"/>
            <a:t>Enhancing injured employees' self-worth and helping them regain a sense of normalcy after an injury</a:t>
          </a:r>
          <a:endParaRPr lang="en-US" sz="1700" kern="1200" dirty="0"/>
        </a:p>
      </dsp:txBody>
      <dsp:txXfrm>
        <a:off x="431289" y="2690621"/>
        <a:ext cx="5646078" cy="4528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FF0E4-D035-435D-BE84-E9870272C65B}">
      <dsp:nvSpPr>
        <dsp:cNvPr id="0" name=""/>
        <dsp:cNvSpPr/>
      </dsp:nvSpPr>
      <dsp:spPr>
        <a:xfrm>
          <a:off x="0" y="494029"/>
          <a:ext cx="8067087" cy="428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202426-3D73-46C9-9A70-9A3A6AD43823}">
      <dsp:nvSpPr>
        <dsp:cNvPr id="0" name=""/>
        <dsp:cNvSpPr/>
      </dsp:nvSpPr>
      <dsp:spPr>
        <a:xfrm>
          <a:off x="403354" y="243109"/>
          <a:ext cx="5646960" cy="5018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42" tIns="0" rIns="213442" bIns="0" numCol="1" spcCol="1270" anchor="ctr" anchorCtr="0">
          <a:noAutofit/>
        </a:bodyPr>
        <a:lstStyle/>
        <a:p>
          <a:pPr lvl="0" algn="l" defTabSz="755650" rtl="0">
            <a:lnSpc>
              <a:spcPct val="90000"/>
            </a:lnSpc>
            <a:spcBef>
              <a:spcPct val="0"/>
            </a:spcBef>
            <a:spcAft>
              <a:spcPct val="35000"/>
            </a:spcAft>
          </a:pPr>
          <a:r>
            <a:rPr lang="en-US" sz="1700" kern="1200" dirty="0" smtClean="0"/>
            <a:t>Boosting company morale</a:t>
          </a:r>
          <a:endParaRPr lang="en-US" sz="1700" kern="1200" dirty="0"/>
        </a:p>
      </dsp:txBody>
      <dsp:txXfrm>
        <a:off x="427852" y="267607"/>
        <a:ext cx="5597964" cy="452844"/>
      </dsp:txXfrm>
    </dsp:sp>
    <dsp:sp modelId="{834854F4-5CFC-4DC5-BA28-8A21F2F2110A}">
      <dsp:nvSpPr>
        <dsp:cNvPr id="0" name=""/>
        <dsp:cNvSpPr/>
      </dsp:nvSpPr>
      <dsp:spPr>
        <a:xfrm>
          <a:off x="0" y="1265149"/>
          <a:ext cx="8067087" cy="428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708B76-D63D-4A1A-93AC-BB74608F9500}">
      <dsp:nvSpPr>
        <dsp:cNvPr id="0" name=""/>
        <dsp:cNvSpPr/>
      </dsp:nvSpPr>
      <dsp:spPr>
        <a:xfrm>
          <a:off x="403354" y="1014229"/>
          <a:ext cx="5646960" cy="5018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42" tIns="0" rIns="213442" bIns="0" numCol="1" spcCol="1270" anchor="ctr" anchorCtr="0">
          <a:noAutofit/>
        </a:bodyPr>
        <a:lstStyle/>
        <a:p>
          <a:pPr lvl="0" algn="l" defTabSz="755650" rtl="0">
            <a:lnSpc>
              <a:spcPct val="90000"/>
            </a:lnSpc>
            <a:spcBef>
              <a:spcPct val="0"/>
            </a:spcBef>
            <a:spcAft>
              <a:spcPct val="35000"/>
            </a:spcAft>
          </a:pPr>
          <a:r>
            <a:rPr lang="en-US" sz="1700" kern="1200" dirty="0" smtClean="0"/>
            <a:t>Lowers expenses for absenteeism, lost productivity, overtime/employee replacement/retraining</a:t>
          </a:r>
          <a:endParaRPr lang="en-US" sz="1700" kern="1200" dirty="0"/>
        </a:p>
      </dsp:txBody>
      <dsp:txXfrm>
        <a:off x="427852" y="1038727"/>
        <a:ext cx="5597964" cy="452844"/>
      </dsp:txXfrm>
    </dsp:sp>
    <dsp:sp modelId="{414F7028-5652-41FD-ADF6-0FAEF38A0B90}">
      <dsp:nvSpPr>
        <dsp:cNvPr id="0" name=""/>
        <dsp:cNvSpPr/>
      </dsp:nvSpPr>
      <dsp:spPr>
        <a:xfrm>
          <a:off x="0" y="2036269"/>
          <a:ext cx="8067087" cy="428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DF5D28-D87F-4D72-B045-B342D6D005B5}">
      <dsp:nvSpPr>
        <dsp:cNvPr id="0" name=""/>
        <dsp:cNvSpPr/>
      </dsp:nvSpPr>
      <dsp:spPr>
        <a:xfrm>
          <a:off x="403354" y="1785349"/>
          <a:ext cx="5646960" cy="5018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42" tIns="0" rIns="213442" bIns="0" numCol="1" spcCol="1270" anchor="ctr" anchorCtr="0">
          <a:noAutofit/>
        </a:bodyPr>
        <a:lstStyle/>
        <a:p>
          <a:pPr lvl="0" algn="l" defTabSz="755650" rtl="0">
            <a:lnSpc>
              <a:spcPct val="90000"/>
            </a:lnSpc>
            <a:spcBef>
              <a:spcPct val="0"/>
            </a:spcBef>
            <a:spcAft>
              <a:spcPct val="35000"/>
            </a:spcAft>
          </a:pPr>
          <a:r>
            <a:rPr lang="en-US" sz="1700" kern="1200" dirty="0" smtClean="0"/>
            <a:t>Establishing solid communication and organization within the company</a:t>
          </a:r>
          <a:endParaRPr lang="en-US" sz="1700" kern="1200" dirty="0"/>
        </a:p>
      </dsp:txBody>
      <dsp:txXfrm>
        <a:off x="427852" y="1809847"/>
        <a:ext cx="5597964" cy="452844"/>
      </dsp:txXfrm>
    </dsp:sp>
    <dsp:sp modelId="{8C719758-1351-4C43-82D6-128DC9DB6E6F}">
      <dsp:nvSpPr>
        <dsp:cNvPr id="0" name=""/>
        <dsp:cNvSpPr/>
      </dsp:nvSpPr>
      <dsp:spPr>
        <a:xfrm>
          <a:off x="0" y="2807389"/>
          <a:ext cx="8067087" cy="428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141485-CBB3-42C7-953A-22EB574FB63C}">
      <dsp:nvSpPr>
        <dsp:cNvPr id="0" name=""/>
        <dsp:cNvSpPr/>
      </dsp:nvSpPr>
      <dsp:spPr>
        <a:xfrm>
          <a:off x="403354" y="2556469"/>
          <a:ext cx="5646960" cy="5018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42" tIns="0" rIns="213442" bIns="0" numCol="1" spcCol="1270" anchor="ctr" anchorCtr="0">
          <a:noAutofit/>
        </a:bodyPr>
        <a:lstStyle/>
        <a:p>
          <a:pPr lvl="0" algn="l" defTabSz="755650" rtl="0">
            <a:lnSpc>
              <a:spcPct val="90000"/>
            </a:lnSpc>
            <a:spcBef>
              <a:spcPct val="0"/>
            </a:spcBef>
            <a:spcAft>
              <a:spcPct val="35000"/>
            </a:spcAft>
          </a:pPr>
          <a:r>
            <a:rPr lang="en-US" sz="1700" kern="1200" dirty="0" smtClean="0"/>
            <a:t>Discouraging abuse of the workers’ compensation system</a:t>
          </a:r>
          <a:endParaRPr lang="en-US" sz="1700" kern="1200" dirty="0"/>
        </a:p>
      </dsp:txBody>
      <dsp:txXfrm>
        <a:off x="427852" y="2580967"/>
        <a:ext cx="5597964" cy="45284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AAEE5-CCDD-4CB0-AC7C-CCC8A4DD91EB}">
      <dsp:nvSpPr>
        <dsp:cNvPr id="0" name=""/>
        <dsp:cNvSpPr/>
      </dsp:nvSpPr>
      <dsp:spPr>
        <a:xfrm>
          <a:off x="0" y="2451850"/>
          <a:ext cx="8899412" cy="1711004"/>
        </a:xfrm>
        <a:prstGeom prst="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b="1" kern="1200" dirty="0" smtClean="0"/>
            <a:t>Reality</a:t>
          </a:r>
          <a:endParaRPr lang="en-US" sz="700" kern="1200" dirty="0"/>
        </a:p>
      </dsp:txBody>
      <dsp:txXfrm>
        <a:off x="0" y="2451850"/>
        <a:ext cx="8899412" cy="923942"/>
      </dsp:txXfrm>
    </dsp:sp>
    <dsp:sp modelId="{D0C17B47-5E45-419E-9124-E66120D0BF0E}">
      <dsp:nvSpPr>
        <dsp:cNvPr id="0" name=""/>
        <dsp:cNvSpPr/>
      </dsp:nvSpPr>
      <dsp:spPr>
        <a:xfrm>
          <a:off x="4345" y="3339534"/>
          <a:ext cx="1481786" cy="74053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rtl="0">
            <a:lnSpc>
              <a:spcPct val="90000"/>
            </a:lnSpc>
            <a:spcBef>
              <a:spcPct val="0"/>
            </a:spcBef>
            <a:spcAft>
              <a:spcPct val="35000"/>
            </a:spcAft>
          </a:pPr>
          <a:r>
            <a:rPr lang="en-US" sz="1000" b="1" kern="1200" dirty="0" smtClean="0"/>
            <a:t>You can’t afford not to! You either pay now or you pay later!</a:t>
          </a:r>
          <a:endParaRPr lang="en-US" sz="1000" kern="1200" dirty="0"/>
        </a:p>
      </dsp:txBody>
      <dsp:txXfrm>
        <a:off x="4345" y="3339534"/>
        <a:ext cx="1481786" cy="740534"/>
      </dsp:txXfrm>
    </dsp:sp>
    <dsp:sp modelId="{EA4E8A98-0955-41EB-A430-00668D0BD053}">
      <dsp:nvSpPr>
        <dsp:cNvPr id="0" name=""/>
        <dsp:cNvSpPr/>
      </dsp:nvSpPr>
      <dsp:spPr>
        <a:xfrm>
          <a:off x="1486132" y="3339534"/>
          <a:ext cx="1481786" cy="74053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rtl="0">
            <a:lnSpc>
              <a:spcPct val="90000"/>
            </a:lnSpc>
            <a:spcBef>
              <a:spcPct val="0"/>
            </a:spcBef>
            <a:spcAft>
              <a:spcPct val="35000"/>
            </a:spcAft>
          </a:pPr>
          <a:r>
            <a:rPr lang="en-US" sz="900" b="1" kern="1200" dirty="0" smtClean="0"/>
            <a:t>When an employee is at work, you can observe them to assure they are staying within their restrictions for those hours of the day.  </a:t>
          </a:r>
          <a:endParaRPr lang="en-US" sz="900" kern="1200" dirty="0"/>
        </a:p>
      </dsp:txBody>
      <dsp:txXfrm>
        <a:off x="1486132" y="3339534"/>
        <a:ext cx="1481786" cy="740534"/>
      </dsp:txXfrm>
    </dsp:sp>
    <dsp:sp modelId="{AA703CA4-8EF0-4E36-87A1-52DDC6A34CED}">
      <dsp:nvSpPr>
        <dsp:cNvPr id="0" name=""/>
        <dsp:cNvSpPr/>
      </dsp:nvSpPr>
      <dsp:spPr>
        <a:xfrm>
          <a:off x="2967919" y="3339534"/>
          <a:ext cx="1481786" cy="74053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rtl="0">
            <a:lnSpc>
              <a:spcPct val="90000"/>
            </a:lnSpc>
            <a:spcBef>
              <a:spcPct val="0"/>
            </a:spcBef>
            <a:spcAft>
              <a:spcPct val="35000"/>
            </a:spcAft>
          </a:pPr>
          <a:r>
            <a:rPr lang="en-US" sz="1000" b="1" kern="1200" dirty="0" smtClean="0"/>
            <a:t>If you have an effective Return to Work Program in place, you shouldn’t need to worry about re-injury.  </a:t>
          </a:r>
          <a:endParaRPr lang="en-US" sz="1000" kern="1200" dirty="0"/>
        </a:p>
      </dsp:txBody>
      <dsp:txXfrm>
        <a:off x="2967919" y="3339534"/>
        <a:ext cx="1481786" cy="740534"/>
      </dsp:txXfrm>
    </dsp:sp>
    <dsp:sp modelId="{0EBCE339-25B6-4D29-82C1-8B621D7BBCEA}">
      <dsp:nvSpPr>
        <dsp:cNvPr id="0" name=""/>
        <dsp:cNvSpPr/>
      </dsp:nvSpPr>
      <dsp:spPr>
        <a:xfrm>
          <a:off x="4449706" y="3339534"/>
          <a:ext cx="1481786" cy="74053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rtl="0">
            <a:lnSpc>
              <a:spcPct val="90000"/>
            </a:lnSpc>
            <a:spcBef>
              <a:spcPct val="0"/>
            </a:spcBef>
            <a:spcAft>
              <a:spcPct val="35000"/>
            </a:spcAft>
          </a:pPr>
          <a:r>
            <a:rPr lang="en-US" sz="800" b="1" kern="1200" dirty="0" smtClean="0"/>
            <a:t>It is in your business and in </a:t>
          </a:r>
          <a:r>
            <a:rPr lang="en-US" sz="800" b="1" kern="1200" dirty="0" smtClean="0"/>
            <a:t>your  </a:t>
          </a:r>
          <a:r>
            <a:rPr lang="en-US" sz="800" b="1" kern="1200" dirty="0" smtClean="0"/>
            <a:t>employees’ best interest for you to be active in the claims process and have direct contact </a:t>
          </a:r>
          <a:r>
            <a:rPr lang="en-US" sz="800" b="1" kern="1200" dirty="0" smtClean="0"/>
            <a:t>with </a:t>
          </a:r>
          <a:r>
            <a:rPr lang="en-US" sz="850" b="1" kern="1200" dirty="0" smtClean="0"/>
            <a:t>the physician! </a:t>
          </a:r>
          <a:endParaRPr lang="en-US" sz="850" kern="1200" dirty="0"/>
        </a:p>
      </dsp:txBody>
      <dsp:txXfrm>
        <a:off x="4449706" y="3339534"/>
        <a:ext cx="1481786" cy="740534"/>
      </dsp:txXfrm>
    </dsp:sp>
    <dsp:sp modelId="{45988736-57B1-49D0-B96E-34BD9B4FE845}">
      <dsp:nvSpPr>
        <dsp:cNvPr id="0" name=""/>
        <dsp:cNvSpPr/>
      </dsp:nvSpPr>
      <dsp:spPr>
        <a:xfrm>
          <a:off x="5931492" y="3339534"/>
          <a:ext cx="1481786" cy="74053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rtl="0">
            <a:lnSpc>
              <a:spcPct val="90000"/>
            </a:lnSpc>
            <a:spcBef>
              <a:spcPct val="0"/>
            </a:spcBef>
            <a:spcAft>
              <a:spcPct val="35000"/>
            </a:spcAft>
          </a:pPr>
          <a:r>
            <a:rPr lang="en-US" sz="800" b="1" kern="1200" dirty="0" smtClean="0"/>
            <a:t>Most medical professionals NEVER receive any formal training for addressing return to work or the benefits of keeping an employee at work. </a:t>
          </a:r>
          <a:endParaRPr lang="en-US" sz="800" kern="1200" dirty="0"/>
        </a:p>
      </dsp:txBody>
      <dsp:txXfrm>
        <a:off x="5931492" y="3339534"/>
        <a:ext cx="1481786" cy="740534"/>
      </dsp:txXfrm>
    </dsp:sp>
    <dsp:sp modelId="{9953DEE9-5294-4685-A842-AE4DCEAE9FC3}">
      <dsp:nvSpPr>
        <dsp:cNvPr id="0" name=""/>
        <dsp:cNvSpPr/>
      </dsp:nvSpPr>
      <dsp:spPr>
        <a:xfrm>
          <a:off x="7413279" y="3339534"/>
          <a:ext cx="1481786" cy="74053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rtl="0">
            <a:lnSpc>
              <a:spcPct val="90000"/>
            </a:lnSpc>
            <a:spcBef>
              <a:spcPct val="0"/>
            </a:spcBef>
            <a:spcAft>
              <a:spcPct val="35000"/>
            </a:spcAft>
          </a:pPr>
          <a:r>
            <a:rPr lang="en-US" sz="800" b="1" kern="1200" dirty="0" smtClean="0"/>
            <a:t>As long as the work is meaningful and within the medical provider’s issued restrictions, you can have the employee work where and when you want!</a:t>
          </a:r>
          <a:endParaRPr lang="en-US" sz="800" kern="1200" dirty="0"/>
        </a:p>
      </dsp:txBody>
      <dsp:txXfrm>
        <a:off x="7413279" y="3339534"/>
        <a:ext cx="1481786" cy="740534"/>
      </dsp:txXfrm>
    </dsp:sp>
    <dsp:sp modelId="{B84FC77F-CD13-446F-AE00-5F4D4AA8D697}">
      <dsp:nvSpPr>
        <dsp:cNvPr id="0" name=""/>
        <dsp:cNvSpPr/>
      </dsp:nvSpPr>
      <dsp:spPr>
        <a:xfrm rot="10800000">
          <a:off x="0" y="0"/>
          <a:ext cx="8899412" cy="2475959"/>
        </a:xfrm>
        <a:prstGeom prst="upArrowCallout">
          <a:avLst/>
        </a:prstGeom>
        <a:gradFill rotWithShape="0">
          <a:gsLst>
            <a:gs pos="0">
              <a:schemeClr val="accent1">
                <a:shade val="80000"/>
                <a:hueOff val="844181"/>
                <a:satOff val="-83424"/>
                <a:lumOff val="41675"/>
                <a:alphaOff val="0"/>
                <a:shade val="51000"/>
                <a:satMod val="130000"/>
              </a:schemeClr>
            </a:gs>
            <a:gs pos="80000">
              <a:schemeClr val="accent1">
                <a:shade val="80000"/>
                <a:hueOff val="844181"/>
                <a:satOff val="-83424"/>
                <a:lumOff val="41675"/>
                <a:alphaOff val="0"/>
                <a:shade val="93000"/>
                <a:satMod val="130000"/>
              </a:schemeClr>
            </a:gs>
            <a:gs pos="100000">
              <a:schemeClr val="accent1">
                <a:shade val="80000"/>
                <a:hueOff val="844181"/>
                <a:satOff val="-83424"/>
                <a:lumOff val="416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b="1" kern="1200" dirty="0" smtClean="0">
              <a:latin typeface="+mj-lt"/>
            </a:rPr>
            <a:t>Misconception</a:t>
          </a:r>
          <a:endParaRPr lang="en-US" sz="2400" kern="1200" dirty="0">
            <a:latin typeface="+mj-lt"/>
          </a:endParaRPr>
        </a:p>
      </dsp:txBody>
      <dsp:txXfrm rot="-10800000">
        <a:off x="0" y="0"/>
        <a:ext cx="8899412" cy="869061"/>
      </dsp:txXfrm>
    </dsp:sp>
    <dsp:sp modelId="{6C8A2114-F655-4888-AF7F-D18F4798AFB6}">
      <dsp:nvSpPr>
        <dsp:cNvPr id="0" name=""/>
        <dsp:cNvSpPr/>
      </dsp:nvSpPr>
      <dsp:spPr>
        <a:xfrm>
          <a:off x="23471" y="876946"/>
          <a:ext cx="1779447" cy="74031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rtl="0">
            <a:lnSpc>
              <a:spcPct val="90000"/>
            </a:lnSpc>
            <a:spcBef>
              <a:spcPct val="0"/>
            </a:spcBef>
            <a:spcAft>
              <a:spcPct val="35000"/>
            </a:spcAft>
          </a:pPr>
          <a:r>
            <a:rPr lang="en-US" sz="1050" b="1" kern="1200" dirty="0" smtClean="0"/>
            <a:t>Accommodating work restrictions costs too much</a:t>
          </a:r>
          <a:endParaRPr lang="en-US" sz="1400" kern="1200" dirty="0"/>
        </a:p>
      </dsp:txBody>
      <dsp:txXfrm>
        <a:off x="23471" y="876946"/>
        <a:ext cx="1779447" cy="740311"/>
      </dsp:txXfrm>
    </dsp:sp>
    <dsp:sp modelId="{D87085C2-594E-4571-AB85-605B0845E066}">
      <dsp:nvSpPr>
        <dsp:cNvPr id="0" name=""/>
        <dsp:cNvSpPr/>
      </dsp:nvSpPr>
      <dsp:spPr>
        <a:xfrm>
          <a:off x="1780534" y="869084"/>
          <a:ext cx="1779447" cy="74031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rtl="0">
            <a:lnSpc>
              <a:spcPct val="90000"/>
            </a:lnSpc>
            <a:spcBef>
              <a:spcPct val="0"/>
            </a:spcBef>
            <a:spcAft>
              <a:spcPct val="35000"/>
            </a:spcAft>
          </a:pPr>
          <a:r>
            <a:rPr lang="en-US" sz="1000" b="1" kern="1200" dirty="0" smtClean="0"/>
            <a:t>The risk for re-injury is too high to bring the employee back to work. </a:t>
          </a:r>
          <a:endParaRPr lang="en-US" sz="1000" kern="1200" dirty="0"/>
        </a:p>
      </dsp:txBody>
      <dsp:txXfrm>
        <a:off x="1780534" y="869084"/>
        <a:ext cx="1779447" cy="740311"/>
      </dsp:txXfrm>
    </dsp:sp>
    <dsp:sp modelId="{C0B0B255-18C2-4B68-8484-4F5153F5916D}">
      <dsp:nvSpPr>
        <dsp:cNvPr id="0" name=""/>
        <dsp:cNvSpPr/>
      </dsp:nvSpPr>
      <dsp:spPr>
        <a:xfrm>
          <a:off x="3559982" y="869084"/>
          <a:ext cx="1779447" cy="74031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rtl="0">
            <a:lnSpc>
              <a:spcPct val="90000"/>
            </a:lnSpc>
            <a:spcBef>
              <a:spcPct val="0"/>
            </a:spcBef>
            <a:spcAft>
              <a:spcPct val="35000"/>
            </a:spcAft>
          </a:pPr>
          <a:r>
            <a:rPr lang="en-US" sz="1000" b="1" kern="1200" dirty="0" smtClean="0"/>
            <a:t>It is up to the insurance company to get the employee back to work. It’s not up to me. </a:t>
          </a:r>
          <a:endParaRPr lang="en-US" sz="1000" kern="1200" dirty="0"/>
        </a:p>
      </dsp:txBody>
      <dsp:txXfrm>
        <a:off x="3559982" y="869084"/>
        <a:ext cx="1779447" cy="740311"/>
      </dsp:txXfrm>
    </dsp:sp>
    <dsp:sp modelId="{49CA79C2-6F9E-44E4-8CFD-D2658BFE7CAF}">
      <dsp:nvSpPr>
        <dsp:cNvPr id="0" name=""/>
        <dsp:cNvSpPr/>
      </dsp:nvSpPr>
      <dsp:spPr>
        <a:xfrm>
          <a:off x="5339429" y="869084"/>
          <a:ext cx="1779447" cy="74031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rtl="0">
            <a:lnSpc>
              <a:spcPct val="90000"/>
            </a:lnSpc>
            <a:spcBef>
              <a:spcPct val="0"/>
            </a:spcBef>
            <a:spcAft>
              <a:spcPct val="35000"/>
            </a:spcAft>
          </a:pPr>
          <a:r>
            <a:rPr lang="en-US" sz="1000" b="1" kern="1200" dirty="0" smtClean="0"/>
            <a:t>All medical professionals understand return to work and are educated on work comp and the impact of needless work disability. </a:t>
          </a:r>
          <a:endParaRPr lang="en-US" sz="1000" kern="1200" dirty="0"/>
        </a:p>
      </dsp:txBody>
      <dsp:txXfrm>
        <a:off x="5339429" y="869084"/>
        <a:ext cx="1779447" cy="740311"/>
      </dsp:txXfrm>
    </dsp:sp>
    <dsp:sp modelId="{B41FF110-2C74-49A6-BA1E-0278C77AAD79}">
      <dsp:nvSpPr>
        <dsp:cNvPr id="0" name=""/>
        <dsp:cNvSpPr/>
      </dsp:nvSpPr>
      <dsp:spPr>
        <a:xfrm>
          <a:off x="7118877" y="869084"/>
          <a:ext cx="1779447" cy="74031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rtl="0">
            <a:lnSpc>
              <a:spcPct val="90000"/>
            </a:lnSpc>
            <a:spcBef>
              <a:spcPct val="0"/>
            </a:spcBef>
            <a:spcAft>
              <a:spcPct val="35000"/>
            </a:spcAft>
          </a:pPr>
          <a:r>
            <a:rPr lang="en-US" sz="1000" b="1" kern="1200" dirty="0" smtClean="0"/>
            <a:t>Restrictions have to be accommodated doing the same job, at the same place, at the same time when on light duty. </a:t>
          </a:r>
          <a:endParaRPr lang="en-US" sz="1000" kern="1200" dirty="0"/>
        </a:p>
      </dsp:txBody>
      <dsp:txXfrm>
        <a:off x="7118877" y="869084"/>
        <a:ext cx="1779447" cy="7403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FE6D0-34CD-4FB3-8A67-C1F0D414AD31}">
      <dsp:nvSpPr>
        <dsp:cNvPr id="0" name=""/>
        <dsp:cNvSpPr/>
      </dsp:nvSpPr>
      <dsp:spPr>
        <a:xfrm>
          <a:off x="0" y="493"/>
          <a:ext cx="806708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4F7D82-3358-4276-ACBF-4CDDF4F06E5A}">
      <dsp:nvSpPr>
        <dsp:cNvPr id="0" name=""/>
        <dsp:cNvSpPr/>
      </dsp:nvSpPr>
      <dsp:spPr>
        <a:xfrm>
          <a:off x="0" y="493"/>
          <a:ext cx="8067087" cy="57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dirty="0" smtClean="0"/>
            <a:t>Procedures for Injury/Claim Reporting</a:t>
          </a:r>
          <a:endParaRPr lang="en-US" sz="1300" kern="1200" dirty="0"/>
        </a:p>
      </dsp:txBody>
      <dsp:txXfrm>
        <a:off x="0" y="493"/>
        <a:ext cx="8067087" cy="577882"/>
      </dsp:txXfrm>
    </dsp:sp>
    <dsp:sp modelId="{BB2C1E4F-603D-40BE-A920-D7E99989CE83}">
      <dsp:nvSpPr>
        <dsp:cNvPr id="0" name=""/>
        <dsp:cNvSpPr/>
      </dsp:nvSpPr>
      <dsp:spPr>
        <a:xfrm>
          <a:off x="0" y="578376"/>
          <a:ext cx="806708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81D55B-4A52-47BD-9C0B-B0C44608F0D0}">
      <dsp:nvSpPr>
        <dsp:cNvPr id="0" name=""/>
        <dsp:cNvSpPr/>
      </dsp:nvSpPr>
      <dsp:spPr>
        <a:xfrm>
          <a:off x="0" y="578376"/>
          <a:ext cx="8067087" cy="57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dirty="0" smtClean="0"/>
            <a:t>Establish and maintain a relationship with an established occupational medical provider</a:t>
          </a:r>
          <a:endParaRPr lang="en-US" sz="1300" kern="1200" dirty="0"/>
        </a:p>
      </dsp:txBody>
      <dsp:txXfrm>
        <a:off x="0" y="578376"/>
        <a:ext cx="8067087" cy="577882"/>
      </dsp:txXfrm>
    </dsp:sp>
    <dsp:sp modelId="{27F127F5-FCE5-4BE1-BB99-DB7F1157D974}">
      <dsp:nvSpPr>
        <dsp:cNvPr id="0" name=""/>
        <dsp:cNvSpPr/>
      </dsp:nvSpPr>
      <dsp:spPr>
        <a:xfrm>
          <a:off x="0" y="1156259"/>
          <a:ext cx="806708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C9FF31-BBDA-4EBE-A617-9454B87DE1CD}">
      <dsp:nvSpPr>
        <dsp:cNvPr id="0" name=""/>
        <dsp:cNvSpPr/>
      </dsp:nvSpPr>
      <dsp:spPr>
        <a:xfrm>
          <a:off x="0" y="1156259"/>
          <a:ext cx="8067087" cy="57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dirty="0" smtClean="0"/>
            <a:t>Develop and maintain functional job descriptions, which include precise measurements of physical demands and classification of each job function as essential or nonessential, for each position</a:t>
          </a:r>
          <a:endParaRPr lang="en-US" sz="1300" kern="1200" dirty="0"/>
        </a:p>
      </dsp:txBody>
      <dsp:txXfrm>
        <a:off x="0" y="1156259"/>
        <a:ext cx="8067087" cy="577882"/>
      </dsp:txXfrm>
    </dsp:sp>
    <dsp:sp modelId="{6A58B865-44BF-4994-9C1B-F31443FA7DFE}">
      <dsp:nvSpPr>
        <dsp:cNvPr id="0" name=""/>
        <dsp:cNvSpPr/>
      </dsp:nvSpPr>
      <dsp:spPr>
        <a:xfrm>
          <a:off x="0" y="1734142"/>
          <a:ext cx="806708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43F1EF-3CB9-4145-80CB-295FD7A52F3F}">
      <dsp:nvSpPr>
        <dsp:cNvPr id="0" name=""/>
        <dsp:cNvSpPr/>
      </dsp:nvSpPr>
      <dsp:spPr>
        <a:xfrm>
          <a:off x="0" y="1734142"/>
          <a:ext cx="8067087" cy="57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dirty="0" smtClean="0"/>
            <a:t>Provide written information for medical providers supporting your Return to Work Program to employees and require physician sign/date and employee provide documentation after each medical appointment</a:t>
          </a:r>
          <a:endParaRPr lang="en-US" sz="1300" kern="1200" dirty="0"/>
        </a:p>
      </dsp:txBody>
      <dsp:txXfrm>
        <a:off x="0" y="1734142"/>
        <a:ext cx="8067087" cy="577882"/>
      </dsp:txXfrm>
    </dsp:sp>
    <dsp:sp modelId="{4F51E88A-D17E-4EA2-9C09-38F117CD764C}">
      <dsp:nvSpPr>
        <dsp:cNvPr id="0" name=""/>
        <dsp:cNvSpPr/>
      </dsp:nvSpPr>
      <dsp:spPr>
        <a:xfrm>
          <a:off x="0" y="2312024"/>
          <a:ext cx="806708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DF30AB-2953-415F-B4E0-DB6DA113130F}">
      <dsp:nvSpPr>
        <dsp:cNvPr id="0" name=""/>
        <dsp:cNvSpPr/>
      </dsp:nvSpPr>
      <dsp:spPr>
        <a:xfrm>
          <a:off x="0" y="2312024"/>
          <a:ext cx="8067087" cy="57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dirty="0" smtClean="0"/>
            <a:t>Written policy for injured employees to sign off on that clearly sets expectations for their responsibilities within the claim/injury and return to work process</a:t>
          </a:r>
          <a:endParaRPr lang="en-US" sz="1300" kern="1200" dirty="0"/>
        </a:p>
      </dsp:txBody>
      <dsp:txXfrm>
        <a:off x="0" y="2312024"/>
        <a:ext cx="8067087" cy="577882"/>
      </dsp:txXfrm>
    </dsp:sp>
    <dsp:sp modelId="{683EFDFD-3190-408F-B6D9-60BC2B791648}">
      <dsp:nvSpPr>
        <dsp:cNvPr id="0" name=""/>
        <dsp:cNvSpPr/>
      </dsp:nvSpPr>
      <dsp:spPr>
        <a:xfrm>
          <a:off x="0" y="2889907"/>
          <a:ext cx="806708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0BE937-F5B7-4866-8A1E-09EB273CFAA7}">
      <dsp:nvSpPr>
        <dsp:cNvPr id="0" name=""/>
        <dsp:cNvSpPr/>
      </dsp:nvSpPr>
      <dsp:spPr>
        <a:xfrm>
          <a:off x="0" y="2889907"/>
          <a:ext cx="8067087" cy="57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dirty="0" smtClean="0"/>
            <a:t>Procedures for offering temporary modified light duty to injured employees within their specific activity restrictions</a:t>
          </a:r>
          <a:endParaRPr lang="en-US" sz="1300" kern="1200" dirty="0"/>
        </a:p>
      </dsp:txBody>
      <dsp:txXfrm>
        <a:off x="0" y="2889907"/>
        <a:ext cx="8067087" cy="577882"/>
      </dsp:txXfrm>
    </dsp:sp>
    <dsp:sp modelId="{DD9F3AFD-D1E3-4FAE-8511-9031F68B7333}">
      <dsp:nvSpPr>
        <dsp:cNvPr id="0" name=""/>
        <dsp:cNvSpPr/>
      </dsp:nvSpPr>
      <dsp:spPr>
        <a:xfrm>
          <a:off x="0" y="3467790"/>
          <a:ext cx="806708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F60A68-71D3-48FB-8BF9-FF5600225AE9}">
      <dsp:nvSpPr>
        <dsp:cNvPr id="0" name=""/>
        <dsp:cNvSpPr/>
      </dsp:nvSpPr>
      <dsp:spPr>
        <a:xfrm>
          <a:off x="0" y="3467790"/>
          <a:ext cx="8067087" cy="57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dirty="0" smtClean="0"/>
            <a:t>Providing initial and ongoing support for injured employees</a:t>
          </a:r>
          <a:endParaRPr lang="en-US" sz="1300" kern="1200" dirty="0"/>
        </a:p>
      </dsp:txBody>
      <dsp:txXfrm>
        <a:off x="0" y="3467790"/>
        <a:ext cx="8067087" cy="5778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D17B4-897F-4E89-BFCE-E30B8467D8C1}">
      <dsp:nvSpPr>
        <dsp:cNvPr id="0" name=""/>
        <dsp:cNvSpPr/>
      </dsp:nvSpPr>
      <dsp:spPr>
        <a:xfrm>
          <a:off x="0" y="623449"/>
          <a:ext cx="8067087" cy="100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9BFCE0-AEEE-4FDA-A6AC-3DC11EF428E8}">
      <dsp:nvSpPr>
        <dsp:cNvPr id="0" name=""/>
        <dsp:cNvSpPr/>
      </dsp:nvSpPr>
      <dsp:spPr>
        <a:xfrm>
          <a:off x="403354" y="33049"/>
          <a:ext cx="5646960" cy="1180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42" tIns="0" rIns="213442" bIns="0" numCol="1" spcCol="1270" anchor="ctr" anchorCtr="0">
          <a:noAutofit/>
        </a:bodyPr>
        <a:lstStyle/>
        <a:p>
          <a:pPr lvl="0" algn="l" defTabSz="1422400" rtl="0">
            <a:lnSpc>
              <a:spcPct val="90000"/>
            </a:lnSpc>
            <a:spcBef>
              <a:spcPct val="0"/>
            </a:spcBef>
            <a:spcAft>
              <a:spcPct val="35000"/>
            </a:spcAft>
          </a:pPr>
          <a:r>
            <a:rPr lang="en-US" sz="3200" kern="1200" dirty="0" smtClean="0"/>
            <a:t>Determine what led to the accident occurring</a:t>
          </a:r>
          <a:endParaRPr lang="en-US" sz="3200" kern="1200" dirty="0"/>
        </a:p>
      </dsp:txBody>
      <dsp:txXfrm>
        <a:off x="460996" y="90691"/>
        <a:ext cx="5531676" cy="1065516"/>
      </dsp:txXfrm>
    </dsp:sp>
    <dsp:sp modelId="{FC5F76E5-3583-410A-B485-0719E99C4BDC}">
      <dsp:nvSpPr>
        <dsp:cNvPr id="0" name=""/>
        <dsp:cNvSpPr/>
      </dsp:nvSpPr>
      <dsp:spPr>
        <a:xfrm>
          <a:off x="0" y="2437849"/>
          <a:ext cx="8067087" cy="100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78F5C4-06CF-449F-9EDE-57FF21FEF0A6}">
      <dsp:nvSpPr>
        <dsp:cNvPr id="0" name=""/>
        <dsp:cNvSpPr/>
      </dsp:nvSpPr>
      <dsp:spPr>
        <a:xfrm>
          <a:off x="403354" y="1847449"/>
          <a:ext cx="5646960" cy="1180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42" tIns="0" rIns="213442" bIns="0" numCol="1" spcCol="1270" anchor="ctr" anchorCtr="0">
          <a:noAutofit/>
        </a:bodyPr>
        <a:lstStyle/>
        <a:p>
          <a:pPr lvl="0" algn="l" defTabSz="1422400" rtl="0">
            <a:lnSpc>
              <a:spcPct val="90000"/>
            </a:lnSpc>
            <a:spcBef>
              <a:spcPct val="0"/>
            </a:spcBef>
            <a:spcAft>
              <a:spcPct val="35000"/>
            </a:spcAft>
          </a:pPr>
          <a:r>
            <a:rPr lang="en-US" sz="3200" kern="1200" dirty="0" smtClean="0"/>
            <a:t>Take measures to prevent it from happening again </a:t>
          </a:r>
          <a:endParaRPr lang="en-US" sz="3200" kern="1200" dirty="0"/>
        </a:p>
      </dsp:txBody>
      <dsp:txXfrm>
        <a:off x="460996" y="1905091"/>
        <a:ext cx="5531676" cy="10655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6B3D8-B506-49C7-A609-1DB1F2446D5A}">
      <dsp:nvSpPr>
        <dsp:cNvPr id="0" name=""/>
        <dsp:cNvSpPr/>
      </dsp:nvSpPr>
      <dsp:spPr>
        <a:xfrm>
          <a:off x="0" y="913007"/>
          <a:ext cx="8112221" cy="5068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8BDF12-BFB4-4CF8-B831-DFD8ED310F25}">
      <dsp:nvSpPr>
        <dsp:cNvPr id="0" name=""/>
        <dsp:cNvSpPr/>
      </dsp:nvSpPr>
      <dsp:spPr>
        <a:xfrm>
          <a:off x="416301" y="19613"/>
          <a:ext cx="5739276" cy="1034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508" tIns="0" rIns="220508" bIns="0" numCol="1" spcCol="1270" anchor="ctr" anchorCtr="0">
          <a:noAutofit/>
        </a:bodyPr>
        <a:lstStyle/>
        <a:p>
          <a:pPr lvl="0" algn="l" defTabSz="889000" rtl="0">
            <a:lnSpc>
              <a:spcPct val="90000"/>
            </a:lnSpc>
            <a:spcBef>
              <a:spcPct val="0"/>
            </a:spcBef>
            <a:spcAft>
              <a:spcPct val="35000"/>
            </a:spcAft>
          </a:pPr>
          <a:r>
            <a:rPr lang="en-US" sz="2000" kern="1200" dirty="0" smtClean="0"/>
            <a:t>Every </a:t>
          </a:r>
          <a:r>
            <a:rPr lang="en-US" sz="2000" kern="1200" dirty="0" smtClean="0"/>
            <a:t>mod point </a:t>
          </a:r>
          <a:r>
            <a:rPr lang="en-US" sz="2000" kern="1200" dirty="0" smtClean="0"/>
            <a:t>in this example is </a:t>
          </a:r>
          <a:r>
            <a:rPr lang="en-US" sz="2000" kern="1200" dirty="0" smtClean="0"/>
            <a:t>worth $800 in premium savings</a:t>
          </a:r>
          <a:endParaRPr lang="en-US" sz="2000" kern="1200" dirty="0"/>
        </a:p>
      </dsp:txBody>
      <dsp:txXfrm>
        <a:off x="466817" y="70129"/>
        <a:ext cx="5638244" cy="933798"/>
      </dsp:txXfrm>
    </dsp:sp>
    <dsp:sp modelId="{6C8E83F9-72D5-4EB8-916A-BC9C44B81F82}">
      <dsp:nvSpPr>
        <dsp:cNvPr id="0" name=""/>
        <dsp:cNvSpPr/>
      </dsp:nvSpPr>
      <dsp:spPr>
        <a:xfrm>
          <a:off x="0" y="2594600"/>
          <a:ext cx="8169643" cy="58952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18FC7A-46AD-447A-A974-86C273448E90}">
      <dsp:nvSpPr>
        <dsp:cNvPr id="0" name=""/>
        <dsp:cNvSpPr/>
      </dsp:nvSpPr>
      <dsp:spPr>
        <a:xfrm>
          <a:off x="431167" y="1477240"/>
          <a:ext cx="5843309" cy="13624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508" tIns="0" rIns="220508" bIns="0" numCol="1" spcCol="1270" anchor="ctr" anchorCtr="0">
          <a:noAutofit/>
        </a:bodyPr>
        <a:lstStyle/>
        <a:p>
          <a:pPr lvl="0" algn="l" defTabSz="889000" rtl="0">
            <a:lnSpc>
              <a:spcPct val="90000"/>
            </a:lnSpc>
            <a:spcBef>
              <a:spcPct val="0"/>
            </a:spcBef>
            <a:spcAft>
              <a:spcPct val="35000"/>
            </a:spcAft>
          </a:pPr>
          <a:r>
            <a:rPr lang="en-US" sz="2000" kern="1200" dirty="0" smtClean="0"/>
            <a:t>Do you know what your Mod is costing you? </a:t>
          </a:r>
          <a:endParaRPr lang="en-US" sz="2000" kern="1200" dirty="0"/>
        </a:p>
      </dsp:txBody>
      <dsp:txXfrm>
        <a:off x="497674" y="1543747"/>
        <a:ext cx="5710295" cy="122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9FB93-F239-4514-B936-1E39F6839487}">
      <dsp:nvSpPr>
        <dsp:cNvPr id="0" name=""/>
        <dsp:cNvSpPr/>
      </dsp:nvSpPr>
      <dsp:spPr>
        <a:xfrm>
          <a:off x="-4202753" y="-644877"/>
          <a:ext cx="5007644" cy="5007644"/>
        </a:xfrm>
        <a:prstGeom prst="blockArc">
          <a:avLst>
            <a:gd name="adj1" fmla="val 18900000"/>
            <a:gd name="adj2" fmla="val 2700000"/>
            <a:gd name="adj3" fmla="val 43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6E6434-7C4C-4005-817A-8B53FD680DD0}">
      <dsp:nvSpPr>
        <dsp:cNvPr id="0" name=""/>
        <dsp:cNvSpPr/>
      </dsp:nvSpPr>
      <dsp:spPr>
        <a:xfrm>
          <a:off x="517629" y="371789"/>
          <a:ext cx="7461282" cy="7435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215"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t>WC is the </a:t>
          </a:r>
          <a:r>
            <a:rPr lang="en-US" sz="1800" u="sng" kern="1200" dirty="0" smtClean="0"/>
            <a:t>oldest insurance program </a:t>
          </a:r>
          <a:r>
            <a:rPr lang="en-US" sz="1800" kern="1200" dirty="0" smtClean="0"/>
            <a:t>in the United States. </a:t>
          </a:r>
          <a:endParaRPr lang="en-US" sz="1800" kern="1200" dirty="0"/>
        </a:p>
      </dsp:txBody>
      <dsp:txXfrm>
        <a:off x="517629" y="371789"/>
        <a:ext cx="7461282" cy="743578"/>
      </dsp:txXfrm>
    </dsp:sp>
    <dsp:sp modelId="{AF13F2FA-E0F1-4BC5-B64E-D0E6154C2D2E}">
      <dsp:nvSpPr>
        <dsp:cNvPr id="0" name=""/>
        <dsp:cNvSpPr/>
      </dsp:nvSpPr>
      <dsp:spPr>
        <a:xfrm>
          <a:off x="52893" y="278841"/>
          <a:ext cx="929472" cy="929472"/>
        </a:xfrm>
        <a:prstGeom prst="ellips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A397E0-3405-4D8F-B65D-067B9A10077E}">
      <dsp:nvSpPr>
        <dsp:cNvPr id="0" name=""/>
        <dsp:cNvSpPr/>
      </dsp:nvSpPr>
      <dsp:spPr>
        <a:xfrm>
          <a:off x="787920" y="1487156"/>
          <a:ext cx="7190992" cy="7435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215"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t>Developed to compensate employees for on-the-job injuries, so that  they </a:t>
          </a:r>
          <a:r>
            <a:rPr lang="en-US" sz="1800" u="sng" kern="1200" dirty="0" smtClean="0"/>
            <a:t>did not have to sue his/her employer</a:t>
          </a:r>
          <a:r>
            <a:rPr lang="en-US" sz="1800" kern="1200" dirty="0" smtClean="0"/>
            <a:t> for benefits.</a:t>
          </a:r>
          <a:endParaRPr lang="en-US" sz="1800" kern="1200" dirty="0"/>
        </a:p>
      </dsp:txBody>
      <dsp:txXfrm>
        <a:off x="787920" y="1487156"/>
        <a:ext cx="7190992" cy="743578"/>
      </dsp:txXfrm>
    </dsp:sp>
    <dsp:sp modelId="{492966B9-CDE1-4DED-900E-5C1D33539801}">
      <dsp:nvSpPr>
        <dsp:cNvPr id="0" name=""/>
        <dsp:cNvSpPr/>
      </dsp:nvSpPr>
      <dsp:spPr>
        <a:xfrm>
          <a:off x="323184" y="1394208"/>
          <a:ext cx="929472" cy="929472"/>
        </a:xfrm>
        <a:prstGeom prst="ellips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44BF5A-367C-4A9E-BB49-B79AE374084C}">
      <dsp:nvSpPr>
        <dsp:cNvPr id="0" name=""/>
        <dsp:cNvSpPr/>
      </dsp:nvSpPr>
      <dsp:spPr>
        <a:xfrm>
          <a:off x="517629" y="2602523"/>
          <a:ext cx="7461282" cy="7435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215" tIns="40640" rIns="40640" bIns="40640" numCol="1" spcCol="1270" anchor="ctr" anchorCtr="0">
          <a:noAutofit/>
        </a:bodyPr>
        <a:lstStyle/>
        <a:p>
          <a:pPr lvl="0" algn="l" defTabSz="711200" rtl="0">
            <a:lnSpc>
              <a:spcPct val="90000"/>
            </a:lnSpc>
            <a:spcBef>
              <a:spcPct val="0"/>
            </a:spcBef>
            <a:spcAft>
              <a:spcPct val="35000"/>
            </a:spcAft>
          </a:pPr>
          <a:r>
            <a:rPr lang="en-US" sz="1600" kern="1200" dirty="0" smtClean="0"/>
            <a:t>Exclusive/Sole Remedy - Employees gave up their rights to sue    employers for </a:t>
          </a:r>
          <a:r>
            <a:rPr lang="en-US" sz="1600" u="sng" kern="1200" dirty="0" smtClean="0"/>
            <a:t>clearly defined benefits </a:t>
          </a:r>
          <a:r>
            <a:rPr lang="en-US" sz="1600" kern="1200" dirty="0" smtClean="0"/>
            <a:t>in case of injury or disability, regardless of negligence. 	</a:t>
          </a:r>
          <a:endParaRPr lang="en-US" sz="1600" kern="1200" dirty="0"/>
        </a:p>
      </dsp:txBody>
      <dsp:txXfrm>
        <a:off x="517629" y="2602523"/>
        <a:ext cx="7461282" cy="743578"/>
      </dsp:txXfrm>
    </dsp:sp>
    <dsp:sp modelId="{20025E38-00FA-470C-9ACA-5699C3A700AC}">
      <dsp:nvSpPr>
        <dsp:cNvPr id="0" name=""/>
        <dsp:cNvSpPr/>
      </dsp:nvSpPr>
      <dsp:spPr>
        <a:xfrm>
          <a:off x="52893" y="2509575"/>
          <a:ext cx="929472" cy="929472"/>
        </a:xfrm>
        <a:prstGeom prst="ellips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10CD5-BAFF-43ED-BDDE-772B9DDC0EFF}">
      <dsp:nvSpPr>
        <dsp:cNvPr id="0" name=""/>
        <dsp:cNvSpPr/>
      </dsp:nvSpPr>
      <dsp:spPr>
        <a:xfrm>
          <a:off x="782871" y="0"/>
          <a:ext cx="2257950" cy="225794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chemeClr val="accent1"/>
              </a:solidFill>
            </a:rPr>
            <a:t>Establish and enforce an evolving safety program in </a:t>
          </a:r>
          <a:r>
            <a:rPr lang="en-US" sz="1700" kern="1200" dirty="0" smtClean="0">
              <a:solidFill>
                <a:schemeClr val="accent1"/>
              </a:solidFill>
            </a:rPr>
            <a:t>your </a:t>
          </a:r>
          <a:r>
            <a:rPr lang="en-US" sz="1700" kern="1200" dirty="0" smtClean="0">
              <a:solidFill>
                <a:schemeClr val="accent1"/>
              </a:solidFill>
            </a:rPr>
            <a:t>organization!</a:t>
          </a:r>
          <a:endParaRPr lang="en-US" sz="1700" kern="1200" dirty="0">
            <a:solidFill>
              <a:schemeClr val="accent1"/>
            </a:solidFill>
          </a:endParaRPr>
        </a:p>
      </dsp:txBody>
      <dsp:txXfrm>
        <a:off x="1113540" y="330668"/>
        <a:ext cx="1596612" cy="1596609"/>
      </dsp:txXfrm>
    </dsp:sp>
    <dsp:sp modelId="{40DAA896-6B91-477C-841E-6BD001373E47}">
      <dsp:nvSpPr>
        <dsp:cNvPr id="0" name=""/>
        <dsp:cNvSpPr/>
      </dsp:nvSpPr>
      <dsp:spPr>
        <a:xfrm>
          <a:off x="1999107" y="1505924"/>
          <a:ext cx="2257950" cy="225794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chemeClr val="accent1"/>
              </a:solidFill>
            </a:rPr>
            <a:t>Talk with your employees about safety often!</a:t>
          </a:r>
          <a:endParaRPr lang="en-US" sz="1700" kern="1200" dirty="0">
            <a:solidFill>
              <a:schemeClr val="accent1"/>
            </a:solidFill>
          </a:endParaRPr>
        </a:p>
      </dsp:txBody>
      <dsp:txXfrm>
        <a:off x="2329776" y="1836592"/>
        <a:ext cx="1596612" cy="1596609"/>
      </dsp:txXfrm>
    </dsp:sp>
    <dsp:sp modelId="{AA81626B-FCFB-407D-8773-760D900E19D8}">
      <dsp:nvSpPr>
        <dsp:cNvPr id="0" name=""/>
        <dsp:cNvSpPr/>
      </dsp:nvSpPr>
      <dsp:spPr>
        <a:xfrm>
          <a:off x="5667061" y="22647"/>
          <a:ext cx="2257950" cy="225794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chemeClr val="accent1"/>
              </a:solidFill>
            </a:rPr>
            <a:t>Don’t believe that accidents JUST happen!</a:t>
          </a:r>
          <a:endParaRPr lang="en-US" sz="1700" kern="1200" dirty="0">
            <a:solidFill>
              <a:schemeClr val="accent1"/>
            </a:solidFill>
          </a:endParaRPr>
        </a:p>
      </dsp:txBody>
      <dsp:txXfrm>
        <a:off x="5997730" y="353315"/>
        <a:ext cx="1596612" cy="1596609"/>
      </dsp:txXfrm>
    </dsp:sp>
    <dsp:sp modelId="{079B2D6B-508C-4089-997A-6AB1C4F26C62}">
      <dsp:nvSpPr>
        <dsp:cNvPr id="0" name=""/>
        <dsp:cNvSpPr/>
      </dsp:nvSpPr>
      <dsp:spPr>
        <a:xfrm>
          <a:off x="4321945" y="1505924"/>
          <a:ext cx="2257950" cy="225794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700" kern="1200" dirty="0" smtClean="0">
            <a:solidFill>
              <a:schemeClr val="accent1"/>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700" kern="1200" dirty="0" smtClean="0">
              <a:solidFill>
                <a:schemeClr val="accent1"/>
              </a:solidFill>
            </a:rPr>
            <a:t>Listen to your employees’ ideas about safety!</a:t>
          </a:r>
        </a:p>
        <a:p>
          <a:pPr lvl="0" algn="ctr" defTabSz="755650" rtl="0">
            <a:lnSpc>
              <a:spcPct val="90000"/>
            </a:lnSpc>
            <a:spcBef>
              <a:spcPct val="0"/>
            </a:spcBef>
            <a:spcAft>
              <a:spcPct val="35000"/>
            </a:spcAft>
          </a:pPr>
          <a:endParaRPr lang="en-US" sz="1700" kern="1200" dirty="0">
            <a:solidFill>
              <a:schemeClr val="accent1"/>
            </a:solidFill>
          </a:endParaRPr>
        </a:p>
      </dsp:txBody>
      <dsp:txXfrm>
        <a:off x="4652614" y="1836592"/>
        <a:ext cx="1596612" cy="1596609"/>
      </dsp:txXfrm>
    </dsp:sp>
    <dsp:sp modelId="{F454E066-DB0F-46A9-8A1C-E4F736F34EAD}">
      <dsp:nvSpPr>
        <dsp:cNvPr id="0" name=""/>
        <dsp:cNvSpPr/>
      </dsp:nvSpPr>
      <dsp:spPr>
        <a:xfrm>
          <a:off x="3242681" y="0"/>
          <a:ext cx="2257950" cy="225794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chemeClr val="accent1"/>
              </a:solidFill>
            </a:rPr>
            <a:t>Make your target # 0 employee injuries!</a:t>
          </a:r>
        </a:p>
      </dsp:txBody>
      <dsp:txXfrm>
        <a:off x="3573350" y="330668"/>
        <a:ext cx="1596612" cy="15966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80ECF-FB87-4EA7-AB9D-DCCD72AA3EE9}">
      <dsp:nvSpPr>
        <dsp:cNvPr id="0" name=""/>
        <dsp:cNvSpPr/>
      </dsp:nvSpPr>
      <dsp:spPr>
        <a:xfrm>
          <a:off x="155734" y="427317"/>
          <a:ext cx="3735258" cy="116726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063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The amount of payroll needed for your workforce		</a:t>
          </a:r>
          <a:endParaRPr lang="en-US" sz="2000" kern="1200" dirty="0"/>
        </a:p>
      </dsp:txBody>
      <dsp:txXfrm>
        <a:off x="155734" y="427317"/>
        <a:ext cx="3735258" cy="1167268"/>
      </dsp:txXfrm>
    </dsp:sp>
    <dsp:sp modelId="{F679DEDA-1E9D-4EE6-897A-DF62EB80B2E5}">
      <dsp:nvSpPr>
        <dsp:cNvPr id="0" name=""/>
        <dsp:cNvSpPr/>
      </dsp:nvSpPr>
      <dsp:spPr>
        <a:xfrm>
          <a:off x="98" y="258711"/>
          <a:ext cx="817087" cy="12256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C30728-6C22-436D-8B33-FB15AEEC44AB}">
      <dsp:nvSpPr>
        <dsp:cNvPr id="0" name=""/>
        <dsp:cNvSpPr/>
      </dsp:nvSpPr>
      <dsp:spPr>
        <a:xfrm>
          <a:off x="4209359" y="427317"/>
          <a:ext cx="3735258" cy="116726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063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The type of job positions/classifications your business requires</a:t>
          </a:r>
          <a:endParaRPr lang="en-US" sz="2000" kern="1200" dirty="0"/>
        </a:p>
      </dsp:txBody>
      <dsp:txXfrm>
        <a:off x="4209359" y="427317"/>
        <a:ext cx="3735258" cy="1167268"/>
      </dsp:txXfrm>
    </dsp:sp>
    <dsp:sp modelId="{E8E9A0BC-2EEF-4B91-8C03-9F5F9A9647E3}">
      <dsp:nvSpPr>
        <dsp:cNvPr id="0" name=""/>
        <dsp:cNvSpPr/>
      </dsp:nvSpPr>
      <dsp:spPr>
        <a:xfrm>
          <a:off x="4053723" y="258711"/>
          <a:ext cx="817087" cy="12256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E2DD17-3A35-442A-85E9-F3BDD83BAAA6}">
      <dsp:nvSpPr>
        <dsp:cNvPr id="0" name=""/>
        <dsp:cNvSpPr/>
      </dsp:nvSpPr>
      <dsp:spPr>
        <a:xfrm>
          <a:off x="155734" y="1896778"/>
          <a:ext cx="3735258" cy="116726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063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The rates charged by the insurance company</a:t>
          </a:r>
          <a:endParaRPr lang="en-US" sz="2000" kern="1200" dirty="0"/>
        </a:p>
      </dsp:txBody>
      <dsp:txXfrm>
        <a:off x="155734" y="1896778"/>
        <a:ext cx="3735258" cy="1167268"/>
      </dsp:txXfrm>
    </dsp:sp>
    <dsp:sp modelId="{5E899C96-8E7F-417C-BBE7-CB17962017FA}">
      <dsp:nvSpPr>
        <dsp:cNvPr id="0" name=""/>
        <dsp:cNvSpPr/>
      </dsp:nvSpPr>
      <dsp:spPr>
        <a:xfrm>
          <a:off x="98" y="1728172"/>
          <a:ext cx="817087" cy="12256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663D1D-DD8B-4BDE-844D-842A7795B6F2}">
      <dsp:nvSpPr>
        <dsp:cNvPr id="0" name=""/>
        <dsp:cNvSpPr/>
      </dsp:nvSpPr>
      <dsp:spPr>
        <a:xfrm>
          <a:off x="4209359" y="1896778"/>
          <a:ext cx="3735258" cy="116726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063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The statutory regulations set in the jurisdictions you operate in</a:t>
          </a:r>
          <a:endParaRPr lang="en-US" sz="2000" kern="1200" dirty="0"/>
        </a:p>
      </dsp:txBody>
      <dsp:txXfrm>
        <a:off x="4209359" y="1896778"/>
        <a:ext cx="3735258" cy="1167268"/>
      </dsp:txXfrm>
    </dsp:sp>
    <dsp:sp modelId="{6D75D3AF-60C0-4FF9-9997-A5AB4E6E60D6}">
      <dsp:nvSpPr>
        <dsp:cNvPr id="0" name=""/>
        <dsp:cNvSpPr/>
      </dsp:nvSpPr>
      <dsp:spPr>
        <a:xfrm>
          <a:off x="4053723" y="1728172"/>
          <a:ext cx="817087" cy="12256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80ECF-FB87-4EA7-AB9D-DCCD72AA3EE9}">
      <dsp:nvSpPr>
        <dsp:cNvPr id="0" name=""/>
        <dsp:cNvSpPr/>
      </dsp:nvSpPr>
      <dsp:spPr>
        <a:xfrm>
          <a:off x="157175" y="476869"/>
          <a:ext cx="3731534" cy="116610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9841"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Understand your e-mod and how it works</a:t>
          </a:r>
          <a:endParaRPr lang="en-US" sz="1900" kern="1200" dirty="0"/>
        </a:p>
      </dsp:txBody>
      <dsp:txXfrm>
        <a:off x="157175" y="476869"/>
        <a:ext cx="3731534" cy="1166104"/>
      </dsp:txXfrm>
    </dsp:sp>
    <dsp:sp modelId="{F679DEDA-1E9D-4EE6-897A-DF62EB80B2E5}">
      <dsp:nvSpPr>
        <dsp:cNvPr id="0" name=""/>
        <dsp:cNvSpPr/>
      </dsp:nvSpPr>
      <dsp:spPr>
        <a:xfrm>
          <a:off x="1695" y="308432"/>
          <a:ext cx="816273" cy="122440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C30728-6C22-436D-8B33-FB15AEEC44AB}">
      <dsp:nvSpPr>
        <dsp:cNvPr id="0" name=""/>
        <dsp:cNvSpPr/>
      </dsp:nvSpPr>
      <dsp:spPr>
        <a:xfrm>
          <a:off x="4211487" y="476869"/>
          <a:ext cx="3731534" cy="116610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9841"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Understand your jurisdiction(s) statutory workers’ compensation regulations</a:t>
          </a:r>
          <a:endParaRPr lang="en-US" sz="1900" kern="1200" dirty="0"/>
        </a:p>
      </dsp:txBody>
      <dsp:txXfrm>
        <a:off x="4211487" y="476869"/>
        <a:ext cx="3731534" cy="1166104"/>
      </dsp:txXfrm>
    </dsp:sp>
    <dsp:sp modelId="{E8E9A0BC-2EEF-4B91-8C03-9F5F9A9647E3}">
      <dsp:nvSpPr>
        <dsp:cNvPr id="0" name=""/>
        <dsp:cNvSpPr/>
      </dsp:nvSpPr>
      <dsp:spPr>
        <a:xfrm>
          <a:off x="4056006" y="308432"/>
          <a:ext cx="816273" cy="122440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E2DD17-3A35-442A-85E9-F3BDD83BAAA6}">
      <dsp:nvSpPr>
        <dsp:cNvPr id="0" name=""/>
        <dsp:cNvSpPr/>
      </dsp:nvSpPr>
      <dsp:spPr>
        <a:xfrm>
          <a:off x="157175" y="1944865"/>
          <a:ext cx="3731534" cy="116610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9841"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Develop and enforce post-injury </a:t>
          </a:r>
          <a:r>
            <a:rPr lang="en-US" sz="1900" kern="1200" dirty="0" smtClean="0"/>
            <a:t>protocols </a:t>
          </a:r>
          <a:r>
            <a:rPr lang="en-US" sz="1900" kern="1200" dirty="0" smtClean="0"/>
            <a:t>		</a:t>
          </a:r>
          <a:endParaRPr lang="en-US" sz="1900" kern="1200" dirty="0"/>
        </a:p>
      </dsp:txBody>
      <dsp:txXfrm>
        <a:off x="157175" y="1944865"/>
        <a:ext cx="3731534" cy="1166104"/>
      </dsp:txXfrm>
    </dsp:sp>
    <dsp:sp modelId="{5E899C96-8E7F-417C-BBE7-CB17962017FA}">
      <dsp:nvSpPr>
        <dsp:cNvPr id="0" name=""/>
        <dsp:cNvSpPr/>
      </dsp:nvSpPr>
      <dsp:spPr>
        <a:xfrm>
          <a:off x="1695" y="1776428"/>
          <a:ext cx="816273" cy="122440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663D1D-DD8B-4BDE-844D-842A7795B6F2}">
      <dsp:nvSpPr>
        <dsp:cNvPr id="0" name=""/>
        <dsp:cNvSpPr/>
      </dsp:nvSpPr>
      <dsp:spPr>
        <a:xfrm>
          <a:off x="4211487" y="1944865"/>
          <a:ext cx="3731534" cy="116610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9841"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Establish and enforce a  return to work program	</a:t>
          </a:r>
          <a:endParaRPr lang="en-US" sz="1900" kern="1200" dirty="0"/>
        </a:p>
      </dsp:txBody>
      <dsp:txXfrm>
        <a:off x="4211487" y="1944865"/>
        <a:ext cx="3731534" cy="1166104"/>
      </dsp:txXfrm>
    </dsp:sp>
    <dsp:sp modelId="{6D75D3AF-60C0-4FF9-9997-A5AB4E6E60D6}">
      <dsp:nvSpPr>
        <dsp:cNvPr id="0" name=""/>
        <dsp:cNvSpPr/>
      </dsp:nvSpPr>
      <dsp:spPr>
        <a:xfrm>
          <a:off x="4056006" y="1776428"/>
          <a:ext cx="816273" cy="122440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CC0A8-C671-4A4B-B646-936D6F0B6B43}">
      <dsp:nvSpPr>
        <dsp:cNvPr id="0" name=""/>
        <dsp:cNvSpPr/>
      </dsp:nvSpPr>
      <dsp:spPr>
        <a:xfrm>
          <a:off x="1141007" y="2950"/>
          <a:ext cx="2885322" cy="1731193"/>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The Experience </a:t>
          </a:r>
          <a:r>
            <a:rPr lang="en-US" sz="1600" kern="1200" dirty="0" smtClean="0"/>
            <a:t>Modification</a:t>
          </a:r>
          <a:r>
            <a:rPr lang="en-US" sz="1700" kern="1200" dirty="0" smtClean="0"/>
            <a:t> Factor (AKA E-Mod or Mod) is a factor used in calculating Workers’ Compensation Premium.  </a:t>
          </a:r>
          <a:endParaRPr lang="en-US" sz="1700" kern="1200" dirty="0"/>
        </a:p>
      </dsp:txBody>
      <dsp:txXfrm>
        <a:off x="1141007" y="2950"/>
        <a:ext cx="2885322" cy="1731193"/>
      </dsp:txXfrm>
    </dsp:sp>
    <dsp:sp modelId="{72BC64FD-2B8F-43ED-BEF5-24CA58D38957}">
      <dsp:nvSpPr>
        <dsp:cNvPr id="0" name=""/>
        <dsp:cNvSpPr/>
      </dsp:nvSpPr>
      <dsp:spPr>
        <a:xfrm>
          <a:off x="4040756" y="2950"/>
          <a:ext cx="2885322" cy="1731193"/>
        </a:xfrm>
        <a:prstGeom prst="rect">
          <a:avLst/>
        </a:prstGeom>
        <a:solidFill>
          <a:schemeClr val="accent1">
            <a:shade val="80000"/>
            <a:hueOff val="422091"/>
            <a:satOff val="-41712"/>
            <a:lumOff val="208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It is what makes workers’ compensation so </a:t>
          </a:r>
          <a:r>
            <a:rPr lang="en-US" sz="1800" b="1" i="1" u="sng" kern="1200" smtClean="0"/>
            <a:t>different  and controllable</a:t>
          </a:r>
          <a:r>
            <a:rPr lang="en-US" sz="1800" b="1" kern="1200" smtClean="0"/>
            <a:t>, </a:t>
          </a:r>
          <a:r>
            <a:rPr lang="en-US" sz="1800" kern="1200" smtClean="0"/>
            <a:t>compared to other lines of insurance.</a:t>
          </a:r>
          <a:br>
            <a:rPr lang="en-US" sz="1800" kern="1200" smtClean="0"/>
          </a:br>
          <a:endParaRPr lang="en-US" sz="1800" kern="1200"/>
        </a:p>
      </dsp:txBody>
      <dsp:txXfrm>
        <a:off x="4040756" y="2950"/>
        <a:ext cx="2885322" cy="1731193"/>
      </dsp:txXfrm>
    </dsp:sp>
    <dsp:sp modelId="{966146FB-1A5F-4A98-84D4-22884335B533}">
      <dsp:nvSpPr>
        <dsp:cNvPr id="0" name=""/>
        <dsp:cNvSpPr/>
      </dsp:nvSpPr>
      <dsp:spPr>
        <a:xfrm>
          <a:off x="2590882" y="1748571"/>
          <a:ext cx="2885322" cy="1731193"/>
        </a:xfrm>
        <a:prstGeom prst="rect">
          <a:avLst/>
        </a:prstGeom>
        <a:solidFill>
          <a:schemeClr val="accent1">
            <a:shade val="80000"/>
            <a:hueOff val="844181"/>
            <a:satOff val="-83424"/>
            <a:lumOff val="416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It’s also what “rates” your company’s safety when you bid jobs</a:t>
          </a:r>
          <a:endParaRPr lang="en-US" sz="1800" kern="1200" dirty="0"/>
        </a:p>
      </dsp:txBody>
      <dsp:txXfrm>
        <a:off x="2590882" y="1748571"/>
        <a:ext cx="2885322" cy="17311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DEA80-0632-455E-BA34-6392852C818B}">
      <dsp:nvSpPr>
        <dsp:cNvPr id="0" name=""/>
        <dsp:cNvSpPr/>
      </dsp:nvSpPr>
      <dsp:spPr>
        <a:xfrm>
          <a:off x="1657" y="572158"/>
          <a:ext cx="1950547" cy="1302772"/>
        </a:xfrm>
        <a:prstGeom prst="ellipse">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44525" rtl="0">
            <a:lnSpc>
              <a:spcPct val="90000"/>
            </a:lnSpc>
            <a:spcBef>
              <a:spcPct val="0"/>
            </a:spcBef>
            <a:spcAft>
              <a:spcPct val="35000"/>
            </a:spcAft>
          </a:pPr>
          <a:r>
            <a:rPr lang="en-US" sz="1450" b="1" kern="1200" dirty="0" smtClean="0"/>
            <a:t>Payroll &amp; Classification Information </a:t>
          </a:r>
          <a:endParaRPr lang="en-US" sz="1450" kern="1200" dirty="0"/>
        </a:p>
      </dsp:txBody>
      <dsp:txXfrm>
        <a:off x="287308" y="762945"/>
        <a:ext cx="1379245" cy="921198"/>
      </dsp:txXfrm>
    </dsp:sp>
    <dsp:sp modelId="{2B7FC49F-4D45-4A60-B5A5-A9BF892A27D4}">
      <dsp:nvSpPr>
        <dsp:cNvPr id="0" name=""/>
        <dsp:cNvSpPr/>
      </dsp:nvSpPr>
      <dsp:spPr>
        <a:xfrm>
          <a:off x="2005816" y="981294"/>
          <a:ext cx="374011" cy="374011"/>
        </a:xfrm>
        <a:prstGeom prst="mathPlus">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2055391" y="1124316"/>
        <a:ext cx="274861" cy="87967"/>
      </dsp:txXfrm>
    </dsp:sp>
    <dsp:sp modelId="{77A21869-4801-4685-B7C3-EB5A625866F0}">
      <dsp:nvSpPr>
        <dsp:cNvPr id="0" name=""/>
        <dsp:cNvSpPr/>
      </dsp:nvSpPr>
      <dsp:spPr>
        <a:xfrm>
          <a:off x="2432189" y="481437"/>
          <a:ext cx="1608372" cy="1373725"/>
        </a:xfrm>
        <a:prstGeom prst="ellipse">
          <a:avLst/>
        </a:prstGeom>
        <a:gradFill rotWithShape="0">
          <a:gsLst>
            <a:gs pos="0">
              <a:schemeClr val="accent1">
                <a:shade val="80000"/>
                <a:hueOff val="281394"/>
                <a:satOff val="-27808"/>
                <a:lumOff val="13892"/>
                <a:alphaOff val="0"/>
                <a:shade val="51000"/>
                <a:satMod val="130000"/>
              </a:schemeClr>
            </a:gs>
            <a:gs pos="80000">
              <a:schemeClr val="accent1">
                <a:shade val="80000"/>
                <a:hueOff val="281394"/>
                <a:satOff val="-27808"/>
                <a:lumOff val="13892"/>
                <a:alphaOff val="0"/>
                <a:shade val="93000"/>
                <a:satMod val="130000"/>
              </a:schemeClr>
            </a:gs>
            <a:gs pos="100000">
              <a:schemeClr val="accent1">
                <a:shade val="80000"/>
                <a:hueOff val="281394"/>
                <a:satOff val="-27808"/>
                <a:lumOff val="138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kern="1200" dirty="0" smtClean="0"/>
            <a:t>The # of claims each policy year (Frequency)  </a:t>
          </a:r>
          <a:endParaRPr lang="en-US" sz="1500" kern="1200" dirty="0"/>
        </a:p>
      </dsp:txBody>
      <dsp:txXfrm>
        <a:off x="2667730" y="682614"/>
        <a:ext cx="1137290" cy="971371"/>
      </dsp:txXfrm>
    </dsp:sp>
    <dsp:sp modelId="{74267A83-45EF-4EA4-A27A-22ED2166176F}">
      <dsp:nvSpPr>
        <dsp:cNvPr id="0" name=""/>
        <dsp:cNvSpPr/>
      </dsp:nvSpPr>
      <dsp:spPr>
        <a:xfrm>
          <a:off x="4092923" y="981294"/>
          <a:ext cx="374011" cy="374011"/>
        </a:xfrm>
        <a:prstGeom prst="mathPlus">
          <a:avLst/>
        </a:prstGeom>
        <a:gradFill rotWithShape="0">
          <a:gsLst>
            <a:gs pos="0">
              <a:schemeClr val="accent1">
                <a:shade val="90000"/>
                <a:hueOff val="427226"/>
                <a:satOff val="-41712"/>
                <a:lumOff val="20200"/>
                <a:alphaOff val="0"/>
                <a:shade val="51000"/>
                <a:satMod val="130000"/>
              </a:schemeClr>
            </a:gs>
            <a:gs pos="80000">
              <a:schemeClr val="accent1">
                <a:shade val="90000"/>
                <a:hueOff val="427226"/>
                <a:satOff val="-41712"/>
                <a:lumOff val="20200"/>
                <a:alphaOff val="0"/>
                <a:shade val="93000"/>
                <a:satMod val="130000"/>
              </a:schemeClr>
            </a:gs>
            <a:gs pos="100000">
              <a:schemeClr val="accent1">
                <a:shade val="90000"/>
                <a:hueOff val="427226"/>
                <a:satOff val="-41712"/>
                <a:lumOff val="202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4142498" y="1124316"/>
        <a:ext cx="274861" cy="87967"/>
      </dsp:txXfrm>
    </dsp:sp>
    <dsp:sp modelId="{5E85A92C-D647-450D-AFCA-3924D812562A}">
      <dsp:nvSpPr>
        <dsp:cNvPr id="0" name=""/>
        <dsp:cNvSpPr/>
      </dsp:nvSpPr>
      <dsp:spPr>
        <a:xfrm>
          <a:off x="4519296" y="494396"/>
          <a:ext cx="1598241" cy="1347808"/>
        </a:xfrm>
        <a:prstGeom prst="ellipse">
          <a:avLst/>
        </a:prstGeom>
        <a:gradFill rotWithShape="0">
          <a:gsLst>
            <a:gs pos="0">
              <a:schemeClr val="accent1">
                <a:shade val="80000"/>
                <a:hueOff val="562787"/>
                <a:satOff val="-55616"/>
                <a:lumOff val="27783"/>
                <a:alphaOff val="0"/>
                <a:shade val="51000"/>
                <a:satMod val="130000"/>
              </a:schemeClr>
            </a:gs>
            <a:gs pos="80000">
              <a:schemeClr val="accent1">
                <a:shade val="80000"/>
                <a:hueOff val="562787"/>
                <a:satOff val="-55616"/>
                <a:lumOff val="27783"/>
                <a:alphaOff val="0"/>
                <a:shade val="93000"/>
                <a:satMod val="130000"/>
              </a:schemeClr>
            </a:gs>
            <a:gs pos="100000">
              <a:schemeClr val="accent1">
                <a:shade val="80000"/>
                <a:hueOff val="562787"/>
                <a:satOff val="-55616"/>
                <a:lumOff val="277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kern="1200" dirty="0" smtClean="0"/>
            <a:t>The cost of claims each policy year (Severity) </a:t>
          </a:r>
          <a:endParaRPr lang="en-US" sz="1500" kern="1200" dirty="0"/>
        </a:p>
      </dsp:txBody>
      <dsp:txXfrm>
        <a:off x="4753353" y="691778"/>
        <a:ext cx="1130127" cy="953044"/>
      </dsp:txXfrm>
    </dsp:sp>
    <dsp:sp modelId="{FA25B9D1-5F95-43FE-A38D-9813B698ECBB}">
      <dsp:nvSpPr>
        <dsp:cNvPr id="0" name=""/>
        <dsp:cNvSpPr/>
      </dsp:nvSpPr>
      <dsp:spPr>
        <a:xfrm>
          <a:off x="6169899" y="981294"/>
          <a:ext cx="374011" cy="374011"/>
        </a:xfrm>
        <a:prstGeom prst="mathEqual">
          <a:avLst/>
        </a:prstGeom>
        <a:gradFill rotWithShape="0">
          <a:gsLst>
            <a:gs pos="0">
              <a:schemeClr val="accent1">
                <a:shade val="90000"/>
                <a:hueOff val="854452"/>
                <a:satOff val="-83424"/>
                <a:lumOff val="40399"/>
                <a:alphaOff val="0"/>
                <a:shade val="51000"/>
                <a:satMod val="130000"/>
              </a:schemeClr>
            </a:gs>
            <a:gs pos="80000">
              <a:schemeClr val="accent1">
                <a:shade val="90000"/>
                <a:hueOff val="854452"/>
                <a:satOff val="-83424"/>
                <a:lumOff val="40399"/>
                <a:alphaOff val="0"/>
                <a:shade val="93000"/>
                <a:satMod val="130000"/>
              </a:schemeClr>
            </a:gs>
            <a:gs pos="100000">
              <a:schemeClr val="accent1">
                <a:shade val="90000"/>
                <a:hueOff val="854452"/>
                <a:satOff val="-83424"/>
                <a:lumOff val="403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6219474" y="1058340"/>
        <a:ext cx="274861" cy="219919"/>
      </dsp:txXfrm>
    </dsp:sp>
    <dsp:sp modelId="{A31104D5-66FE-4CBE-8404-F06D737A7B3B}">
      <dsp:nvSpPr>
        <dsp:cNvPr id="0" name=""/>
        <dsp:cNvSpPr/>
      </dsp:nvSpPr>
      <dsp:spPr>
        <a:xfrm>
          <a:off x="6596273" y="517639"/>
          <a:ext cx="1552967" cy="1301321"/>
        </a:xfrm>
        <a:prstGeom prst="ellipse">
          <a:avLst/>
        </a:prstGeom>
        <a:gradFill rotWithShape="0">
          <a:gsLst>
            <a:gs pos="0">
              <a:schemeClr val="accent1">
                <a:shade val="80000"/>
                <a:hueOff val="844181"/>
                <a:satOff val="-83424"/>
                <a:lumOff val="41675"/>
                <a:alphaOff val="0"/>
                <a:shade val="51000"/>
                <a:satMod val="130000"/>
              </a:schemeClr>
            </a:gs>
            <a:gs pos="80000">
              <a:schemeClr val="accent1">
                <a:shade val="80000"/>
                <a:hueOff val="844181"/>
                <a:satOff val="-83424"/>
                <a:lumOff val="41675"/>
                <a:alphaOff val="0"/>
                <a:shade val="93000"/>
                <a:satMod val="130000"/>
              </a:schemeClr>
            </a:gs>
            <a:gs pos="100000">
              <a:schemeClr val="accent1">
                <a:shade val="80000"/>
                <a:hueOff val="844181"/>
                <a:satOff val="-83424"/>
                <a:lumOff val="416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b="1" kern="1200" dirty="0" smtClean="0"/>
            <a:t>E-Mod</a:t>
          </a:r>
          <a:r>
            <a:rPr lang="en-US" sz="1300" b="1" kern="1200" dirty="0" smtClean="0"/>
            <a:t> </a:t>
          </a:r>
          <a:endParaRPr lang="en-US" sz="1300" kern="1200" dirty="0"/>
        </a:p>
      </dsp:txBody>
      <dsp:txXfrm>
        <a:off x="6823700" y="708213"/>
        <a:ext cx="1098113" cy="9201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DCDA2-4C84-41EC-806D-BBCD5D364E27}">
      <dsp:nvSpPr>
        <dsp:cNvPr id="0" name=""/>
        <dsp:cNvSpPr/>
      </dsp:nvSpPr>
      <dsp:spPr>
        <a:xfrm>
          <a:off x="208766" y="848630"/>
          <a:ext cx="3225831" cy="3225831"/>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4AC6458-D26E-484E-B541-8E8CFEAD5130}">
      <dsp:nvSpPr>
        <dsp:cNvPr id="0" name=""/>
        <dsp:cNvSpPr/>
      </dsp:nvSpPr>
      <dsp:spPr>
        <a:xfrm>
          <a:off x="863926" y="1491822"/>
          <a:ext cx="1935498" cy="1935498"/>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46EEE12-05A9-481E-A23F-4434F4BCB7F9}">
      <dsp:nvSpPr>
        <dsp:cNvPr id="0" name=""/>
        <dsp:cNvSpPr/>
      </dsp:nvSpPr>
      <dsp:spPr>
        <a:xfrm>
          <a:off x="1500866" y="2171595"/>
          <a:ext cx="645166" cy="64516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0EA0004-1E07-46DE-85AB-1179F47A83C1}">
      <dsp:nvSpPr>
        <dsp:cNvPr id="0" name=""/>
        <dsp:cNvSpPr/>
      </dsp:nvSpPr>
      <dsp:spPr>
        <a:xfrm>
          <a:off x="4035567" y="0"/>
          <a:ext cx="3160878" cy="940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rtl="0">
            <a:lnSpc>
              <a:spcPct val="90000"/>
            </a:lnSpc>
            <a:spcBef>
              <a:spcPct val="0"/>
            </a:spcBef>
            <a:spcAft>
              <a:spcPct val="35000"/>
            </a:spcAft>
          </a:pPr>
          <a:r>
            <a:rPr lang="en-US" sz="1600" b="1" u="none" kern="1200" dirty="0" smtClean="0"/>
            <a:t>If they have a “LOW” E-Mod of </a:t>
          </a:r>
          <a:r>
            <a:rPr lang="en-US" sz="1600" b="1" u="none" kern="1200" baseline="0" dirty="0" smtClean="0">
              <a:solidFill>
                <a:schemeClr val="accent2"/>
              </a:solidFill>
            </a:rPr>
            <a:t>0.70</a:t>
          </a:r>
          <a:r>
            <a:rPr lang="en-US" sz="1600" u="none" kern="1200" dirty="0" smtClean="0"/>
            <a:t>, </a:t>
          </a:r>
          <a:r>
            <a:rPr lang="en-US" sz="1600" b="1" u="none" kern="1200" dirty="0" smtClean="0"/>
            <a:t>they will pay </a:t>
          </a:r>
          <a:r>
            <a:rPr lang="en-US" sz="1600" b="1" u="none" kern="1200" baseline="0" dirty="0" smtClean="0">
              <a:solidFill>
                <a:schemeClr val="accent2"/>
              </a:solidFill>
            </a:rPr>
            <a:t>$70,000 </a:t>
          </a:r>
        </a:p>
        <a:p>
          <a:pPr lvl="0" algn="ctr" defTabSz="711200" rtl="0">
            <a:lnSpc>
              <a:spcPct val="90000"/>
            </a:lnSpc>
            <a:spcBef>
              <a:spcPct val="0"/>
            </a:spcBef>
            <a:spcAft>
              <a:spcPct val="35000"/>
            </a:spcAft>
          </a:pPr>
          <a:r>
            <a:rPr lang="en-US" sz="1600" u="none" kern="1200" dirty="0" smtClean="0"/>
            <a:t>(a 30% / $30,000 </a:t>
          </a:r>
        </a:p>
        <a:p>
          <a:pPr lvl="0" algn="ctr" defTabSz="711200" rtl="0">
            <a:lnSpc>
              <a:spcPct val="90000"/>
            </a:lnSpc>
            <a:spcBef>
              <a:spcPct val="0"/>
            </a:spcBef>
            <a:spcAft>
              <a:spcPct val="35000"/>
            </a:spcAft>
          </a:pPr>
          <a:r>
            <a:rPr lang="en-US" sz="1600" u="none" kern="1200" dirty="0" smtClean="0"/>
            <a:t>“credit” is awarded)</a:t>
          </a:r>
          <a:endParaRPr lang="en-US" sz="1600" u="none" kern="1200" dirty="0"/>
        </a:p>
      </dsp:txBody>
      <dsp:txXfrm>
        <a:off x="4035567" y="0"/>
        <a:ext cx="3160878" cy="940867"/>
      </dsp:txXfrm>
    </dsp:sp>
    <dsp:sp modelId="{5BC46C0C-232D-4F4C-889C-BBD22FD1F338}">
      <dsp:nvSpPr>
        <dsp:cNvPr id="0" name=""/>
        <dsp:cNvSpPr/>
      </dsp:nvSpPr>
      <dsp:spPr>
        <a:xfrm>
          <a:off x="3612608" y="224901"/>
          <a:ext cx="40322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F24CACD-BE30-4850-AB50-4F18A930DF7C}">
      <dsp:nvSpPr>
        <dsp:cNvPr id="0" name=""/>
        <dsp:cNvSpPr/>
      </dsp:nvSpPr>
      <dsp:spPr>
        <a:xfrm rot="5400000">
          <a:off x="1629533" y="445226"/>
          <a:ext cx="2217221" cy="1745712"/>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C19E5B7-06CF-448D-B53D-1ABD9E7E8CDE}">
      <dsp:nvSpPr>
        <dsp:cNvPr id="0" name=""/>
        <dsp:cNvSpPr/>
      </dsp:nvSpPr>
      <dsp:spPr>
        <a:xfrm>
          <a:off x="3892574" y="773731"/>
          <a:ext cx="2960796" cy="940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ctr" defTabSz="800100" rtl="0">
            <a:lnSpc>
              <a:spcPct val="90000"/>
            </a:lnSpc>
            <a:spcBef>
              <a:spcPct val="0"/>
            </a:spcBef>
            <a:spcAft>
              <a:spcPct val="35000"/>
            </a:spcAft>
          </a:pPr>
          <a:r>
            <a:rPr lang="en-US" sz="1800" b="1" u="none" kern="1200" dirty="0" smtClean="0"/>
            <a:t>If their Mod is </a:t>
          </a:r>
          <a:r>
            <a:rPr lang="en-US" sz="1800" b="1" u="none" kern="1200" dirty="0" smtClean="0">
              <a:solidFill>
                <a:schemeClr val="accent3"/>
              </a:solidFill>
            </a:rPr>
            <a:t>1.00,</a:t>
          </a:r>
          <a:r>
            <a:rPr lang="en-US" sz="1800" b="1" u="none" kern="1200" dirty="0" smtClean="0"/>
            <a:t> they will pay </a:t>
          </a:r>
          <a:r>
            <a:rPr lang="en-US" sz="1800" b="1" u="none" kern="1200" dirty="0" smtClean="0">
              <a:solidFill>
                <a:schemeClr val="accent3"/>
              </a:solidFill>
            </a:rPr>
            <a:t>$100,000 </a:t>
          </a:r>
          <a:endParaRPr lang="en-US" sz="1800" b="1" u="none" kern="1200" dirty="0">
            <a:solidFill>
              <a:schemeClr val="accent3"/>
            </a:solidFill>
          </a:endParaRPr>
        </a:p>
      </dsp:txBody>
      <dsp:txXfrm>
        <a:off x="3892574" y="773731"/>
        <a:ext cx="2960796" cy="940867"/>
      </dsp:txXfrm>
    </dsp:sp>
    <dsp:sp modelId="{0CF51613-68B3-4796-BBD2-DF5C0254353A}">
      <dsp:nvSpPr>
        <dsp:cNvPr id="0" name=""/>
        <dsp:cNvSpPr/>
      </dsp:nvSpPr>
      <dsp:spPr>
        <a:xfrm>
          <a:off x="3682330" y="1055702"/>
          <a:ext cx="40322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CA134D8-539C-4E88-AE45-2B819BBF0C55}">
      <dsp:nvSpPr>
        <dsp:cNvPr id="0" name=""/>
        <dsp:cNvSpPr/>
      </dsp:nvSpPr>
      <dsp:spPr>
        <a:xfrm rot="5400000">
          <a:off x="2166456" y="1258113"/>
          <a:ext cx="1727755" cy="1283343"/>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54F1C55-BF96-4E1D-B405-B825056D8E8C}">
      <dsp:nvSpPr>
        <dsp:cNvPr id="0" name=""/>
        <dsp:cNvSpPr/>
      </dsp:nvSpPr>
      <dsp:spPr>
        <a:xfrm>
          <a:off x="3976308" y="1834903"/>
          <a:ext cx="3105975" cy="1210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ctr" defTabSz="800100" rtl="0">
            <a:lnSpc>
              <a:spcPct val="90000"/>
            </a:lnSpc>
            <a:spcBef>
              <a:spcPct val="0"/>
            </a:spcBef>
            <a:spcAft>
              <a:spcPct val="35000"/>
            </a:spcAft>
          </a:pPr>
          <a:endParaRPr lang="en-US" sz="1800" b="1" u="none" kern="1200" dirty="0" smtClean="0"/>
        </a:p>
        <a:p>
          <a:pPr lvl="0" algn="ctr" defTabSz="800100" rtl="0">
            <a:lnSpc>
              <a:spcPct val="90000"/>
            </a:lnSpc>
            <a:spcBef>
              <a:spcPct val="0"/>
            </a:spcBef>
            <a:spcAft>
              <a:spcPts val="0"/>
            </a:spcAft>
          </a:pPr>
          <a:r>
            <a:rPr lang="en-US" sz="1800" b="1" u="none" kern="1200" dirty="0" smtClean="0"/>
            <a:t>If they have a “HIGH” E-Mod of </a:t>
          </a:r>
          <a:r>
            <a:rPr lang="en-US" sz="1800" b="1" u="none" kern="1200" dirty="0" smtClean="0">
              <a:solidFill>
                <a:schemeClr val="accent4"/>
              </a:solidFill>
            </a:rPr>
            <a:t>1.50</a:t>
          </a:r>
          <a:r>
            <a:rPr lang="en-US" sz="1800" u="none" kern="1200" dirty="0" smtClean="0"/>
            <a:t>, </a:t>
          </a:r>
          <a:r>
            <a:rPr lang="en-US" sz="1800" b="1" u="none" kern="1200" dirty="0" smtClean="0"/>
            <a:t>they will pay </a:t>
          </a:r>
          <a:r>
            <a:rPr lang="en-US" sz="1800" b="1" u="none" kern="1200" dirty="0" smtClean="0">
              <a:solidFill>
                <a:schemeClr val="accent4"/>
              </a:solidFill>
            </a:rPr>
            <a:t>$150,000</a:t>
          </a:r>
        </a:p>
        <a:p>
          <a:pPr lvl="0" algn="ctr" defTabSz="800100" rtl="0">
            <a:lnSpc>
              <a:spcPct val="90000"/>
            </a:lnSpc>
            <a:spcBef>
              <a:spcPct val="0"/>
            </a:spcBef>
            <a:spcAft>
              <a:spcPts val="0"/>
            </a:spcAft>
          </a:pPr>
          <a:r>
            <a:rPr lang="en-US" sz="1600" u="none" kern="1200" dirty="0" smtClean="0"/>
            <a:t>(a 50% / $50,000 </a:t>
          </a:r>
        </a:p>
        <a:p>
          <a:pPr lvl="0" algn="ctr" defTabSz="800100" rtl="0">
            <a:lnSpc>
              <a:spcPct val="90000"/>
            </a:lnSpc>
            <a:spcBef>
              <a:spcPct val="0"/>
            </a:spcBef>
            <a:spcAft>
              <a:spcPts val="0"/>
            </a:spcAft>
          </a:pPr>
          <a:r>
            <a:rPr lang="en-US" sz="1600" u="none" kern="1200" dirty="0" smtClean="0"/>
            <a:t>“debit” penalty is added)</a:t>
          </a:r>
          <a:endParaRPr lang="en-US" sz="1600" u="none" kern="1200" dirty="0"/>
        </a:p>
      </dsp:txBody>
      <dsp:txXfrm>
        <a:off x="3976308" y="1834903"/>
        <a:ext cx="3105975" cy="1210980"/>
      </dsp:txXfrm>
    </dsp:sp>
    <dsp:sp modelId="{56FE86E2-EAF7-463B-A9C5-6DC7BE82E517}">
      <dsp:nvSpPr>
        <dsp:cNvPr id="0" name=""/>
        <dsp:cNvSpPr/>
      </dsp:nvSpPr>
      <dsp:spPr>
        <a:xfrm>
          <a:off x="3569023" y="2132036"/>
          <a:ext cx="40322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8FC2F09-1E57-4C08-9ABB-F47383E13916}">
      <dsp:nvSpPr>
        <dsp:cNvPr id="0" name=""/>
        <dsp:cNvSpPr/>
      </dsp:nvSpPr>
      <dsp:spPr>
        <a:xfrm rot="5400000">
          <a:off x="2565067" y="2340440"/>
          <a:ext cx="1234417" cy="820973"/>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04402-F62A-48E4-8BFE-4A73CF1922E3}">
      <dsp:nvSpPr>
        <dsp:cNvPr id="0" name=""/>
        <dsp:cNvSpPr/>
      </dsp:nvSpPr>
      <dsp:spPr>
        <a:xfrm>
          <a:off x="0" y="2262430"/>
          <a:ext cx="6515100" cy="500088"/>
        </a:xfrm>
        <a:prstGeom prst="rect">
          <a:avLst/>
        </a:prstGeom>
        <a:solidFill>
          <a:schemeClr val="accent1">
            <a:shade val="8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t>1/1/2019 – 1/1/2020 - Policy Year is </a:t>
          </a:r>
          <a:r>
            <a:rPr lang="en-US" sz="1800" b="1" kern="1200" dirty="0" smtClean="0">
              <a:solidFill>
                <a:srgbClr val="FF0000"/>
              </a:solidFill>
            </a:rPr>
            <a:t>Not</a:t>
          </a:r>
          <a:r>
            <a:rPr lang="en-US" sz="1800" b="1" kern="1200" dirty="0" smtClean="0"/>
            <a:t> Included</a:t>
          </a:r>
          <a:endParaRPr lang="en-US" sz="1800" kern="1200" dirty="0"/>
        </a:p>
      </dsp:txBody>
      <dsp:txXfrm>
        <a:off x="0" y="2262430"/>
        <a:ext cx="6515100" cy="500088"/>
      </dsp:txXfrm>
    </dsp:sp>
    <dsp:sp modelId="{64D358DA-89A5-4547-A147-C15A2709F68F}">
      <dsp:nvSpPr>
        <dsp:cNvPr id="0" name=""/>
        <dsp:cNvSpPr/>
      </dsp:nvSpPr>
      <dsp:spPr>
        <a:xfrm rot="10800000">
          <a:off x="0" y="1524215"/>
          <a:ext cx="6515100" cy="769135"/>
        </a:xfrm>
        <a:prstGeom prst="upArrowCallout">
          <a:avLst/>
        </a:prstGeom>
        <a:solidFill>
          <a:schemeClr val="accent1">
            <a:shade val="80000"/>
            <a:hueOff val="281394"/>
            <a:satOff val="-27808"/>
            <a:lumOff val="138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1/1/2018 – 1/1/2019 – Used in calculating 2020 E-Mod</a:t>
          </a:r>
          <a:endParaRPr lang="en-US" sz="1800" kern="1200" dirty="0"/>
        </a:p>
      </dsp:txBody>
      <dsp:txXfrm rot="10800000">
        <a:off x="0" y="1524215"/>
        <a:ext cx="6515100" cy="499761"/>
      </dsp:txXfrm>
    </dsp:sp>
    <dsp:sp modelId="{FBFB9A74-4A9B-4A89-93B2-B3D7B1305705}">
      <dsp:nvSpPr>
        <dsp:cNvPr id="0" name=""/>
        <dsp:cNvSpPr/>
      </dsp:nvSpPr>
      <dsp:spPr>
        <a:xfrm rot="10800000">
          <a:off x="0" y="762581"/>
          <a:ext cx="6515100" cy="769135"/>
        </a:xfrm>
        <a:prstGeom prst="upArrowCallout">
          <a:avLst/>
        </a:prstGeom>
        <a:solidFill>
          <a:schemeClr val="accent1">
            <a:shade val="80000"/>
            <a:hueOff val="562787"/>
            <a:satOff val="-55616"/>
            <a:lumOff val="277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1/1/2017 – 1/1/2018– Used in calculating 2020 E-Mod</a:t>
          </a:r>
          <a:endParaRPr lang="en-US" sz="1800" kern="1200" dirty="0"/>
        </a:p>
      </dsp:txBody>
      <dsp:txXfrm rot="10800000">
        <a:off x="0" y="762581"/>
        <a:ext cx="6515100" cy="499761"/>
      </dsp:txXfrm>
    </dsp:sp>
    <dsp:sp modelId="{A4F7EB5D-99AA-4AF5-8F9B-D1DFC47E783F}">
      <dsp:nvSpPr>
        <dsp:cNvPr id="0" name=""/>
        <dsp:cNvSpPr/>
      </dsp:nvSpPr>
      <dsp:spPr>
        <a:xfrm rot="10800000">
          <a:off x="0" y="947"/>
          <a:ext cx="6515100" cy="769135"/>
        </a:xfrm>
        <a:prstGeom prst="upArrowCallout">
          <a:avLst/>
        </a:prstGeom>
        <a:solidFill>
          <a:schemeClr val="accent1">
            <a:shade val="80000"/>
            <a:hueOff val="844181"/>
            <a:satOff val="-83424"/>
            <a:lumOff val="416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1/1/2016 – 1/1/2017 – Used in calculating 2020 E-Mod</a:t>
          </a:r>
          <a:endParaRPr lang="en-US" sz="1800" kern="1200" dirty="0"/>
        </a:p>
      </dsp:txBody>
      <dsp:txXfrm rot="10800000">
        <a:off x="0" y="947"/>
        <a:ext cx="6515100" cy="4997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5" tIns="47113" rIns="94225" bIns="47113" numCol="1" anchor="t" anchorCtr="0" compatLnSpc="1">
            <a:prstTxWarp prst="textNoShape">
              <a:avLst/>
            </a:prstTxWarp>
          </a:bodyPr>
          <a:lstStyle>
            <a:lvl1pPr algn="l">
              <a:lnSpc>
                <a:spcPct val="100000"/>
              </a:lnSpc>
              <a:defRPr sz="1300"/>
            </a:lvl1pPr>
          </a:lstStyle>
          <a:p>
            <a:endParaRPr lang="en-US" altLang="en-US" dirty="0"/>
          </a:p>
        </p:txBody>
      </p:sp>
      <p:sp>
        <p:nvSpPr>
          <p:cNvPr id="19459" name="Rectangle 3"/>
          <p:cNvSpPr>
            <a:spLocks noGrp="1" noChangeArrowheads="1"/>
          </p:cNvSpPr>
          <p:nvPr>
            <p:ph type="dt" sz="quarter"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5" tIns="47113" rIns="94225" bIns="47113" numCol="1" anchor="t" anchorCtr="0" compatLnSpc="1">
            <a:prstTxWarp prst="textNoShape">
              <a:avLst/>
            </a:prstTxWarp>
          </a:bodyPr>
          <a:lstStyle>
            <a:lvl1pPr algn="r">
              <a:lnSpc>
                <a:spcPct val="100000"/>
              </a:lnSpc>
              <a:defRPr sz="1300"/>
            </a:lvl1pPr>
          </a:lstStyle>
          <a:p>
            <a:endParaRPr lang="en-US" altLang="en-US" dirty="0"/>
          </a:p>
        </p:txBody>
      </p:sp>
      <p:sp>
        <p:nvSpPr>
          <p:cNvPr id="19460" name="Rectangle 4"/>
          <p:cNvSpPr>
            <a:spLocks noGrp="1" noChangeArrowheads="1"/>
          </p:cNvSpPr>
          <p:nvPr>
            <p:ph type="ftr" sz="quarter" idx="2"/>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5" tIns="47113" rIns="94225" bIns="47113" numCol="1" anchor="b" anchorCtr="0" compatLnSpc="1">
            <a:prstTxWarp prst="textNoShape">
              <a:avLst/>
            </a:prstTxWarp>
          </a:bodyPr>
          <a:lstStyle>
            <a:lvl1pPr algn="l">
              <a:lnSpc>
                <a:spcPct val="100000"/>
              </a:lnSpc>
              <a:defRPr sz="1300"/>
            </a:lvl1pPr>
          </a:lstStyle>
          <a:p>
            <a:endParaRPr lang="en-US" altLang="en-US" dirty="0"/>
          </a:p>
        </p:txBody>
      </p:sp>
      <p:sp>
        <p:nvSpPr>
          <p:cNvPr id="19461" name="Rectangle 5"/>
          <p:cNvSpPr>
            <a:spLocks noGrp="1" noChangeArrowheads="1"/>
          </p:cNvSpPr>
          <p:nvPr>
            <p:ph type="sldNum" sz="quarter" idx="3"/>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5" tIns="47113" rIns="94225" bIns="47113" numCol="1" anchor="b" anchorCtr="0" compatLnSpc="1">
            <a:prstTxWarp prst="textNoShape">
              <a:avLst/>
            </a:prstTxWarp>
          </a:bodyPr>
          <a:lstStyle>
            <a:lvl1pPr algn="r">
              <a:lnSpc>
                <a:spcPct val="100000"/>
              </a:lnSpc>
              <a:defRPr sz="1300"/>
            </a:lvl1pPr>
          </a:lstStyle>
          <a:p>
            <a:fld id="{F24E5264-E72F-488D-934F-01C02BFE7636}" type="slidenum">
              <a:rPr lang="en-US" altLang="en-US"/>
              <a:pPr/>
              <a:t>‹#›</a:t>
            </a:fld>
            <a:endParaRPr lang="en-US" altLang="en-US" dirty="0"/>
          </a:p>
        </p:txBody>
      </p:sp>
    </p:spTree>
    <p:extLst>
      <p:ext uri="{BB962C8B-B14F-4D97-AF65-F5344CB8AC3E}">
        <p14:creationId xmlns:p14="http://schemas.microsoft.com/office/powerpoint/2010/main" val="3198853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5" tIns="47113" rIns="94225" bIns="47113" numCol="1" anchor="t" anchorCtr="0" compatLnSpc="1">
            <a:prstTxWarp prst="textNoShape">
              <a:avLst/>
            </a:prstTxWarp>
          </a:bodyPr>
          <a:lstStyle>
            <a:lvl1pPr algn="l">
              <a:lnSpc>
                <a:spcPct val="100000"/>
              </a:lnSpc>
              <a:defRPr sz="1300"/>
            </a:lvl1pPr>
          </a:lstStyle>
          <a:p>
            <a:endParaRPr lang="en-US" altLang="en-US" dirty="0"/>
          </a:p>
        </p:txBody>
      </p:sp>
      <p:sp>
        <p:nvSpPr>
          <p:cNvPr id="3075"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5" tIns="47113" rIns="94225" bIns="47113" numCol="1" anchor="t" anchorCtr="0" compatLnSpc="1">
            <a:prstTxWarp prst="textNoShape">
              <a:avLst/>
            </a:prstTxWarp>
          </a:bodyPr>
          <a:lstStyle>
            <a:lvl1pPr algn="r">
              <a:lnSpc>
                <a:spcPct val="100000"/>
              </a:lnSpc>
              <a:defRPr sz="1300"/>
            </a:lvl1pPr>
          </a:lstStyle>
          <a:p>
            <a:endParaRPr lang="en-US" altLang="en-US" dirty="0"/>
          </a:p>
        </p:txBody>
      </p:sp>
      <p:sp>
        <p:nvSpPr>
          <p:cNvPr id="3076" name="Rectangle 4"/>
          <p:cNvSpPr>
            <a:spLocks noGrp="1" noRot="1" noChangeAspect="1" noChangeArrowheads="1" noTextEdit="1"/>
          </p:cNvSpPr>
          <p:nvPr>
            <p:ph type="sldImg" idx="2"/>
          </p:nvPr>
        </p:nvSpPr>
        <p:spPr bwMode="auto">
          <a:xfrm>
            <a:off x="422275" y="704850"/>
            <a:ext cx="6257925" cy="35210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5" tIns="47113" rIns="94225" bIns="471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5" tIns="47113" rIns="94225" bIns="47113" numCol="1" anchor="b" anchorCtr="0" compatLnSpc="1">
            <a:prstTxWarp prst="textNoShape">
              <a:avLst/>
            </a:prstTxWarp>
          </a:bodyPr>
          <a:lstStyle>
            <a:lvl1pPr algn="l">
              <a:lnSpc>
                <a:spcPct val="100000"/>
              </a:lnSpc>
              <a:defRPr sz="1300"/>
            </a:lvl1pPr>
          </a:lstStyle>
          <a:p>
            <a:endParaRPr lang="en-US" altLang="en-US" dirty="0"/>
          </a:p>
        </p:txBody>
      </p:sp>
      <p:sp>
        <p:nvSpPr>
          <p:cNvPr id="3079"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5" tIns="47113" rIns="94225" bIns="47113" numCol="1" anchor="b" anchorCtr="0" compatLnSpc="1">
            <a:prstTxWarp prst="textNoShape">
              <a:avLst/>
            </a:prstTxWarp>
          </a:bodyPr>
          <a:lstStyle>
            <a:lvl1pPr algn="r">
              <a:lnSpc>
                <a:spcPct val="100000"/>
              </a:lnSpc>
              <a:defRPr sz="1300"/>
            </a:lvl1pPr>
          </a:lstStyle>
          <a:p>
            <a:fld id="{33F36DFC-F532-42BA-8842-36A65A06FEF4}" type="slidenum">
              <a:rPr lang="en-US" altLang="en-US"/>
              <a:pPr/>
              <a:t>‹#›</a:t>
            </a:fld>
            <a:endParaRPr lang="en-US" altLang="en-US" dirty="0"/>
          </a:p>
        </p:txBody>
      </p:sp>
    </p:spTree>
    <p:extLst>
      <p:ext uri="{BB962C8B-B14F-4D97-AF65-F5344CB8AC3E}">
        <p14:creationId xmlns:p14="http://schemas.microsoft.com/office/powerpoint/2010/main" val="23360077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charset="0"/>
        <a:ea typeface="+mn-ea"/>
        <a:cs typeface="+mn-cs"/>
      </a:defRPr>
    </a:lvl1pPr>
    <a:lvl2pPr marL="396804" algn="l" rtl="0" fontAlgn="base">
      <a:spcBef>
        <a:spcPct val="30000"/>
      </a:spcBef>
      <a:spcAft>
        <a:spcPct val="0"/>
      </a:spcAft>
      <a:defRPr sz="1000" kern="1200">
        <a:solidFill>
          <a:schemeClr val="tx1"/>
        </a:solidFill>
        <a:latin typeface="Arial" charset="0"/>
        <a:ea typeface="+mn-ea"/>
        <a:cs typeface="+mn-cs"/>
      </a:defRPr>
    </a:lvl2pPr>
    <a:lvl3pPr marL="793608" algn="l" rtl="0" fontAlgn="base">
      <a:spcBef>
        <a:spcPct val="30000"/>
      </a:spcBef>
      <a:spcAft>
        <a:spcPct val="0"/>
      </a:spcAft>
      <a:defRPr sz="1000" kern="1200">
        <a:solidFill>
          <a:schemeClr val="tx1"/>
        </a:solidFill>
        <a:latin typeface="Arial" charset="0"/>
        <a:ea typeface="+mn-ea"/>
        <a:cs typeface="+mn-cs"/>
      </a:defRPr>
    </a:lvl3pPr>
    <a:lvl4pPr marL="1190412" algn="l" rtl="0" fontAlgn="base">
      <a:spcBef>
        <a:spcPct val="30000"/>
      </a:spcBef>
      <a:spcAft>
        <a:spcPct val="0"/>
      </a:spcAft>
      <a:defRPr sz="1000" kern="1200">
        <a:solidFill>
          <a:schemeClr val="tx1"/>
        </a:solidFill>
        <a:latin typeface="Arial" charset="0"/>
        <a:ea typeface="+mn-ea"/>
        <a:cs typeface="+mn-cs"/>
      </a:defRPr>
    </a:lvl4pPr>
    <a:lvl5pPr marL="1587216" algn="l" rtl="0" fontAlgn="base">
      <a:spcBef>
        <a:spcPct val="30000"/>
      </a:spcBef>
      <a:spcAft>
        <a:spcPct val="0"/>
      </a:spcAft>
      <a:defRPr sz="1000" kern="1200">
        <a:solidFill>
          <a:schemeClr val="tx1"/>
        </a:solidFill>
        <a:latin typeface="Arial" charset="0"/>
        <a:ea typeface="+mn-ea"/>
        <a:cs typeface="+mn-cs"/>
      </a:defRPr>
    </a:lvl5pPr>
    <a:lvl6pPr marL="1984019" algn="l" defTabSz="793608" rtl="0" eaLnBrk="1" latinLnBrk="0" hangingPunct="1">
      <a:defRPr sz="1000" kern="1200">
        <a:solidFill>
          <a:schemeClr val="tx1"/>
        </a:solidFill>
        <a:latin typeface="+mn-lt"/>
        <a:ea typeface="+mn-ea"/>
        <a:cs typeface="+mn-cs"/>
      </a:defRPr>
    </a:lvl6pPr>
    <a:lvl7pPr marL="2380823" algn="l" defTabSz="793608" rtl="0" eaLnBrk="1" latinLnBrk="0" hangingPunct="1">
      <a:defRPr sz="1000" kern="1200">
        <a:solidFill>
          <a:schemeClr val="tx1"/>
        </a:solidFill>
        <a:latin typeface="+mn-lt"/>
        <a:ea typeface="+mn-ea"/>
        <a:cs typeface="+mn-cs"/>
      </a:defRPr>
    </a:lvl7pPr>
    <a:lvl8pPr marL="2777627" algn="l" defTabSz="793608" rtl="0" eaLnBrk="1" latinLnBrk="0" hangingPunct="1">
      <a:defRPr sz="1000" kern="1200">
        <a:solidFill>
          <a:schemeClr val="tx1"/>
        </a:solidFill>
        <a:latin typeface="+mn-lt"/>
        <a:ea typeface="+mn-ea"/>
        <a:cs typeface="+mn-cs"/>
      </a:defRPr>
    </a:lvl8pPr>
    <a:lvl9pPr marL="3174431" algn="l" defTabSz="793608"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9FD1C-CBAE-446A-8CD9-AB13A66B0D8F}" type="slidenum">
              <a:rPr lang="en-US" altLang="en-US"/>
              <a:pPr/>
              <a:t>0</a:t>
            </a:fld>
            <a:endParaRPr lang="en-US" altLang="en-US" dirty="0"/>
          </a:p>
        </p:txBody>
      </p:sp>
      <p:sp>
        <p:nvSpPr>
          <p:cNvPr id="4098" name="Rectangle 2"/>
          <p:cNvSpPr>
            <a:spLocks noGrp="1" noRot="1" noChangeAspect="1" noChangeArrowheads="1" noTextEdit="1"/>
          </p:cNvSpPr>
          <p:nvPr>
            <p:ph type="sldImg"/>
          </p:nvPr>
        </p:nvSpPr>
        <p:spPr>
          <a:xfrm>
            <a:off x="422275" y="704850"/>
            <a:ext cx="6257925" cy="3521075"/>
          </a:xfrm>
          <a:ln/>
        </p:spPr>
      </p:sp>
      <p:sp>
        <p:nvSpPr>
          <p:cNvPr id="4099" name="Rectangle 3"/>
          <p:cNvSpPr>
            <a:spLocks noGrp="1" noChangeArrowheads="1"/>
          </p:cNvSpPr>
          <p:nvPr>
            <p:ph type="body" idx="1"/>
          </p:nvPr>
        </p:nvSpPr>
        <p:spPr/>
        <p:txBody>
          <a:bodyPr/>
          <a:lstStyle/>
          <a:p>
            <a:r>
              <a:rPr lang="en-US" altLang="en-US" dirty="0" smtClean="0"/>
              <a:t>Good Morning Everyone – </a:t>
            </a:r>
          </a:p>
          <a:p>
            <a:endParaRPr lang="en-US" dirty="0" smtClean="0">
              <a:effectLst/>
            </a:endParaRPr>
          </a:p>
          <a:p>
            <a:r>
              <a:rPr lang="en-US" dirty="0" smtClean="0">
                <a:effectLst/>
              </a:rPr>
              <a:t>I’m Erin Williams and </a:t>
            </a:r>
            <a:endParaRPr lang="en-US" dirty="0" smtClean="0">
              <a:effectLst/>
            </a:endParaRPr>
          </a:p>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 is a essentially a grading scale,</a:t>
            </a:r>
            <a:r>
              <a:rPr lang="en-US" baseline="0" dirty="0" smtClean="0"/>
              <a:t> both for your Safety for potential bids and for any Insurance company looking at the risk associated with of insuring your company. </a:t>
            </a:r>
          </a:p>
          <a:p>
            <a:endParaRPr lang="en-US" baseline="0" dirty="0" smtClean="0"/>
          </a:p>
          <a:p>
            <a:r>
              <a:rPr lang="en-US" baseline="0" dirty="0" smtClean="0"/>
              <a:t>An Average Mod or what would be considered a C-student on a grading scale is a 1.0</a:t>
            </a:r>
          </a:p>
          <a:p>
            <a:endParaRPr lang="en-US" baseline="0" dirty="0" smtClean="0"/>
          </a:p>
          <a:p>
            <a:r>
              <a:rPr lang="en-US" baseline="0" dirty="0" smtClean="0"/>
              <a:t>Anything less than a 1.0 means you are doing better than average compared to your competitors and anything higher than a 1.0 means, you are doing worse than average in comparison with your competitors. </a:t>
            </a:r>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9</a:t>
            </a:fld>
            <a:endParaRPr lang="en-US" altLang="en-US" dirty="0"/>
          </a:p>
        </p:txBody>
      </p:sp>
    </p:spTree>
    <p:extLst>
      <p:ext uri="{BB962C8B-B14F-4D97-AF65-F5344CB8AC3E}">
        <p14:creationId xmlns:p14="http://schemas.microsoft.com/office/powerpoint/2010/main" val="1188008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96B4A9-0FC1-4206-8B01-C10198B6594B}" type="slidenum">
              <a:rPr lang="en-US" altLang="en-US" smtClean="0"/>
              <a:pPr/>
              <a:t>10</a:t>
            </a:fld>
            <a:endParaRPr lang="en-US" altLang="en-US" dirty="0"/>
          </a:p>
        </p:txBody>
      </p:sp>
    </p:spTree>
    <p:extLst>
      <p:ext uri="{BB962C8B-B14F-4D97-AF65-F5344CB8AC3E}">
        <p14:creationId xmlns:p14="http://schemas.microsoft.com/office/powerpoint/2010/main" val="184944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smtClean="0"/>
          </a:p>
        </p:txBody>
      </p:sp>
      <p:sp>
        <p:nvSpPr>
          <p:cNvPr id="51204" name="Slide Number Placeholder 3"/>
          <p:cNvSpPr>
            <a:spLocks noGrp="1"/>
          </p:cNvSpPr>
          <p:nvPr>
            <p:ph type="sldNum" sz="quarter" idx="5"/>
          </p:nvPr>
        </p:nvSpPr>
        <p:spPr>
          <a:noFill/>
        </p:spPr>
        <p:txBody>
          <a:bodyPr/>
          <a:lstStyle>
            <a:lvl1pPr>
              <a:defRPr sz="2000">
                <a:solidFill>
                  <a:schemeClr val="tx1"/>
                </a:solidFill>
                <a:latin typeface="Arial" charset="0"/>
                <a:ea typeface="MS PGothic" pitchFamily="34" charset="-128"/>
              </a:defRPr>
            </a:lvl1pPr>
            <a:lvl2pPr marL="765539" indent="-294437">
              <a:defRPr sz="2000">
                <a:solidFill>
                  <a:schemeClr val="tx1"/>
                </a:solidFill>
                <a:latin typeface="Arial" charset="0"/>
                <a:ea typeface="MS PGothic" pitchFamily="34" charset="-128"/>
              </a:defRPr>
            </a:lvl2pPr>
            <a:lvl3pPr marL="1177752" indent="-235550">
              <a:defRPr sz="2000">
                <a:solidFill>
                  <a:schemeClr val="tx1"/>
                </a:solidFill>
                <a:latin typeface="Arial" charset="0"/>
                <a:ea typeface="MS PGothic" pitchFamily="34" charset="-128"/>
              </a:defRPr>
            </a:lvl3pPr>
            <a:lvl4pPr marL="1648852" indent="-235550">
              <a:defRPr sz="2000">
                <a:solidFill>
                  <a:schemeClr val="tx1"/>
                </a:solidFill>
                <a:latin typeface="Arial" charset="0"/>
                <a:ea typeface="MS PGothic" pitchFamily="34" charset="-128"/>
              </a:defRPr>
            </a:lvl4pPr>
            <a:lvl5pPr marL="2119954" indent="-235550">
              <a:defRPr sz="2000">
                <a:solidFill>
                  <a:schemeClr val="tx1"/>
                </a:solidFill>
                <a:latin typeface="Arial" charset="0"/>
                <a:ea typeface="MS PGothic" pitchFamily="34" charset="-128"/>
              </a:defRPr>
            </a:lvl5pPr>
            <a:lvl6pPr marL="2591054" indent="-235550" eaLnBrk="0" fontAlgn="base" hangingPunct="0">
              <a:spcBef>
                <a:spcPct val="0"/>
              </a:spcBef>
              <a:spcAft>
                <a:spcPct val="0"/>
              </a:spcAft>
              <a:defRPr sz="2000">
                <a:solidFill>
                  <a:schemeClr val="tx1"/>
                </a:solidFill>
                <a:latin typeface="Arial" charset="0"/>
                <a:ea typeface="MS PGothic" pitchFamily="34" charset="-128"/>
              </a:defRPr>
            </a:lvl6pPr>
            <a:lvl7pPr marL="3062154" indent="-235550" eaLnBrk="0" fontAlgn="base" hangingPunct="0">
              <a:spcBef>
                <a:spcPct val="0"/>
              </a:spcBef>
              <a:spcAft>
                <a:spcPct val="0"/>
              </a:spcAft>
              <a:defRPr sz="2000">
                <a:solidFill>
                  <a:schemeClr val="tx1"/>
                </a:solidFill>
                <a:latin typeface="Arial" charset="0"/>
                <a:ea typeface="MS PGothic" pitchFamily="34" charset="-128"/>
              </a:defRPr>
            </a:lvl7pPr>
            <a:lvl8pPr marL="3533256" indent="-235550" eaLnBrk="0" fontAlgn="base" hangingPunct="0">
              <a:spcBef>
                <a:spcPct val="0"/>
              </a:spcBef>
              <a:spcAft>
                <a:spcPct val="0"/>
              </a:spcAft>
              <a:defRPr sz="2000">
                <a:solidFill>
                  <a:schemeClr val="tx1"/>
                </a:solidFill>
                <a:latin typeface="Arial" charset="0"/>
                <a:ea typeface="MS PGothic" pitchFamily="34" charset="-128"/>
              </a:defRPr>
            </a:lvl8pPr>
            <a:lvl9pPr marL="4004357" indent="-235550" eaLnBrk="0" fontAlgn="base" hangingPunct="0">
              <a:spcBef>
                <a:spcPct val="0"/>
              </a:spcBef>
              <a:spcAft>
                <a:spcPct val="0"/>
              </a:spcAft>
              <a:defRPr sz="2000">
                <a:solidFill>
                  <a:schemeClr val="tx1"/>
                </a:solidFill>
                <a:latin typeface="Arial" charset="0"/>
                <a:ea typeface="MS PGothic" pitchFamily="34" charset="-128"/>
              </a:defRPr>
            </a:lvl9pPr>
          </a:lstStyle>
          <a:p>
            <a:fld id="{D36F0B03-70BA-4156-B1F0-7CBA67164267}" type="slidenum">
              <a:rPr lang="en-US" altLang="en-US" sz="1300"/>
              <a:pPr/>
              <a:t>11</a:t>
            </a:fld>
            <a:endParaRPr lang="en-US" altLang="en-US" sz="1300" dirty="0"/>
          </a:p>
        </p:txBody>
      </p:sp>
    </p:spTree>
    <p:extLst>
      <p:ext uri="{BB962C8B-B14F-4D97-AF65-F5344CB8AC3E}">
        <p14:creationId xmlns:p14="http://schemas.microsoft.com/office/powerpoint/2010/main" val="265730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9176D-C701-49E7-B31E-08AD15B5755E}" type="slidenum">
              <a:rPr lang="en-US" altLang="en-US"/>
              <a:pPr/>
              <a:t>12</a:t>
            </a:fld>
            <a:endParaRPr lang="en-US" altLang="en-US" dirty="0"/>
          </a:p>
        </p:txBody>
      </p:sp>
      <p:sp>
        <p:nvSpPr>
          <p:cNvPr id="6146" name="Rectangle 2"/>
          <p:cNvSpPr>
            <a:spLocks noGrp="1" noRot="1" noChangeAspect="1" noChangeArrowheads="1" noTextEdit="1"/>
          </p:cNvSpPr>
          <p:nvPr>
            <p:ph type="sldImg"/>
          </p:nvPr>
        </p:nvSpPr>
        <p:spPr>
          <a:xfrm>
            <a:off x="422275" y="704850"/>
            <a:ext cx="6257925" cy="3521075"/>
          </a:xfrm>
          <a:ln/>
        </p:spPr>
      </p:sp>
      <p:sp>
        <p:nvSpPr>
          <p:cNvPr id="6147" name="Rectangle 3"/>
          <p:cNvSpPr>
            <a:spLocks noGrp="1" noChangeArrowheads="1"/>
          </p:cNvSpPr>
          <p:nvPr>
            <p:ph type="body" idx="1"/>
          </p:nvPr>
        </p:nvSpPr>
        <p:spPr/>
        <p:txBody>
          <a:bodyPr/>
          <a:lstStyle/>
          <a:p>
            <a:r>
              <a:rPr lang="en-US" altLang="en-US" dirty="0" smtClean="0"/>
              <a:t>When an injury ONLY requires medical treatment, but you can avoid lost time you will get a 70% discount</a:t>
            </a:r>
            <a:endParaRPr lang="en-US" altLang="en-US" dirty="0"/>
          </a:p>
        </p:txBody>
      </p:sp>
    </p:spTree>
    <p:extLst>
      <p:ext uri="{BB962C8B-B14F-4D97-AF65-F5344CB8AC3E}">
        <p14:creationId xmlns:p14="http://schemas.microsoft.com/office/powerpoint/2010/main" val="3381408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the most crucial point on those seemingly “minor claims” where you can save 70% by being proactive</a:t>
            </a:r>
          </a:p>
          <a:p>
            <a:endParaRPr lang="en-US" baseline="0" dirty="0" smtClean="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13</a:t>
            </a:fld>
            <a:endParaRPr lang="en-US" altLang="en-US" dirty="0"/>
          </a:p>
        </p:txBody>
      </p:sp>
    </p:spTree>
    <p:extLst>
      <p:ext uri="{BB962C8B-B14F-4D97-AF65-F5344CB8AC3E}">
        <p14:creationId xmlns:p14="http://schemas.microsoft.com/office/powerpoint/2010/main" val="220377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14</a:t>
            </a:fld>
            <a:endParaRPr lang="en-US" altLang="en-US" dirty="0"/>
          </a:p>
        </p:txBody>
      </p:sp>
    </p:spTree>
    <p:extLst>
      <p:ext uri="{BB962C8B-B14F-4D97-AF65-F5344CB8AC3E}">
        <p14:creationId xmlns:p14="http://schemas.microsoft.com/office/powerpoint/2010/main" val="1776757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Copious Amount of Research</a:t>
            </a:r>
            <a:r>
              <a:rPr lang="en-US" baseline="0" dirty="0" smtClean="0"/>
              <a:t> that shows: </a:t>
            </a:r>
          </a:p>
          <a:p>
            <a:endParaRPr lang="en-US" baseline="0" dirty="0" smtClean="0"/>
          </a:p>
          <a:p>
            <a:r>
              <a:rPr lang="en-US" dirty="0" smtClean="0"/>
              <a:t>Employees who </a:t>
            </a:r>
            <a:r>
              <a:rPr lang="en-US" b="1" i="1" u="sng" dirty="0" smtClean="0"/>
              <a:t>never </a:t>
            </a:r>
            <a:r>
              <a:rPr lang="en-US" dirty="0" smtClean="0"/>
              <a:t>loses time from work have better outcomes than people who do</a:t>
            </a:r>
          </a:p>
          <a:p>
            <a:endParaRPr lang="en-US" sz="800" dirty="0"/>
          </a:p>
          <a:p>
            <a:r>
              <a:rPr lang="en-US" dirty="0" smtClean="0"/>
              <a:t>The longer an employer is off work the worse the odds of them </a:t>
            </a:r>
            <a:r>
              <a:rPr lang="en-US" b="1" i="1" u="sng" dirty="0" smtClean="0"/>
              <a:t>ever</a:t>
            </a:r>
            <a:r>
              <a:rPr lang="en-US" dirty="0" smtClean="0"/>
              <a:t> returning to work</a:t>
            </a:r>
            <a:r>
              <a:rPr lang="en-US" baseline="0" dirty="0" smtClean="0"/>
              <a:t> and by the 12</a:t>
            </a:r>
            <a:r>
              <a:rPr lang="en-US" baseline="30000" dirty="0" smtClean="0"/>
              <a:t>th</a:t>
            </a:r>
            <a:r>
              <a:rPr lang="en-US" baseline="0" dirty="0" smtClean="0"/>
              <a:t> week of lost time, the chances of an employee return to work drops by 50%</a:t>
            </a:r>
            <a:endParaRPr lang="en-US" dirty="0" smtClean="0"/>
          </a:p>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15</a:t>
            </a:fld>
            <a:endParaRPr lang="en-US" altLang="en-US" dirty="0"/>
          </a:p>
        </p:txBody>
      </p:sp>
    </p:spTree>
    <p:extLst>
      <p:ext uri="{BB962C8B-B14F-4D97-AF65-F5344CB8AC3E}">
        <p14:creationId xmlns:p14="http://schemas.microsoft.com/office/powerpoint/2010/main" val="266982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Wages paid to the injured employee for absences not covered by Workers’ Compensation</a:t>
            </a:r>
          </a:p>
          <a:p>
            <a:pPr>
              <a:defRPr/>
            </a:pPr>
            <a:endParaRPr lang="en-US" dirty="0" smtClean="0"/>
          </a:p>
          <a:p>
            <a:pPr>
              <a:defRPr/>
            </a:pPr>
            <a:r>
              <a:rPr lang="en-US" dirty="0" smtClean="0"/>
              <a:t>Time spent by administrators, supervisors, safety personnel and many others who have to handle the claim</a:t>
            </a:r>
          </a:p>
          <a:p>
            <a:pPr>
              <a:defRPr/>
            </a:pPr>
            <a:endParaRPr lang="en-US" dirty="0" smtClean="0"/>
          </a:p>
          <a:p>
            <a:pPr>
              <a:defRPr/>
            </a:pPr>
            <a:r>
              <a:rPr lang="en-US" dirty="0" smtClean="0"/>
              <a:t>Cost to clean up, repair and replace equipment and machinery damaged by accidents</a:t>
            </a:r>
          </a:p>
          <a:p>
            <a:pPr>
              <a:defRPr/>
            </a:pPr>
            <a:endParaRPr lang="en-US" dirty="0" smtClean="0"/>
          </a:p>
          <a:p>
            <a:pPr>
              <a:defRPr/>
            </a:pPr>
            <a:r>
              <a:rPr lang="en-US" dirty="0" smtClean="0"/>
              <a:t>Possible OSHA fines</a:t>
            </a:r>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16</a:t>
            </a:fld>
            <a:endParaRPr lang="en-US" altLang="en-US" dirty="0"/>
          </a:p>
        </p:txBody>
      </p:sp>
    </p:spTree>
    <p:extLst>
      <p:ext uri="{BB962C8B-B14F-4D97-AF65-F5344CB8AC3E}">
        <p14:creationId xmlns:p14="http://schemas.microsoft.com/office/powerpoint/2010/main" val="1396479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9176D-C701-49E7-B31E-08AD15B5755E}" type="slidenum">
              <a:rPr lang="en-US" altLang="en-US"/>
              <a:pPr/>
              <a:t>17</a:t>
            </a:fld>
            <a:endParaRPr lang="en-US" altLang="en-US" dirty="0"/>
          </a:p>
        </p:txBody>
      </p:sp>
      <p:sp>
        <p:nvSpPr>
          <p:cNvPr id="6146" name="Rectangle 2"/>
          <p:cNvSpPr>
            <a:spLocks noGrp="1" noRot="1" noChangeAspect="1" noChangeArrowheads="1" noTextEdit="1"/>
          </p:cNvSpPr>
          <p:nvPr>
            <p:ph type="sldImg"/>
          </p:nvPr>
        </p:nvSpPr>
        <p:spPr>
          <a:xfrm>
            <a:off x="422275" y="704850"/>
            <a:ext cx="6257925" cy="3521075"/>
          </a:xfrm>
          <a:ln/>
        </p:spPr>
      </p:sp>
      <p:sp>
        <p:nvSpPr>
          <p:cNvPr id="6147" name="Rectangle 3"/>
          <p:cNvSpPr>
            <a:spLocks noGrp="1" noChangeArrowheads="1"/>
          </p:cNvSpPr>
          <p:nvPr>
            <p:ph type="body" idx="1"/>
          </p:nvPr>
        </p:nvSpPr>
        <p:spPr/>
        <p:txBody>
          <a:bodyPr/>
          <a:lstStyle/>
          <a:p>
            <a:r>
              <a:rPr lang="en-US" altLang="en-US" dirty="0" smtClean="0"/>
              <a:t>Option to Pay</a:t>
            </a:r>
            <a:r>
              <a:rPr lang="en-US" altLang="en-US" baseline="0" dirty="0" smtClean="0"/>
              <a:t> out of Pocket – Depends on Carrier &amp; State Statute - Weigh Pros &amp; Cons</a:t>
            </a:r>
          </a:p>
          <a:p>
            <a:endParaRPr lang="en-US" altLang="en-US" baseline="0" dirty="0" smtClean="0"/>
          </a:p>
          <a:p>
            <a:r>
              <a:rPr lang="en-US" altLang="en-US" dirty="0" smtClean="0"/>
              <a:t>If not TTD, but will have PPD, </a:t>
            </a:r>
            <a:r>
              <a:rPr lang="en-US" altLang="en-US" dirty="0" smtClean="0"/>
              <a:t>no </a:t>
            </a:r>
            <a:r>
              <a:rPr lang="en-US" altLang="en-US" dirty="0" smtClean="0"/>
              <a:t>point in paying TTD – still will be an indemnity claim</a:t>
            </a:r>
          </a:p>
          <a:p>
            <a:endParaRPr lang="en-US" altLang="en-US" dirty="0" smtClean="0"/>
          </a:p>
          <a:p>
            <a:endParaRPr lang="en-US" altLang="en-US" dirty="0" smtClean="0"/>
          </a:p>
          <a:p>
            <a:endParaRPr lang="en-US" altLang="en-US" dirty="0" smtClean="0"/>
          </a:p>
          <a:p>
            <a:endParaRPr lang="en-US" altLang="en-US" dirty="0" smtClean="0"/>
          </a:p>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53">
              <a:defRPr/>
            </a:pPr>
            <a:r>
              <a:rPr lang="en-US" dirty="0" smtClean="0"/>
              <a:t>Procedures for Injury/Claim Reporting</a:t>
            </a:r>
          </a:p>
          <a:p>
            <a:r>
              <a:rPr lang="en-US" dirty="0" smtClean="0"/>
              <a:t>A policy </a:t>
            </a:r>
            <a:r>
              <a:rPr lang="en-US" baseline="0" dirty="0" smtClean="0"/>
              <a:t>that explains what an injured worker does when injured, who they tell, that they need to report the injury immediately, where to recommend/direct treatment. Forms and checklists for expectations of the employee to provide medical documentation, communicate regularly regarding their injury status and forms in place for return to work plans. </a:t>
            </a:r>
          </a:p>
          <a:p>
            <a:endParaRPr lang="en-US" baseline="0" dirty="0" smtClean="0"/>
          </a:p>
          <a:p>
            <a:r>
              <a:rPr lang="en-US" baseline="0" dirty="0" smtClean="0"/>
              <a:t>Establish a relationship with a medical provider who knows and understands how to treat work injuries. If you are in a jurisdiction that allows you to direct medical care – DO IT! </a:t>
            </a:r>
          </a:p>
          <a:p>
            <a:endParaRPr lang="en-US" baseline="0" dirty="0" smtClean="0"/>
          </a:p>
          <a:p>
            <a:r>
              <a:rPr lang="en-US" baseline="0" dirty="0" smtClean="0"/>
              <a:t>It’s easiest for a medical provider to feel comfortable releasing an injured worker back to work doing as much of their normal job as possible if written functional job descriptions are kept on file. </a:t>
            </a:r>
          </a:p>
          <a:p>
            <a:endParaRPr lang="en-US" baseline="0" dirty="0" smtClean="0"/>
          </a:p>
          <a:p>
            <a:r>
              <a:rPr lang="en-US" baseline="0" dirty="0" smtClean="0"/>
              <a:t>Job Descriptions can be provided with RTW Program information to the employee to have the physician complete and sign off on at each medical appointment. </a:t>
            </a:r>
          </a:p>
          <a:p>
            <a:endParaRPr lang="en-US" baseline="0" dirty="0" smtClean="0"/>
          </a:p>
          <a:p>
            <a:r>
              <a:rPr lang="en-US" baseline="0" dirty="0" smtClean="0"/>
              <a:t>Return to work program that includes clearly setting expectations PRIOR to any injury occurring that all work restrictions will be accommodated. This includes follow up for offering temporary modified light duty.</a:t>
            </a:r>
          </a:p>
          <a:p>
            <a:endParaRPr lang="en-US" baseline="0" dirty="0" smtClean="0"/>
          </a:p>
          <a:p>
            <a:pPr defTabSz="942253">
              <a:defRPr/>
            </a:pPr>
            <a:r>
              <a:rPr lang="en-US" dirty="0" smtClean="0"/>
              <a:t>Providing initial and ongoing support for injured employees</a:t>
            </a:r>
          </a:p>
          <a:p>
            <a:r>
              <a:rPr lang="en-US" baseline="0" dirty="0" smtClean="0"/>
              <a:t>Injured employees need to know they are still part of your team even when they aren’t at work after an injury. This is the time to be compassionate because 1) it’s the right thing to do and 2) because the attitude you take with an employee after an injury can make all the difference in the world on the ultimate outcome of the claim</a:t>
            </a:r>
          </a:p>
          <a:p>
            <a:endParaRPr lang="en-US" baseline="0" dirty="0" smtClean="0"/>
          </a:p>
          <a:p>
            <a:endParaRPr lang="en-US" baseline="0" dirty="0" smtClean="0"/>
          </a:p>
          <a:p>
            <a:endParaRPr lang="en-US" baseline="0" dirty="0" smtClean="0"/>
          </a:p>
          <a:p>
            <a:r>
              <a:rPr lang="en-US" baseline="0" dirty="0" smtClean="0"/>
              <a:t>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18</a:t>
            </a:fld>
            <a:endParaRPr lang="en-US" altLang="en-US" dirty="0"/>
          </a:p>
        </p:txBody>
      </p:sp>
    </p:spTree>
    <p:extLst>
      <p:ext uri="{BB962C8B-B14F-4D97-AF65-F5344CB8AC3E}">
        <p14:creationId xmlns:p14="http://schemas.microsoft.com/office/powerpoint/2010/main" val="3547565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we will be </a:t>
            </a:r>
            <a:r>
              <a:rPr lang="en-US" dirty="0" smtClean="0"/>
              <a:t>discussing </a:t>
            </a:r>
            <a:r>
              <a:rPr lang="en-US" dirty="0" smtClean="0"/>
              <a:t>Workers’ Compensation and Return to Work,</a:t>
            </a:r>
            <a:r>
              <a:rPr lang="en-US" baseline="0" dirty="0" smtClean="0"/>
              <a:t> including </a:t>
            </a:r>
            <a:r>
              <a:rPr lang="en-US" baseline="0" dirty="0" smtClean="0"/>
              <a:t>how work </a:t>
            </a:r>
            <a:r>
              <a:rPr lang="en-US" baseline="0" dirty="0" smtClean="0"/>
              <a:t>comp premium </a:t>
            </a:r>
            <a:r>
              <a:rPr lang="en-US" baseline="0" dirty="0" smtClean="0"/>
              <a:t>costs are effected. </a:t>
            </a:r>
            <a:endParaRPr lang="en-US" baseline="0" dirty="0" smtClean="0"/>
          </a:p>
          <a:p>
            <a:endParaRPr lang="en-US" baseline="0" dirty="0" smtClean="0"/>
          </a:p>
          <a:p>
            <a:r>
              <a:rPr lang="en-US" baseline="0" dirty="0" smtClean="0"/>
              <a:t>Dispel some myths about Return to Work</a:t>
            </a:r>
          </a:p>
          <a:p>
            <a:endParaRPr lang="en-US" baseline="0" dirty="0" smtClean="0"/>
          </a:p>
          <a:p>
            <a:r>
              <a:rPr lang="en-US" baseline="0" dirty="0" smtClean="0"/>
              <a:t>&amp; Then Review a case study to put what we’ve learned into real figures</a:t>
            </a:r>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1</a:t>
            </a:fld>
            <a:endParaRPr lang="en-US" altLang="en-US" dirty="0"/>
          </a:p>
        </p:txBody>
      </p:sp>
    </p:spTree>
    <p:extLst>
      <p:ext uri="{BB962C8B-B14F-4D97-AF65-F5344CB8AC3E}">
        <p14:creationId xmlns:p14="http://schemas.microsoft.com/office/powerpoint/2010/main" val="2232241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Accident</a:t>
            </a:r>
            <a:r>
              <a:rPr lang="en-US" baseline="0" dirty="0" smtClean="0"/>
              <a:t> Investigation is another topic in and of itself and although we aren’t going to get into that today, is critical to make sure you take advantage of the learning opportunity a work injury is in order to make sure the same thing doesn’t happen to someone else! </a:t>
            </a:r>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19</a:t>
            </a:fld>
            <a:endParaRPr lang="en-US" altLang="en-US" dirty="0"/>
          </a:p>
        </p:txBody>
      </p:sp>
    </p:spTree>
    <p:extLst>
      <p:ext uri="{BB962C8B-B14F-4D97-AF65-F5344CB8AC3E}">
        <p14:creationId xmlns:p14="http://schemas.microsoft.com/office/powerpoint/2010/main" val="2095506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20</a:t>
            </a:fld>
            <a:endParaRPr lang="en-US" altLang="en-US" dirty="0"/>
          </a:p>
        </p:txBody>
      </p:sp>
    </p:spTree>
    <p:extLst>
      <p:ext uri="{BB962C8B-B14F-4D97-AF65-F5344CB8AC3E}">
        <p14:creationId xmlns:p14="http://schemas.microsoft.com/office/powerpoint/2010/main" val="4221831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is a for a construction company</a:t>
            </a:r>
            <a:r>
              <a:rPr lang="en-US" baseline="0" dirty="0" smtClean="0"/>
              <a:t> in South Dakota in the $1-2M </a:t>
            </a:r>
            <a:r>
              <a:rPr lang="en-US" baseline="0" smtClean="0"/>
              <a:t>payroll range. </a:t>
            </a:r>
            <a:endParaRPr lang="en-US" baseline="0" dirty="0" smtClean="0"/>
          </a:p>
          <a:p>
            <a:endParaRPr lang="en-US" baseline="0" dirty="0" smtClean="0"/>
          </a:p>
          <a:p>
            <a:r>
              <a:rPr lang="en-US" baseline="0" dirty="0" smtClean="0"/>
              <a:t>In this scenario, they had 12 claims in this policy year, several of which where lost time being paid on the claim could have most likely been avoided or decreased. </a:t>
            </a:r>
          </a:p>
          <a:p>
            <a:endParaRPr lang="en-US" baseline="0" dirty="0" smtClean="0"/>
          </a:p>
          <a:p>
            <a:r>
              <a:rPr lang="en-US" baseline="0" dirty="0" smtClean="0"/>
              <a:t>These 12 claims will cost this company $33K per year or $99K in insurance premium over three years. </a:t>
            </a:r>
          </a:p>
          <a:p>
            <a:endParaRPr lang="en-US" baseline="0" dirty="0" smtClean="0"/>
          </a:p>
          <a:p>
            <a:r>
              <a:rPr lang="en-US" baseline="0" dirty="0" smtClean="0"/>
              <a:t>NEXT SLIDE </a:t>
            </a:r>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21</a:t>
            </a:fld>
            <a:endParaRPr lang="en-US" altLang="en-US" dirty="0"/>
          </a:p>
        </p:txBody>
      </p:sp>
    </p:spTree>
    <p:extLst>
      <p:ext uri="{BB962C8B-B14F-4D97-AF65-F5344CB8AC3E}">
        <p14:creationId xmlns:p14="http://schemas.microsoft.com/office/powerpoint/2010/main" val="1090305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r>
              <a:rPr lang="en-US" dirty="0" smtClean="0"/>
              <a:t>Given</a:t>
            </a:r>
            <a:r>
              <a:rPr lang="en-US" baseline="0" dirty="0" smtClean="0"/>
              <a:t> the same scenario with 12 claims, if the same employer had an active return to work program, and </a:t>
            </a:r>
            <a:r>
              <a:rPr lang="en-US" baseline="0" dirty="0" smtClean="0"/>
              <a:t>roughly $3,600 could be avoided in lost time payments on claims, it would save the employer $11K</a:t>
            </a:r>
            <a:r>
              <a:rPr lang="en-US" baseline="0" dirty="0" smtClean="0"/>
              <a:t> in premium or $33K TOTAL for the three years this policy effects the company’s E-Mod.  </a:t>
            </a:r>
          </a:p>
          <a:p>
            <a:endParaRPr lang="en-US" baseline="0" dirty="0" smtClean="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22</a:t>
            </a:fld>
            <a:endParaRPr lang="en-US" altLang="en-US" dirty="0"/>
          </a:p>
        </p:txBody>
      </p:sp>
    </p:spTree>
    <p:extLst>
      <p:ext uri="{BB962C8B-B14F-4D97-AF65-F5344CB8AC3E}">
        <p14:creationId xmlns:p14="http://schemas.microsoft.com/office/powerpoint/2010/main" val="1525818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23</a:t>
            </a:fld>
            <a:endParaRPr lang="en-US" altLang="en-US" dirty="0"/>
          </a:p>
        </p:txBody>
      </p:sp>
    </p:spTree>
    <p:extLst>
      <p:ext uri="{BB962C8B-B14F-4D97-AF65-F5344CB8AC3E}">
        <p14:creationId xmlns:p14="http://schemas.microsoft.com/office/powerpoint/2010/main" val="2063970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can create the</a:t>
            </a:r>
            <a:r>
              <a:rPr lang="en-US" baseline="0" dirty="0" smtClean="0"/>
              <a:t> right type of safety culture within an organization, including a RTW Program, few injuries will be sustained, and they will be less severe in nature and your Mod and premium will be positively affected. </a:t>
            </a:r>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24</a:t>
            </a:fld>
            <a:endParaRPr lang="en-US" altLang="en-US" dirty="0"/>
          </a:p>
        </p:txBody>
      </p:sp>
    </p:spTree>
    <p:extLst>
      <p:ext uri="{BB962C8B-B14F-4D97-AF65-F5344CB8AC3E}">
        <p14:creationId xmlns:p14="http://schemas.microsoft.com/office/powerpoint/2010/main" val="986315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25</a:t>
            </a:fld>
            <a:endParaRPr lang="en-US" altLang="en-US" dirty="0"/>
          </a:p>
        </p:txBody>
      </p:sp>
    </p:spTree>
    <p:extLst>
      <p:ext uri="{BB962C8B-B14F-4D97-AF65-F5344CB8AC3E}">
        <p14:creationId xmlns:p14="http://schemas.microsoft.com/office/powerpoint/2010/main" val="1807236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2</a:t>
            </a:fld>
            <a:endParaRPr lang="en-US" altLang="en-US" dirty="0"/>
          </a:p>
        </p:txBody>
      </p:sp>
    </p:spTree>
    <p:extLst>
      <p:ext uri="{BB962C8B-B14F-4D97-AF65-F5344CB8AC3E}">
        <p14:creationId xmlns:p14="http://schemas.microsoft.com/office/powerpoint/2010/main" val="2933924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079"/>
          <p:cNvSpPr>
            <a:spLocks noGrp="1" noChangeArrowheads="1"/>
          </p:cNvSpPr>
          <p:nvPr>
            <p:ph type="sldNum" sz="quarter" idx="5"/>
          </p:nvPr>
        </p:nvSpPr>
        <p:spPr>
          <a:noFill/>
        </p:spPr>
        <p:txBody>
          <a:bodyPr/>
          <a:lstStyle>
            <a:lvl1pPr defTabSz="925402">
              <a:spcBef>
                <a:spcPct val="30000"/>
              </a:spcBef>
              <a:defRPr sz="1200">
                <a:solidFill>
                  <a:schemeClr val="tx1"/>
                </a:solidFill>
                <a:latin typeface="Arial" panose="020B0604020202020204" pitchFamily="34" charset="0"/>
              </a:defRPr>
            </a:lvl1pPr>
            <a:lvl2pPr marL="736608" indent="-283192" defTabSz="925402">
              <a:spcBef>
                <a:spcPct val="30000"/>
              </a:spcBef>
              <a:defRPr sz="1200">
                <a:solidFill>
                  <a:schemeClr val="tx1"/>
                </a:solidFill>
                <a:latin typeface="Arial" panose="020B0604020202020204" pitchFamily="34" charset="0"/>
              </a:defRPr>
            </a:lvl2pPr>
            <a:lvl3pPr marL="1134314" indent="-225934" defTabSz="925402">
              <a:spcBef>
                <a:spcPct val="30000"/>
              </a:spcBef>
              <a:defRPr sz="1200">
                <a:solidFill>
                  <a:schemeClr val="tx1"/>
                </a:solidFill>
                <a:latin typeface="Arial" panose="020B0604020202020204" pitchFamily="34" charset="0"/>
              </a:defRPr>
            </a:lvl3pPr>
            <a:lvl4pPr marL="1589278" indent="-225934" defTabSz="925402">
              <a:spcBef>
                <a:spcPct val="30000"/>
              </a:spcBef>
              <a:defRPr sz="1200">
                <a:solidFill>
                  <a:schemeClr val="tx1"/>
                </a:solidFill>
                <a:latin typeface="Arial" panose="020B0604020202020204" pitchFamily="34" charset="0"/>
              </a:defRPr>
            </a:lvl4pPr>
            <a:lvl5pPr marL="2042693" indent="-225934" defTabSz="925402">
              <a:spcBef>
                <a:spcPct val="30000"/>
              </a:spcBef>
              <a:defRPr sz="1200">
                <a:solidFill>
                  <a:schemeClr val="tx1"/>
                </a:solidFill>
                <a:latin typeface="Arial" panose="020B0604020202020204" pitchFamily="34" charset="0"/>
              </a:defRPr>
            </a:lvl5pPr>
            <a:lvl6pPr marL="2488372" indent="-225934" defTabSz="925402" eaLnBrk="0" fontAlgn="base" hangingPunct="0">
              <a:spcBef>
                <a:spcPct val="30000"/>
              </a:spcBef>
              <a:spcAft>
                <a:spcPct val="0"/>
              </a:spcAft>
              <a:defRPr sz="1200">
                <a:solidFill>
                  <a:schemeClr val="tx1"/>
                </a:solidFill>
                <a:latin typeface="Arial" panose="020B0604020202020204" pitchFamily="34" charset="0"/>
              </a:defRPr>
            </a:lvl6pPr>
            <a:lvl7pPr marL="2934051" indent="-225934" defTabSz="925402" eaLnBrk="0" fontAlgn="base" hangingPunct="0">
              <a:spcBef>
                <a:spcPct val="30000"/>
              </a:spcBef>
              <a:spcAft>
                <a:spcPct val="0"/>
              </a:spcAft>
              <a:defRPr sz="1200">
                <a:solidFill>
                  <a:schemeClr val="tx1"/>
                </a:solidFill>
                <a:latin typeface="Arial" panose="020B0604020202020204" pitchFamily="34" charset="0"/>
              </a:defRPr>
            </a:lvl7pPr>
            <a:lvl8pPr marL="3379729" indent="-225934" defTabSz="925402" eaLnBrk="0" fontAlgn="base" hangingPunct="0">
              <a:spcBef>
                <a:spcPct val="30000"/>
              </a:spcBef>
              <a:spcAft>
                <a:spcPct val="0"/>
              </a:spcAft>
              <a:defRPr sz="1200">
                <a:solidFill>
                  <a:schemeClr val="tx1"/>
                </a:solidFill>
                <a:latin typeface="Arial" panose="020B0604020202020204" pitchFamily="34" charset="0"/>
              </a:defRPr>
            </a:lvl8pPr>
            <a:lvl9pPr marL="3825408" indent="-225934" defTabSz="92540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20000"/>
              </a:spcBef>
            </a:pPr>
            <a:fld id="{E8A25886-6D44-4BAB-9B4C-93333A1F97D0}" type="slidenum">
              <a:rPr lang="en-US" altLang="en-US">
                <a:solidFill>
                  <a:schemeClr val="tx2"/>
                </a:solidFill>
                <a:latin typeface="Georgia" panose="02040502050405020303" pitchFamily="18" charset="0"/>
              </a:rPr>
              <a:pPr>
                <a:spcBef>
                  <a:spcPct val="20000"/>
                </a:spcBef>
              </a:pPr>
              <a:t>3</a:t>
            </a:fld>
            <a:endParaRPr lang="en-US" altLang="en-US">
              <a:solidFill>
                <a:schemeClr val="tx2"/>
              </a:solidFill>
              <a:latin typeface="Georgia" panose="02040502050405020303"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marL="225934" indent="-225934"/>
            <a:r>
              <a:rPr lang="en-US" altLang="en-US" dirty="0" smtClean="0">
                <a:latin typeface="Arial" panose="020B0604020202020204" pitchFamily="34" charset="0"/>
              </a:rPr>
              <a:t>Work</a:t>
            </a:r>
            <a:r>
              <a:rPr lang="en-US" altLang="en-US" baseline="0" dirty="0" smtClean="0">
                <a:latin typeface="Arial" panose="020B0604020202020204" pitchFamily="34" charset="0"/>
              </a:rPr>
              <a:t> comp is the oldest insurance program in the United States. </a:t>
            </a:r>
          </a:p>
          <a:p>
            <a:pPr marL="225934" indent="-225934"/>
            <a:endParaRPr lang="en-US" altLang="en-US" baseline="0" dirty="0" smtClean="0">
              <a:latin typeface="Arial" panose="020B0604020202020204" pitchFamily="34" charset="0"/>
            </a:endParaRPr>
          </a:p>
          <a:p>
            <a:pPr marL="225934" indent="-225934"/>
            <a:r>
              <a:rPr lang="en-US" altLang="en-US" baseline="0" dirty="0" smtClean="0">
                <a:latin typeface="Arial" panose="020B0604020202020204" pitchFamily="34" charset="0"/>
              </a:rPr>
              <a:t>During the industrial revolution in America (late 1700’s) into the early 20</a:t>
            </a:r>
            <a:r>
              <a:rPr lang="en-US" altLang="en-US" baseline="30000" dirty="0" smtClean="0">
                <a:latin typeface="Arial" panose="020B0604020202020204" pitchFamily="34" charset="0"/>
              </a:rPr>
              <a:t>th</a:t>
            </a:r>
            <a:r>
              <a:rPr lang="en-US" altLang="en-US" baseline="0" dirty="0" smtClean="0">
                <a:latin typeface="Arial" panose="020B0604020202020204" pitchFamily="34" charset="0"/>
              </a:rPr>
              <a:t> century, there were a LOT of employees getting injured or killed working in dangerous jobs, </a:t>
            </a:r>
          </a:p>
          <a:p>
            <a:pPr marL="225934" indent="-225934"/>
            <a:endParaRPr lang="en-US" altLang="en-US" baseline="0" dirty="0" smtClean="0">
              <a:latin typeface="Arial" panose="020B0604020202020204" pitchFamily="34" charset="0"/>
            </a:endParaRPr>
          </a:p>
          <a:p>
            <a:pPr marL="225934" indent="-225934"/>
            <a:r>
              <a:rPr lang="en-US" altLang="en-US" baseline="0" dirty="0" smtClean="0">
                <a:latin typeface="Arial" panose="020B0604020202020204" pitchFamily="34" charset="0"/>
              </a:rPr>
              <a:t>But then, if an employee was injured or killed at work, they or their survivors may very well end up with no compensation for the disability of loss of life</a:t>
            </a:r>
          </a:p>
          <a:p>
            <a:pPr marL="225934" indent="-225934"/>
            <a:endParaRPr lang="en-US" altLang="en-US" baseline="0" dirty="0" smtClean="0">
              <a:latin typeface="Arial" panose="020B0604020202020204" pitchFamily="34" charset="0"/>
            </a:endParaRPr>
          </a:p>
          <a:p>
            <a:pPr marL="225934" indent="-225934"/>
            <a:r>
              <a:rPr lang="en-US" altLang="en-US" baseline="0" dirty="0" smtClean="0">
                <a:latin typeface="Arial" panose="020B0604020202020204" pitchFamily="34" charset="0"/>
              </a:rPr>
              <a:t>or on the flip side, a court could rule in favor of an employee and issue damages in the amount that could bankrupt a company if they were found to be negligent. </a:t>
            </a:r>
          </a:p>
          <a:p>
            <a:pPr marL="225934" indent="-225934"/>
            <a:endParaRPr lang="en-US" altLang="en-US" baseline="0" dirty="0" smtClean="0">
              <a:latin typeface="Arial" panose="020B0604020202020204" pitchFamily="34" charset="0"/>
            </a:endParaRPr>
          </a:p>
          <a:p>
            <a:pPr marL="225934" indent="-225934"/>
            <a:r>
              <a:rPr lang="en-US" altLang="en-US" baseline="0" dirty="0" smtClean="0">
                <a:latin typeface="Arial" panose="020B0604020202020204" pitchFamily="34" charset="0"/>
              </a:rPr>
              <a:t>So work comp laws began being enacted to set up a system of clearly defined benefits for injured workers and survivors that also had the benefit to the employer that they could no longer be sued directly for work injuries or fatalities. </a:t>
            </a:r>
          </a:p>
          <a:p>
            <a:pPr marL="225934" indent="-225934"/>
            <a:endParaRPr lang="en-US" altLang="en-US" baseline="0" dirty="0" smtClean="0">
              <a:latin typeface="Arial" panose="020B0604020202020204" pitchFamily="34" charset="0"/>
            </a:endParaRPr>
          </a:p>
          <a:p>
            <a:pPr marL="225934" indent="-225934"/>
            <a:r>
              <a:rPr lang="en-US" altLang="en-US" baseline="0" dirty="0" smtClean="0">
                <a:latin typeface="Arial" panose="020B0604020202020204" pitchFamily="34" charset="0"/>
              </a:rPr>
              <a:t>It also takes negligence out of the equation for both parties, so it doesn’t matter who did what to cause an injury, the system is there to take care of the injured worker and to protect the employer. </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26276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9176D-C701-49E7-B31E-08AD15B5755E}" type="slidenum">
              <a:rPr lang="en-US" altLang="en-US"/>
              <a:pPr/>
              <a:t>4</a:t>
            </a:fld>
            <a:endParaRPr lang="en-US" altLang="en-US" dirty="0"/>
          </a:p>
        </p:txBody>
      </p:sp>
      <p:sp>
        <p:nvSpPr>
          <p:cNvPr id="6146" name="Rectangle 2"/>
          <p:cNvSpPr>
            <a:spLocks noGrp="1" noRot="1" noChangeAspect="1" noChangeArrowheads="1" noTextEdit="1"/>
          </p:cNvSpPr>
          <p:nvPr>
            <p:ph type="sldImg"/>
          </p:nvPr>
        </p:nvSpPr>
        <p:spPr>
          <a:xfrm>
            <a:off x="422275" y="704850"/>
            <a:ext cx="6257925" cy="3521075"/>
          </a:xfrm>
          <a:ln/>
        </p:spPr>
      </p:sp>
      <p:sp>
        <p:nvSpPr>
          <p:cNvPr id="6147" name="Rectangle 3"/>
          <p:cNvSpPr>
            <a:spLocks noGrp="1" noChangeArrowheads="1"/>
          </p:cNvSpPr>
          <p:nvPr>
            <p:ph type="body" idx="1"/>
          </p:nvPr>
        </p:nvSpPr>
        <p:spPr/>
        <p:txBody>
          <a:bodyPr/>
          <a:lstStyle/>
          <a:p>
            <a:r>
              <a:rPr lang="en-US" altLang="en-US" dirty="0" smtClean="0"/>
              <a:t>Today, we are going to be talking about return</a:t>
            </a:r>
            <a:r>
              <a:rPr lang="en-US" altLang="en-US" baseline="0" dirty="0" smtClean="0"/>
              <a:t> to work in the work comp system and how it effects your insurance program costs; </a:t>
            </a:r>
          </a:p>
          <a:p>
            <a:endParaRPr lang="en-US" altLang="en-US" baseline="0" dirty="0" smtClean="0"/>
          </a:p>
          <a:p>
            <a:r>
              <a:rPr lang="en-US" altLang="en-US" baseline="0" dirty="0" smtClean="0"/>
              <a:t>however, from many years of handling claims directly and working with frustrated employers, I can tell you it is best to just avoid having injuries happen in the first place.  </a:t>
            </a:r>
          </a:p>
          <a:p>
            <a:endParaRPr lang="en-US" altLang="en-US" baseline="0" dirty="0" smtClean="0"/>
          </a:p>
          <a:p>
            <a:r>
              <a:rPr lang="en-US" altLang="en-US" baseline="0" dirty="0" smtClean="0"/>
              <a:t>This slide notes some of the essential proactive measures an organization can take to get into the mind set that t</a:t>
            </a:r>
            <a:r>
              <a:rPr lang="en-US" altLang="en-US" dirty="0" smtClean="0"/>
              <a:t>he only</a:t>
            </a:r>
            <a:r>
              <a:rPr lang="en-US" altLang="en-US" baseline="0" dirty="0" smtClean="0"/>
              <a:t> </a:t>
            </a:r>
            <a:r>
              <a:rPr lang="en-US" altLang="en-US" baseline="0" dirty="0" smtClean="0"/>
              <a:t>acceptable t</a:t>
            </a:r>
            <a:r>
              <a:rPr lang="en-US" altLang="en-US" dirty="0" smtClean="0"/>
              <a:t>ype of work comp </a:t>
            </a:r>
            <a:r>
              <a:rPr lang="en-US" altLang="en-US" dirty="0" smtClean="0"/>
              <a:t>injury is </a:t>
            </a:r>
            <a:r>
              <a:rPr lang="en-US" altLang="en-US" dirty="0" smtClean="0"/>
              <a:t>the kind that never </a:t>
            </a:r>
            <a:r>
              <a:rPr lang="en-US" altLang="en-US" dirty="0" smtClean="0"/>
              <a:t>occurs</a:t>
            </a:r>
            <a:r>
              <a:rPr lang="en-US" altLang="en-US" baseline="0" dirty="0" smtClean="0"/>
              <a:t> and that should be your goal. </a:t>
            </a:r>
            <a:endParaRPr lang="en-US" altLang="en-US" dirty="0" smtClean="0"/>
          </a:p>
          <a:p>
            <a:endParaRPr lang="en-US" altLang="en-US" dirty="0"/>
          </a:p>
          <a:p>
            <a:endParaRPr lang="en-US" altLang="en-US" dirty="0" smtClean="0"/>
          </a:p>
          <a:p>
            <a:endParaRPr lang="en-US" altLang="en-US" dirty="0"/>
          </a:p>
        </p:txBody>
      </p:sp>
    </p:spTree>
    <p:extLst>
      <p:ext uri="{BB962C8B-B14F-4D97-AF65-F5344CB8AC3E}">
        <p14:creationId xmlns:p14="http://schemas.microsoft.com/office/powerpoint/2010/main" val="3389168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9176D-C701-49E7-B31E-08AD15B5755E}" type="slidenum">
              <a:rPr lang="en-US" altLang="en-US"/>
              <a:pPr/>
              <a:t>5</a:t>
            </a:fld>
            <a:endParaRPr lang="en-US" altLang="en-US" dirty="0"/>
          </a:p>
        </p:txBody>
      </p:sp>
      <p:sp>
        <p:nvSpPr>
          <p:cNvPr id="6146" name="Rectangle 2"/>
          <p:cNvSpPr>
            <a:spLocks noGrp="1" noRot="1" noChangeAspect="1" noChangeArrowheads="1" noTextEdit="1"/>
          </p:cNvSpPr>
          <p:nvPr>
            <p:ph type="sldImg"/>
          </p:nvPr>
        </p:nvSpPr>
        <p:spPr>
          <a:xfrm>
            <a:off x="422275" y="704850"/>
            <a:ext cx="6257925" cy="3521075"/>
          </a:xfrm>
          <a:ln/>
        </p:spPr>
      </p:sp>
      <p:sp>
        <p:nvSpPr>
          <p:cNvPr id="6147" name="Rectangle 3"/>
          <p:cNvSpPr>
            <a:spLocks noGrp="1" noChangeArrowheads="1"/>
          </p:cNvSpPr>
          <p:nvPr>
            <p:ph type="body" idx="1"/>
          </p:nvPr>
        </p:nvSpPr>
        <p:spPr/>
        <p:txBody>
          <a:bodyPr/>
          <a:lstStyle/>
          <a:p>
            <a:r>
              <a:rPr lang="en-US" altLang="en-US" dirty="0" smtClean="0"/>
              <a:t>In Work Comp There are certain things that are BEYOND OUR CONTROL</a:t>
            </a:r>
          </a:p>
          <a:p>
            <a:endParaRPr lang="en-US" altLang="en-US" dirty="0"/>
          </a:p>
          <a:p>
            <a:pPr marL="235563" indent="-235563">
              <a:buAutoNum type="arabicPeriod"/>
            </a:pPr>
            <a:r>
              <a:rPr lang="en-US" altLang="en-US" dirty="0" smtClean="0"/>
              <a:t>Amount of Payroll - You’re business needs to remain profitable to stay in business and in order to do that, you need a workforce that can do the work to keep you in business. Unless you are a sole proprietor having employee is not optional</a:t>
            </a:r>
          </a:p>
          <a:p>
            <a:pPr marL="235563" indent="-235563">
              <a:buAutoNum type="arabicPeriod"/>
            </a:pPr>
            <a:endParaRPr lang="en-US" altLang="en-US" dirty="0"/>
          </a:p>
          <a:p>
            <a:pPr marL="235563" indent="-235563">
              <a:buAutoNum type="arabicPeriod"/>
            </a:pPr>
            <a:r>
              <a:rPr lang="en-US" altLang="en-US" dirty="0" smtClean="0"/>
              <a:t>Type of Positions/Classification – Clerical vs. Trenching/Excavating employee </a:t>
            </a:r>
          </a:p>
          <a:p>
            <a:r>
              <a:rPr lang="en-US" altLang="en-US" dirty="0"/>
              <a:t>	</a:t>
            </a:r>
            <a:r>
              <a:rPr lang="en-US" altLang="en-US" dirty="0" smtClean="0"/>
              <a:t>The riskier the job the more you pay </a:t>
            </a:r>
          </a:p>
          <a:p>
            <a:endParaRPr lang="en-US" altLang="en-US" dirty="0" smtClean="0"/>
          </a:p>
          <a:p>
            <a:r>
              <a:rPr lang="en-US" altLang="en-US" dirty="0" smtClean="0"/>
              <a:t>3. Rates – These are set by NCCI and insurance companies and there is nothing you can do to control what rates are charged.</a:t>
            </a:r>
          </a:p>
          <a:p>
            <a:endParaRPr lang="en-US" altLang="en-US" dirty="0"/>
          </a:p>
          <a:p>
            <a:r>
              <a:rPr lang="en-US" altLang="en-US" dirty="0" smtClean="0"/>
              <a:t>4.  Statutory Regulations – Every State has it’s own WC laws already established and although it can be frustrating at times, as it can seem like they are there only to protect the injured employees, it’s actually there to protect the employer too, as the WC system is in place so employees can’t sue employers directly.</a:t>
            </a:r>
          </a:p>
        </p:txBody>
      </p:sp>
    </p:spTree>
    <p:extLst>
      <p:ext uri="{BB962C8B-B14F-4D97-AF65-F5344CB8AC3E}">
        <p14:creationId xmlns:p14="http://schemas.microsoft.com/office/powerpoint/2010/main" val="3612342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9176D-C701-49E7-B31E-08AD15B5755E}" type="slidenum">
              <a:rPr lang="en-US" altLang="en-US"/>
              <a:pPr/>
              <a:t>6</a:t>
            </a:fld>
            <a:endParaRPr lang="en-US" altLang="en-US" dirty="0"/>
          </a:p>
        </p:txBody>
      </p:sp>
      <p:sp>
        <p:nvSpPr>
          <p:cNvPr id="6146" name="Rectangle 2"/>
          <p:cNvSpPr>
            <a:spLocks noGrp="1" noRot="1" noChangeAspect="1" noChangeArrowheads="1" noTextEdit="1"/>
          </p:cNvSpPr>
          <p:nvPr>
            <p:ph type="sldImg"/>
          </p:nvPr>
        </p:nvSpPr>
        <p:spPr>
          <a:xfrm>
            <a:off x="422275" y="704850"/>
            <a:ext cx="6257925" cy="3521075"/>
          </a:xfrm>
          <a:ln/>
        </p:spPr>
      </p:sp>
      <p:sp>
        <p:nvSpPr>
          <p:cNvPr id="6147" name="Rectangle 3"/>
          <p:cNvSpPr>
            <a:spLocks noGrp="1" noChangeArrowheads="1"/>
          </p:cNvSpPr>
          <p:nvPr>
            <p:ph type="body" idx="1"/>
          </p:nvPr>
        </p:nvSpPr>
        <p:spPr/>
        <p:txBody>
          <a:bodyPr/>
          <a:lstStyle/>
          <a:p>
            <a:r>
              <a:rPr lang="en-US" altLang="en-US" dirty="0" smtClean="0"/>
              <a:t>Understand your E-Mod – What impacts it and how the E-Mod directly affects your premium dollars</a:t>
            </a:r>
          </a:p>
          <a:p>
            <a:endParaRPr lang="en-US" altLang="en-US" dirty="0"/>
          </a:p>
          <a:p>
            <a:r>
              <a:rPr lang="en-US" altLang="en-US" dirty="0" smtClean="0"/>
              <a:t>Know what your State WC regulations, especially waiting periods</a:t>
            </a:r>
          </a:p>
          <a:p>
            <a:endParaRPr lang="en-US" altLang="en-US" dirty="0"/>
          </a:p>
          <a:p>
            <a:r>
              <a:rPr lang="en-US" altLang="en-US" dirty="0" smtClean="0"/>
              <a:t>Develop and Enforce post injury protocol</a:t>
            </a:r>
          </a:p>
          <a:p>
            <a:endParaRPr lang="en-US" altLang="en-US" dirty="0"/>
          </a:p>
          <a:p>
            <a:r>
              <a:rPr lang="en-US" altLang="en-US" dirty="0" smtClean="0"/>
              <a:t>Establish/enforce RTW Program</a:t>
            </a:r>
            <a:endParaRPr lang="en-US" altLang="en-US" dirty="0"/>
          </a:p>
        </p:txBody>
      </p:sp>
    </p:spTree>
    <p:extLst>
      <p:ext uri="{BB962C8B-B14F-4D97-AF65-F5344CB8AC3E}">
        <p14:creationId xmlns:p14="http://schemas.microsoft.com/office/powerpoint/2010/main" val="3361335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Experience Modification Factor or </a:t>
            </a:r>
            <a:r>
              <a:rPr lang="en-US" baseline="0" dirty="0" err="1" smtClean="0"/>
              <a:t>Emod</a:t>
            </a:r>
            <a:r>
              <a:rPr lang="en-US" baseline="0" dirty="0" smtClean="0"/>
              <a:t> or Mod is a factor used in calculating total cost of work comp premium &amp; the Mod is what makes work comp a DIFFERENT and CONTROLLABLE line of coverage. </a:t>
            </a:r>
          </a:p>
          <a:p>
            <a:endParaRPr lang="en-US" baseline="0" dirty="0" smtClean="0"/>
          </a:p>
          <a:p>
            <a:r>
              <a:rPr lang="en-US" baseline="0" dirty="0" smtClean="0"/>
              <a:t>It is also your company’s measure of safety when you bid jobs. </a:t>
            </a:r>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7</a:t>
            </a:fld>
            <a:endParaRPr lang="en-US" altLang="en-US" dirty="0"/>
          </a:p>
        </p:txBody>
      </p:sp>
    </p:spTree>
    <p:extLst>
      <p:ext uri="{BB962C8B-B14F-4D97-AF65-F5344CB8AC3E}">
        <p14:creationId xmlns:p14="http://schemas.microsoft.com/office/powerpoint/2010/main" val="2456605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Payroll &amp;</a:t>
            </a:r>
            <a:r>
              <a:rPr lang="en-US" baseline="0" dirty="0" smtClean="0"/>
              <a:t> Classification Information (meaning the type of jobs your employees do and the risk involved with those jobs) PLUS the # of Claims every policy year and the $$$ COST associated with each of those claim is what goes into the Mod calculation done by NCCI or the National Council of Compensation Insurance, which his the entity that calculates this information. </a:t>
            </a:r>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8</a:t>
            </a:fld>
            <a:endParaRPr lang="en-US" altLang="en-US" dirty="0"/>
          </a:p>
        </p:txBody>
      </p:sp>
    </p:spTree>
    <p:extLst>
      <p:ext uri="{BB962C8B-B14F-4D97-AF65-F5344CB8AC3E}">
        <p14:creationId xmlns:p14="http://schemas.microsoft.com/office/powerpoint/2010/main" val="3503756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194" name="PresentationTitle"/>
          <p:cNvSpPr>
            <a:spLocks noGrp="1" noChangeArrowheads="1"/>
          </p:cNvSpPr>
          <p:nvPr>
            <p:ph type="ctrTitle" hasCustomPrompt="1"/>
            <p:custDataLst>
              <p:tags r:id="rId1"/>
            </p:custDataLst>
          </p:nvPr>
        </p:nvSpPr>
        <p:spPr>
          <a:xfrm>
            <a:off x="704089" y="1715775"/>
            <a:ext cx="5480144" cy="952825"/>
          </a:xfrm>
        </p:spPr>
        <p:txBody>
          <a:bodyPr wrap="square" tIns="0" rIns="0" bIns="0" anchor="t" anchorCtr="0">
            <a:spAutoFit/>
          </a:bodyPr>
          <a:lstStyle>
            <a:lvl1pPr>
              <a:lnSpc>
                <a:spcPct val="86000"/>
              </a:lnSpc>
              <a:defRPr sz="3600" b="0">
                <a:solidFill>
                  <a:schemeClr val="accent1"/>
                </a:solidFill>
                <a:latin typeface="+mj-lt"/>
              </a:defRPr>
            </a:lvl1pPr>
          </a:lstStyle>
          <a:p>
            <a:pPr lvl="0"/>
            <a:r>
              <a:rPr lang="en-US" altLang="en-US" noProof="0" dirty="0"/>
              <a:t>Click To Edit Master Title Style</a:t>
            </a:r>
          </a:p>
        </p:txBody>
      </p:sp>
      <p:sp>
        <p:nvSpPr>
          <p:cNvPr id="8388" name="Date"/>
          <p:cNvSpPr>
            <a:spLocks noGrp="1" noChangeArrowheads="1"/>
          </p:cNvSpPr>
          <p:nvPr>
            <p:ph type="subTitle" sz="quarter" idx="1" hasCustomPrompt="1"/>
            <p:custDataLst>
              <p:tags r:id="rId2"/>
            </p:custDataLst>
          </p:nvPr>
        </p:nvSpPr>
        <p:spPr>
          <a:xfrm>
            <a:off x="702945" y="2668600"/>
            <a:ext cx="4621129" cy="306559"/>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2400">
                <a:solidFill>
                  <a:schemeClr val="accent2"/>
                </a:solidFill>
                <a:latin typeface="+mj-lt"/>
              </a:defRPr>
            </a:lvl1pPr>
          </a:lstStyle>
          <a:p>
            <a:pPr lvl="0"/>
            <a:r>
              <a:rPr lang="en-US" altLang="en-US" noProof="0" dirty="0"/>
              <a:t>Click To Edit Master Subtitle Style</a:t>
            </a:r>
          </a:p>
        </p:txBody>
      </p:sp>
      <p:pic>
        <p:nvPicPr>
          <p:cNvPr id="8" name="Picture 7">
            <a:extLst>
              <a:ext uri="{FF2B5EF4-FFF2-40B4-BE49-F238E27FC236}">
                <a16:creationId xmlns:a16="http://schemas.microsoft.com/office/drawing/2014/main" id="{E6F05F58-D86F-5447-84B4-3CB98312A4A9}"/>
              </a:ext>
            </a:extLst>
          </p:cNvPr>
          <p:cNvPicPr>
            <a:picLocks noChangeAspect="1"/>
          </p:cNvPicPr>
          <p:nvPr userDrawn="1"/>
        </p:nvPicPr>
        <p:blipFill>
          <a:blip r:embed="rId4"/>
          <a:stretch>
            <a:fillRect/>
          </a:stretch>
        </p:blipFill>
        <p:spPr>
          <a:xfrm>
            <a:off x="2308405" y="0"/>
            <a:ext cx="6842125" cy="5143500"/>
          </a:xfrm>
          <a:prstGeom prst="rect">
            <a:avLst/>
          </a:prstGeom>
        </p:spPr>
      </p:pic>
      <p:pic>
        <p:nvPicPr>
          <p:cNvPr id="14" name="Picture 13">
            <a:extLst>
              <a:ext uri="{FF2B5EF4-FFF2-40B4-BE49-F238E27FC236}">
                <a16:creationId xmlns:a16="http://schemas.microsoft.com/office/drawing/2014/main" id="{27355E6D-4CC4-AC4A-BC72-16DD914A8FD3}"/>
              </a:ext>
            </a:extLst>
          </p:cNvPr>
          <p:cNvPicPr>
            <a:picLocks noChangeAspect="1"/>
          </p:cNvPicPr>
          <p:nvPr userDrawn="1"/>
        </p:nvPicPr>
        <p:blipFill>
          <a:blip r:embed="rId5"/>
          <a:stretch>
            <a:fillRect/>
          </a:stretch>
        </p:blipFill>
        <p:spPr>
          <a:xfrm>
            <a:off x="698837" y="459772"/>
            <a:ext cx="3054839" cy="4303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4" name="Text Placeholder 3">
            <a:extLst>
              <a:ext uri="{FF2B5EF4-FFF2-40B4-BE49-F238E27FC236}">
                <a16:creationId xmlns:a16="http://schemas.microsoft.com/office/drawing/2014/main" id="{CCF66F16-A99B-B34D-9F9D-7ED4E79EF348}"/>
              </a:ext>
            </a:extLst>
          </p:cNvPr>
          <p:cNvSpPr>
            <a:spLocks noGrp="1"/>
          </p:cNvSpPr>
          <p:nvPr>
            <p:ph type="body" sz="quarter" idx="11"/>
          </p:nvPr>
        </p:nvSpPr>
        <p:spPr>
          <a:xfrm>
            <a:off x="0" y="2867025"/>
            <a:ext cx="9144000" cy="1066800"/>
          </a:xfrm>
        </p:spPr>
        <p:txBody>
          <a:bodyPr anchor="ctr"/>
          <a:lstStyle>
            <a:lvl1pPr algn="ctr">
              <a:defRPr sz="28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568477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334" y="687463"/>
            <a:ext cx="6236041" cy="517922"/>
          </a:xfrm>
        </p:spPr>
        <p:txBody>
          <a:bodyPr anchor="t"/>
          <a:lstStyle/>
          <a:p>
            <a:r>
              <a:rPr lang="en-US"/>
              <a:t>Click to edit Master title style</a:t>
            </a:r>
          </a:p>
        </p:txBody>
      </p:sp>
      <p:sp>
        <p:nvSpPr>
          <p:cNvPr id="3" name="Content Placeholder 2"/>
          <p:cNvSpPr>
            <a:spLocks noGrp="1"/>
          </p:cNvSpPr>
          <p:nvPr>
            <p:ph idx="1"/>
          </p:nvPr>
        </p:nvSpPr>
        <p:spPr>
          <a:xfrm>
            <a:off x="574334" y="1371600"/>
            <a:ext cx="6236041" cy="3482716"/>
          </a:xfrm>
        </p:spPr>
        <p:txBody>
          <a:bodyPr/>
          <a:lstStyle>
            <a:lvl1pPr marL="4763" indent="0">
              <a:tabLst/>
              <a:defRPr/>
            </a:lvl1pPr>
            <a:lvl3pPr>
              <a:spcBef>
                <a:spcPts val="858"/>
              </a:spcBef>
              <a:defRPr/>
            </a:lvl3pPr>
            <a:lvl4pPr>
              <a:spcBef>
                <a:spcPts val="858"/>
              </a:spcBef>
              <a:defRPr/>
            </a:lvl4pPr>
            <a:lvl5pPr marL="1314450" indent="-173038">
              <a:spcBef>
                <a:spcPts val="858"/>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fld id="{1A405E7D-94DA-49BD-BCA1-24437756CCF6}" type="slidenum">
              <a:rPr lang="en-US" altLang="en-US"/>
              <a:pPr/>
              <a:t>‹#›</a:t>
            </a:fld>
            <a:endParaRPr lang="en-US" altLang="en-US" dirty="0"/>
          </a:p>
        </p:txBody>
      </p:sp>
      <p:pic>
        <p:nvPicPr>
          <p:cNvPr id="5" name="Picture 4">
            <a:extLst>
              <a:ext uri="{FF2B5EF4-FFF2-40B4-BE49-F238E27FC236}">
                <a16:creationId xmlns:a16="http://schemas.microsoft.com/office/drawing/2014/main" id="{534D94C4-5364-F143-AF56-3DAE38A84C0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7586"/>
          <a:stretch/>
        </p:blipFill>
        <p:spPr>
          <a:xfrm>
            <a:off x="7094483" y="0"/>
            <a:ext cx="2049517" cy="5143500"/>
          </a:xfrm>
          <a:prstGeom prst="rect">
            <a:avLst/>
          </a:prstGeom>
        </p:spPr>
      </p:pic>
      <p:sp>
        <p:nvSpPr>
          <p:cNvPr id="7" name="Text Placeholder 6">
            <a:extLst>
              <a:ext uri="{FF2B5EF4-FFF2-40B4-BE49-F238E27FC236}">
                <a16:creationId xmlns:a16="http://schemas.microsoft.com/office/drawing/2014/main" id="{ED299DCF-C15E-8746-BA01-1E8B790BD645}"/>
              </a:ext>
            </a:extLst>
          </p:cNvPr>
          <p:cNvSpPr>
            <a:spLocks noGrp="1"/>
          </p:cNvSpPr>
          <p:nvPr>
            <p:ph type="body" sz="quarter" idx="11"/>
          </p:nvPr>
        </p:nvSpPr>
        <p:spPr>
          <a:xfrm>
            <a:off x="7248525" y="687388"/>
            <a:ext cx="1695450" cy="3979862"/>
          </a:xfrm>
        </p:spPr>
        <p:txBody>
          <a:bodyPr/>
          <a:lstStyle>
            <a:lvl1pPr>
              <a:defRPr>
                <a:ln>
                  <a:noFill/>
                </a:ln>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1375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CCF66F16-A99B-B34D-9F9D-7ED4E79EF348}"/>
              </a:ext>
            </a:extLst>
          </p:cNvPr>
          <p:cNvSpPr>
            <a:spLocks noGrp="1"/>
          </p:cNvSpPr>
          <p:nvPr>
            <p:ph type="body" sz="quarter" idx="11"/>
          </p:nvPr>
        </p:nvSpPr>
        <p:spPr>
          <a:xfrm>
            <a:off x="0" y="2867025"/>
            <a:ext cx="9144000" cy="1066800"/>
          </a:xfrm>
        </p:spPr>
        <p:txBody>
          <a:bodyPr anchor="ctr"/>
          <a:lstStyle>
            <a:lvl1pPr algn="ctr">
              <a:defRPr sz="2800" b="1">
                <a:solidFill>
                  <a:schemeClr val="accent2"/>
                </a:solidFill>
              </a:defRPr>
            </a:lvl1pPr>
          </a:lstStyle>
          <a:p>
            <a:pPr lvl="0"/>
            <a:r>
              <a:rPr lang="en-US" dirty="0"/>
              <a:t>Edit Master text styles</a:t>
            </a:r>
          </a:p>
        </p:txBody>
      </p:sp>
    </p:spTree>
    <p:extLst>
      <p:ext uri="{BB962C8B-B14F-4D97-AF65-F5344CB8AC3E}">
        <p14:creationId xmlns:p14="http://schemas.microsoft.com/office/powerpoint/2010/main" val="3859064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4" name="Text Placeholder 3">
            <a:extLst>
              <a:ext uri="{FF2B5EF4-FFF2-40B4-BE49-F238E27FC236}">
                <a16:creationId xmlns:a16="http://schemas.microsoft.com/office/drawing/2014/main" id="{CCF66F16-A99B-B34D-9F9D-7ED4E79EF348}"/>
              </a:ext>
            </a:extLst>
          </p:cNvPr>
          <p:cNvSpPr>
            <a:spLocks noGrp="1"/>
          </p:cNvSpPr>
          <p:nvPr>
            <p:ph type="body" sz="quarter" idx="11"/>
          </p:nvPr>
        </p:nvSpPr>
        <p:spPr>
          <a:xfrm>
            <a:off x="0" y="2867025"/>
            <a:ext cx="9144000" cy="1066800"/>
          </a:xfrm>
        </p:spPr>
        <p:txBody>
          <a:bodyPr anchor="ctr"/>
          <a:lstStyle>
            <a:lvl1pPr algn="ctr">
              <a:defRPr sz="28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306535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3" name="Text Placeholder 3">
            <a:extLst>
              <a:ext uri="{FF2B5EF4-FFF2-40B4-BE49-F238E27FC236}">
                <a16:creationId xmlns:a16="http://schemas.microsoft.com/office/drawing/2014/main" id="{2D3F3B73-4106-9C4D-A123-6284AF236068}"/>
              </a:ext>
            </a:extLst>
          </p:cNvPr>
          <p:cNvSpPr>
            <a:spLocks noGrp="1"/>
          </p:cNvSpPr>
          <p:nvPr>
            <p:ph type="body" sz="quarter" idx="11"/>
          </p:nvPr>
        </p:nvSpPr>
        <p:spPr>
          <a:xfrm>
            <a:off x="0" y="2867025"/>
            <a:ext cx="9144000" cy="1066800"/>
          </a:xfrm>
        </p:spPr>
        <p:txBody>
          <a:bodyPr anchor="ctr"/>
          <a:lstStyle>
            <a:lvl1pPr algn="ctr">
              <a:defRPr sz="28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504535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3" name="Text Placeholder 3">
            <a:extLst>
              <a:ext uri="{FF2B5EF4-FFF2-40B4-BE49-F238E27FC236}">
                <a16:creationId xmlns:a16="http://schemas.microsoft.com/office/drawing/2014/main" id="{1B8111D3-8DD3-9E41-AD81-D20B5644C3CB}"/>
              </a:ext>
            </a:extLst>
          </p:cNvPr>
          <p:cNvSpPr>
            <a:spLocks noGrp="1"/>
          </p:cNvSpPr>
          <p:nvPr>
            <p:ph type="body" sz="quarter" idx="11"/>
          </p:nvPr>
        </p:nvSpPr>
        <p:spPr>
          <a:xfrm>
            <a:off x="0" y="2867025"/>
            <a:ext cx="9144000" cy="1066800"/>
          </a:xfrm>
        </p:spPr>
        <p:txBody>
          <a:bodyPr anchor="ctr"/>
          <a:lstStyle>
            <a:lvl1pPr algn="ctr">
              <a:defRPr sz="28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138122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3" name="Text Placeholder 3">
            <a:extLst>
              <a:ext uri="{FF2B5EF4-FFF2-40B4-BE49-F238E27FC236}">
                <a16:creationId xmlns:a16="http://schemas.microsoft.com/office/drawing/2014/main" id="{A0051D48-6995-6744-AEFE-B6DFE4AB7AD2}"/>
              </a:ext>
            </a:extLst>
          </p:cNvPr>
          <p:cNvSpPr>
            <a:spLocks noGrp="1"/>
          </p:cNvSpPr>
          <p:nvPr>
            <p:ph type="body" sz="quarter" idx="11"/>
          </p:nvPr>
        </p:nvSpPr>
        <p:spPr>
          <a:xfrm>
            <a:off x="0" y="2867025"/>
            <a:ext cx="9144000" cy="1066800"/>
          </a:xfrm>
        </p:spPr>
        <p:txBody>
          <a:bodyPr anchor="ctr"/>
          <a:lstStyle>
            <a:lvl1pPr algn="ctr">
              <a:defRPr sz="28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587172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3" name="Text Placeholder 3">
            <a:extLst>
              <a:ext uri="{FF2B5EF4-FFF2-40B4-BE49-F238E27FC236}">
                <a16:creationId xmlns:a16="http://schemas.microsoft.com/office/drawing/2014/main" id="{29D23841-3BD3-434E-92CE-DD0AB9DB510C}"/>
              </a:ext>
            </a:extLst>
          </p:cNvPr>
          <p:cNvSpPr>
            <a:spLocks noGrp="1"/>
          </p:cNvSpPr>
          <p:nvPr>
            <p:ph type="body" sz="quarter" idx="11"/>
          </p:nvPr>
        </p:nvSpPr>
        <p:spPr>
          <a:xfrm>
            <a:off x="0" y="2867025"/>
            <a:ext cx="9144000" cy="1066800"/>
          </a:xfrm>
        </p:spPr>
        <p:txBody>
          <a:bodyPr anchor="ctr"/>
          <a:lstStyle>
            <a:lvl1pPr algn="ctr">
              <a:defRPr sz="28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4932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Blank">
    <p:bg>
      <p:bgPr>
        <a:blipFill dpi="0" rotWithShape="1">
          <a:blip r:embed="rId2">
            <a:lum/>
          </a:blip>
          <a:srcRect/>
          <a:stretch>
            <a:fillRect t="-17000" r="-1000" b="-4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pic>
        <p:nvPicPr>
          <p:cNvPr id="5" name="Picture 4">
            <a:extLst>
              <a:ext uri="{FF2B5EF4-FFF2-40B4-BE49-F238E27FC236}">
                <a16:creationId xmlns:a16="http://schemas.microsoft.com/office/drawing/2014/main" id="{7EF4227B-0CF2-A048-8F0B-0240FDCB0371}"/>
              </a:ext>
            </a:extLst>
          </p:cNvPr>
          <p:cNvPicPr>
            <a:picLocks noChangeAspect="1"/>
          </p:cNvPicPr>
          <p:nvPr userDrawn="1"/>
        </p:nvPicPr>
        <p:blipFill>
          <a:blip r:embed="rId3"/>
          <a:stretch>
            <a:fillRect/>
          </a:stretch>
        </p:blipFill>
        <p:spPr>
          <a:xfrm>
            <a:off x="3044580" y="2141446"/>
            <a:ext cx="3054839" cy="430304"/>
          </a:xfrm>
          <a:prstGeom prst="rect">
            <a:avLst/>
          </a:prstGeom>
        </p:spPr>
      </p:pic>
      <p:sp>
        <p:nvSpPr>
          <p:cNvPr id="3" name="TextBox 2">
            <a:extLst>
              <a:ext uri="{FF2B5EF4-FFF2-40B4-BE49-F238E27FC236}">
                <a16:creationId xmlns:a16="http://schemas.microsoft.com/office/drawing/2014/main" id="{EEFFF25C-47AE-1F46-B219-E42E3866020B}"/>
              </a:ext>
            </a:extLst>
          </p:cNvPr>
          <p:cNvSpPr txBox="1"/>
          <p:nvPr userDrawn="1"/>
        </p:nvSpPr>
        <p:spPr bwMode="gray">
          <a:xfrm>
            <a:off x="3023857" y="3137188"/>
            <a:ext cx="3150606" cy="19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algn="ctr">
              <a:lnSpc>
                <a:spcPct val="114000"/>
              </a:lnSpc>
              <a:spcBef>
                <a:spcPts val="0"/>
              </a:spcBef>
            </a:pPr>
            <a:r>
              <a:rPr lang="en-US" sz="1200" b="1" dirty="0">
                <a:solidFill>
                  <a:schemeClr val="accent1"/>
                </a:solidFill>
              </a:rPr>
              <a:t>MarshMMA.com</a:t>
            </a:r>
          </a:p>
        </p:txBody>
      </p:sp>
      <p:sp>
        <p:nvSpPr>
          <p:cNvPr id="4" name="Date Placeholder 3">
            <a:extLst>
              <a:ext uri="{FF2B5EF4-FFF2-40B4-BE49-F238E27FC236}">
                <a16:creationId xmlns:a16="http://schemas.microsoft.com/office/drawing/2014/main" id="{BDCEFE58-4141-F04E-840B-875F6FF9E5E5}"/>
              </a:ext>
            </a:extLst>
          </p:cNvPr>
          <p:cNvSpPr>
            <a:spLocks noGrp="1"/>
          </p:cNvSpPr>
          <p:nvPr>
            <p:ph type="dt" sz="half" idx="11"/>
          </p:nvPr>
        </p:nvSpPr>
        <p:spPr/>
        <p:txBody>
          <a:bodyPr/>
          <a:lstStyle/>
          <a:p>
            <a:fld id="{D5451CD8-5E7D-4DC9-BAB3-763BD4C7F0F2}" type="datetime4">
              <a:rPr lang="en-US" altLang="en-US" smtClean="0"/>
              <a:t>July 21, 2020</a:t>
            </a:fld>
            <a:endParaRPr lang="en-US" altLang="en-US" dirty="0"/>
          </a:p>
        </p:txBody>
      </p:sp>
    </p:spTree>
    <p:extLst>
      <p:ext uri="{BB962C8B-B14F-4D97-AF65-F5344CB8AC3E}">
        <p14:creationId xmlns:p14="http://schemas.microsoft.com/office/powerpoint/2010/main" val="2873202684"/>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Blank">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EC097214-6113-1947-B81B-42D2021D0855}"/>
              </a:ext>
            </a:extLst>
          </p:cNvPr>
          <p:cNvSpPr>
            <a:spLocks noGrp="1"/>
          </p:cNvSpPr>
          <p:nvPr>
            <p:ph type="body" sz="quarter" idx="11"/>
          </p:nvPr>
        </p:nvSpPr>
        <p:spPr>
          <a:xfrm>
            <a:off x="0" y="3860942"/>
            <a:ext cx="9144000" cy="738664"/>
          </a:xfrm>
          <a:solidFill>
            <a:schemeClr val="accent2"/>
          </a:solidFill>
        </p:spPr>
        <p:txBody>
          <a:bodyPr wrap="square" lIns="274320" tIns="182880" bIns="182880" anchor="ctr">
            <a:spAutoFit/>
          </a:bodyPr>
          <a:lstStyle>
            <a:lvl1pPr algn="l">
              <a:defRPr sz="2400"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423033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49FC86-E3CA-6F47-8724-894E22E0B704}"/>
              </a:ext>
            </a:extLst>
          </p:cNvPr>
          <p:cNvPicPr>
            <a:picLocks noChangeAspect="1"/>
          </p:cNvPicPr>
          <p:nvPr userDrawn="1"/>
        </p:nvPicPr>
        <p:blipFill>
          <a:blip r:embed="rId4"/>
          <a:stretch>
            <a:fillRect/>
          </a:stretch>
        </p:blipFill>
        <p:spPr>
          <a:xfrm>
            <a:off x="2304288" y="0"/>
            <a:ext cx="6842126" cy="5143500"/>
          </a:xfrm>
          <a:prstGeom prst="rect">
            <a:avLst/>
          </a:prstGeom>
        </p:spPr>
      </p:pic>
      <p:pic>
        <p:nvPicPr>
          <p:cNvPr id="9" name="Picture 8">
            <a:extLst>
              <a:ext uri="{FF2B5EF4-FFF2-40B4-BE49-F238E27FC236}">
                <a16:creationId xmlns:a16="http://schemas.microsoft.com/office/drawing/2014/main" id="{DCCE3ACA-ACB2-C244-8414-415C9E178238}"/>
              </a:ext>
            </a:extLst>
          </p:cNvPr>
          <p:cNvPicPr>
            <a:picLocks noChangeAspect="1"/>
          </p:cNvPicPr>
          <p:nvPr userDrawn="1"/>
        </p:nvPicPr>
        <p:blipFill>
          <a:blip r:embed="rId5"/>
          <a:stretch>
            <a:fillRect/>
          </a:stretch>
        </p:blipFill>
        <p:spPr>
          <a:xfrm>
            <a:off x="698837" y="459772"/>
            <a:ext cx="3054839" cy="430304"/>
          </a:xfrm>
          <a:prstGeom prst="rect">
            <a:avLst/>
          </a:prstGeom>
        </p:spPr>
      </p:pic>
      <p:sp>
        <p:nvSpPr>
          <p:cNvPr id="8194" name="PresentationTitle"/>
          <p:cNvSpPr>
            <a:spLocks noGrp="1" noChangeArrowheads="1"/>
          </p:cNvSpPr>
          <p:nvPr userDrawn="1">
            <p:ph type="ctrTitle" hasCustomPrompt="1"/>
            <p:custDataLst>
              <p:tags r:id="rId1"/>
            </p:custDataLst>
          </p:nvPr>
        </p:nvSpPr>
        <p:spPr>
          <a:xfrm>
            <a:off x="704089" y="1715775"/>
            <a:ext cx="5480144" cy="952825"/>
          </a:xfrm>
        </p:spPr>
        <p:txBody>
          <a:bodyPr wrap="square" tIns="0" rIns="0" bIns="0" anchor="t" anchorCtr="0">
            <a:spAutoFit/>
          </a:bodyPr>
          <a:lstStyle>
            <a:lvl1pPr>
              <a:lnSpc>
                <a:spcPct val="86000"/>
              </a:lnSpc>
              <a:defRPr sz="3600" b="0">
                <a:solidFill>
                  <a:schemeClr val="accent1"/>
                </a:solidFill>
                <a:latin typeface="+mj-lt"/>
              </a:defRPr>
            </a:lvl1pPr>
          </a:lstStyle>
          <a:p>
            <a:pPr lvl="0"/>
            <a:r>
              <a:rPr lang="en-US" altLang="en-US" noProof="0" dirty="0"/>
              <a:t>Click To Edit Master Title Style</a:t>
            </a:r>
          </a:p>
        </p:txBody>
      </p:sp>
      <p:sp>
        <p:nvSpPr>
          <p:cNvPr id="8388" name="Date"/>
          <p:cNvSpPr>
            <a:spLocks noGrp="1" noChangeArrowheads="1"/>
          </p:cNvSpPr>
          <p:nvPr userDrawn="1">
            <p:ph type="subTitle" sz="quarter" idx="1" hasCustomPrompt="1"/>
            <p:custDataLst>
              <p:tags r:id="rId2"/>
            </p:custDataLst>
          </p:nvPr>
        </p:nvSpPr>
        <p:spPr>
          <a:xfrm>
            <a:off x="702945" y="2668600"/>
            <a:ext cx="4621129" cy="306559"/>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2400">
                <a:solidFill>
                  <a:schemeClr val="accent2"/>
                </a:solidFill>
                <a:latin typeface="+mj-lt"/>
              </a:defRPr>
            </a:lvl1pPr>
          </a:lstStyle>
          <a:p>
            <a:pPr lvl="0"/>
            <a:r>
              <a:rPr lang="en-US" altLang="en-US" noProof="0" dirty="0"/>
              <a:t>Click To Edit Master Subtitle Style</a:t>
            </a:r>
          </a:p>
        </p:txBody>
      </p:sp>
      <p:sp>
        <p:nvSpPr>
          <p:cNvPr id="3" name="Picture Placeholder 2">
            <a:extLst>
              <a:ext uri="{FF2B5EF4-FFF2-40B4-BE49-F238E27FC236}">
                <a16:creationId xmlns:a16="http://schemas.microsoft.com/office/drawing/2014/main" id="{333F27DF-CB05-4445-AC09-FF0642465246}"/>
              </a:ext>
            </a:extLst>
          </p:cNvPr>
          <p:cNvSpPr>
            <a:spLocks noGrp="1" noChangeAspect="1"/>
          </p:cNvSpPr>
          <p:nvPr userDrawn="1">
            <p:ph type="pic" sz="quarter" idx="10"/>
          </p:nvPr>
        </p:nvSpPr>
        <p:spPr>
          <a:xfrm>
            <a:off x="6665551" y="1065048"/>
            <a:ext cx="1612900" cy="1603552"/>
          </a:xfrm>
          <a:solidFill>
            <a:schemeClr val="accent2"/>
          </a:solidFill>
          <a:ln w="38100">
            <a:solidFill>
              <a:schemeClr val="accent2"/>
            </a:solidFill>
            <a:miter lim="800000"/>
          </a:ln>
        </p:spPr>
        <p:txBody>
          <a:bodyPr/>
          <a:lstStyle/>
          <a:p>
            <a:r>
              <a:rPr lang="en-US" dirty="0" smtClean="0"/>
              <a:t>Click icon to add picture</a:t>
            </a:r>
            <a:endParaRPr lang="en-US" dirty="0"/>
          </a:p>
        </p:txBody>
      </p:sp>
    </p:spTree>
    <p:extLst>
      <p:ext uri="{BB962C8B-B14F-4D97-AF65-F5344CB8AC3E}">
        <p14:creationId xmlns:p14="http://schemas.microsoft.com/office/powerpoint/2010/main" val="192161263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Blank">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7" name="Text Placeholder 3">
            <a:extLst>
              <a:ext uri="{FF2B5EF4-FFF2-40B4-BE49-F238E27FC236}">
                <a16:creationId xmlns:a16="http://schemas.microsoft.com/office/drawing/2014/main" id="{B3D21A15-5146-0745-B27A-EDD0039D7C66}"/>
              </a:ext>
            </a:extLst>
          </p:cNvPr>
          <p:cNvSpPr>
            <a:spLocks noGrp="1"/>
          </p:cNvSpPr>
          <p:nvPr>
            <p:ph type="body" sz="quarter" idx="11"/>
          </p:nvPr>
        </p:nvSpPr>
        <p:spPr>
          <a:xfrm>
            <a:off x="0" y="3806773"/>
            <a:ext cx="9144000" cy="847003"/>
          </a:xfrm>
          <a:solidFill>
            <a:schemeClr val="accent2"/>
          </a:solidFill>
        </p:spPr>
        <p:txBody>
          <a:bodyPr wrap="square" lIns="274320" tIns="182880" bIns="182880" anchor="ctr">
            <a:normAutofit/>
          </a:bodyPr>
          <a:lstStyle>
            <a:lvl1pPr algn="l">
              <a:defRPr sz="2400"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943162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5671E6BB-D559-F04C-B3C8-9ED594A0632E}"/>
              </a:ext>
            </a:extLst>
          </p:cNvPr>
          <p:cNvSpPr>
            <a:spLocks noGrp="1"/>
          </p:cNvSpPr>
          <p:nvPr>
            <p:ph type="body" sz="quarter" idx="11"/>
          </p:nvPr>
        </p:nvSpPr>
        <p:spPr>
          <a:xfrm>
            <a:off x="0" y="3806773"/>
            <a:ext cx="9144000" cy="847003"/>
          </a:xfrm>
          <a:solidFill>
            <a:schemeClr val="accent2"/>
          </a:solidFill>
        </p:spPr>
        <p:txBody>
          <a:bodyPr wrap="square" lIns="274320" tIns="182880" bIns="182880" anchor="ctr">
            <a:normAutofit/>
          </a:bodyPr>
          <a:lstStyle>
            <a:lvl1pPr algn="l">
              <a:defRPr sz="2400"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374068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chor="t"/>
          <a:lstStyle/>
          <a:p>
            <a:r>
              <a:rPr lang="en-US" smtClean="0"/>
              <a:t>Click to edit Master title style</a:t>
            </a:r>
            <a:endParaRPr lang="en-US"/>
          </a:p>
        </p:txBody>
      </p:sp>
      <p:sp>
        <p:nvSpPr>
          <p:cNvPr id="3" name="Content Placeholder 2"/>
          <p:cNvSpPr>
            <a:spLocks noGrp="1"/>
          </p:cNvSpPr>
          <p:nvPr>
            <p:ph idx="1"/>
          </p:nvPr>
        </p:nvSpPr>
        <p:spPr>
          <a:xfrm>
            <a:off x="574334" y="1371600"/>
            <a:ext cx="8067087" cy="3482716"/>
          </a:xfrm>
        </p:spPr>
        <p:txBody>
          <a:bodyPr/>
          <a:lstStyle>
            <a:lvl1pPr marL="7938" indent="0">
              <a:tabLst/>
              <a:defRPr/>
            </a:lvl1pPr>
            <a:lvl3pPr>
              <a:spcBef>
                <a:spcPts val="858"/>
              </a:spcBef>
              <a:defRPr/>
            </a:lvl3pPr>
            <a:lvl4pPr>
              <a:spcBef>
                <a:spcPts val="858"/>
              </a:spcBef>
              <a:defRPr/>
            </a:lvl4pPr>
            <a:lvl5pPr marL="1314450" indent="-173038">
              <a:spcBef>
                <a:spcPts val="858"/>
              </a:spcBef>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1A405E7D-94DA-49BD-BCA1-24437756CCF6}" type="slidenum">
              <a:rPr lang="en-US" altLang="en-US"/>
              <a:pPr/>
              <a:t>‹#›</a:t>
            </a:fld>
            <a:endParaRPr lang="en-US" altLang="en-US" dirty="0"/>
          </a:p>
        </p:txBody>
      </p:sp>
    </p:spTree>
    <p:extLst>
      <p:ext uri="{BB962C8B-B14F-4D97-AF65-F5344CB8AC3E}">
        <p14:creationId xmlns:p14="http://schemas.microsoft.com/office/powerpoint/2010/main" val="475264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Blank">
    <p:bg>
      <p:bgPr>
        <a:blipFill dpi="0" rotWithShape="1">
          <a:blip r:embed="rId2">
            <a:lum/>
          </a:blip>
          <a:srcRect/>
          <a:stretch>
            <a:fillRect t="-17000" r="-1000" b="-41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F4227B-0CF2-A048-8F0B-0240FDCB0371}"/>
              </a:ext>
            </a:extLst>
          </p:cNvPr>
          <p:cNvPicPr>
            <a:picLocks noChangeAspect="1"/>
          </p:cNvPicPr>
          <p:nvPr userDrawn="1"/>
        </p:nvPicPr>
        <p:blipFill>
          <a:blip r:embed="rId3"/>
          <a:stretch>
            <a:fillRect/>
          </a:stretch>
        </p:blipFill>
        <p:spPr>
          <a:xfrm>
            <a:off x="3044580" y="1682451"/>
            <a:ext cx="3054839" cy="430304"/>
          </a:xfrm>
          <a:prstGeom prst="rect">
            <a:avLst/>
          </a:prstGeom>
        </p:spPr>
      </p:pic>
      <p:sp>
        <p:nvSpPr>
          <p:cNvPr id="3" name="TextBox 2">
            <a:extLst>
              <a:ext uri="{FF2B5EF4-FFF2-40B4-BE49-F238E27FC236}">
                <a16:creationId xmlns:a16="http://schemas.microsoft.com/office/drawing/2014/main" id="{EEFFF25C-47AE-1F46-B219-E42E3866020B}"/>
              </a:ext>
            </a:extLst>
          </p:cNvPr>
          <p:cNvSpPr txBox="1"/>
          <p:nvPr userDrawn="1"/>
        </p:nvSpPr>
        <p:spPr bwMode="gray">
          <a:xfrm>
            <a:off x="2999232" y="2571750"/>
            <a:ext cx="3150606" cy="19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algn="ctr">
              <a:lnSpc>
                <a:spcPct val="114000"/>
              </a:lnSpc>
              <a:spcBef>
                <a:spcPts val="0"/>
              </a:spcBef>
            </a:pPr>
            <a:r>
              <a:rPr lang="en-US" sz="1200" b="1" dirty="0">
                <a:solidFill>
                  <a:schemeClr val="accent1"/>
                </a:solidFill>
              </a:rPr>
              <a:t>MarshMMA.com</a:t>
            </a:r>
          </a:p>
        </p:txBody>
      </p:sp>
      <p:sp>
        <p:nvSpPr>
          <p:cNvPr id="4" name="TextBox 3">
            <a:extLst>
              <a:ext uri="{FF2B5EF4-FFF2-40B4-BE49-F238E27FC236}">
                <a16:creationId xmlns:a16="http://schemas.microsoft.com/office/drawing/2014/main" id="{CEED7C95-818C-3349-B9A3-B697A919EFC2}"/>
              </a:ext>
            </a:extLst>
          </p:cNvPr>
          <p:cNvSpPr txBox="1"/>
          <p:nvPr userDrawn="1"/>
        </p:nvSpPr>
        <p:spPr bwMode="gray">
          <a:xfrm>
            <a:off x="495735" y="4487676"/>
            <a:ext cx="81583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algn="just">
              <a:lnSpc>
                <a:spcPct val="100000"/>
              </a:lnSpc>
            </a:pPr>
            <a:r>
              <a:rPr lang="en-US" sz="600" b="0" i="0" baseline="0" dirty="0">
                <a:solidFill>
                  <a:schemeClr val="tx2">
                    <a:lumMod val="60000"/>
                    <a:lumOff val="40000"/>
                  </a:schemeClr>
                </a:solidFill>
                <a:effectLst/>
                <a:latin typeface="Arial" panose="020B0604020202020204" pitchFamily="34" charset="0"/>
                <a:cs typeface="Arial" panose="020B0604020202020204" pitchFamily="34" charset="0"/>
              </a:rPr>
              <a:t>This document is not intended to be taken as advice regarding any individual situation and should not be relied upon as such. Marsh &amp; McLennan Agency, LLC shall have no obligation to update this publication and shall have no liability to you or any other party arising out of this publication or any matter contained herein. Any statements concerning actuarial, tax, accounting or legal matters are based solely on our experience as consultants and are not to be relied upon as actuarial, accounting, tax or legal advice, for which you should consult your own professional advisors. Any modeling analytics or projections are subject to inherent uncertainty and the analysis could be materially affective if any underlying assumptions, conditions, information or factors are inaccurate or incomplete or should change. Copyright © 2019 Marsh &amp; McLennan Insurance Agency LLC. All rights reserved. </a:t>
            </a:r>
          </a:p>
        </p:txBody>
      </p:sp>
    </p:spTree>
    <p:extLst>
      <p:ext uri="{BB962C8B-B14F-4D97-AF65-F5344CB8AC3E}">
        <p14:creationId xmlns:p14="http://schemas.microsoft.com/office/powerpoint/2010/main" val="7665156"/>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chor="t"/>
          <a:lstStyle/>
          <a:p>
            <a:r>
              <a:rPr lang="en-US" smtClean="0"/>
              <a:t>Click to edit Master title style</a:t>
            </a:r>
            <a:endParaRPr lang="en-US"/>
          </a:p>
        </p:txBody>
      </p:sp>
      <p:sp>
        <p:nvSpPr>
          <p:cNvPr id="3" name="Content Placeholder 2"/>
          <p:cNvSpPr>
            <a:spLocks noGrp="1"/>
          </p:cNvSpPr>
          <p:nvPr>
            <p:ph idx="1"/>
          </p:nvPr>
        </p:nvSpPr>
        <p:spPr>
          <a:xfrm>
            <a:off x="574334" y="1371600"/>
            <a:ext cx="8067087" cy="3482716"/>
          </a:xfrm>
        </p:spPr>
        <p:txBody>
          <a:bodyPr/>
          <a:lstStyle>
            <a:lvl1pPr marL="7938" indent="0">
              <a:tabLst/>
              <a:defRPr/>
            </a:lvl1pPr>
            <a:lvl3pPr>
              <a:spcBef>
                <a:spcPts val="858"/>
              </a:spcBef>
              <a:defRPr/>
            </a:lvl3pPr>
            <a:lvl4pPr>
              <a:spcBef>
                <a:spcPts val="858"/>
              </a:spcBef>
              <a:defRPr/>
            </a:lvl4pPr>
            <a:lvl5pPr marL="1314450" indent="-173038">
              <a:spcBef>
                <a:spcPts val="858"/>
              </a:spcBef>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1A405E7D-94DA-49BD-BCA1-24437756CCF6}" type="slidenum">
              <a:rPr lang="en-US" altLang="en-US"/>
              <a:pPr/>
              <a:t>‹#›</a:t>
            </a:fld>
            <a:endParaRPr lang="en-US" altLang="en-US" dirty="0"/>
          </a:p>
        </p:txBody>
      </p:sp>
    </p:spTree>
    <p:extLst>
      <p:ext uri="{BB962C8B-B14F-4D97-AF65-F5344CB8AC3E}">
        <p14:creationId xmlns:p14="http://schemas.microsoft.com/office/powerpoint/2010/main" val="202069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574334" y="1371600"/>
            <a:ext cx="8067087" cy="3478899"/>
          </a:xfrm>
        </p:spPr>
        <p:txBody>
          <a:bodyPr/>
          <a:lstStyle>
            <a:lvl1pPr marL="7938" indent="0">
              <a:tabLst/>
              <a:defRPr/>
            </a:lvl1pPr>
            <a:lvl3pPr>
              <a:spcBef>
                <a:spcPts val="858"/>
              </a:spcBef>
              <a:defRPr/>
            </a:lvl3pPr>
            <a:lvl4pPr>
              <a:spcBef>
                <a:spcPts val="858"/>
              </a:spcBef>
              <a:defRPr/>
            </a:lvl4pPr>
            <a:lvl5pPr marL="1314450" indent="-173038">
              <a:spcBef>
                <a:spcPts val="858"/>
              </a:spcBef>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1A405E7D-94DA-49BD-BCA1-24437756CCF6}" type="slidenum">
              <a:rPr lang="en-US" altLang="en-US"/>
              <a:pPr/>
              <a:t>‹#›</a:t>
            </a:fld>
            <a:endParaRPr lang="en-US" altLang="en-US" dirty="0"/>
          </a:p>
        </p:txBody>
      </p:sp>
    </p:spTree>
    <p:extLst>
      <p:ext uri="{BB962C8B-B14F-4D97-AF65-F5344CB8AC3E}">
        <p14:creationId xmlns:p14="http://schemas.microsoft.com/office/powerpoint/2010/main" val="87796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a:p>
        </p:txBody>
      </p:sp>
      <p:sp>
        <p:nvSpPr>
          <p:cNvPr id="3" name="Content Placeholder 2"/>
          <p:cNvSpPr>
            <a:spLocks noGrp="1"/>
          </p:cNvSpPr>
          <p:nvPr>
            <p:ph sz="half" idx="1"/>
          </p:nvPr>
        </p:nvSpPr>
        <p:spPr>
          <a:xfrm>
            <a:off x="574333" y="1371600"/>
            <a:ext cx="3922839" cy="3361049"/>
          </a:xfrm>
        </p:spPr>
        <p:txBody>
          <a:bodyPr/>
          <a:lstStyle>
            <a:lvl1pPr>
              <a:defRPr sz="2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292" y="1371600"/>
            <a:ext cx="3999129" cy="3361049"/>
          </a:xfrm>
        </p:spPr>
        <p:txBody>
          <a:bodyPr/>
          <a:lstStyle>
            <a:lvl1pPr>
              <a:defRPr sz="2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0D226E36-1284-42E8-9ECA-E86E8FDD2FC7}" type="slidenum">
              <a:rPr lang="en-US" altLang="en-US"/>
              <a:pPr/>
              <a:t>‹#›</a:t>
            </a:fld>
            <a:endParaRPr lang="en-US" altLang="en-US" dirty="0"/>
          </a:p>
        </p:txBody>
      </p:sp>
    </p:spTree>
    <p:extLst>
      <p:ext uri="{BB962C8B-B14F-4D97-AF65-F5344CB8AC3E}">
        <p14:creationId xmlns:p14="http://schemas.microsoft.com/office/powerpoint/2010/main" val="382488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4334" y="1269635"/>
            <a:ext cx="3876797" cy="361522"/>
          </a:xfrm>
        </p:spPr>
        <p:txBody>
          <a:bodyPr anchor="b">
            <a:noAutofit/>
          </a:bodyPr>
          <a:lstStyle>
            <a:lvl1pPr marL="0" indent="0">
              <a:buNone/>
              <a:defRPr sz="2400" b="0">
                <a:solidFill>
                  <a:schemeClr val="accent1"/>
                </a:solidFill>
                <a:latin typeface="+mj-lt"/>
              </a:defRPr>
            </a:lvl1pPr>
            <a:lvl2pPr marL="396804" indent="0">
              <a:buNone/>
              <a:defRPr sz="1700" b="1"/>
            </a:lvl2pPr>
            <a:lvl3pPr marL="793608" indent="0">
              <a:buNone/>
              <a:defRPr sz="1600" b="1"/>
            </a:lvl3pPr>
            <a:lvl4pPr marL="1190412" indent="0">
              <a:buNone/>
              <a:defRPr sz="1400" b="1"/>
            </a:lvl4pPr>
            <a:lvl5pPr marL="1587216" indent="0">
              <a:buNone/>
              <a:defRPr sz="1400" b="1"/>
            </a:lvl5pPr>
            <a:lvl6pPr marL="1984019" indent="0">
              <a:buNone/>
              <a:defRPr sz="1400" b="1"/>
            </a:lvl6pPr>
            <a:lvl7pPr marL="2380823" indent="0">
              <a:buNone/>
              <a:defRPr sz="1400" b="1"/>
            </a:lvl7pPr>
            <a:lvl8pPr marL="2777627" indent="0">
              <a:buNone/>
              <a:defRPr sz="1400" b="1"/>
            </a:lvl8pPr>
            <a:lvl9pPr marL="3174431" indent="0">
              <a:buNone/>
              <a:defRPr sz="1400" b="1"/>
            </a:lvl9pPr>
          </a:lstStyle>
          <a:p>
            <a:pPr lvl="0"/>
            <a:r>
              <a:rPr lang="en-US" smtClean="0"/>
              <a:t>Edit Master text styles</a:t>
            </a:r>
          </a:p>
        </p:txBody>
      </p:sp>
      <p:sp>
        <p:nvSpPr>
          <p:cNvPr id="4" name="Content Placeholder 3"/>
          <p:cNvSpPr>
            <a:spLocks noGrp="1"/>
          </p:cNvSpPr>
          <p:nvPr>
            <p:ph sz="half" idx="2"/>
          </p:nvPr>
        </p:nvSpPr>
        <p:spPr>
          <a:xfrm>
            <a:off x="574334" y="1764632"/>
            <a:ext cx="3876797" cy="2829989"/>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316" y="1269635"/>
            <a:ext cx="3996105" cy="361522"/>
          </a:xfrm>
        </p:spPr>
        <p:txBody>
          <a:bodyPr anchor="b">
            <a:noAutofit/>
          </a:bodyPr>
          <a:lstStyle>
            <a:lvl1pPr marL="0" indent="0">
              <a:buNone/>
              <a:defRPr sz="2400" b="0">
                <a:solidFill>
                  <a:schemeClr val="accent1"/>
                </a:solidFill>
              </a:defRPr>
            </a:lvl1pPr>
            <a:lvl2pPr marL="396804" indent="0">
              <a:buNone/>
              <a:defRPr sz="1700" b="1"/>
            </a:lvl2pPr>
            <a:lvl3pPr marL="793608" indent="0">
              <a:buNone/>
              <a:defRPr sz="1600" b="1"/>
            </a:lvl3pPr>
            <a:lvl4pPr marL="1190412" indent="0">
              <a:buNone/>
              <a:defRPr sz="1400" b="1"/>
            </a:lvl4pPr>
            <a:lvl5pPr marL="1587216" indent="0">
              <a:buNone/>
              <a:defRPr sz="1400" b="1"/>
            </a:lvl5pPr>
            <a:lvl6pPr marL="1984019" indent="0">
              <a:buNone/>
              <a:defRPr sz="1400" b="1"/>
            </a:lvl6pPr>
            <a:lvl7pPr marL="2380823" indent="0">
              <a:buNone/>
              <a:defRPr sz="1400" b="1"/>
            </a:lvl7pPr>
            <a:lvl8pPr marL="2777627" indent="0">
              <a:buNone/>
              <a:defRPr sz="1400" b="1"/>
            </a:lvl8pPr>
            <a:lvl9pPr marL="3174431" indent="0">
              <a:buNone/>
              <a:defRPr sz="1400" b="1"/>
            </a:lvl9pPr>
          </a:lstStyle>
          <a:p>
            <a:pPr lvl="0"/>
            <a:r>
              <a:rPr lang="en-US" smtClean="0"/>
              <a:t>Edit Master text styles</a:t>
            </a:r>
          </a:p>
        </p:txBody>
      </p:sp>
      <p:sp>
        <p:nvSpPr>
          <p:cNvPr id="6" name="Content Placeholder 5"/>
          <p:cNvSpPr>
            <a:spLocks noGrp="1"/>
          </p:cNvSpPr>
          <p:nvPr>
            <p:ph sz="quarter" idx="4"/>
          </p:nvPr>
        </p:nvSpPr>
        <p:spPr>
          <a:xfrm>
            <a:off x="4645316" y="1764632"/>
            <a:ext cx="3996105" cy="282999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fld id="{248936C0-8840-4E76-A172-F7F4F70968E2}" type="slidenum">
              <a:rPr lang="en-US" altLang="en-US"/>
              <a:pPr/>
              <a:t>‹#›</a:t>
            </a:fld>
            <a:endParaRPr lang="en-US" altLang="en-US" dirty="0"/>
          </a:p>
        </p:txBody>
      </p:sp>
      <p:sp>
        <p:nvSpPr>
          <p:cNvPr id="10" name="Title 1">
            <a:extLst>
              <a:ext uri="{FF2B5EF4-FFF2-40B4-BE49-F238E27FC236}">
                <a16:creationId xmlns:a16="http://schemas.microsoft.com/office/drawing/2014/main" id="{2AC6931B-CEB9-5A40-B932-3D975FE0D85A}"/>
              </a:ext>
            </a:extLst>
          </p:cNvPr>
          <p:cNvSpPr>
            <a:spLocks noGrp="1"/>
          </p:cNvSpPr>
          <p:nvPr>
            <p:ph type="title"/>
          </p:nvPr>
        </p:nvSpPr>
        <p:spPr>
          <a:xfrm>
            <a:off x="574334" y="687463"/>
            <a:ext cx="8067087" cy="517922"/>
          </a:xfrm>
        </p:spPr>
        <p:txBody>
          <a:bodyPr anchor="t"/>
          <a:lstStyle/>
          <a:p>
            <a:r>
              <a:rPr lang="en-US" smtClean="0"/>
              <a:t>Click to edit Master title style</a:t>
            </a:r>
            <a:endParaRPr lang="en-US"/>
          </a:p>
        </p:txBody>
      </p:sp>
    </p:spTree>
    <p:extLst>
      <p:ext uri="{BB962C8B-B14F-4D97-AF65-F5344CB8AC3E}">
        <p14:creationId xmlns:p14="http://schemas.microsoft.com/office/powerpoint/2010/main" val="391514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2D8573F-5CD9-42FE-9F69-80709C4A6509}" type="slidenum">
              <a:rPr lang="en-US" altLang="en-US"/>
              <a:pPr/>
              <a:t>‹#›</a:t>
            </a:fld>
            <a:endParaRPr lang="en-US" altLang="en-US" dirty="0"/>
          </a:p>
        </p:txBody>
      </p:sp>
    </p:spTree>
    <p:extLst>
      <p:ext uri="{BB962C8B-B14F-4D97-AF65-F5344CB8AC3E}">
        <p14:creationId xmlns:p14="http://schemas.microsoft.com/office/powerpoint/2010/main" val="415055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Tree>
    <p:extLst>
      <p:ext uri="{BB962C8B-B14F-4D97-AF65-F5344CB8AC3E}">
        <p14:creationId xmlns:p14="http://schemas.microsoft.com/office/powerpoint/2010/main" val="947538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Tree>
    <p:extLst>
      <p:ext uri="{BB962C8B-B14F-4D97-AF65-F5344CB8AC3E}">
        <p14:creationId xmlns:p14="http://schemas.microsoft.com/office/powerpoint/2010/main" val="151906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18" Type="http://schemas.openxmlformats.org/officeDocument/2006/relationships/tags" Target="../tags/tag15.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ags" Target="../tags/tag14.xml"/><Relationship Id="rId2" Type="http://schemas.openxmlformats.org/officeDocument/2006/relationships/slideLayout" Target="../slideLayouts/slideLayout12.xml"/><Relationship Id="rId16" Type="http://schemas.openxmlformats.org/officeDocument/2006/relationships/tags" Target="../tags/tag13.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ags" Target="../tags/tag12.xml"/><Relationship Id="rId10" Type="http://schemas.openxmlformats.org/officeDocument/2006/relationships/slideLayout" Target="../slideLayouts/slideLayout20.xml"/><Relationship Id="rId19" Type="http://schemas.openxmlformats.org/officeDocument/2006/relationships/tags" Target="../tags/tag16.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ags" Target="../tags/tag11.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7215D55-241D-7040-85E9-C7C454FA1D66}"/>
              </a:ext>
            </a:extLst>
          </p:cNvPr>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 y="536"/>
            <a:ext cx="9143998" cy="5142428"/>
          </a:xfrm>
          <a:prstGeom prst="rect">
            <a:avLst/>
          </a:prstGeom>
        </p:spPr>
      </p:pic>
      <p:sp>
        <p:nvSpPr>
          <p:cNvPr id="1026" name="Title"/>
          <p:cNvSpPr>
            <a:spLocks noGrp="1" noChangeArrowheads="1"/>
          </p:cNvSpPr>
          <p:nvPr>
            <p:ph type="title"/>
            <p:custDataLst>
              <p:tags r:id="rId12"/>
            </p:custDataLst>
          </p:nvPr>
        </p:nvSpPr>
        <p:spPr bwMode="gray">
          <a:xfrm>
            <a:off x="574334" y="687463"/>
            <a:ext cx="8067087" cy="51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lnSpc>
                <a:spcPct val="114000"/>
              </a:lnSpc>
              <a:spcBef>
                <a:spcPts val="271"/>
              </a:spcBef>
            </a:pPr>
            <a:r>
              <a:rPr lang="en-US" altLang="en-US" smtClean="0"/>
              <a:t>Click to edit Master title style</a:t>
            </a:r>
            <a:endParaRPr lang="en-US" altLang="en-US" dirty="0"/>
          </a:p>
        </p:txBody>
      </p:sp>
      <p:sp>
        <p:nvSpPr>
          <p:cNvPr id="1027" name="BodyText"/>
          <p:cNvSpPr>
            <a:spLocks noGrp="1" noChangeArrowheads="1"/>
          </p:cNvSpPr>
          <p:nvPr>
            <p:ph type="body" idx="1"/>
            <p:custDataLst>
              <p:tags r:id="rId13"/>
            </p:custDataLst>
          </p:nvPr>
        </p:nvSpPr>
        <p:spPr bwMode="gray">
          <a:xfrm>
            <a:off x="574334" y="1371600"/>
            <a:ext cx="8067087" cy="348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45" name="Copyright" hidden="1"/>
          <p:cNvSpPr txBox="1">
            <a:spLocks noChangeArrowheads="1"/>
          </p:cNvSpPr>
          <p:nvPr>
            <p:custDataLst>
              <p:tags r:id="rId14"/>
            </p:custDataLst>
          </p:nvPr>
        </p:nvSpPr>
        <p:spPr bwMode="gray">
          <a:xfrm>
            <a:off x="455009" y="4900613"/>
            <a:ext cx="2758769"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600" dirty="0">
                <a:solidFill>
                  <a:srgbClr val="7C848A"/>
                </a:solidFill>
                <a:cs typeface="Arial" charset="0"/>
              </a:rPr>
              <a:t>© 2012 Marsh &amp; McLennan Agency, LLC</a:t>
            </a:r>
            <a:endParaRPr lang="en-US" altLang="en-US" sz="600" dirty="0">
              <a:solidFill>
                <a:srgbClr val="7C848A"/>
              </a:solidFill>
            </a:endParaRPr>
          </a:p>
        </p:txBody>
      </p:sp>
      <p:sp>
        <p:nvSpPr>
          <p:cNvPr id="1049" name="SlideNumber"/>
          <p:cNvSpPr>
            <a:spLocks noGrp="1" noChangeArrowheads="1"/>
          </p:cNvSpPr>
          <p:nvPr>
            <p:ph type="sldNum" sz="quarter" idx="4"/>
            <p:custDataLst>
              <p:tags r:id="rId15"/>
            </p:custDataLst>
          </p:nvPr>
        </p:nvSpPr>
        <p:spPr bwMode="gray">
          <a:xfrm>
            <a:off x="8519050" y="4876923"/>
            <a:ext cx="191104"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600" baseline="0">
                <a:solidFill>
                  <a:schemeClr val="tx2"/>
                </a:solidFill>
              </a:defRPr>
            </a:lvl1pPr>
          </a:lstStyle>
          <a:p>
            <a:fld id="{C5FB65BA-10F3-495F-A5EA-28E2F14FDA6C}" type="slidenum">
              <a:rPr lang="en-US" altLang="en-US" smtClean="0"/>
              <a:pPr/>
              <a:t>‹#›</a:t>
            </a:fld>
            <a:endParaRPr lang="en-US" altLang="en-US" dirty="0"/>
          </a:p>
        </p:txBody>
      </p:sp>
      <p:sp>
        <p:nvSpPr>
          <p:cNvPr id="1052" name="Date" hidden="1"/>
          <p:cNvSpPr>
            <a:spLocks noGrp="1" noChangeArrowheads="1"/>
          </p:cNvSpPr>
          <p:nvPr>
            <p:ph type="dt" sz="half" idx="2"/>
            <p:custDataLst>
              <p:tags r:id="rId16"/>
            </p:custDataLst>
          </p:nvPr>
        </p:nvSpPr>
        <p:spPr bwMode="gray">
          <a:xfrm>
            <a:off x="4058794" y="4888052"/>
            <a:ext cx="1027925"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600">
                <a:solidFill>
                  <a:srgbClr val="7C848A"/>
                </a:solidFill>
                <a:cs typeface="Arial" charset="0"/>
              </a:defRPr>
            </a:lvl1pPr>
          </a:lstStyle>
          <a:p>
            <a:fld id="{F3474EB4-A0E9-4E5E-84AA-469303EC6E3F}" type="datetime4">
              <a:rPr lang="en-US" altLang="en-US" smtClean="0"/>
              <a:t>July 21, 2020</a:t>
            </a:fld>
            <a:endParaRPr lang="en-US" altLang="en-US" dirty="0"/>
          </a:p>
        </p:txBody>
      </p:sp>
      <p:sp>
        <p:nvSpPr>
          <p:cNvPr id="1059" name="Business"/>
          <p:cNvSpPr txBox="1">
            <a:spLocks noChangeArrowheads="1"/>
          </p:cNvSpPr>
          <p:nvPr>
            <p:custDataLst>
              <p:tags r:id="rId17"/>
            </p:custDataLst>
          </p:nvPr>
        </p:nvSpPr>
        <p:spPr bwMode="gray">
          <a:xfrm>
            <a:off x="432337" y="4893056"/>
            <a:ext cx="2751212"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600" dirty="0">
                <a:solidFill>
                  <a:schemeClr val="tx2"/>
                </a:solidFill>
              </a:rPr>
              <a:t>Marsh &amp; McLennan </a:t>
            </a:r>
            <a:r>
              <a:rPr lang="en-US" altLang="en-US" sz="600" baseline="0" dirty="0">
                <a:solidFill>
                  <a:schemeClr val="tx2"/>
                </a:solidFill>
              </a:rPr>
              <a:t>Agency</a:t>
            </a:r>
            <a:r>
              <a:rPr lang="en-US" altLang="en-US" sz="600" dirty="0">
                <a:solidFill>
                  <a:schemeClr val="tx2"/>
                </a:solidFill>
              </a:rPr>
              <a:t> LLC</a:t>
            </a:r>
            <a:r>
              <a:rPr lang="en-US" altLang="en-US" sz="600" baseline="0" dirty="0">
                <a:solidFill>
                  <a:schemeClr val="tx2"/>
                </a:solidFill>
              </a:rPr>
              <a:t>  </a:t>
            </a:r>
            <a:endParaRPr lang="en-US" altLang="en-US" sz="6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82" r:id="rId2"/>
    <p:sldLayoutId id="2147483650" r:id="rId3"/>
    <p:sldLayoutId id="2147483660" r:id="rId4"/>
    <p:sldLayoutId id="2147483652" r:id="rId5"/>
    <p:sldLayoutId id="2147483653" r:id="rId6"/>
    <p:sldLayoutId id="2147483654" r:id="rId7"/>
    <p:sldLayoutId id="2147483655" r:id="rId8"/>
    <p:sldLayoutId id="2147483683" r:id="rId9"/>
    <p:sldLayoutId id="2147483694" r:id="rId10"/>
  </p:sldLayoutIdLst>
  <p:hf hdr="0" ftr="0" dt="0"/>
  <p:txStyles>
    <p:titleStyle>
      <a:lvl1pPr algn="l" rtl="0" eaLnBrk="1" fontAlgn="base" hangingPunct="1">
        <a:lnSpc>
          <a:spcPct val="83000"/>
        </a:lnSpc>
        <a:spcBef>
          <a:spcPct val="0"/>
        </a:spcBef>
        <a:spcAft>
          <a:spcPct val="0"/>
        </a:spcAft>
        <a:defRPr kumimoji="0" lang="en-US" altLang="en-US" sz="3600" b="0" i="0" u="none" strike="noStrike" kern="0" cap="none" spc="0" normalizeH="0" baseline="0" smtClean="0">
          <a:ln>
            <a:noFill/>
          </a:ln>
          <a:solidFill>
            <a:schemeClr val="accent1"/>
          </a:solidFill>
          <a:effectLst/>
          <a:uLnTx/>
          <a:uFillTx/>
          <a:latin typeface="+mj-lt"/>
          <a:ea typeface="+mj-ea"/>
          <a:cs typeface="+mj-cs"/>
        </a:defRPr>
      </a:lvl1pPr>
      <a:lvl2pPr algn="l" rtl="0" eaLnBrk="1" fontAlgn="base" hangingPunct="1">
        <a:lnSpc>
          <a:spcPct val="83000"/>
        </a:lnSpc>
        <a:spcBef>
          <a:spcPct val="0"/>
        </a:spcBef>
        <a:spcAft>
          <a:spcPct val="0"/>
        </a:spcAft>
        <a:defRPr sz="1800">
          <a:solidFill>
            <a:schemeClr val="accent1"/>
          </a:solidFill>
          <a:latin typeface="Arial" charset="0"/>
        </a:defRPr>
      </a:lvl2pPr>
      <a:lvl3pPr algn="l" rtl="0" eaLnBrk="1" fontAlgn="base" hangingPunct="1">
        <a:lnSpc>
          <a:spcPct val="83000"/>
        </a:lnSpc>
        <a:spcBef>
          <a:spcPct val="0"/>
        </a:spcBef>
        <a:spcAft>
          <a:spcPct val="0"/>
        </a:spcAft>
        <a:defRPr sz="1800">
          <a:solidFill>
            <a:schemeClr val="accent1"/>
          </a:solidFill>
          <a:latin typeface="Arial" charset="0"/>
        </a:defRPr>
      </a:lvl3pPr>
      <a:lvl4pPr algn="l" rtl="0" eaLnBrk="1" fontAlgn="base" hangingPunct="1">
        <a:lnSpc>
          <a:spcPct val="83000"/>
        </a:lnSpc>
        <a:spcBef>
          <a:spcPct val="0"/>
        </a:spcBef>
        <a:spcAft>
          <a:spcPct val="0"/>
        </a:spcAft>
        <a:defRPr sz="1800">
          <a:solidFill>
            <a:schemeClr val="accent1"/>
          </a:solidFill>
          <a:latin typeface="Arial" charset="0"/>
        </a:defRPr>
      </a:lvl4pPr>
      <a:lvl5pPr algn="l" rtl="0" eaLnBrk="1" fontAlgn="base" hangingPunct="1">
        <a:lnSpc>
          <a:spcPct val="83000"/>
        </a:lnSpc>
        <a:spcBef>
          <a:spcPct val="0"/>
        </a:spcBef>
        <a:spcAft>
          <a:spcPct val="0"/>
        </a:spcAft>
        <a:defRPr sz="1800">
          <a:solidFill>
            <a:schemeClr val="accent1"/>
          </a:solidFill>
          <a:latin typeface="Arial" charset="0"/>
        </a:defRPr>
      </a:lvl5pPr>
      <a:lvl6pPr marL="396804" algn="l" rtl="0" eaLnBrk="1" fontAlgn="base" hangingPunct="1">
        <a:lnSpc>
          <a:spcPct val="83000"/>
        </a:lnSpc>
        <a:spcBef>
          <a:spcPct val="0"/>
        </a:spcBef>
        <a:spcAft>
          <a:spcPct val="0"/>
        </a:spcAft>
        <a:defRPr sz="1800">
          <a:solidFill>
            <a:schemeClr val="accent1"/>
          </a:solidFill>
          <a:latin typeface="Arial" charset="0"/>
        </a:defRPr>
      </a:lvl6pPr>
      <a:lvl7pPr marL="793608" algn="l" rtl="0" eaLnBrk="1" fontAlgn="base" hangingPunct="1">
        <a:lnSpc>
          <a:spcPct val="83000"/>
        </a:lnSpc>
        <a:spcBef>
          <a:spcPct val="0"/>
        </a:spcBef>
        <a:spcAft>
          <a:spcPct val="0"/>
        </a:spcAft>
        <a:defRPr sz="1800">
          <a:solidFill>
            <a:schemeClr val="accent1"/>
          </a:solidFill>
          <a:latin typeface="Arial" charset="0"/>
        </a:defRPr>
      </a:lvl7pPr>
      <a:lvl8pPr marL="1190412" algn="l" rtl="0" eaLnBrk="1" fontAlgn="base" hangingPunct="1">
        <a:lnSpc>
          <a:spcPct val="83000"/>
        </a:lnSpc>
        <a:spcBef>
          <a:spcPct val="0"/>
        </a:spcBef>
        <a:spcAft>
          <a:spcPct val="0"/>
        </a:spcAft>
        <a:defRPr sz="1800">
          <a:solidFill>
            <a:schemeClr val="accent1"/>
          </a:solidFill>
          <a:latin typeface="Arial" charset="0"/>
        </a:defRPr>
      </a:lvl8pPr>
      <a:lvl9pPr marL="1587216" algn="l" rtl="0" eaLnBrk="1" fontAlgn="base" hangingPunct="1">
        <a:lnSpc>
          <a:spcPct val="83000"/>
        </a:lnSpc>
        <a:spcBef>
          <a:spcPct val="0"/>
        </a:spcBef>
        <a:spcAft>
          <a:spcPct val="0"/>
        </a:spcAft>
        <a:defRPr sz="1800">
          <a:solidFill>
            <a:schemeClr val="accent1"/>
          </a:solidFill>
          <a:latin typeface="Arial" charset="0"/>
        </a:defRPr>
      </a:lvl9pPr>
    </p:titleStyle>
    <p:bodyStyle>
      <a:lvl1pPr marL="7938" indent="0" algn="l" rtl="0" eaLnBrk="1" fontAlgn="base" hangingPunct="1">
        <a:lnSpc>
          <a:spcPct val="100000"/>
        </a:lnSpc>
        <a:spcBef>
          <a:spcPts val="1358"/>
        </a:spcBef>
        <a:spcAft>
          <a:spcPct val="0"/>
        </a:spcAft>
        <a:buFont typeface="System Font Regular"/>
        <a:buChar char="​"/>
        <a:tabLst/>
        <a:defRPr sz="2400">
          <a:solidFill>
            <a:schemeClr val="tx2"/>
          </a:solidFill>
          <a:latin typeface="+mn-lt"/>
          <a:ea typeface="+mn-ea"/>
          <a:cs typeface="+mn-cs"/>
        </a:defRPr>
      </a:lvl1pPr>
      <a:lvl2pPr marL="241300" indent="-241300" algn="l" rtl="0" eaLnBrk="1" fontAlgn="base" hangingPunct="1">
        <a:lnSpc>
          <a:spcPct val="100000"/>
        </a:lnSpc>
        <a:spcBef>
          <a:spcPts val="1358"/>
        </a:spcBef>
        <a:spcAft>
          <a:spcPct val="0"/>
        </a:spcAft>
        <a:buFont typeface="Arial" panose="020B0604020202020204" pitchFamily="34" charset="0"/>
        <a:buChar char="•"/>
        <a:tabLst/>
        <a:defRPr sz="1600">
          <a:solidFill>
            <a:schemeClr val="tx2"/>
          </a:solidFill>
          <a:latin typeface="+mn-lt"/>
          <a:ea typeface="+mn-ea"/>
        </a:defRPr>
      </a:lvl2pPr>
      <a:lvl3pPr marL="574675" indent="-228600" algn="l" rtl="0" eaLnBrk="1" fontAlgn="base" hangingPunct="1">
        <a:lnSpc>
          <a:spcPct val="100000"/>
        </a:lnSpc>
        <a:spcBef>
          <a:spcPts val="1358"/>
        </a:spcBef>
        <a:spcAft>
          <a:spcPct val="0"/>
        </a:spcAft>
        <a:buFont typeface="System Font Regular"/>
        <a:buChar char="–"/>
        <a:tabLst/>
        <a:defRPr sz="1600">
          <a:solidFill>
            <a:schemeClr val="tx2"/>
          </a:solidFill>
          <a:latin typeface="+mn-lt"/>
          <a:ea typeface="+mn-ea"/>
        </a:defRPr>
      </a:lvl3pPr>
      <a:lvl4pPr marL="915988" indent="-230188" algn="l" rtl="0" eaLnBrk="1" fontAlgn="base" hangingPunct="1">
        <a:lnSpc>
          <a:spcPct val="100000"/>
        </a:lnSpc>
        <a:spcBef>
          <a:spcPts val="1358"/>
        </a:spcBef>
        <a:spcAft>
          <a:spcPct val="0"/>
        </a:spcAft>
        <a:buFont typeface="Courier New" panose="02070309020205020404" pitchFamily="49" charset="0"/>
        <a:buChar char="o"/>
        <a:tabLst/>
        <a:defRPr sz="1600">
          <a:solidFill>
            <a:schemeClr val="tx2"/>
          </a:solidFill>
          <a:latin typeface="+mn-lt"/>
          <a:ea typeface="+mn-ea"/>
        </a:defRPr>
      </a:lvl4pPr>
      <a:lvl5pPr marL="1257300" indent="-153988" algn="l" rtl="0" eaLnBrk="1" fontAlgn="base" hangingPunct="1">
        <a:lnSpc>
          <a:spcPct val="100000"/>
        </a:lnSpc>
        <a:spcBef>
          <a:spcPts val="1358"/>
        </a:spcBef>
        <a:spcAft>
          <a:spcPct val="0"/>
        </a:spcAft>
        <a:buFont typeface="Wingdings" panose="05000000000000000000" pitchFamily="2" charset="2"/>
        <a:buChar char=""/>
        <a:defRPr sz="1600">
          <a:solidFill>
            <a:schemeClr val="tx2"/>
          </a:solidFill>
          <a:latin typeface="+mn-lt"/>
          <a:ea typeface="+mn-ea"/>
        </a:defRPr>
      </a:lvl5pPr>
      <a:lvl6pPr marL="1300635" indent="-154313" algn="l" rtl="0" eaLnBrk="1" fontAlgn="base" hangingPunct="1">
        <a:spcBef>
          <a:spcPct val="20000"/>
        </a:spcBef>
        <a:spcAft>
          <a:spcPct val="0"/>
        </a:spcAft>
        <a:buFont typeface="Arial" charset="0"/>
        <a:buChar char="-"/>
        <a:defRPr sz="1700">
          <a:solidFill>
            <a:schemeClr val="tx1"/>
          </a:solidFill>
          <a:latin typeface="+mn-lt"/>
          <a:ea typeface="+mn-ea"/>
        </a:defRPr>
      </a:lvl6pPr>
      <a:lvl7pPr marL="1697439" indent="-154313" algn="l" rtl="0" eaLnBrk="1" fontAlgn="base" hangingPunct="1">
        <a:spcBef>
          <a:spcPct val="20000"/>
        </a:spcBef>
        <a:spcAft>
          <a:spcPct val="0"/>
        </a:spcAft>
        <a:buFont typeface="Arial" charset="0"/>
        <a:buChar char="-"/>
        <a:defRPr sz="1700">
          <a:solidFill>
            <a:schemeClr val="tx1"/>
          </a:solidFill>
          <a:latin typeface="+mn-lt"/>
          <a:ea typeface="+mn-ea"/>
        </a:defRPr>
      </a:lvl7pPr>
      <a:lvl8pPr marL="2094243" indent="-154313" algn="l" rtl="0" eaLnBrk="1" fontAlgn="base" hangingPunct="1">
        <a:spcBef>
          <a:spcPct val="20000"/>
        </a:spcBef>
        <a:spcAft>
          <a:spcPct val="0"/>
        </a:spcAft>
        <a:buFont typeface="Arial" charset="0"/>
        <a:buChar char="-"/>
        <a:defRPr sz="1700">
          <a:solidFill>
            <a:schemeClr val="tx1"/>
          </a:solidFill>
          <a:latin typeface="+mn-lt"/>
          <a:ea typeface="+mn-ea"/>
        </a:defRPr>
      </a:lvl8pPr>
      <a:lvl9pPr marL="2491047" indent="-154313" algn="l" rtl="0" eaLnBrk="1" fontAlgn="base" hangingPunct="1">
        <a:spcBef>
          <a:spcPct val="20000"/>
        </a:spcBef>
        <a:spcAft>
          <a:spcPct val="0"/>
        </a:spcAft>
        <a:buFont typeface="Arial" charset="0"/>
        <a:buChar char="-"/>
        <a:defRPr sz="1700">
          <a:solidFill>
            <a:schemeClr val="tx1"/>
          </a:solidFill>
          <a:latin typeface="+mn-lt"/>
          <a:ea typeface="+mn-ea"/>
        </a:defRPr>
      </a:lvl9pPr>
    </p:bodyStyle>
    <p:otherStyle>
      <a:defPPr>
        <a:defRPr lang="en-US"/>
      </a:defPPr>
      <a:lvl1pPr marL="0" algn="l" defTabSz="793608" rtl="0" eaLnBrk="1" latinLnBrk="0" hangingPunct="1">
        <a:defRPr sz="1600" kern="1200">
          <a:solidFill>
            <a:schemeClr val="tx1"/>
          </a:solidFill>
          <a:latin typeface="+mn-lt"/>
          <a:ea typeface="+mn-ea"/>
          <a:cs typeface="+mn-cs"/>
        </a:defRPr>
      </a:lvl1pPr>
      <a:lvl2pPr marL="396804" algn="l" defTabSz="793608" rtl="0" eaLnBrk="1" latinLnBrk="0" hangingPunct="1">
        <a:defRPr sz="1600" kern="1200">
          <a:solidFill>
            <a:schemeClr val="tx1"/>
          </a:solidFill>
          <a:latin typeface="+mn-lt"/>
          <a:ea typeface="+mn-ea"/>
          <a:cs typeface="+mn-cs"/>
        </a:defRPr>
      </a:lvl2pPr>
      <a:lvl3pPr marL="793608" algn="l" defTabSz="793608" rtl="0" eaLnBrk="1" latinLnBrk="0" hangingPunct="1">
        <a:defRPr sz="1600" kern="1200">
          <a:solidFill>
            <a:schemeClr val="tx1"/>
          </a:solidFill>
          <a:latin typeface="+mn-lt"/>
          <a:ea typeface="+mn-ea"/>
          <a:cs typeface="+mn-cs"/>
        </a:defRPr>
      </a:lvl3pPr>
      <a:lvl4pPr marL="1190412" algn="l" defTabSz="793608" rtl="0" eaLnBrk="1" latinLnBrk="0" hangingPunct="1">
        <a:defRPr sz="1600" kern="1200">
          <a:solidFill>
            <a:schemeClr val="tx1"/>
          </a:solidFill>
          <a:latin typeface="+mn-lt"/>
          <a:ea typeface="+mn-ea"/>
          <a:cs typeface="+mn-cs"/>
        </a:defRPr>
      </a:lvl4pPr>
      <a:lvl5pPr marL="1587216" algn="l" defTabSz="793608" rtl="0" eaLnBrk="1" latinLnBrk="0" hangingPunct="1">
        <a:defRPr sz="1600" kern="1200">
          <a:solidFill>
            <a:schemeClr val="tx1"/>
          </a:solidFill>
          <a:latin typeface="+mn-lt"/>
          <a:ea typeface="+mn-ea"/>
          <a:cs typeface="+mn-cs"/>
        </a:defRPr>
      </a:lvl5pPr>
      <a:lvl6pPr marL="1984019" algn="l" defTabSz="793608" rtl="0" eaLnBrk="1" latinLnBrk="0" hangingPunct="1">
        <a:defRPr sz="1600" kern="1200">
          <a:solidFill>
            <a:schemeClr val="tx1"/>
          </a:solidFill>
          <a:latin typeface="+mn-lt"/>
          <a:ea typeface="+mn-ea"/>
          <a:cs typeface="+mn-cs"/>
        </a:defRPr>
      </a:lvl6pPr>
      <a:lvl7pPr marL="2380823" algn="l" defTabSz="793608" rtl="0" eaLnBrk="1" latinLnBrk="0" hangingPunct="1">
        <a:defRPr sz="1600" kern="1200">
          <a:solidFill>
            <a:schemeClr val="tx1"/>
          </a:solidFill>
          <a:latin typeface="+mn-lt"/>
          <a:ea typeface="+mn-ea"/>
          <a:cs typeface="+mn-cs"/>
        </a:defRPr>
      </a:lvl7pPr>
      <a:lvl8pPr marL="2777627" algn="l" defTabSz="793608" rtl="0" eaLnBrk="1" latinLnBrk="0" hangingPunct="1">
        <a:defRPr sz="1600" kern="1200">
          <a:solidFill>
            <a:schemeClr val="tx1"/>
          </a:solidFill>
          <a:latin typeface="+mn-lt"/>
          <a:ea typeface="+mn-ea"/>
          <a:cs typeface="+mn-cs"/>
        </a:defRPr>
      </a:lvl8pPr>
      <a:lvl9pPr marL="3174431" algn="l" defTabSz="793608"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4"/>
            </p:custDataLst>
          </p:nvPr>
        </p:nvSpPr>
        <p:spPr bwMode="gray">
          <a:xfrm>
            <a:off x="574334" y="687464"/>
            <a:ext cx="8067087" cy="68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p>
            <a:pPr lvl="0">
              <a:lnSpc>
                <a:spcPct val="114000"/>
              </a:lnSpc>
              <a:spcBef>
                <a:spcPts val="271"/>
              </a:spcBef>
            </a:pPr>
            <a:r>
              <a:rPr lang="en-US" altLang="en-US" dirty="0"/>
              <a:t>Click to edit Master title style</a:t>
            </a:r>
          </a:p>
        </p:txBody>
      </p:sp>
      <p:sp>
        <p:nvSpPr>
          <p:cNvPr id="1027" name="BodyText"/>
          <p:cNvSpPr>
            <a:spLocks noGrp="1" noChangeArrowheads="1"/>
          </p:cNvSpPr>
          <p:nvPr>
            <p:ph type="body" idx="1"/>
            <p:custDataLst>
              <p:tags r:id="rId15"/>
            </p:custDataLst>
          </p:nvPr>
        </p:nvSpPr>
        <p:spPr bwMode="gray">
          <a:xfrm>
            <a:off x="574334" y="1371600"/>
            <a:ext cx="8067087" cy="348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45" name="Copyright" hidden="1"/>
          <p:cNvSpPr txBox="1">
            <a:spLocks noChangeArrowheads="1"/>
          </p:cNvSpPr>
          <p:nvPr>
            <p:custDataLst>
              <p:tags r:id="rId16"/>
            </p:custDataLst>
          </p:nvPr>
        </p:nvSpPr>
        <p:spPr bwMode="gray">
          <a:xfrm>
            <a:off x="455009" y="4900613"/>
            <a:ext cx="2758769"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600" dirty="0">
                <a:solidFill>
                  <a:srgbClr val="7C848A"/>
                </a:solidFill>
                <a:cs typeface="Arial" charset="0"/>
              </a:rPr>
              <a:t>© 2012 Marsh &amp; McLennan Agency, LLC</a:t>
            </a:r>
            <a:endParaRPr lang="en-US" altLang="en-US" sz="600" dirty="0">
              <a:solidFill>
                <a:srgbClr val="7C848A"/>
              </a:solidFill>
            </a:endParaRPr>
          </a:p>
        </p:txBody>
      </p:sp>
      <p:sp>
        <p:nvSpPr>
          <p:cNvPr id="1049" name="SlideNumber"/>
          <p:cNvSpPr>
            <a:spLocks noGrp="1" noChangeArrowheads="1"/>
          </p:cNvSpPr>
          <p:nvPr>
            <p:ph type="sldNum" sz="quarter" idx="4"/>
            <p:custDataLst>
              <p:tags r:id="rId17"/>
            </p:custDataLst>
          </p:nvPr>
        </p:nvSpPr>
        <p:spPr bwMode="gray">
          <a:xfrm>
            <a:off x="8519050" y="4876923"/>
            <a:ext cx="191104"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600" baseline="0">
                <a:solidFill>
                  <a:schemeClr val="tx2"/>
                </a:solidFill>
              </a:defRPr>
            </a:lvl1pPr>
          </a:lstStyle>
          <a:p>
            <a:fld id="{C5FB65BA-10F3-495F-A5EA-28E2F14FDA6C}" type="slidenum">
              <a:rPr lang="en-US" altLang="en-US" smtClean="0"/>
              <a:pPr/>
              <a:t>‹#›</a:t>
            </a:fld>
            <a:endParaRPr lang="en-US" altLang="en-US" dirty="0"/>
          </a:p>
        </p:txBody>
      </p:sp>
      <p:sp>
        <p:nvSpPr>
          <p:cNvPr id="1052" name="Date" hidden="1"/>
          <p:cNvSpPr>
            <a:spLocks noGrp="1" noChangeArrowheads="1"/>
          </p:cNvSpPr>
          <p:nvPr>
            <p:ph type="dt" sz="half" idx="2"/>
            <p:custDataLst>
              <p:tags r:id="rId18"/>
            </p:custDataLst>
          </p:nvPr>
        </p:nvSpPr>
        <p:spPr bwMode="gray">
          <a:xfrm>
            <a:off x="4058794" y="4888052"/>
            <a:ext cx="1027925"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600">
                <a:solidFill>
                  <a:srgbClr val="7C848A"/>
                </a:solidFill>
                <a:cs typeface="Arial" charset="0"/>
              </a:defRPr>
            </a:lvl1pPr>
          </a:lstStyle>
          <a:p>
            <a:fld id="{C879A9D2-3B88-4DA5-804A-61548DE38E6C}" type="datetime4">
              <a:rPr lang="en-US" altLang="en-US" smtClean="0"/>
              <a:t>July 21, 2020</a:t>
            </a:fld>
            <a:endParaRPr lang="en-US" altLang="en-US" dirty="0"/>
          </a:p>
        </p:txBody>
      </p:sp>
      <p:sp>
        <p:nvSpPr>
          <p:cNvPr id="1059" name="Business"/>
          <p:cNvSpPr txBox="1">
            <a:spLocks noChangeArrowheads="1"/>
          </p:cNvSpPr>
          <p:nvPr>
            <p:custDataLst>
              <p:tags r:id="rId19"/>
            </p:custDataLst>
          </p:nvPr>
        </p:nvSpPr>
        <p:spPr bwMode="gray">
          <a:xfrm>
            <a:off x="432337" y="4893056"/>
            <a:ext cx="2751212"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600" dirty="0">
                <a:solidFill>
                  <a:schemeClr val="tx2"/>
                </a:solidFill>
              </a:rPr>
              <a:t>Marsh &amp; McLennan Agency LLC</a:t>
            </a:r>
            <a:r>
              <a:rPr lang="en-US" altLang="en-US" sz="600" baseline="0" dirty="0">
                <a:solidFill>
                  <a:schemeClr val="tx2"/>
                </a:solidFill>
              </a:rPr>
              <a:t>  </a:t>
            </a:r>
            <a:endParaRPr lang="en-US" altLang="en-US" sz="600" dirty="0">
              <a:solidFill>
                <a:schemeClr val="tx2"/>
              </a:solidFill>
            </a:endParaRPr>
          </a:p>
        </p:txBody>
      </p:sp>
    </p:spTree>
    <p:extLst>
      <p:ext uri="{BB962C8B-B14F-4D97-AF65-F5344CB8AC3E}">
        <p14:creationId xmlns:p14="http://schemas.microsoft.com/office/powerpoint/2010/main" val="499413022"/>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81" r:id="rId3"/>
    <p:sldLayoutId id="2147483673" r:id="rId4"/>
    <p:sldLayoutId id="2147483674" r:id="rId5"/>
    <p:sldLayoutId id="2147483675" r:id="rId6"/>
    <p:sldLayoutId id="2147483676" r:id="rId7"/>
    <p:sldLayoutId id="2147483684" r:id="rId8"/>
    <p:sldLayoutId id="2147483677" r:id="rId9"/>
    <p:sldLayoutId id="2147483678" r:id="rId10"/>
    <p:sldLayoutId id="2147483679" r:id="rId11"/>
    <p:sldLayoutId id="2147483695" r:id="rId12"/>
  </p:sldLayoutIdLst>
  <p:hf hdr="0" ftr="0" dt="0"/>
  <p:txStyles>
    <p:titleStyle>
      <a:lvl1pPr algn="l" rtl="0" eaLnBrk="1" fontAlgn="base" hangingPunct="1">
        <a:lnSpc>
          <a:spcPct val="83000"/>
        </a:lnSpc>
        <a:spcBef>
          <a:spcPts val="0"/>
        </a:spcBef>
        <a:spcAft>
          <a:spcPct val="0"/>
        </a:spcAft>
        <a:defRPr kumimoji="0" lang="en-US" altLang="en-US" sz="3600" b="0" i="0" u="none" strike="noStrike" kern="0" cap="none" spc="0" normalizeH="0" baseline="0" smtClean="0">
          <a:ln>
            <a:noFill/>
          </a:ln>
          <a:solidFill>
            <a:schemeClr val="accent1"/>
          </a:solidFill>
          <a:effectLst/>
          <a:uLnTx/>
          <a:uFillTx/>
          <a:latin typeface="+mj-lt"/>
          <a:ea typeface="+mj-ea"/>
          <a:cs typeface="+mj-cs"/>
        </a:defRPr>
      </a:lvl1pPr>
      <a:lvl2pPr algn="l" rtl="0" eaLnBrk="1" fontAlgn="base" hangingPunct="1">
        <a:lnSpc>
          <a:spcPct val="83000"/>
        </a:lnSpc>
        <a:spcBef>
          <a:spcPct val="0"/>
        </a:spcBef>
        <a:spcAft>
          <a:spcPct val="0"/>
        </a:spcAft>
        <a:defRPr sz="1800">
          <a:solidFill>
            <a:schemeClr val="accent1"/>
          </a:solidFill>
          <a:latin typeface="Arial" charset="0"/>
        </a:defRPr>
      </a:lvl2pPr>
      <a:lvl3pPr algn="l" rtl="0" eaLnBrk="1" fontAlgn="base" hangingPunct="1">
        <a:lnSpc>
          <a:spcPct val="83000"/>
        </a:lnSpc>
        <a:spcBef>
          <a:spcPct val="0"/>
        </a:spcBef>
        <a:spcAft>
          <a:spcPct val="0"/>
        </a:spcAft>
        <a:defRPr sz="1800">
          <a:solidFill>
            <a:schemeClr val="accent1"/>
          </a:solidFill>
          <a:latin typeface="Arial" charset="0"/>
        </a:defRPr>
      </a:lvl3pPr>
      <a:lvl4pPr algn="l" rtl="0" eaLnBrk="1" fontAlgn="base" hangingPunct="1">
        <a:lnSpc>
          <a:spcPct val="83000"/>
        </a:lnSpc>
        <a:spcBef>
          <a:spcPct val="0"/>
        </a:spcBef>
        <a:spcAft>
          <a:spcPct val="0"/>
        </a:spcAft>
        <a:defRPr sz="1800">
          <a:solidFill>
            <a:schemeClr val="accent1"/>
          </a:solidFill>
          <a:latin typeface="Arial" charset="0"/>
        </a:defRPr>
      </a:lvl4pPr>
      <a:lvl5pPr algn="l" rtl="0" eaLnBrk="1" fontAlgn="base" hangingPunct="1">
        <a:lnSpc>
          <a:spcPct val="83000"/>
        </a:lnSpc>
        <a:spcBef>
          <a:spcPct val="0"/>
        </a:spcBef>
        <a:spcAft>
          <a:spcPct val="0"/>
        </a:spcAft>
        <a:defRPr sz="1800">
          <a:solidFill>
            <a:schemeClr val="accent1"/>
          </a:solidFill>
          <a:latin typeface="Arial" charset="0"/>
        </a:defRPr>
      </a:lvl5pPr>
      <a:lvl6pPr marL="396804" algn="l" rtl="0" eaLnBrk="1" fontAlgn="base" hangingPunct="1">
        <a:lnSpc>
          <a:spcPct val="83000"/>
        </a:lnSpc>
        <a:spcBef>
          <a:spcPct val="0"/>
        </a:spcBef>
        <a:spcAft>
          <a:spcPct val="0"/>
        </a:spcAft>
        <a:defRPr sz="1800">
          <a:solidFill>
            <a:schemeClr val="accent1"/>
          </a:solidFill>
          <a:latin typeface="Arial" charset="0"/>
        </a:defRPr>
      </a:lvl6pPr>
      <a:lvl7pPr marL="793608" algn="l" rtl="0" eaLnBrk="1" fontAlgn="base" hangingPunct="1">
        <a:lnSpc>
          <a:spcPct val="83000"/>
        </a:lnSpc>
        <a:spcBef>
          <a:spcPct val="0"/>
        </a:spcBef>
        <a:spcAft>
          <a:spcPct val="0"/>
        </a:spcAft>
        <a:defRPr sz="1800">
          <a:solidFill>
            <a:schemeClr val="accent1"/>
          </a:solidFill>
          <a:latin typeface="Arial" charset="0"/>
        </a:defRPr>
      </a:lvl7pPr>
      <a:lvl8pPr marL="1190412" algn="l" rtl="0" eaLnBrk="1" fontAlgn="base" hangingPunct="1">
        <a:lnSpc>
          <a:spcPct val="83000"/>
        </a:lnSpc>
        <a:spcBef>
          <a:spcPct val="0"/>
        </a:spcBef>
        <a:spcAft>
          <a:spcPct val="0"/>
        </a:spcAft>
        <a:defRPr sz="1800">
          <a:solidFill>
            <a:schemeClr val="accent1"/>
          </a:solidFill>
          <a:latin typeface="Arial" charset="0"/>
        </a:defRPr>
      </a:lvl8pPr>
      <a:lvl9pPr marL="1587216" algn="l" rtl="0" eaLnBrk="1" fontAlgn="base" hangingPunct="1">
        <a:lnSpc>
          <a:spcPct val="83000"/>
        </a:lnSpc>
        <a:spcBef>
          <a:spcPct val="0"/>
        </a:spcBef>
        <a:spcAft>
          <a:spcPct val="0"/>
        </a:spcAft>
        <a:defRPr sz="1800">
          <a:solidFill>
            <a:schemeClr val="accent1"/>
          </a:solidFill>
          <a:latin typeface="Arial" charset="0"/>
        </a:defRPr>
      </a:lvl9pPr>
    </p:titleStyle>
    <p:bodyStyle>
      <a:lvl1pPr marL="4763" indent="0" algn="l" rtl="0" eaLnBrk="1" fontAlgn="base" hangingPunct="1">
        <a:lnSpc>
          <a:spcPct val="100000"/>
        </a:lnSpc>
        <a:spcBef>
          <a:spcPts val="1358"/>
        </a:spcBef>
        <a:spcAft>
          <a:spcPct val="0"/>
        </a:spcAft>
        <a:buFont typeface="System Font Regular"/>
        <a:buChar char="​"/>
        <a:tabLst/>
        <a:defRPr sz="2400">
          <a:solidFill>
            <a:schemeClr val="tx2"/>
          </a:solidFill>
          <a:latin typeface="+mn-lt"/>
          <a:ea typeface="+mn-ea"/>
          <a:cs typeface="+mn-cs"/>
        </a:defRPr>
      </a:lvl1pPr>
      <a:lvl2pPr marL="241300" indent="-241300" algn="l" rtl="0" eaLnBrk="1" fontAlgn="base" hangingPunct="1">
        <a:lnSpc>
          <a:spcPct val="100000"/>
        </a:lnSpc>
        <a:spcBef>
          <a:spcPts val="1358"/>
        </a:spcBef>
        <a:spcAft>
          <a:spcPct val="0"/>
        </a:spcAft>
        <a:buFont typeface="Arial" panose="020B0604020202020204" pitchFamily="34" charset="0"/>
        <a:buChar char="•"/>
        <a:tabLst/>
        <a:defRPr sz="1600">
          <a:solidFill>
            <a:schemeClr val="tx2"/>
          </a:solidFill>
          <a:latin typeface="+mn-lt"/>
          <a:ea typeface="+mn-ea"/>
        </a:defRPr>
      </a:lvl2pPr>
      <a:lvl3pPr marL="574675" indent="-228600" algn="l" rtl="0" eaLnBrk="1" fontAlgn="base" hangingPunct="1">
        <a:lnSpc>
          <a:spcPct val="100000"/>
        </a:lnSpc>
        <a:spcBef>
          <a:spcPts val="1358"/>
        </a:spcBef>
        <a:spcAft>
          <a:spcPct val="0"/>
        </a:spcAft>
        <a:buFont typeface="System Font Regular"/>
        <a:buChar char="–"/>
        <a:tabLst/>
        <a:defRPr sz="1600">
          <a:solidFill>
            <a:schemeClr val="tx2"/>
          </a:solidFill>
          <a:latin typeface="+mn-lt"/>
          <a:ea typeface="+mn-ea"/>
        </a:defRPr>
      </a:lvl3pPr>
      <a:lvl4pPr marL="915988" indent="-230188" algn="l" rtl="0" eaLnBrk="1" fontAlgn="base" hangingPunct="1">
        <a:lnSpc>
          <a:spcPct val="100000"/>
        </a:lnSpc>
        <a:spcBef>
          <a:spcPts val="1358"/>
        </a:spcBef>
        <a:spcAft>
          <a:spcPct val="0"/>
        </a:spcAft>
        <a:buFont typeface="Courier New" panose="02070309020205020404" pitchFamily="49" charset="0"/>
        <a:buChar char="o"/>
        <a:tabLst/>
        <a:defRPr sz="1600">
          <a:solidFill>
            <a:schemeClr val="tx2"/>
          </a:solidFill>
          <a:latin typeface="+mn-lt"/>
          <a:ea typeface="+mn-ea"/>
        </a:defRPr>
      </a:lvl4pPr>
      <a:lvl5pPr marL="1257300" indent="-153988" algn="l" rtl="0" eaLnBrk="1" fontAlgn="base" hangingPunct="1">
        <a:lnSpc>
          <a:spcPct val="100000"/>
        </a:lnSpc>
        <a:spcBef>
          <a:spcPts val="1358"/>
        </a:spcBef>
        <a:spcAft>
          <a:spcPct val="0"/>
        </a:spcAft>
        <a:buFont typeface="Wingdings" panose="05000000000000000000" pitchFamily="2" charset="2"/>
        <a:buChar char=""/>
        <a:defRPr sz="1600">
          <a:solidFill>
            <a:schemeClr val="tx2"/>
          </a:solidFill>
          <a:latin typeface="+mn-lt"/>
          <a:ea typeface="+mn-ea"/>
        </a:defRPr>
      </a:lvl5pPr>
      <a:lvl6pPr marL="1300635" indent="-154313" algn="l" rtl="0" eaLnBrk="1" fontAlgn="base" hangingPunct="1">
        <a:spcBef>
          <a:spcPct val="20000"/>
        </a:spcBef>
        <a:spcAft>
          <a:spcPct val="0"/>
        </a:spcAft>
        <a:buFont typeface="Arial" charset="0"/>
        <a:buChar char="-"/>
        <a:defRPr sz="1700">
          <a:solidFill>
            <a:schemeClr val="tx1"/>
          </a:solidFill>
          <a:latin typeface="+mn-lt"/>
          <a:ea typeface="+mn-ea"/>
        </a:defRPr>
      </a:lvl6pPr>
      <a:lvl7pPr marL="1697439" indent="-154313" algn="l" rtl="0" eaLnBrk="1" fontAlgn="base" hangingPunct="1">
        <a:spcBef>
          <a:spcPct val="20000"/>
        </a:spcBef>
        <a:spcAft>
          <a:spcPct val="0"/>
        </a:spcAft>
        <a:buFont typeface="Arial" charset="0"/>
        <a:buChar char="-"/>
        <a:defRPr sz="1700">
          <a:solidFill>
            <a:schemeClr val="tx1"/>
          </a:solidFill>
          <a:latin typeface="+mn-lt"/>
          <a:ea typeface="+mn-ea"/>
        </a:defRPr>
      </a:lvl7pPr>
      <a:lvl8pPr marL="2094243" indent="-154313" algn="l" rtl="0" eaLnBrk="1" fontAlgn="base" hangingPunct="1">
        <a:spcBef>
          <a:spcPct val="20000"/>
        </a:spcBef>
        <a:spcAft>
          <a:spcPct val="0"/>
        </a:spcAft>
        <a:buFont typeface="Arial" charset="0"/>
        <a:buChar char="-"/>
        <a:defRPr sz="1700">
          <a:solidFill>
            <a:schemeClr val="tx1"/>
          </a:solidFill>
          <a:latin typeface="+mn-lt"/>
          <a:ea typeface="+mn-ea"/>
        </a:defRPr>
      </a:lvl8pPr>
      <a:lvl9pPr marL="2491047" indent="-154313" algn="l" rtl="0" eaLnBrk="1" fontAlgn="base" hangingPunct="1">
        <a:spcBef>
          <a:spcPct val="20000"/>
        </a:spcBef>
        <a:spcAft>
          <a:spcPct val="0"/>
        </a:spcAft>
        <a:buFont typeface="Arial" charset="0"/>
        <a:buChar char="-"/>
        <a:defRPr sz="1700">
          <a:solidFill>
            <a:schemeClr val="tx1"/>
          </a:solidFill>
          <a:latin typeface="+mn-lt"/>
          <a:ea typeface="+mn-ea"/>
        </a:defRPr>
      </a:lvl9pPr>
    </p:bodyStyle>
    <p:otherStyle>
      <a:defPPr>
        <a:defRPr lang="en-US"/>
      </a:defPPr>
      <a:lvl1pPr marL="0" algn="l" defTabSz="793608" rtl="0" eaLnBrk="1" latinLnBrk="0" hangingPunct="1">
        <a:defRPr sz="1600" kern="1200">
          <a:solidFill>
            <a:schemeClr val="tx1"/>
          </a:solidFill>
          <a:latin typeface="+mn-lt"/>
          <a:ea typeface="+mn-ea"/>
          <a:cs typeface="+mn-cs"/>
        </a:defRPr>
      </a:lvl1pPr>
      <a:lvl2pPr marL="396804" algn="l" defTabSz="793608" rtl="0" eaLnBrk="1" latinLnBrk="0" hangingPunct="1">
        <a:defRPr sz="1600" kern="1200">
          <a:solidFill>
            <a:schemeClr val="tx1"/>
          </a:solidFill>
          <a:latin typeface="+mn-lt"/>
          <a:ea typeface="+mn-ea"/>
          <a:cs typeface="+mn-cs"/>
        </a:defRPr>
      </a:lvl2pPr>
      <a:lvl3pPr marL="793608" algn="l" defTabSz="793608" rtl="0" eaLnBrk="1" latinLnBrk="0" hangingPunct="1">
        <a:defRPr sz="1600" kern="1200">
          <a:solidFill>
            <a:schemeClr val="tx1"/>
          </a:solidFill>
          <a:latin typeface="+mn-lt"/>
          <a:ea typeface="+mn-ea"/>
          <a:cs typeface="+mn-cs"/>
        </a:defRPr>
      </a:lvl3pPr>
      <a:lvl4pPr marL="1190412" algn="l" defTabSz="793608" rtl="0" eaLnBrk="1" latinLnBrk="0" hangingPunct="1">
        <a:defRPr sz="1600" kern="1200">
          <a:solidFill>
            <a:schemeClr val="tx1"/>
          </a:solidFill>
          <a:latin typeface="+mn-lt"/>
          <a:ea typeface="+mn-ea"/>
          <a:cs typeface="+mn-cs"/>
        </a:defRPr>
      </a:lvl4pPr>
      <a:lvl5pPr marL="1587216" algn="l" defTabSz="793608" rtl="0" eaLnBrk="1" latinLnBrk="0" hangingPunct="1">
        <a:defRPr sz="1600" kern="1200">
          <a:solidFill>
            <a:schemeClr val="tx1"/>
          </a:solidFill>
          <a:latin typeface="+mn-lt"/>
          <a:ea typeface="+mn-ea"/>
          <a:cs typeface="+mn-cs"/>
        </a:defRPr>
      </a:lvl5pPr>
      <a:lvl6pPr marL="1984019" algn="l" defTabSz="793608" rtl="0" eaLnBrk="1" latinLnBrk="0" hangingPunct="1">
        <a:defRPr sz="1600" kern="1200">
          <a:solidFill>
            <a:schemeClr val="tx1"/>
          </a:solidFill>
          <a:latin typeface="+mn-lt"/>
          <a:ea typeface="+mn-ea"/>
          <a:cs typeface="+mn-cs"/>
        </a:defRPr>
      </a:lvl6pPr>
      <a:lvl7pPr marL="2380823" algn="l" defTabSz="793608" rtl="0" eaLnBrk="1" latinLnBrk="0" hangingPunct="1">
        <a:defRPr sz="1600" kern="1200">
          <a:solidFill>
            <a:schemeClr val="tx1"/>
          </a:solidFill>
          <a:latin typeface="+mn-lt"/>
          <a:ea typeface="+mn-ea"/>
          <a:cs typeface="+mn-cs"/>
        </a:defRPr>
      </a:lvl7pPr>
      <a:lvl8pPr marL="2777627" algn="l" defTabSz="793608" rtl="0" eaLnBrk="1" latinLnBrk="0" hangingPunct="1">
        <a:defRPr sz="1600" kern="1200">
          <a:solidFill>
            <a:schemeClr val="tx1"/>
          </a:solidFill>
          <a:latin typeface="+mn-lt"/>
          <a:ea typeface="+mn-ea"/>
          <a:cs typeface="+mn-cs"/>
        </a:defRPr>
      </a:lvl8pPr>
      <a:lvl9pPr marL="3174431" algn="l" defTabSz="793608"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3"/>
            </p:custDataLst>
          </p:nvPr>
        </p:nvSpPr>
        <p:spPr bwMode="gray">
          <a:xfrm>
            <a:off x="574334" y="687464"/>
            <a:ext cx="8067087" cy="68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p>
            <a:pPr lvl="0">
              <a:lnSpc>
                <a:spcPct val="114000"/>
              </a:lnSpc>
              <a:spcBef>
                <a:spcPts val="271"/>
              </a:spcBef>
            </a:pPr>
            <a:r>
              <a:rPr lang="en-US" altLang="en-US" dirty="0"/>
              <a:t>Click to edit Master title style</a:t>
            </a:r>
          </a:p>
        </p:txBody>
      </p:sp>
      <p:sp>
        <p:nvSpPr>
          <p:cNvPr id="1027" name="BodyText"/>
          <p:cNvSpPr>
            <a:spLocks noGrp="1" noChangeArrowheads="1"/>
          </p:cNvSpPr>
          <p:nvPr>
            <p:ph type="body" idx="1"/>
            <p:custDataLst>
              <p:tags r:id="rId4"/>
            </p:custDataLst>
          </p:nvPr>
        </p:nvSpPr>
        <p:spPr bwMode="gray">
          <a:xfrm>
            <a:off x="574334" y="1371600"/>
            <a:ext cx="8067087" cy="348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45" name="Copyright" hidden="1"/>
          <p:cNvSpPr txBox="1">
            <a:spLocks noChangeArrowheads="1"/>
          </p:cNvSpPr>
          <p:nvPr>
            <p:custDataLst>
              <p:tags r:id="rId5"/>
            </p:custDataLst>
          </p:nvPr>
        </p:nvSpPr>
        <p:spPr bwMode="gray">
          <a:xfrm>
            <a:off x="455009" y="4900613"/>
            <a:ext cx="2758769"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600" dirty="0">
                <a:solidFill>
                  <a:srgbClr val="7C848A"/>
                </a:solidFill>
                <a:cs typeface="Arial" charset="0"/>
              </a:rPr>
              <a:t>© 2012 Marsh &amp; McLennan Agency, LLC</a:t>
            </a:r>
            <a:endParaRPr lang="en-US" altLang="en-US" sz="600" dirty="0">
              <a:solidFill>
                <a:srgbClr val="7C848A"/>
              </a:solidFill>
            </a:endParaRPr>
          </a:p>
        </p:txBody>
      </p:sp>
      <p:sp>
        <p:nvSpPr>
          <p:cNvPr id="1052" name="Date" hidden="1"/>
          <p:cNvSpPr>
            <a:spLocks noGrp="1" noChangeArrowheads="1"/>
          </p:cNvSpPr>
          <p:nvPr>
            <p:ph type="dt" sz="half" idx="2"/>
            <p:custDataLst>
              <p:tags r:id="rId6"/>
            </p:custDataLst>
          </p:nvPr>
        </p:nvSpPr>
        <p:spPr bwMode="gray">
          <a:xfrm>
            <a:off x="4058794" y="4888052"/>
            <a:ext cx="1027925"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600">
                <a:solidFill>
                  <a:srgbClr val="7C848A"/>
                </a:solidFill>
                <a:cs typeface="Arial" charset="0"/>
              </a:defRPr>
            </a:lvl1pPr>
          </a:lstStyle>
          <a:p>
            <a:fld id="{04DB8471-A17B-4CE6-BF19-1008427AC112}" type="datetime4">
              <a:rPr lang="en-US" altLang="en-US" smtClean="0"/>
              <a:t>July 21, 2020</a:t>
            </a:fld>
            <a:endParaRPr lang="en-US" altLang="en-US" dirty="0"/>
          </a:p>
        </p:txBody>
      </p:sp>
    </p:spTree>
    <p:extLst>
      <p:ext uri="{BB962C8B-B14F-4D97-AF65-F5344CB8AC3E}">
        <p14:creationId xmlns:p14="http://schemas.microsoft.com/office/powerpoint/2010/main" val="1259159200"/>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lvl1pPr algn="l" rtl="0" eaLnBrk="1" fontAlgn="base" hangingPunct="1">
        <a:lnSpc>
          <a:spcPct val="83000"/>
        </a:lnSpc>
        <a:spcBef>
          <a:spcPts val="0"/>
        </a:spcBef>
        <a:spcAft>
          <a:spcPct val="0"/>
        </a:spcAft>
        <a:defRPr kumimoji="0" lang="en-US" altLang="en-US" sz="3600" b="0" i="0" u="none" strike="noStrike" kern="0" cap="none" spc="0" normalizeH="0" baseline="0" smtClean="0">
          <a:ln>
            <a:noFill/>
          </a:ln>
          <a:solidFill>
            <a:schemeClr val="accent1"/>
          </a:solidFill>
          <a:effectLst/>
          <a:uLnTx/>
          <a:uFillTx/>
          <a:latin typeface="+mj-lt"/>
          <a:ea typeface="+mj-ea"/>
          <a:cs typeface="+mj-cs"/>
        </a:defRPr>
      </a:lvl1pPr>
      <a:lvl2pPr algn="l" rtl="0" eaLnBrk="1" fontAlgn="base" hangingPunct="1">
        <a:lnSpc>
          <a:spcPct val="83000"/>
        </a:lnSpc>
        <a:spcBef>
          <a:spcPct val="0"/>
        </a:spcBef>
        <a:spcAft>
          <a:spcPct val="0"/>
        </a:spcAft>
        <a:defRPr sz="1800">
          <a:solidFill>
            <a:schemeClr val="accent1"/>
          </a:solidFill>
          <a:latin typeface="Arial" charset="0"/>
        </a:defRPr>
      </a:lvl2pPr>
      <a:lvl3pPr algn="l" rtl="0" eaLnBrk="1" fontAlgn="base" hangingPunct="1">
        <a:lnSpc>
          <a:spcPct val="83000"/>
        </a:lnSpc>
        <a:spcBef>
          <a:spcPct val="0"/>
        </a:spcBef>
        <a:spcAft>
          <a:spcPct val="0"/>
        </a:spcAft>
        <a:defRPr sz="1800">
          <a:solidFill>
            <a:schemeClr val="accent1"/>
          </a:solidFill>
          <a:latin typeface="Arial" charset="0"/>
        </a:defRPr>
      </a:lvl3pPr>
      <a:lvl4pPr algn="l" rtl="0" eaLnBrk="1" fontAlgn="base" hangingPunct="1">
        <a:lnSpc>
          <a:spcPct val="83000"/>
        </a:lnSpc>
        <a:spcBef>
          <a:spcPct val="0"/>
        </a:spcBef>
        <a:spcAft>
          <a:spcPct val="0"/>
        </a:spcAft>
        <a:defRPr sz="1800">
          <a:solidFill>
            <a:schemeClr val="accent1"/>
          </a:solidFill>
          <a:latin typeface="Arial" charset="0"/>
        </a:defRPr>
      </a:lvl4pPr>
      <a:lvl5pPr algn="l" rtl="0" eaLnBrk="1" fontAlgn="base" hangingPunct="1">
        <a:lnSpc>
          <a:spcPct val="83000"/>
        </a:lnSpc>
        <a:spcBef>
          <a:spcPct val="0"/>
        </a:spcBef>
        <a:spcAft>
          <a:spcPct val="0"/>
        </a:spcAft>
        <a:defRPr sz="1800">
          <a:solidFill>
            <a:schemeClr val="accent1"/>
          </a:solidFill>
          <a:latin typeface="Arial" charset="0"/>
        </a:defRPr>
      </a:lvl5pPr>
      <a:lvl6pPr marL="396804" algn="l" rtl="0" eaLnBrk="1" fontAlgn="base" hangingPunct="1">
        <a:lnSpc>
          <a:spcPct val="83000"/>
        </a:lnSpc>
        <a:spcBef>
          <a:spcPct val="0"/>
        </a:spcBef>
        <a:spcAft>
          <a:spcPct val="0"/>
        </a:spcAft>
        <a:defRPr sz="1800">
          <a:solidFill>
            <a:schemeClr val="accent1"/>
          </a:solidFill>
          <a:latin typeface="Arial" charset="0"/>
        </a:defRPr>
      </a:lvl6pPr>
      <a:lvl7pPr marL="793608" algn="l" rtl="0" eaLnBrk="1" fontAlgn="base" hangingPunct="1">
        <a:lnSpc>
          <a:spcPct val="83000"/>
        </a:lnSpc>
        <a:spcBef>
          <a:spcPct val="0"/>
        </a:spcBef>
        <a:spcAft>
          <a:spcPct val="0"/>
        </a:spcAft>
        <a:defRPr sz="1800">
          <a:solidFill>
            <a:schemeClr val="accent1"/>
          </a:solidFill>
          <a:latin typeface="Arial" charset="0"/>
        </a:defRPr>
      </a:lvl7pPr>
      <a:lvl8pPr marL="1190412" algn="l" rtl="0" eaLnBrk="1" fontAlgn="base" hangingPunct="1">
        <a:lnSpc>
          <a:spcPct val="83000"/>
        </a:lnSpc>
        <a:spcBef>
          <a:spcPct val="0"/>
        </a:spcBef>
        <a:spcAft>
          <a:spcPct val="0"/>
        </a:spcAft>
        <a:defRPr sz="1800">
          <a:solidFill>
            <a:schemeClr val="accent1"/>
          </a:solidFill>
          <a:latin typeface="Arial" charset="0"/>
        </a:defRPr>
      </a:lvl8pPr>
      <a:lvl9pPr marL="1587216" algn="l" rtl="0" eaLnBrk="1" fontAlgn="base" hangingPunct="1">
        <a:lnSpc>
          <a:spcPct val="83000"/>
        </a:lnSpc>
        <a:spcBef>
          <a:spcPct val="0"/>
        </a:spcBef>
        <a:spcAft>
          <a:spcPct val="0"/>
        </a:spcAft>
        <a:defRPr sz="1800">
          <a:solidFill>
            <a:schemeClr val="accent1"/>
          </a:solidFill>
          <a:latin typeface="Arial" charset="0"/>
        </a:defRPr>
      </a:lvl9pPr>
    </p:titleStyle>
    <p:bodyStyle>
      <a:lvl1pPr marL="4763" indent="0" algn="l" rtl="0" eaLnBrk="1" fontAlgn="base" hangingPunct="1">
        <a:lnSpc>
          <a:spcPct val="100000"/>
        </a:lnSpc>
        <a:spcBef>
          <a:spcPts val="1358"/>
        </a:spcBef>
        <a:spcAft>
          <a:spcPct val="0"/>
        </a:spcAft>
        <a:buFont typeface="System Font Regular"/>
        <a:buChar char="​"/>
        <a:tabLst/>
        <a:defRPr sz="2400">
          <a:solidFill>
            <a:schemeClr val="tx2"/>
          </a:solidFill>
          <a:latin typeface="+mn-lt"/>
          <a:ea typeface="+mn-ea"/>
          <a:cs typeface="+mn-cs"/>
        </a:defRPr>
      </a:lvl1pPr>
      <a:lvl2pPr marL="241300" indent="-241300" algn="l" rtl="0" eaLnBrk="1" fontAlgn="base" hangingPunct="1">
        <a:lnSpc>
          <a:spcPct val="100000"/>
        </a:lnSpc>
        <a:spcBef>
          <a:spcPts val="1358"/>
        </a:spcBef>
        <a:spcAft>
          <a:spcPct val="0"/>
        </a:spcAft>
        <a:buFont typeface="Arial" panose="020B0604020202020204" pitchFamily="34" charset="0"/>
        <a:buChar char="•"/>
        <a:tabLst/>
        <a:defRPr sz="1600">
          <a:solidFill>
            <a:schemeClr val="tx2"/>
          </a:solidFill>
          <a:latin typeface="+mn-lt"/>
          <a:ea typeface="+mn-ea"/>
        </a:defRPr>
      </a:lvl2pPr>
      <a:lvl3pPr marL="574675" indent="-228600" algn="l" rtl="0" eaLnBrk="1" fontAlgn="base" hangingPunct="1">
        <a:lnSpc>
          <a:spcPct val="100000"/>
        </a:lnSpc>
        <a:spcBef>
          <a:spcPts val="1358"/>
        </a:spcBef>
        <a:spcAft>
          <a:spcPct val="0"/>
        </a:spcAft>
        <a:buFont typeface="System Font Regular"/>
        <a:buChar char="–"/>
        <a:tabLst/>
        <a:defRPr sz="1600">
          <a:solidFill>
            <a:schemeClr val="tx2"/>
          </a:solidFill>
          <a:latin typeface="+mn-lt"/>
          <a:ea typeface="+mn-ea"/>
        </a:defRPr>
      </a:lvl3pPr>
      <a:lvl4pPr marL="915988" indent="-230188" algn="l" rtl="0" eaLnBrk="1" fontAlgn="base" hangingPunct="1">
        <a:lnSpc>
          <a:spcPct val="100000"/>
        </a:lnSpc>
        <a:spcBef>
          <a:spcPts val="1358"/>
        </a:spcBef>
        <a:spcAft>
          <a:spcPct val="0"/>
        </a:spcAft>
        <a:buFont typeface="Courier New" panose="02070309020205020404" pitchFamily="49" charset="0"/>
        <a:buChar char="o"/>
        <a:tabLst/>
        <a:defRPr sz="1600">
          <a:solidFill>
            <a:schemeClr val="tx2"/>
          </a:solidFill>
          <a:latin typeface="+mn-lt"/>
          <a:ea typeface="+mn-ea"/>
        </a:defRPr>
      </a:lvl4pPr>
      <a:lvl5pPr marL="1257300" indent="-153988" algn="l" rtl="0" eaLnBrk="1" fontAlgn="base" hangingPunct="1">
        <a:lnSpc>
          <a:spcPct val="100000"/>
        </a:lnSpc>
        <a:spcBef>
          <a:spcPts val="1358"/>
        </a:spcBef>
        <a:spcAft>
          <a:spcPct val="0"/>
        </a:spcAft>
        <a:buFont typeface="Wingdings" panose="05000000000000000000" pitchFamily="2" charset="2"/>
        <a:buChar char=""/>
        <a:defRPr sz="1600">
          <a:solidFill>
            <a:schemeClr val="tx2"/>
          </a:solidFill>
          <a:latin typeface="+mn-lt"/>
          <a:ea typeface="+mn-ea"/>
        </a:defRPr>
      </a:lvl5pPr>
      <a:lvl6pPr marL="1300635" indent="-154313" algn="l" rtl="0" eaLnBrk="1" fontAlgn="base" hangingPunct="1">
        <a:spcBef>
          <a:spcPct val="20000"/>
        </a:spcBef>
        <a:spcAft>
          <a:spcPct val="0"/>
        </a:spcAft>
        <a:buFont typeface="Arial" charset="0"/>
        <a:buChar char="-"/>
        <a:defRPr sz="1700">
          <a:solidFill>
            <a:schemeClr val="tx1"/>
          </a:solidFill>
          <a:latin typeface="+mn-lt"/>
          <a:ea typeface="+mn-ea"/>
        </a:defRPr>
      </a:lvl6pPr>
      <a:lvl7pPr marL="1697439" indent="-154313" algn="l" rtl="0" eaLnBrk="1" fontAlgn="base" hangingPunct="1">
        <a:spcBef>
          <a:spcPct val="20000"/>
        </a:spcBef>
        <a:spcAft>
          <a:spcPct val="0"/>
        </a:spcAft>
        <a:buFont typeface="Arial" charset="0"/>
        <a:buChar char="-"/>
        <a:defRPr sz="1700">
          <a:solidFill>
            <a:schemeClr val="tx1"/>
          </a:solidFill>
          <a:latin typeface="+mn-lt"/>
          <a:ea typeface="+mn-ea"/>
        </a:defRPr>
      </a:lvl7pPr>
      <a:lvl8pPr marL="2094243" indent="-154313" algn="l" rtl="0" eaLnBrk="1" fontAlgn="base" hangingPunct="1">
        <a:spcBef>
          <a:spcPct val="20000"/>
        </a:spcBef>
        <a:spcAft>
          <a:spcPct val="0"/>
        </a:spcAft>
        <a:buFont typeface="Arial" charset="0"/>
        <a:buChar char="-"/>
        <a:defRPr sz="1700">
          <a:solidFill>
            <a:schemeClr val="tx1"/>
          </a:solidFill>
          <a:latin typeface="+mn-lt"/>
          <a:ea typeface="+mn-ea"/>
        </a:defRPr>
      </a:lvl8pPr>
      <a:lvl9pPr marL="2491047" indent="-154313" algn="l" rtl="0" eaLnBrk="1" fontAlgn="base" hangingPunct="1">
        <a:spcBef>
          <a:spcPct val="20000"/>
        </a:spcBef>
        <a:spcAft>
          <a:spcPct val="0"/>
        </a:spcAft>
        <a:buFont typeface="Arial" charset="0"/>
        <a:buChar char="-"/>
        <a:defRPr sz="1700">
          <a:solidFill>
            <a:schemeClr val="tx1"/>
          </a:solidFill>
          <a:latin typeface="+mn-lt"/>
          <a:ea typeface="+mn-ea"/>
        </a:defRPr>
      </a:lvl9pPr>
    </p:bodyStyle>
    <p:otherStyle>
      <a:defPPr>
        <a:defRPr lang="en-US"/>
      </a:defPPr>
      <a:lvl1pPr marL="0" algn="l" defTabSz="793608" rtl="0" eaLnBrk="1" latinLnBrk="0" hangingPunct="1">
        <a:defRPr sz="1600" kern="1200">
          <a:solidFill>
            <a:schemeClr val="tx1"/>
          </a:solidFill>
          <a:latin typeface="+mn-lt"/>
          <a:ea typeface="+mn-ea"/>
          <a:cs typeface="+mn-cs"/>
        </a:defRPr>
      </a:lvl1pPr>
      <a:lvl2pPr marL="396804" algn="l" defTabSz="793608" rtl="0" eaLnBrk="1" latinLnBrk="0" hangingPunct="1">
        <a:defRPr sz="1600" kern="1200">
          <a:solidFill>
            <a:schemeClr val="tx1"/>
          </a:solidFill>
          <a:latin typeface="+mn-lt"/>
          <a:ea typeface="+mn-ea"/>
          <a:cs typeface="+mn-cs"/>
        </a:defRPr>
      </a:lvl2pPr>
      <a:lvl3pPr marL="793608" algn="l" defTabSz="793608" rtl="0" eaLnBrk="1" latinLnBrk="0" hangingPunct="1">
        <a:defRPr sz="1600" kern="1200">
          <a:solidFill>
            <a:schemeClr val="tx1"/>
          </a:solidFill>
          <a:latin typeface="+mn-lt"/>
          <a:ea typeface="+mn-ea"/>
          <a:cs typeface="+mn-cs"/>
        </a:defRPr>
      </a:lvl3pPr>
      <a:lvl4pPr marL="1190412" algn="l" defTabSz="793608" rtl="0" eaLnBrk="1" latinLnBrk="0" hangingPunct="1">
        <a:defRPr sz="1600" kern="1200">
          <a:solidFill>
            <a:schemeClr val="tx1"/>
          </a:solidFill>
          <a:latin typeface="+mn-lt"/>
          <a:ea typeface="+mn-ea"/>
          <a:cs typeface="+mn-cs"/>
        </a:defRPr>
      </a:lvl4pPr>
      <a:lvl5pPr marL="1587216" algn="l" defTabSz="793608" rtl="0" eaLnBrk="1" latinLnBrk="0" hangingPunct="1">
        <a:defRPr sz="1600" kern="1200">
          <a:solidFill>
            <a:schemeClr val="tx1"/>
          </a:solidFill>
          <a:latin typeface="+mn-lt"/>
          <a:ea typeface="+mn-ea"/>
          <a:cs typeface="+mn-cs"/>
        </a:defRPr>
      </a:lvl5pPr>
      <a:lvl6pPr marL="1984019" algn="l" defTabSz="793608" rtl="0" eaLnBrk="1" latinLnBrk="0" hangingPunct="1">
        <a:defRPr sz="1600" kern="1200">
          <a:solidFill>
            <a:schemeClr val="tx1"/>
          </a:solidFill>
          <a:latin typeface="+mn-lt"/>
          <a:ea typeface="+mn-ea"/>
          <a:cs typeface="+mn-cs"/>
        </a:defRPr>
      </a:lvl6pPr>
      <a:lvl7pPr marL="2380823" algn="l" defTabSz="793608" rtl="0" eaLnBrk="1" latinLnBrk="0" hangingPunct="1">
        <a:defRPr sz="1600" kern="1200">
          <a:solidFill>
            <a:schemeClr val="tx1"/>
          </a:solidFill>
          <a:latin typeface="+mn-lt"/>
          <a:ea typeface="+mn-ea"/>
          <a:cs typeface="+mn-cs"/>
        </a:defRPr>
      </a:lvl7pPr>
      <a:lvl8pPr marL="2777627" algn="l" defTabSz="793608" rtl="0" eaLnBrk="1" latinLnBrk="0" hangingPunct="1">
        <a:defRPr sz="1600" kern="1200">
          <a:solidFill>
            <a:schemeClr val="tx1"/>
          </a:solidFill>
          <a:latin typeface="+mn-lt"/>
          <a:ea typeface="+mn-ea"/>
          <a:cs typeface="+mn-cs"/>
        </a:defRPr>
      </a:lvl8pPr>
      <a:lvl9pPr marL="3174431" algn="l" defTabSz="793608"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3.xml"/><Relationship Id="rId7" Type="http://schemas.openxmlformats.org/officeDocument/2006/relationships/diagramColors" Target="../diagrams/colors10.xml"/><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8.xml"/><Relationship Id="rId7" Type="http://schemas.openxmlformats.org/officeDocument/2006/relationships/diagramColors" Target="../diagrams/colors15.xml"/><Relationship Id="rId2" Type="http://schemas.openxmlformats.org/officeDocument/2006/relationships/slideLayout" Target="../slideLayouts/slideLayout3.xml"/><Relationship Id="rId1" Type="http://schemas.openxmlformats.org/officeDocument/2006/relationships/tags" Target="../tags/tag28.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5.xml"/><Relationship Id="rId7"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6.xml"/><Relationship Id="rId7" Type="http://schemas.openxmlformats.org/officeDocument/2006/relationships/diagramColors" Target="../diagrams/colors4.xml"/><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7.xml"/><Relationship Id="rId7" Type="http://schemas.openxmlformats.org/officeDocument/2006/relationships/diagramColors" Target="../diagrams/colors5.xml"/><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esentationTitle"/>
          <p:cNvSpPr>
            <a:spLocks noGrp="1" noChangeArrowheads="1"/>
          </p:cNvSpPr>
          <p:nvPr>
            <p:ph type="ctrTitle"/>
            <p:custDataLst>
              <p:tags r:id="rId2"/>
            </p:custDataLst>
          </p:nvPr>
        </p:nvSpPr>
        <p:spPr>
          <a:xfrm>
            <a:off x="704089" y="1422609"/>
            <a:ext cx="5480144" cy="1905650"/>
          </a:xfrm>
        </p:spPr>
        <p:txBody>
          <a:bodyPr/>
          <a:lstStyle/>
          <a:p>
            <a:r>
              <a:rPr lang="en-US" altLang="en-US" dirty="0" smtClean="0"/>
              <a:t>Workers’ Compensation </a:t>
            </a:r>
            <a:r>
              <a:rPr lang="en-US" altLang="en-US" dirty="0" smtClean="0"/>
              <a:t>Return to Work: Pay Now or Pay Later</a:t>
            </a:r>
            <a:r>
              <a:rPr lang="en-US" altLang="en-US" dirty="0" smtClean="0"/>
              <a:t/>
            </a:r>
            <a:br>
              <a:rPr lang="en-US" altLang="en-US" dirty="0" smtClean="0"/>
            </a:br>
            <a:endParaRPr lang="en-US" altLang="en-US" dirty="0">
              <a:solidFill>
                <a:srgbClr val="932077"/>
              </a:solidFill>
            </a:endParaRPr>
          </a:p>
        </p:txBody>
      </p:sp>
      <p:sp>
        <p:nvSpPr>
          <p:cNvPr id="8" name="Date"/>
          <p:cNvSpPr>
            <a:spLocks noGrp="1" noChangeArrowheads="1"/>
          </p:cNvSpPr>
          <p:nvPr>
            <p:ph type="subTitle" sz="quarter" idx="1"/>
            <p:custDataLst>
              <p:tags r:id="rId3"/>
            </p:custDataLst>
          </p:nvPr>
        </p:nvSpPr>
        <p:spPr>
          <a:xfrm>
            <a:off x="704089" y="3193547"/>
            <a:ext cx="4621129" cy="306559"/>
          </a:xfrm>
        </p:spPr>
        <p:txBody>
          <a:bodyPr/>
          <a:lstStyle/>
          <a:p>
            <a:r>
              <a:rPr lang="en-US" altLang="en-US" dirty="0" smtClean="0"/>
              <a:t>July </a:t>
            </a:r>
            <a:r>
              <a:rPr lang="en-US" altLang="en-US" dirty="0" smtClean="0"/>
              <a:t>22, 2020</a:t>
            </a:r>
            <a:endParaRPr lang="en-US" altLang="en-US" dirty="0"/>
          </a:p>
        </p:txBody>
      </p:sp>
      <p:sp>
        <p:nvSpPr>
          <p:cNvPr id="2" name="TextBox 1"/>
          <p:cNvSpPr txBox="1"/>
          <p:nvPr/>
        </p:nvSpPr>
        <p:spPr bwMode="gray">
          <a:xfrm>
            <a:off x="704089" y="3859529"/>
            <a:ext cx="4564381" cy="53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algn="l">
              <a:lnSpc>
                <a:spcPct val="114000"/>
              </a:lnSpc>
              <a:spcBef>
                <a:spcPts val="0"/>
              </a:spcBef>
            </a:pPr>
            <a:r>
              <a:rPr lang="en-US" sz="1600" dirty="0" smtClean="0"/>
              <a:t>Erin Williams, Senior Claims Consultant </a:t>
            </a:r>
          </a:p>
          <a:p>
            <a:pPr algn="l">
              <a:lnSpc>
                <a:spcPct val="114000"/>
              </a:lnSpc>
              <a:spcBef>
                <a:spcPts val="0"/>
              </a:spcBef>
            </a:pPr>
            <a:r>
              <a:rPr lang="en-US" sz="1600" dirty="0" smtClean="0"/>
              <a:t>Marsh &amp; McLennan Agency</a:t>
            </a:r>
            <a:endParaRPr lang="en-US" sz="16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963" y="501609"/>
            <a:ext cx="8067087" cy="517922"/>
          </a:xfrm>
        </p:spPr>
        <p:txBody>
          <a:bodyPr/>
          <a:lstStyle/>
          <a:p>
            <a:r>
              <a:rPr lang="en-US" dirty="0" smtClean="0"/>
              <a:t>How the E-Mod Impacts Premium Costs</a:t>
            </a:r>
            <a:endParaRPr lang="en-US" dirty="0"/>
          </a:p>
        </p:txBody>
      </p:sp>
      <p:sp>
        <p:nvSpPr>
          <p:cNvPr id="4" name="Slide Number Placeholder 3"/>
          <p:cNvSpPr>
            <a:spLocks noGrp="1"/>
          </p:cNvSpPr>
          <p:nvPr>
            <p:ph type="sldNum" sz="quarter" idx="10"/>
          </p:nvPr>
        </p:nvSpPr>
        <p:spPr/>
        <p:txBody>
          <a:bodyPr/>
          <a:lstStyle/>
          <a:p>
            <a:fld id="{1A405E7D-94DA-49BD-BCA1-24437756CCF6}" type="slidenum">
              <a:rPr lang="en-US" altLang="en-US" smtClean="0"/>
              <a:pPr/>
              <a:t>9</a:t>
            </a:fld>
            <a:endParaRPr lang="en-US" altLang="en-US" dirty="0"/>
          </a:p>
        </p:txBody>
      </p:sp>
      <p:grpSp>
        <p:nvGrpSpPr>
          <p:cNvPr id="6" name="Group 5"/>
          <p:cNvGrpSpPr/>
          <p:nvPr/>
        </p:nvGrpSpPr>
        <p:grpSpPr>
          <a:xfrm>
            <a:off x="762000" y="1083733"/>
            <a:ext cx="7662333" cy="3527771"/>
            <a:chOff x="0" y="0"/>
            <a:chExt cx="6554928" cy="3165108"/>
          </a:xfrm>
          <a:solidFill>
            <a:schemeClr val="accent2"/>
          </a:solidFill>
          <a:scene3d>
            <a:camera prst="orthographicFront"/>
            <a:lightRig rig="threePt" dir="t">
              <a:rot lat="0" lon="0" rev="7500000"/>
            </a:lightRig>
          </a:scene3d>
        </p:grpSpPr>
        <p:sp>
          <p:nvSpPr>
            <p:cNvPr id="7" name="Rounded Rectangle 6"/>
            <p:cNvSpPr/>
            <p:nvPr/>
          </p:nvSpPr>
          <p:spPr>
            <a:xfrm>
              <a:off x="0" y="0"/>
              <a:ext cx="6554928" cy="3165108"/>
            </a:xfrm>
            <a:prstGeom prst="roundRect">
              <a:avLst>
                <a:gd name="adj" fmla="val 10000"/>
              </a:avLst>
            </a:prstGeom>
            <a:grpFill/>
            <a:sp3d prstMaterial="plastic">
              <a:bevelT w="127000" h="25400" prst="relaxedInset"/>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8" name="Rounded Rectangle 4"/>
            <p:cNvSpPr txBox="1"/>
            <p:nvPr/>
          </p:nvSpPr>
          <p:spPr>
            <a:xfrm>
              <a:off x="1627496" y="0"/>
              <a:ext cx="4927431" cy="316510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endParaRPr lang="en-US" sz="1800" kern="1200" dirty="0"/>
            </a:p>
            <a:p>
              <a:pPr marL="228600" lvl="1" indent="-228600" algn="l" defTabSz="977900" rtl="0">
                <a:lnSpc>
                  <a:spcPct val="90000"/>
                </a:lnSpc>
                <a:spcBef>
                  <a:spcPct val="0"/>
                </a:spcBef>
                <a:spcAft>
                  <a:spcPct val="15000"/>
                </a:spcAft>
                <a:buChar char="••"/>
              </a:pPr>
              <a:r>
                <a:rPr lang="en-US" b="1" u="sng" kern="1200" dirty="0" smtClean="0"/>
                <a:t>An AVERAGE E-Mod</a:t>
              </a:r>
              <a:r>
                <a:rPr lang="en-US" kern="1200" dirty="0" smtClean="0"/>
                <a:t> is 1.00. The employer will pay 100% of the premium – no more/no less</a:t>
              </a:r>
              <a:endParaRPr lang="en-US" kern="1200" dirty="0"/>
            </a:p>
            <a:p>
              <a:pPr marL="228600" lvl="1" indent="-228600" algn="l" defTabSz="977900" rtl="0">
                <a:lnSpc>
                  <a:spcPct val="90000"/>
                </a:lnSpc>
                <a:spcBef>
                  <a:spcPct val="0"/>
                </a:spcBef>
                <a:spcAft>
                  <a:spcPct val="15000"/>
                </a:spcAft>
                <a:buChar char="••"/>
              </a:pPr>
              <a:endParaRPr lang="en-US" kern="1200" dirty="0"/>
            </a:p>
            <a:p>
              <a:pPr marL="228600" lvl="1" indent="-228600" algn="l" defTabSz="977900" rtl="0">
                <a:lnSpc>
                  <a:spcPct val="90000"/>
                </a:lnSpc>
                <a:spcBef>
                  <a:spcPct val="0"/>
                </a:spcBef>
                <a:spcAft>
                  <a:spcPct val="15000"/>
                </a:spcAft>
                <a:buChar char="••"/>
              </a:pPr>
              <a:r>
                <a:rPr lang="en-US" b="1" u="sng" kern="1200" dirty="0" smtClean="0"/>
                <a:t>A “LOW” E-Mod </a:t>
              </a:r>
              <a:r>
                <a:rPr lang="en-US" kern="1200" dirty="0" smtClean="0"/>
                <a:t>(Anything Below a 1.0) means the employer will pay that % less of the standard premium and is essentially a credit towards the  premium</a:t>
              </a:r>
              <a:endParaRPr lang="en-US" kern="1200" dirty="0"/>
            </a:p>
            <a:p>
              <a:pPr marL="228600" lvl="1" indent="-228600" algn="l" defTabSz="977900" rtl="0">
                <a:lnSpc>
                  <a:spcPct val="90000"/>
                </a:lnSpc>
                <a:spcBef>
                  <a:spcPct val="0"/>
                </a:spcBef>
                <a:spcAft>
                  <a:spcPct val="15000"/>
                </a:spcAft>
                <a:buChar char="••"/>
              </a:pPr>
              <a:endParaRPr lang="en-US" kern="1200" dirty="0"/>
            </a:p>
            <a:p>
              <a:pPr marL="228600" lvl="1" indent="-228600" algn="l" defTabSz="977900" rtl="0">
                <a:lnSpc>
                  <a:spcPct val="90000"/>
                </a:lnSpc>
                <a:spcBef>
                  <a:spcPct val="0"/>
                </a:spcBef>
                <a:spcAft>
                  <a:spcPct val="15000"/>
                </a:spcAft>
                <a:buChar char="••"/>
              </a:pPr>
              <a:r>
                <a:rPr lang="en-US" b="1" u="sng" kern="1200" dirty="0" smtClean="0"/>
                <a:t>A “HIGH” E-Mod </a:t>
              </a:r>
              <a:r>
                <a:rPr lang="en-US" kern="1200" dirty="0" smtClean="0"/>
                <a:t>(Anything Above a 1.0) means the employer will pay that % MORE than the standard premium and is essentially a debit penalty premium </a:t>
              </a:r>
              <a:endParaRPr lang="en-US" kern="1200" dirty="0"/>
            </a:p>
          </p:txBody>
        </p:sp>
      </p:grpSp>
      <p:sp>
        <p:nvSpPr>
          <p:cNvPr id="9" name="Rounded Rectangle 8"/>
          <p:cNvSpPr/>
          <p:nvPr/>
        </p:nvSpPr>
        <p:spPr>
          <a:xfrm>
            <a:off x="890949" y="1540583"/>
            <a:ext cx="1773499" cy="2614070"/>
          </a:xfrm>
          <a:prstGeom prst="roundRect">
            <a:avLst>
              <a:gd name="adj" fmla="val 10000"/>
            </a:avLst>
          </a:prstGeom>
          <a:blipFill>
            <a:blip r:embed="rId3">
              <a:extLst>
                <a:ext uri="{28A0092B-C50C-407E-A947-70E740481C1C}">
                  <a14:useLocalDpi xmlns:a14="http://schemas.microsoft.com/office/drawing/2010/main" val="0"/>
                </a:ext>
              </a:extLst>
            </a:blip>
            <a:srcRect/>
            <a:stretch>
              <a:fillRect l="-22000" r="-22000"/>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591341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98" y="253404"/>
            <a:ext cx="4476267" cy="533405"/>
          </a:xfrm>
        </p:spPr>
        <p:txBody>
          <a:bodyPr anchor="ctr"/>
          <a:lstStyle/>
          <a:p>
            <a:pPr algn="ctr"/>
            <a:r>
              <a:rPr lang="en-US" altLang="en-US" sz="1800" b="1" dirty="0">
                <a:solidFill>
                  <a:schemeClr val="tx1"/>
                </a:solidFill>
              </a:rPr>
              <a:t>If an Employer’s Total Manual </a:t>
            </a:r>
            <a:r>
              <a:rPr lang="en-US" altLang="en-US" sz="1800" b="1" dirty="0" smtClean="0">
                <a:solidFill>
                  <a:schemeClr val="tx1"/>
                </a:solidFill>
              </a:rPr>
              <a:t>Premium</a:t>
            </a:r>
            <a:br>
              <a:rPr lang="en-US" altLang="en-US" sz="1800" b="1" dirty="0" smtClean="0">
                <a:solidFill>
                  <a:schemeClr val="tx1"/>
                </a:solidFill>
              </a:rPr>
            </a:br>
            <a:r>
              <a:rPr lang="en-US" altLang="en-US" sz="1800" b="1" dirty="0" smtClean="0">
                <a:solidFill>
                  <a:schemeClr val="tx1"/>
                </a:solidFill>
              </a:rPr>
              <a:t> </a:t>
            </a:r>
            <a:r>
              <a:rPr lang="en-US" altLang="en-US" sz="1800" b="1" dirty="0">
                <a:solidFill>
                  <a:schemeClr val="tx1"/>
                </a:solidFill>
              </a:rPr>
              <a:t>is $100,000…</a:t>
            </a:r>
            <a:r>
              <a:rPr lang="en-US" sz="1800" b="1" dirty="0">
                <a:solidFill>
                  <a:schemeClr val="tx1"/>
                </a:solidFill>
              </a:rPr>
              <a:t> </a:t>
            </a:r>
            <a:endParaRPr lang="en-US" b="1"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4148256"/>
              </p:ext>
            </p:extLst>
          </p:nvPr>
        </p:nvGraphicFramePr>
        <p:xfrm>
          <a:off x="1026504" y="575815"/>
          <a:ext cx="7683650" cy="4301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42D97EC5-56ED-4351-98C0-28306F465C10}" type="slidenum">
              <a:rPr lang="en-US" altLang="en-US" smtClean="0"/>
              <a:pPr/>
              <a:t>10</a:t>
            </a:fld>
            <a:endParaRPr lang="en-US" altLang="en-US" dirty="0"/>
          </a:p>
        </p:txBody>
      </p:sp>
    </p:spTree>
    <p:extLst>
      <p:ext uri="{BB962C8B-B14F-4D97-AF65-F5344CB8AC3E}">
        <p14:creationId xmlns:p14="http://schemas.microsoft.com/office/powerpoint/2010/main" val="721056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F24CACD-BE30-4850-AB50-4F18A930DF7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5BC46C0C-232D-4F4C-889C-BBD22FD1F338}"/>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dgm id="{846EEE12-05A9-481E-A23F-4434F4BCB7F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D0EA0004-1E07-46DE-85AB-1179F47A83C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CA134D8-539C-4E88-AE45-2B819BBF0C5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F4AC6458-D26E-484E-B541-8E8CFEAD513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0CF51613-68B3-4796-BBD2-DF5C0254353A}"/>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BC19E5B7-06CF-448D-B53D-1ABD9E7E8CD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B8FC2F09-1E57-4C08-9ABB-F47383E13916}"/>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CBDDCDA2-4C84-41EC-806D-BBCD5D364E2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56FE86E2-EAF7-463B-A9C5-6DC7BE82E51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954F1C55-BF96-4E1D-B405-B825056D8E8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50334" y="384309"/>
            <a:ext cx="8009466" cy="809491"/>
          </a:xfrm>
        </p:spPr>
        <p:txBody>
          <a:bodyPr/>
          <a:lstStyle/>
          <a:p>
            <a:pPr algn="ctr"/>
            <a:r>
              <a:rPr lang="en-US" altLang="en-US" sz="2000" dirty="0" smtClean="0">
                <a:cs typeface="Estrangelo Edessa" panose="03080600000000000000" pitchFamily="66" charset="0"/>
              </a:rPr>
              <a:t>E</a:t>
            </a:r>
            <a:r>
              <a:rPr lang="en-US" sz="2000" dirty="0" smtClean="0">
                <a:cs typeface="Estrangelo Edessa" panose="03080600000000000000" pitchFamily="66" charset="0"/>
              </a:rPr>
              <a:t>ach </a:t>
            </a:r>
            <a:r>
              <a:rPr lang="en-US" sz="2000" dirty="0">
                <a:cs typeface="Estrangelo Edessa" panose="03080600000000000000" pitchFamily="66" charset="0"/>
              </a:rPr>
              <a:t>Policy Year the E-Mod is recalculated using the combined claim </a:t>
            </a:r>
            <a:r>
              <a:rPr lang="en-US" sz="2000" dirty="0" smtClean="0">
                <a:cs typeface="Estrangelo Edessa" panose="03080600000000000000" pitchFamily="66" charset="0"/>
              </a:rPr>
              <a:t/>
            </a:r>
            <a:br>
              <a:rPr lang="en-US" sz="2000" dirty="0" smtClean="0">
                <a:cs typeface="Estrangelo Edessa" panose="03080600000000000000" pitchFamily="66" charset="0"/>
              </a:rPr>
            </a:br>
            <a:r>
              <a:rPr lang="en-US" sz="2000" dirty="0" smtClean="0">
                <a:cs typeface="Estrangelo Edessa" panose="03080600000000000000" pitchFamily="66" charset="0"/>
              </a:rPr>
              <a:t>history </a:t>
            </a:r>
            <a:r>
              <a:rPr lang="en-US" sz="2000" dirty="0">
                <a:cs typeface="Estrangelo Edessa" panose="03080600000000000000" pitchFamily="66" charset="0"/>
              </a:rPr>
              <a:t>from a three (3) year rolling </a:t>
            </a:r>
            <a:r>
              <a:rPr lang="en-US" sz="2000" dirty="0" smtClean="0">
                <a:cs typeface="Estrangelo Edessa" panose="03080600000000000000" pitchFamily="66" charset="0"/>
              </a:rPr>
              <a:t>period.</a:t>
            </a:r>
            <a:br>
              <a:rPr lang="en-US" sz="2000" dirty="0" smtClean="0">
                <a:cs typeface="Estrangelo Edessa" panose="03080600000000000000" pitchFamily="66" charset="0"/>
              </a:rPr>
            </a:br>
            <a:r>
              <a:rPr lang="en-US" sz="2000" dirty="0" smtClean="0">
                <a:cs typeface="Estrangelo Edessa" panose="03080600000000000000" pitchFamily="66" charset="0"/>
              </a:rPr>
              <a:t>The most </a:t>
            </a:r>
            <a:r>
              <a:rPr lang="en-US" sz="2000" dirty="0">
                <a:cs typeface="Estrangelo Edessa" panose="03080600000000000000" pitchFamily="66" charset="0"/>
              </a:rPr>
              <a:t>recent or current Policy </a:t>
            </a:r>
            <a:r>
              <a:rPr lang="en-US" sz="2000" dirty="0" smtClean="0">
                <a:cs typeface="Estrangelo Edessa" panose="03080600000000000000" pitchFamily="66" charset="0"/>
              </a:rPr>
              <a:t>Year is NOT included</a:t>
            </a:r>
            <a:r>
              <a:rPr lang="en-US" sz="2400" dirty="0" smtClean="0">
                <a:cs typeface="Estrangelo Edessa" panose="03080600000000000000" pitchFamily="66" charset="0"/>
              </a:rPr>
              <a:t>.</a:t>
            </a:r>
            <a:r>
              <a:rPr lang="en-US" sz="2100" u="sng" dirty="0">
                <a:latin typeface="+mn-lt"/>
                <a:cs typeface="Estrangelo Edessa" panose="03080600000000000000" pitchFamily="66" charset="0"/>
              </a:rPr>
              <a:t/>
            </a:r>
            <a:br>
              <a:rPr lang="en-US" sz="2100" u="sng" dirty="0">
                <a:latin typeface="+mn-lt"/>
                <a:cs typeface="Estrangelo Edessa" panose="03080600000000000000" pitchFamily="66" charset="0"/>
              </a:rPr>
            </a:br>
            <a:endParaRPr lang="en-US" altLang="en-US" sz="2100" b="1" i="1" dirty="0">
              <a:latin typeface="+mn-lt"/>
            </a:endParaRPr>
          </a:p>
        </p:txBody>
      </p:sp>
      <p:sp>
        <p:nvSpPr>
          <p:cNvPr id="4" name="TextBox 3"/>
          <p:cNvSpPr txBox="1"/>
          <p:nvPr/>
        </p:nvSpPr>
        <p:spPr>
          <a:xfrm>
            <a:off x="1724369" y="4445618"/>
            <a:ext cx="5785833" cy="568745"/>
          </a:xfrm>
          <a:prstGeom prst="rect">
            <a:avLst/>
          </a:prstGeom>
          <a:noFill/>
        </p:spPr>
        <p:txBody>
          <a:bodyPr wrap="square" rtlCol="0">
            <a:spAutoFit/>
          </a:bodyPr>
          <a:lstStyle/>
          <a:p>
            <a:pPr lvl="0"/>
            <a:r>
              <a:rPr lang="en-US" sz="1800" b="1" dirty="0">
                <a:solidFill>
                  <a:schemeClr val="accent1"/>
                </a:solidFill>
              </a:rPr>
              <a:t>This means each claim that happens impacts the</a:t>
            </a:r>
          </a:p>
          <a:p>
            <a:pPr lvl="0"/>
            <a:r>
              <a:rPr lang="en-US" sz="1800" b="1" dirty="0">
                <a:solidFill>
                  <a:schemeClr val="accent1"/>
                </a:solidFill>
              </a:rPr>
              <a:t>E-Mod and Premium for</a:t>
            </a:r>
            <a:r>
              <a:rPr lang="en-US" sz="1800" b="1" dirty="0">
                <a:solidFill>
                  <a:srgbClr val="FF0000"/>
                </a:solidFill>
              </a:rPr>
              <a:t> THREE </a:t>
            </a:r>
            <a:r>
              <a:rPr lang="en-US" sz="1800" b="1" dirty="0">
                <a:solidFill>
                  <a:schemeClr val="accent1"/>
                </a:solidFill>
              </a:rPr>
              <a:t>years!</a:t>
            </a:r>
            <a:endParaRPr lang="en-US" sz="1800" dirty="0">
              <a:solidFill>
                <a:schemeClr val="accent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17986919"/>
              </p:ext>
            </p:extLst>
          </p:nvPr>
        </p:nvGraphicFramePr>
        <p:xfrm>
          <a:off x="1359736" y="1468191"/>
          <a:ext cx="6515100" cy="2786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0"/>
          </p:nvPr>
        </p:nvSpPr>
        <p:spPr/>
        <p:txBody>
          <a:bodyPr/>
          <a:lstStyle/>
          <a:p>
            <a:fld id="{1A405E7D-94DA-49BD-BCA1-24437756CCF6}" type="slidenum">
              <a:rPr lang="en-US" altLang="en-US" smtClean="0"/>
              <a:pPr/>
              <a:t>11</a:t>
            </a:fld>
            <a:endParaRPr lang="en-US" altLang="en-US" dirty="0"/>
          </a:p>
        </p:txBody>
      </p:sp>
    </p:spTree>
    <p:extLst>
      <p:ext uri="{BB962C8B-B14F-4D97-AF65-F5344CB8AC3E}">
        <p14:creationId xmlns:p14="http://schemas.microsoft.com/office/powerpoint/2010/main" val="1269850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4" grpId="0"/>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Rectangle 12"/>
          <p:cNvSpPr>
            <a:spLocks noGrp="1" noChangeArrowheads="1"/>
          </p:cNvSpPr>
          <p:nvPr>
            <p:ph type="title"/>
          </p:nvPr>
        </p:nvSpPr>
        <p:spPr>
          <a:xfrm>
            <a:off x="547516" y="391129"/>
            <a:ext cx="8043592" cy="771364"/>
          </a:xfrm>
        </p:spPr>
        <p:txBody>
          <a:bodyPr/>
          <a:lstStyle/>
          <a:p>
            <a:r>
              <a:rPr lang="en-US" altLang="en-US" sz="2800" b="1" dirty="0"/>
              <a:t>How Return to Work and Claim Severity </a:t>
            </a:r>
            <a:r>
              <a:rPr lang="en-US" altLang="en-US" sz="2800" b="1" dirty="0" smtClean="0"/>
              <a:t/>
            </a:r>
            <a:br>
              <a:rPr lang="en-US" altLang="en-US" sz="2800" b="1" dirty="0" smtClean="0"/>
            </a:br>
            <a:r>
              <a:rPr lang="en-US" altLang="en-US" sz="2800" b="1" dirty="0" smtClean="0"/>
              <a:t>Play </a:t>
            </a:r>
            <a:r>
              <a:rPr lang="en-US" altLang="en-US" sz="2800" b="1" dirty="0"/>
              <a:t>a </a:t>
            </a:r>
            <a:r>
              <a:rPr lang="en-US" altLang="en-US" sz="2800" b="1" dirty="0" smtClean="0"/>
              <a:t>Critical Role </a:t>
            </a:r>
            <a:r>
              <a:rPr lang="en-US" altLang="en-US" sz="2800" b="1" dirty="0"/>
              <a:t>in the </a:t>
            </a:r>
            <a:r>
              <a:rPr lang="en-US" altLang="en-US" sz="2800" b="1" dirty="0" smtClean="0"/>
              <a:t>E-Mod Calculation </a:t>
            </a:r>
            <a:endParaRPr lang="en-US" altLang="en-US" sz="28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84219208"/>
              </p:ext>
            </p:extLst>
          </p:nvPr>
        </p:nvGraphicFramePr>
        <p:xfrm>
          <a:off x="574334" y="1371600"/>
          <a:ext cx="8067087" cy="34827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0"/>
          </p:nvPr>
        </p:nvSpPr>
        <p:spPr/>
        <p:txBody>
          <a:bodyPr/>
          <a:lstStyle/>
          <a:p>
            <a:fld id="{58ACA6E7-79CD-4CEC-802D-ECB40E935A74}" type="slidenum">
              <a:rPr lang="en-US" altLang="en-US" smtClean="0"/>
              <a:pPr/>
              <a:t>12</a:t>
            </a:fld>
            <a:endParaRPr lang="en-US" altLang="en-US" dirty="0"/>
          </a:p>
        </p:txBody>
      </p:sp>
      <p:sp>
        <p:nvSpPr>
          <p:cNvPr id="7" name="Rectangle 6"/>
          <p:cNvSpPr/>
          <p:nvPr/>
        </p:nvSpPr>
        <p:spPr>
          <a:xfrm rot="20288921">
            <a:off x="1052012" y="3780349"/>
            <a:ext cx="1822935" cy="83343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smtClean="0">
                <a:ln/>
                <a:solidFill>
                  <a:schemeClr val="accent3"/>
                </a:solidFill>
                <a:effectLst/>
              </a:rPr>
              <a:t>70%</a:t>
            </a:r>
          </a:p>
          <a:p>
            <a:pPr algn="ctr"/>
            <a:r>
              <a:rPr lang="en-US" sz="2800" b="1" cap="none" spc="0" dirty="0" smtClean="0">
                <a:ln/>
                <a:solidFill>
                  <a:schemeClr val="accent3"/>
                </a:solidFill>
                <a:effectLst/>
              </a:rPr>
              <a:t> Discount</a:t>
            </a:r>
            <a:endParaRPr lang="en-US" sz="2800" b="1" cap="none" spc="0" dirty="0">
              <a:ln/>
              <a:solidFill>
                <a:schemeClr val="accent3"/>
              </a:solidFill>
              <a:effectLst/>
            </a:endParaRPr>
          </a:p>
        </p:txBody>
      </p:sp>
    </p:spTree>
    <p:custDataLst>
      <p:tags r:id="rId1"/>
    </p:custDataLst>
    <p:extLst>
      <p:ext uri="{BB962C8B-B14F-4D97-AF65-F5344CB8AC3E}">
        <p14:creationId xmlns:p14="http://schemas.microsoft.com/office/powerpoint/2010/main" val="3944337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697" y="338667"/>
            <a:ext cx="8497304" cy="1016000"/>
          </a:xfrm>
        </p:spPr>
        <p:txBody>
          <a:bodyPr/>
          <a:lstStyle/>
          <a:p>
            <a:pPr lvl="0"/>
            <a:r>
              <a:rPr lang="en-US" dirty="0" smtClean="0"/>
              <a:t>Understanding statutory workers’</a:t>
            </a:r>
            <a:br>
              <a:rPr lang="en-US" dirty="0" smtClean="0"/>
            </a:br>
            <a:r>
              <a:rPr lang="en-US" dirty="0" smtClean="0"/>
              <a:t>compensation </a:t>
            </a:r>
            <a:r>
              <a:rPr lang="en-US" dirty="0"/>
              <a:t>regulations</a:t>
            </a:r>
          </a:p>
        </p:txBody>
      </p:sp>
      <p:graphicFrame>
        <p:nvGraphicFramePr>
          <p:cNvPr id="5" name="Content Placeholder 4"/>
          <p:cNvGraphicFramePr>
            <a:graphicFrameLocks noGrp="1"/>
          </p:cNvGraphicFramePr>
          <p:nvPr>
            <p:ph idx="1"/>
            <p:extLst/>
          </p:nvPr>
        </p:nvGraphicFramePr>
        <p:xfrm>
          <a:off x="909165" y="1566335"/>
          <a:ext cx="7057969" cy="2925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1A405E7D-94DA-49BD-BCA1-24437756CCF6}" type="slidenum">
              <a:rPr lang="en-US" altLang="en-US" smtClean="0"/>
              <a:pPr/>
              <a:t>13</a:t>
            </a:fld>
            <a:endParaRPr lang="en-US" altLang="en-US" dirty="0"/>
          </a:p>
        </p:txBody>
      </p:sp>
    </p:spTree>
    <p:extLst>
      <p:ext uri="{BB962C8B-B14F-4D97-AF65-F5344CB8AC3E}">
        <p14:creationId xmlns:p14="http://schemas.microsoft.com/office/powerpoint/2010/main" val="3829207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5" y="329176"/>
            <a:ext cx="8497304" cy="1016000"/>
          </a:xfrm>
        </p:spPr>
        <p:txBody>
          <a:bodyPr/>
          <a:lstStyle/>
          <a:p>
            <a:pPr lvl="0"/>
            <a:r>
              <a:rPr lang="en-US" dirty="0" smtClean="0"/>
              <a:t>Upper Midwest Waiting Periods</a:t>
            </a:r>
            <a:endParaRPr lang="en-US" dirty="0"/>
          </a:p>
        </p:txBody>
      </p:sp>
      <p:sp>
        <p:nvSpPr>
          <p:cNvPr id="4" name="Slide Number Placeholder 3"/>
          <p:cNvSpPr>
            <a:spLocks noGrp="1"/>
          </p:cNvSpPr>
          <p:nvPr>
            <p:ph type="sldNum" sz="quarter" idx="10"/>
          </p:nvPr>
        </p:nvSpPr>
        <p:spPr/>
        <p:txBody>
          <a:bodyPr/>
          <a:lstStyle/>
          <a:p>
            <a:fld id="{1A405E7D-94DA-49BD-BCA1-24437756CCF6}" type="slidenum">
              <a:rPr lang="en-US" altLang="en-US" smtClean="0"/>
              <a:pPr/>
              <a:t>14</a:t>
            </a:fld>
            <a:endParaRPr lang="en-US" alt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87266273"/>
              </p:ext>
            </p:extLst>
          </p:nvPr>
        </p:nvGraphicFramePr>
        <p:xfrm>
          <a:off x="574333" y="1100667"/>
          <a:ext cx="8067087" cy="3478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2610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515" y="340133"/>
            <a:ext cx="8068661" cy="931106"/>
          </a:xfrm>
        </p:spPr>
        <p:txBody>
          <a:bodyPr/>
          <a:lstStyle/>
          <a:p>
            <a:r>
              <a:rPr lang="en-US" dirty="0" smtClean="0"/>
              <a:t>Employee Benefits to a Return to Work Program</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58291843"/>
              </p:ext>
            </p:extLst>
          </p:nvPr>
        </p:nvGraphicFramePr>
        <p:xfrm>
          <a:off x="547515" y="1048216"/>
          <a:ext cx="8135820" cy="369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1A405E7D-94DA-49BD-BCA1-24437756CCF6}" type="slidenum">
              <a:rPr lang="en-US" altLang="en-US" smtClean="0"/>
              <a:pPr/>
              <a:t>15</a:t>
            </a:fld>
            <a:endParaRPr lang="en-US" altLang="en-US" dirty="0"/>
          </a:p>
        </p:txBody>
      </p:sp>
    </p:spTree>
    <p:extLst>
      <p:ext uri="{BB962C8B-B14F-4D97-AF65-F5344CB8AC3E}">
        <p14:creationId xmlns:p14="http://schemas.microsoft.com/office/powerpoint/2010/main" val="4293673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963" y="311779"/>
            <a:ext cx="8067087" cy="517922"/>
          </a:xfrm>
        </p:spPr>
        <p:txBody>
          <a:bodyPr/>
          <a:lstStyle/>
          <a:p>
            <a:r>
              <a:rPr lang="en-US" dirty="0" smtClean="0"/>
              <a:t>Company Benefits to Return to Work Program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894417"/>
              </p:ext>
            </p:extLst>
          </p:nvPr>
        </p:nvGraphicFramePr>
        <p:xfrm>
          <a:off x="574334" y="1371600"/>
          <a:ext cx="8067087" cy="3478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1A405E7D-94DA-49BD-BCA1-24437756CCF6}" type="slidenum">
              <a:rPr lang="en-US" altLang="en-US" smtClean="0"/>
              <a:pPr/>
              <a:t>16</a:t>
            </a:fld>
            <a:endParaRPr lang="en-US" altLang="en-US" dirty="0"/>
          </a:p>
        </p:txBody>
      </p:sp>
    </p:spTree>
    <p:extLst>
      <p:ext uri="{BB962C8B-B14F-4D97-AF65-F5344CB8AC3E}">
        <p14:creationId xmlns:p14="http://schemas.microsoft.com/office/powerpoint/2010/main" val="394440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Rectangle 12"/>
          <p:cNvSpPr>
            <a:spLocks noGrp="1" noChangeArrowheads="1"/>
          </p:cNvSpPr>
          <p:nvPr>
            <p:ph type="title"/>
          </p:nvPr>
        </p:nvSpPr>
        <p:spPr>
          <a:xfrm>
            <a:off x="228598" y="215234"/>
            <a:ext cx="8067087" cy="517922"/>
          </a:xfrm>
        </p:spPr>
        <p:txBody>
          <a:bodyPr/>
          <a:lstStyle/>
          <a:p>
            <a:r>
              <a:rPr lang="en-US" altLang="en-US" sz="2800" dirty="0" smtClean="0"/>
              <a:t>Common Misconceptions of Return to Work</a:t>
            </a:r>
            <a:endParaRPr lang="en-US" altLang="en-US" sz="2800" dirty="0"/>
          </a:p>
        </p:txBody>
      </p:sp>
      <p:sp>
        <p:nvSpPr>
          <p:cNvPr id="4" name="Slide Number Placeholder 3"/>
          <p:cNvSpPr>
            <a:spLocks noGrp="1"/>
          </p:cNvSpPr>
          <p:nvPr>
            <p:ph type="sldNum" sz="quarter" idx="10"/>
          </p:nvPr>
        </p:nvSpPr>
        <p:spPr/>
        <p:txBody>
          <a:bodyPr/>
          <a:lstStyle/>
          <a:p>
            <a:fld id="{58ACA6E7-79CD-4CEC-802D-ECB40E935A74}" type="slidenum">
              <a:rPr lang="en-US" altLang="en-US" smtClean="0"/>
              <a:pPr/>
              <a:t>17</a:t>
            </a:fld>
            <a:endParaRPr lang="en-US"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844937"/>
              </p:ext>
            </p:extLst>
          </p:nvPr>
        </p:nvGraphicFramePr>
        <p:xfrm>
          <a:off x="125642" y="624469"/>
          <a:ext cx="8899412" cy="41628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334" y="314928"/>
            <a:ext cx="8067087" cy="853471"/>
          </a:xfrm>
        </p:spPr>
        <p:txBody>
          <a:bodyPr/>
          <a:lstStyle/>
          <a:p>
            <a:r>
              <a:rPr lang="en-US" sz="2800" dirty="0" smtClean="0"/>
              <a:t>Develop Post-Injury Protocols</a:t>
            </a:r>
            <a:endParaRPr lang="en-US" sz="2800" dirty="0"/>
          </a:p>
        </p:txBody>
      </p:sp>
      <p:graphicFrame>
        <p:nvGraphicFramePr>
          <p:cNvPr id="5" name="Content Placeholder 4"/>
          <p:cNvGraphicFramePr>
            <a:graphicFrameLocks noGrp="1"/>
          </p:cNvGraphicFramePr>
          <p:nvPr>
            <p:ph idx="1"/>
            <p:extLst/>
          </p:nvPr>
        </p:nvGraphicFramePr>
        <p:xfrm>
          <a:off x="574334" y="804333"/>
          <a:ext cx="8067087" cy="4046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1A405E7D-94DA-49BD-BCA1-24437756CCF6}" type="slidenum">
              <a:rPr lang="en-US" altLang="en-US" smtClean="0"/>
              <a:pPr/>
              <a:t>18</a:t>
            </a:fld>
            <a:endParaRPr lang="en-US" altLang="en-US" dirty="0"/>
          </a:p>
        </p:txBody>
      </p:sp>
    </p:spTree>
    <p:extLst>
      <p:ext uri="{BB962C8B-B14F-4D97-AF65-F5344CB8AC3E}">
        <p14:creationId xmlns:p14="http://schemas.microsoft.com/office/powerpoint/2010/main" val="1740212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3AF366-4EBC-E345-9ABF-EFA391045970}"/>
              </a:ext>
            </a:extLst>
          </p:cNvPr>
          <p:cNvSpPr>
            <a:spLocks noGrp="1"/>
          </p:cNvSpPr>
          <p:nvPr>
            <p:ph type="sldNum" sz="quarter" idx="10"/>
          </p:nvPr>
        </p:nvSpPr>
        <p:spPr/>
        <p:txBody>
          <a:bodyPr/>
          <a:lstStyle/>
          <a:p>
            <a:fld id="{22710089-84E2-4BA9-BD58-11176BBF32C3}" type="slidenum">
              <a:rPr lang="en-US" altLang="en-US" smtClean="0">
                <a:solidFill>
                  <a:schemeClr val="tx2"/>
                </a:solidFill>
              </a:rPr>
              <a:pPr/>
              <a:t>1</a:t>
            </a:fld>
            <a:endParaRPr lang="en-US" altLang="en-US" dirty="0">
              <a:solidFill>
                <a:schemeClr val="tx2"/>
              </a:solidFill>
            </a:endParaRPr>
          </a:p>
        </p:txBody>
      </p:sp>
      <p:sp>
        <p:nvSpPr>
          <p:cNvPr id="3" name="Text Placeholder 2"/>
          <p:cNvSpPr>
            <a:spLocks noGrp="1"/>
          </p:cNvSpPr>
          <p:nvPr>
            <p:ph type="body" sz="quarter" idx="11"/>
          </p:nvPr>
        </p:nvSpPr>
        <p:spPr>
          <a:xfrm>
            <a:off x="468351" y="1075267"/>
            <a:ext cx="8050699" cy="3801656"/>
          </a:xfrm>
        </p:spPr>
        <p:txBody>
          <a:bodyPr>
            <a:normAutofit/>
          </a:bodyPr>
          <a:lstStyle/>
          <a:p>
            <a:pPr algn="l">
              <a:buNone/>
            </a:pPr>
            <a:r>
              <a:rPr lang="en-US" dirty="0"/>
              <a:t>The Why Behind Workers’ Compensation</a:t>
            </a:r>
          </a:p>
          <a:p>
            <a:pPr algn="l">
              <a:buNone/>
            </a:pPr>
            <a:r>
              <a:rPr lang="en-US" dirty="0" smtClean="0"/>
              <a:t>Proactive </a:t>
            </a:r>
            <a:r>
              <a:rPr lang="en-US" dirty="0"/>
              <a:t>Employer Actions to Prevent Injuries</a:t>
            </a:r>
          </a:p>
          <a:p>
            <a:pPr algn="l">
              <a:buNone/>
            </a:pPr>
            <a:r>
              <a:rPr lang="en-US" dirty="0" smtClean="0"/>
              <a:t>How </a:t>
            </a:r>
            <a:r>
              <a:rPr lang="en-US" dirty="0"/>
              <a:t>Lost Time and Return to Work Affect Your Bottom Line</a:t>
            </a:r>
          </a:p>
          <a:p>
            <a:pPr algn="l">
              <a:buNone/>
            </a:pPr>
            <a:r>
              <a:rPr lang="en-US" dirty="0" smtClean="0"/>
              <a:t>Case </a:t>
            </a:r>
            <a:r>
              <a:rPr lang="en-US" dirty="0"/>
              <a:t>Studies: Indemnity Impact on Premium</a:t>
            </a:r>
          </a:p>
          <a:p>
            <a:pPr algn="l">
              <a:buNone/>
            </a:pPr>
            <a:r>
              <a:rPr lang="en-US" dirty="0" smtClean="0"/>
              <a:t>	</a:t>
            </a:r>
            <a:endParaRPr lang="en-US" dirty="0"/>
          </a:p>
        </p:txBody>
      </p:sp>
      <p:sp>
        <p:nvSpPr>
          <p:cNvPr id="4" name="Rectangle 3"/>
          <p:cNvSpPr/>
          <p:nvPr/>
        </p:nvSpPr>
        <p:spPr>
          <a:xfrm>
            <a:off x="3233311" y="280543"/>
            <a:ext cx="2769556" cy="568745"/>
          </a:xfrm>
          <a:prstGeom prst="rect">
            <a:avLst/>
          </a:prstGeom>
        </p:spPr>
        <p:txBody>
          <a:bodyPr wrap="square">
            <a:spAutoFit/>
          </a:bodyPr>
          <a:lstStyle/>
          <a:p>
            <a:pPr>
              <a:buNone/>
            </a:pPr>
            <a:r>
              <a:rPr lang="en-US" sz="3600" b="1" dirty="0" smtClean="0">
                <a:solidFill>
                  <a:schemeClr val="bg1"/>
                </a:solidFill>
                <a:latin typeface="+mj-lt"/>
              </a:rPr>
              <a:t>Agenda</a:t>
            </a:r>
            <a:endParaRPr lang="en-US" sz="3600" b="1" dirty="0">
              <a:solidFill>
                <a:schemeClr val="bg1"/>
              </a:solidFill>
              <a:latin typeface="+mj-lt"/>
            </a:endParaRPr>
          </a:p>
        </p:txBody>
      </p:sp>
    </p:spTree>
    <p:extLst>
      <p:ext uri="{BB962C8B-B14F-4D97-AF65-F5344CB8AC3E}">
        <p14:creationId xmlns:p14="http://schemas.microsoft.com/office/powerpoint/2010/main" val="1151824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335" y="314929"/>
            <a:ext cx="8040268" cy="603448"/>
          </a:xfrm>
        </p:spPr>
        <p:txBody>
          <a:bodyPr/>
          <a:lstStyle/>
          <a:p>
            <a:r>
              <a:rPr lang="en-US" sz="2800" dirty="0" smtClean="0"/>
              <a:t>Complete an Accident Investigation</a:t>
            </a:r>
            <a:endParaRPr lang="en-US" sz="2800" dirty="0"/>
          </a:p>
        </p:txBody>
      </p:sp>
      <p:sp>
        <p:nvSpPr>
          <p:cNvPr id="4" name="Slide Number Placeholder 3"/>
          <p:cNvSpPr>
            <a:spLocks noGrp="1"/>
          </p:cNvSpPr>
          <p:nvPr>
            <p:ph type="sldNum" sz="quarter" idx="10"/>
          </p:nvPr>
        </p:nvSpPr>
        <p:spPr/>
        <p:txBody>
          <a:bodyPr/>
          <a:lstStyle/>
          <a:p>
            <a:fld id="{1A405E7D-94DA-49BD-BCA1-24437756CCF6}" type="slidenum">
              <a:rPr lang="en-US" altLang="en-US" smtClean="0"/>
              <a:pPr/>
              <a:t>19</a:t>
            </a:fld>
            <a:endParaRPr lang="en-US" altLang="en-US" dirty="0"/>
          </a:p>
        </p:txBody>
      </p:sp>
      <p:graphicFrame>
        <p:nvGraphicFramePr>
          <p:cNvPr id="6" name="Content Placeholder 5"/>
          <p:cNvGraphicFramePr>
            <a:graphicFrameLocks noGrp="1"/>
          </p:cNvGraphicFramePr>
          <p:nvPr>
            <p:ph idx="1"/>
            <p:extLst/>
          </p:nvPr>
        </p:nvGraphicFramePr>
        <p:xfrm>
          <a:off x="547515" y="918376"/>
          <a:ext cx="8067087" cy="3478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4849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3AF366-4EBC-E345-9ABF-EFA391045970}"/>
              </a:ext>
            </a:extLst>
          </p:cNvPr>
          <p:cNvSpPr>
            <a:spLocks noGrp="1"/>
          </p:cNvSpPr>
          <p:nvPr>
            <p:ph type="sldNum" sz="quarter" idx="10"/>
          </p:nvPr>
        </p:nvSpPr>
        <p:spPr/>
        <p:txBody>
          <a:bodyPr/>
          <a:lstStyle/>
          <a:p>
            <a:fld id="{22710089-84E2-4BA9-BD58-11176BBF32C3}" type="slidenum">
              <a:rPr lang="en-US" altLang="en-US" smtClean="0">
                <a:solidFill>
                  <a:schemeClr val="tx2"/>
                </a:solidFill>
              </a:rPr>
              <a:pPr/>
              <a:t>20</a:t>
            </a:fld>
            <a:endParaRPr lang="en-US" altLang="en-US" dirty="0">
              <a:solidFill>
                <a:schemeClr val="tx2"/>
              </a:solidFill>
            </a:endParaRPr>
          </a:p>
        </p:txBody>
      </p:sp>
      <p:sp>
        <p:nvSpPr>
          <p:cNvPr id="3" name="Text Placeholder 2"/>
          <p:cNvSpPr>
            <a:spLocks noGrp="1"/>
          </p:cNvSpPr>
          <p:nvPr>
            <p:ph type="body" sz="quarter" idx="11"/>
          </p:nvPr>
        </p:nvSpPr>
        <p:spPr>
          <a:xfrm>
            <a:off x="-81775" y="1930323"/>
            <a:ext cx="9144000" cy="1066800"/>
          </a:xfrm>
        </p:spPr>
        <p:txBody>
          <a:bodyPr/>
          <a:lstStyle/>
          <a:p>
            <a:pPr>
              <a:buNone/>
            </a:pPr>
            <a:r>
              <a:rPr lang="en-US" dirty="0" smtClean="0"/>
              <a:t>Case Study</a:t>
            </a:r>
            <a:endParaRPr lang="en-US" dirty="0"/>
          </a:p>
        </p:txBody>
      </p:sp>
    </p:spTree>
    <p:extLst>
      <p:ext uri="{BB962C8B-B14F-4D97-AF65-F5344CB8AC3E}">
        <p14:creationId xmlns:p14="http://schemas.microsoft.com/office/powerpoint/2010/main" val="2218986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666" y="289932"/>
            <a:ext cx="8121031" cy="915453"/>
          </a:xfrm>
        </p:spPr>
        <p:txBody>
          <a:bodyPr/>
          <a:lstStyle/>
          <a:p>
            <a:r>
              <a:rPr lang="en-US" sz="2800" dirty="0"/>
              <a:t>Case Study: Construction </a:t>
            </a:r>
            <a:r>
              <a:rPr lang="en-US" sz="2800" dirty="0" smtClean="0"/>
              <a:t/>
            </a:r>
            <a:br>
              <a:rPr lang="en-US" sz="2800" dirty="0" smtClean="0"/>
            </a:br>
            <a:r>
              <a:rPr lang="en-US" sz="2800" dirty="0" smtClean="0">
                <a:solidFill>
                  <a:schemeClr val="accent4"/>
                </a:solidFill>
              </a:rPr>
              <a:t>$</a:t>
            </a:r>
            <a:r>
              <a:rPr lang="en-US" sz="2800" dirty="0">
                <a:solidFill>
                  <a:schemeClr val="accent4"/>
                </a:solidFill>
              </a:rPr>
              <a:t>1-$</a:t>
            </a:r>
            <a:r>
              <a:rPr lang="en-US" sz="2800" dirty="0" smtClean="0">
                <a:solidFill>
                  <a:schemeClr val="accent4"/>
                </a:solidFill>
              </a:rPr>
              <a:t>2M </a:t>
            </a:r>
            <a:r>
              <a:rPr lang="en-US" sz="2800" dirty="0">
                <a:solidFill>
                  <a:schemeClr val="accent4"/>
                </a:solidFill>
              </a:rPr>
              <a:t>Payroll </a:t>
            </a:r>
            <a:r>
              <a:rPr lang="en-US" sz="2800" dirty="0" smtClean="0">
                <a:solidFill>
                  <a:schemeClr val="accent4"/>
                </a:solidFill>
              </a:rPr>
              <a:t> </a:t>
            </a:r>
            <a:r>
              <a:rPr lang="en-US" sz="2800" dirty="0" smtClean="0">
                <a:solidFill>
                  <a:schemeClr val="accent3"/>
                </a:solidFill>
              </a:rPr>
              <a:t>Mod: 1.12 – No RTW</a:t>
            </a:r>
            <a:endParaRPr lang="en-US" sz="2800" dirty="0">
              <a:solidFill>
                <a:schemeClr val="accent3"/>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5703133"/>
              </p:ext>
            </p:extLst>
          </p:nvPr>
        </p:nvGraphicFramePr>
        <p:xfrm>
          <a:off x="293505" y="1184589"/>
          <a:ext cx="8321097" cy="3529266"/>
        </p:xfrm>
        <a:graphic>
          <a:graphicData uri="http://schemas.openxmlformats.org/drawingml/2006/table">
            <a:tbl>
              <a:tblPr firstRow="1" firstCol="1" bandRow="1">
                <a:tableStyleId>{B301B821-A1FF-4177-AEE7-76D212191A09}</a:tableStyleId>
              </a:tblPr>
              <a:tblGrid>
                <a:gridCol w="2534755">
                  <a:extLst>
                    <a:ext uri="{9D8B030D-6E8A-4147-A177-3AD203B41FA5}">
                      <a16:colId xmlns:a16="http://schemas.microsoft.com/office/drawing/2014/main" val="4201348090"/>
                    </a:ext>
                  </a:extLst>
                </a:gridCol>
                <a:gridCol w="741014">
                  <a:extLst>
                    <a:ext uri="{9D8B030D-6E8A-4147-A177-3AD203B41FA5}">
                      <a16:colId xmlns:a16="http://schemas.microsoft.com/office/drawing/2014/main" val="3798223447"/>
                    </a:ext>
                  </a:extLst>
                </a:gridCol>
                <a:gridCol w="745077">
                  <a:extLst>
                    <a:ext uri="{9D8B030D-6E8A-4147-A177-3AD203B41FA5}">
                      <a16:colId xmlns:a16="http://schemas.microsoft.com/office/drawing/2014/main" val="1202259380"/>
                    </a:ext>
                  </a:extLst>
                </a:gridCol>
                <a:gridCol w="655154">
                  <a:extLst>
                    <a:ext uri="{9D8B030D-6E8A-4147-A177-3AD203B41FA5}">
                      <a16:colId xmlns:a16="http://schemas.microsoft.com/office/drawing/2014/main" val="3220207872"/>
                    </a:ext>
                  </a:extLst>
                </a:gridCol>
                <a:gridCol w="783616">
                  <a:extLst>
                    <a:ext uri="{9D8B030D-6E8A-4147-A177-3AD203B41FA5}">
                      <a16:colId xmlns:a16="http://schemas.microsoft.com/office/drawing/2014/main" val="2517116440"/>
                    </a:ext>
                  </a:extLst>
                </a:gridCol>
                <a:gridCol w="732231">
                  <a:extLst>
                    <a:ext uri="{9D8B030D-6E8A-4147-A177-3AD203B41FA5}">
                      <a16:colId xmlns:a16="http://schemas.microsoft.com/office/drawing/2014/main" val="823078023"/>
                    </a:ext>
                  </a:extLst>
                </a:gridCol>
                <a:gridCol w="1027693">
                  <a:extLst>
                    <a:ext uri="{9D8B030D-6E8A-4147-A177-3AD203B41FA5}">
                      <a16:colId xmlns:a16="http://schemas.microsoft.com/office/drawing/2014/main" val="3668317524"/>
                    </a:ext>
                  </a:extLst>
                </a:gridCol>
                <a:gridCol w="1101557">
                  <a:extLst>
                    <a:ext uri="{9D8B030D-6E8A-4147-A177-3AD203B41FA5}">
                      <a16:colId xmlns:a16="http://schemas.microsoft.com/office/drawing/2014/main" val="1676990070"/>
                    </a:ext>
                  </a:extLst>
                </a:gridCol>
              </a:tblGrid>
              <a:tr h="431181">
                <a:tc>
                  <a:txBody>
                    <a:bodyPr/>
                    <a:lstStyle/>
                    <a:p>
                      <a:pPr marL="0" marR="0" algn="ctr">
                        <a:lnSpc>
                          <a:spcPct val="107000"/>
                        </a:lnSpc>
                        <a:spcBef>
                          <a:spcPts val="0"/>
                        </a:spcBef>
                        <a:spcAft>
                          <a:spcPts val="0"/>
                        </a:spcAft>
                      </a:pPr>
                      <a:r>
                        <a:rPr lang="en-US" sz="1200" dirty="0">
                          <a:effectLst/>
                        </a:rPr>
                        <a:t>Injury Type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just">
                        <a:lnSpc>
                          <a:spcPct val="107000"/>
                        </a:lnSpc>
                        <a:spcBef>
                          <a:spcPts val="0"/>
                        </a:spcBef>
                        <a:spcAft>
                          <a:spcPts val="0"/>
                        </a:spcAft>
                      </a:pPr>
                      <a:r>
                        <a:rPr lang="en-US" sz="1000" dirty="0">
                          <a:effectLst/>
                        </a:rPr>
                        <a:t>Medical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dirty="0">
                          <a:effectLst/>
                        </a:rPr>
                        <a:t>Indemnity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dirty="0">
                          <a:effectLst/>
                        </a:rPr>
                        <a:t>Total Loss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dirty="0">
                          <a:effectLst/>
                        </a:rPr>
                        <a:t>70% </a:t>
                      </a:r>
                      <a:r>
                        <a:rPr lang="en-US" sz="1000" dirty="0" smtClean="0">
                          <a:effectLst/>
                        </a:rPr>
                        <a:t>Reduction</a:t>
                      </a:r>
                    </a:p>
                  </a:txBody>
                  <a:tcPr marL="67243" marR="67243" marT="0" marB="0" anchor="ctr"/>
                </a:tc>
                <a:tc>
                  <a:txBody>
                    <a:bodyPr/>
                    <a:lstStyle/>
                    <a:p>
                      <a:pPr marL="0" marR="0" algn="ctr">
                        <a:lnSpc>
                          <a:spcPct val="107000"/>
                        </a:lnSpc>
                        <a:spcBef>
                          <a:spcPts val="0"/>
                        </a:spcBef>
                        <a:spcAft>
                          <a:spcPts val="0"/>
                        </a:spcAft>
                      </a:pPr>
                      <a:r>
                        <a:rPr lang="en-US" sz="1000" dirty="0">
                          <a:effectLst/>
                        </a:rPr>
                        <a:t>Impact on Mod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dirty="0">
                          <a:effectLst/>
                        </a:rPr>
                        <a:t>1 Year Total Premium Impact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dirty="0">
                          <a:effectLst/>
                        </a:rPr>
                        <a:t>3 Year Total Premium Impact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extLst>
                  <a:ext uri="{0D108BD9-81ED-4DB2-BD59-A6C34878D82A}">
                    <a16:rowId xmlns:a16="http://schemas.microsoft.com/office/drawing/2014/main" val="1567714345"/>
                  </a:ext>
                </a:extLst>
              </a:tr>
              <a:tr h="403198">
                <a:tc>
                  <a:txBody>
                    <a:bodyPr/>
                    <a:lstStyle/>
                    <a:p>
                      <a:pPr marL="0" marR="0" algn="ctr">
                        <a:lnSpc>
                          <a:spcPct val="107000"/>
                        </a:lnSpc>
                        <a:spcBef>
                          <a:spcPts val="0"/>
                        </a:spcBef>
                        <a:spcAft>
                          <a:spcPts val="0"/>
                        </a:spcAft>
                      </a:pPr>
                      <a:r>
                        <a:rPr lang="en-US" sz="1000" dirty="0" smtClean="0">
                          <a:effectLst/>
                        </a:rPr>
                        <a:t>Back Strain with ER Visit and then PCP</a:t>
                      </a:r>
                    </a:p>
                    <a:p>
                      <a:pPr marL="0" marR="0" algn="ctr">
                        <a:lnSpc>
                          <a:spcPct val="107000"/>
                        </a:lnSpc>
                        <a:spcBef>
                          <a:spcPts val="0"/>
                        </a:spcBef>
                        <a:spcAft>
                          <a:spcPts val="0"/>
                        </a:spcAft>
                      </a:pPr>
                      <a:r>
                        <a:rPr lang="en-US" sz="1000" b="1" dirty="0" smtClean="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One Week of Lost Time</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$1,109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3"/>
                          </a:solidFill>
                          <a:effectLst/>
                        </a:rPr>
                        <a:t>$891</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2">
                              <a:lumMod val="75000"/>
                            </a:schemeClr>
                          </a:solidFill>
                          <a:effectLst/>
                        </a:rPr>
                        <a:t>$2,000</a:t>
                      </a:r>
                      <a:endParaRPr lang="en-US" sz="11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a:effectLst/>
                        </a:rPr>
                        <a:t>_</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0.0194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a:effectLst/>
                        </a:rPr>
                        <a:t>$</a:t>
                      </a:r>
                      <a:r>
                        <a:rPr lang="en-US" sz="1000" b="1" dirty="0" smtClean="0">
                          <a:effectLst/>
                        </a:rPr>
                        <a:t>1,552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$4,656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extLst>
                  <a:ext uri="{0D108BD9-81ED-4DB2-BD59-A6C34878D82A}">
                    <a16:rowId xmlns:a16="http://schemas.microsoft.com/office/drawing/2014/main" val="981097554"/>
                  </a:ext>
                </a:extLst>
              </a:tr>
              <a:tr h="403198">
                <a:tc>
                  <a:txBody>
                    <a:bodyPr/>
                    <a:lstStyle/>
                    <a:p>
                      <a:pPr marL="0" marR="0" algn="ctr">
                        <a:lnSpc>
                          <a:spcPct val="107000"/>
                        </a:lnSpc>
                        <a:spcBef>
                          <a:spcPts val="0"/>
                        </a:spcBef>
                        <a:spcAft>
                          <a:spcPts val="0"/>
                        </a:spcAft>
                      </a:pPr>
                      <a:r>
                        <a:rPr lang="en-US" sz="950" dirty="0" smtClean="0">
                          <a:effectLst/>
                        </a:rPr>
                        <a:t>Low</a:t>
                      </a:r>
                      <a:r>
                        <a:rPr lang="en-US" sz="950" baseline="0" dirty="0" smtClean="0">
                          <a:effectLst/>
                        </a:rPr>
                        <a:t> </a:t>
                      </a:r>
                      <a:r>
                        <a:rPr lang="en-US" sz="950" dirty="0" smtClean="0">
                          <a:effectLst/>
                        </a:rPr>
                        <a:t>Back </a:t>
                      </a:r>
                      <a:r>
                        <a:rPr lang="en-US" sz="950" dirty="0">
                          <a:effectLst/>
                        </a:rPr>
                        <a:t>Strain Injury </a:t>
                      </a:r>
                      <a:r>
                        <a:rPr lang="en-US" sz="950" dirty="0" smtClean="0">
                          <a:effectLst/>
                        </a:rPr>
                        <a:t>– Chiro</a:t>
                      </a:r>
                      <a:r>
                        <a:rPr lang="en-US" sz="950" baseline="0" dirty="0" smtClean="0">
                          <a:effectLst/>
                        </a:rPr>
                        <a:t> Treatment </a:t>
                      </a:r>
                    </a:p>
                    <a:p>
                      <a:pPr marL="0" marR="0" algn="ctr">
                        <a:lnSpc>
                          <a:spcPct val="107000"/>
                        </a:lnSpc>
                        <a:spcBef>
                          <a:spcPts val="0"/>
                        </a:spcBef>
                        <a:spcAft>
                          <a:spcPts val="0"/>
                        </a:spcAft>
                      </a:pPr>
                      <a:r>
                        <a:rPr lang="en-US" sz="1000" dirty="0" smtClean="0">
                          <a:effectLst/>
                        </a:rPr>
                        <a:t> </a:t>
                      </a:r>
                      <a:r>
                        <a:rPr lang="en-US" sz="1000" dirty="0" smtClean="0">
                          <a:solidFill>
                            <a:schemeClr val="accent3"/>
                          </a:solidFill>
                          <a:effectLst/>
                        </a:rPr>
                        <a:t>Two weeks of </a:t>
                      </a:r>
                      <a:r>
                        <a:rPr lang="en-US" sz="1000" dirty="0">
                          <a:solidFill>
                            <a:schemeClr val="accent3"/>
                          </a:solidFill>
                          <a:effectLst/>
                        </a:rPr>
                        <a:t>Lost </a:t>
                      </a:r>
                      <a:r>
                        <a:rPr lang="en-US" sz="1000" dirty="0" smtClean="0">
                          <a:solidFill>
                            <a:schemeClr val="accent3"/>
                          </a:solidFill>
                          <a:effectLst/>
                        </a:rPr>
                        <a:t>Time - ½ Days</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$1,055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3"/>
                          </a:solidFill>
                          <a:effectLst/>
                        </a:rPr>
                        <a:t>$945</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2">
                              <a:lumMod val="75000"/>
                            </a:schemeClr>
                          </a:solidFill>
                          <a:effectLst/>
                        </a:rPr>
                        <a:t>$2,000</a:t>
                      </a:r>
                      <a:endParaRPr lang="en-US" sz="11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a:effectLst/>
                        </a:rPr>
                        <a:t>_</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0.0194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a:effectLst/>
                        </a:rPr>
                        <a:t>$</a:t>
                      </a:r>
                      <a:r>
                        <a:rPr lang="en-US" sz="1000" b="1" dirty="0" smtClean="0">
                          <a:effectLst/>
                        </a:rPr>
                        <a:t>1,552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$4,656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extLst>
                  <a:ext uri="{0D108BD9-81ED-4DB2-BD59-A6C34878D82A}">
                    <a16:rowId xmlns:a16="http://schemas.microsoft.com/office/drawing/2014/main" val="3871090228"/>
                  </a:ext>
                </a:extLst>
              </a:tr>
              <a:tr h="403198">
                <a:tc>
                  <a:txBody>
                    <a:bodyPr/>
                    <a:lstStyle/>
                    <a:p>
                      <a:pPr marL="0" marR="0" algn="ctr">
                        <a:lnSpc>
                          <a:spcPct val="107000"/>
                        </a:lnSpc>
                        <a:spcBef>
                          <a:spcPts val="0"/>
                        </a:spcBef>
                        <a:spcAft>
                          <a:spcPts val="0"/>
                        </a:spcAft>
                      </a:pPr>
                      <a:r>
                        <a:rPr lang="en-US" sz="1000" b="1" dirty="0" smtClean="0">
                          <a:effectLst/>
                          <a:latin typeface="+mn-lt"/>
                          <a:ea typeface="+mn-ea"/>
                          <a:cs typeface="+mn-cs"/>
                        </a:rPr>
                        <a:t>Laceration</a:t>
                      </a:r>
                      <a:r>
                        <a:rPr lang="en-US" sz="1000" b="1" baseline="0" dirty="0" smtClean="0">
                          <a:effectLst/>
                          <a:latin typeface="+mn-lt"/>
                          <a:ea typeface="+mn-ea"/>
                          <a:cs typeface="+mn-cs"/>
                        </a:rPr>
                        <a:t> to Thumb </a:t>
                      </a:r>
                    </a:p>
                    <a:p>
                      <a:pPr marL="0" marR="0" algn="ctr">
                        <a:lnSpc>
                          <a:spcPct val="107000"/>
                        </a:lnSpc>
                        <a:spcBef>
                          <a:spcPts val="0"/>
                        </a:spcBef>
                        <a:spcAft>
                          <a:spcPts val="0"/>
                        </a:spcAft>
                      </a:pPr>
                      <a:r>
                        <a:rPr lang="en-US" sz="1000" b="1" baseline="0" dirty="0" smtClean="0">
                          <a:solidFill>
                            <a:schemeClr val="accent3"/>
                          </a:solidFill>
                          <a:effectLst/>
                          <a:latin typeface="+mn-lt"/>
                          <a:ea typeface="+mn-ea"/>
                          <a:cs typeface="+mn-cs"/>
                        </a:rPr>
                        <a:t>10 Days Lost Time</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$2,000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3"/>
                          </a:solidFill>
                          <a:effectLst/>
                        </a:rPr>
                        <a:t>$1,000</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2">
                              <a:lumMod val="75000"/>
                            </a:schemeClr>
                          </a:solidFill>
                          <a:effectLst/>
                        </a:rPr>
                        <a:t>$3,000</a:t>
                      </a:r>
                      <a:endParaRPr lang="en-US" sz="11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latin typeface="+mn-lt"/>
                          <a:ea typeface="+mn-ea"/>
                          <a:cs typeface="+mn-cs"/>
                        </a:rPr>
                        <a:t>_</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0.0291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$2,328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$6,984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extLst>
                  <a:ext uri="{0D108BD9-81ED-4DB2-BD59-A6C34878D82A}">
                    <a16:rowId xmlns:a16="http://schemas.microsoft.com/office/drawing/2014/main" val="2182292481"/>
                  </a:ext>
                </a:extLst>
              </a:tr>
              <a:tr h="324224">
                <a:tc>
                  <a:txBody>
                    <a:bodyPr/>
                    <a:lstStyle/>
                    <a:p>
                      <a:pPr marL="0" marR="0" algn="ctr">
                        <a:lnSpc>
                          <a:spcPct val="107000"/>
                        </a:lnSpc>
                        <a:spcBef>
                          <a:spcPts val="0"/>
                        </a:spcBef>
                        <a:spcAft>
                          <a:spcPts val="0"/>
                        </a:spcAft>
                      </a:pPr>
                      <a:r>
                        <a:rPr lang="en-US" sz="1100" dirty="0" smtClean="0">
                          <a:solidFill>
                            <a:schemeClr val="accent3"/>
                          </a:solidFill>
                          <a:effectLst/>
                        </a:rPr>
                        <a:t>7</a:t>
                      </a:r>
                      <a:r>
                        <a:rPr lang="en-US" sz="1000" baseline="0" dirty="0" smtClean="0">
                          <a:effectLst/>
                        </a:rPr>
                        <a:t> </a:t>
                      </a:r>
                      <a:r>
                        <a:rPr lang="en-US" sz="1000" dirty="0" smtClean="0">
                          <a:effectLst/>
                        </a:rPr>
                        <a:t>Minor </a:t>
                      </a:r>
                      <a:r>
                        <a:rPr lang="en-US" sz="1000" dirty="0">
                          <a:effectLst/>
                        </a:rPr>
                        <a:t>Medical Only Claims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$15,000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a:effectLst/>
                        </a:rPr>
                        <a:t>$0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2">
                              <a:lumMod val="75000"/>
                            </a:schemeClr>
                          </a:solidFill>
                          <a:effectLst/>
                        </a:rPr>
                        <a:t>$15,000</a:t>
                      </a:r>
                      <a:endParaRPr lang="en-US" sz="11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3"/>
                          </a:solidFill>
                          <a:effectLst/>
                        </a:rPr>
                        <a:t>*$4,500</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0.0437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$3,496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$10,488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extLst>
                  <a:ext uri="{0D108BD9-81ED-4DB2-BD59-A6C34878D82A}">
                    <a16:rowId xmlns:a16="http://schemas.microsoft.com/office/drawing/2014/main" val="3675518683"/>
                  </a:ext>
                </a:extLst>
              </a:tr>
              <a:tr h="324224">
                <a:tc>
                  <a:txBody>
                    <a:bodyPr/>
                    <a:lstStyle/>
                    <a:p>
                      <a:pPr marL="0" marR="0" algn="ctr">
                        <a:lnSpc>
                          <a:spcPct val="107000"/>
                        </a:lnSpc>
                        <a:spcBef>
                          <a:spcPts val="0"/>
                        </a:spcBef>
                        <a:spcAft>
                          <a:spcPts val="0"/>
                        </a:spcAft>
                      </a:pPr>
                      <a:r>
                        <a:rPr lang="en-US" sz="1000" dirty="0" smtClean="0">
                          <a:effectLst/>
                        </a:rPr>
                        <a:t>Lifting Injury</a:t>
                      </a:r>
                      <a:r>
                        <a:rPr lang="en-US" sz="1000" baseline="0" dirty="0" smtClean="0">
                          <a:effectLst/>
                        </a:rPr>
                        <a:t> – Hernia Requiring</a:t>
                      </a:r>
                    </a:p>
                    <a:p>
                      <a:pPr marL="0" marR="0" algn="ctr">
                        <a:lnSpc>
                          <a:spcPct val="107000"/>
                        </a:lnSpc>
                        <a:spcBef>
                          <a:spcPts val="0"/>
                        </a:spcBef>
                        <a:spcAft>
                          <a:spcPts val="0"/>
                        </a:spcAft>
                      </a:pPr>
                      <a:r>
                        <a:rPr lang="en-US" sz="1000" baseline="0" dirty="0" smtClean="0">
                          <a:effectLst/>
                        </a:rPr>
                        <a:t>Surgical Repair</a:t>
                      </a:r>
                    </a:p>
                    <a:p>
                      <a:pPr marL="0" marR="0" algn="ctr">
                        <a:lnSpc>
                          <a:spcPct val="107000"/>
                        </a:lnSpc>
                        <a:spcBef>
                          <a:spcPts val="0"/>
                        </a:spcBef>
                        <a:spcAft>
                          <a:spcPts val="0"/>
                        </a:spcAft>
                      </a:pPr>
                      <a:r>
                        <a:rPr lang="en-US" sz="1100" dirty="0" smtClean="0">
                          <a:solidFill>
                            <a:schemeClr val="accent3"/>
                          </a:solidFill>
                          <a:effectLst/>
                        </a:rPr>
                        <a:t>2</a:t>
                      </a:r>
                      <a:r>
                        <a:rPr lang="en-US" sz="1100" baseline="0" dirty="0" smtClean="0">
                          <a:solidFill>
                            <a:schemeClr val="accent3"/>
                          </a:solidFill>
                          <a:effectLst/>
                        </a:rPr>
                        <a:t> Weeks</a:t>
                      </a:r>
                      <a:r>
                        <a:rPr lang="en-US" sz="1100" dirty="0" smtClean="0">
                          <a:solidFill>
                            <a:schemeClr val="accent3"/>
                          </a:solidFill>
                          <a:effectLst/>
                        </a:rPr>
                        <a:t> of Lost Time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$8,000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3"/>
                          </a:solidFill>
                          <a:effectLst/>
                        </a:rPr>
                        <a:t>$2,000</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2">
                              <a:lumMod val="75000"/>
                            </a:schemeClr>
                          </a:solidFill>
                          <a:effectLst/>
                        </a:rPr>
                        <a:t>$10,000</a:t>
                      </a:r>
                      <a:endParaRPr lang="en-US" sz="11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a:effectLst/>
                        </a:rPr>
                        <a:t>_</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0.0971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$7,768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$15,536 </a:t>
                      </a:r>
                    </a:p>
                  </a:txBody>
                  <a:tcPr marL="67243" marR="67243" marT="0" marB="0" anchor="ctr"/>
                </a:tc>
                <a:extLst>
                  <a:ext uri="{0D108BD9-81ED-4DB2-BD59-A6C34878D82A}">
                    <a16:rowId xmlns:a16="http://schemas.microsoft.com/office/drawing/2014/main" val="2804174301"/>
                  </a:ext>
                </a:extLst>
              </a:tr>
              <a:tr h="478877">
                <a:tc>
                  <a:txBody>
                    <a:bodyPr/>
                    <a:lstStyle/>
                    <a:p>
                      <a:pPr marL="0" marR="0" algn="ctr" defTabSz="793608" rtl="0" eaLnBrk="1" latinLnBrk="0" hangingPunct="1">
                        <a:lnSpc>
                          <a:spcPct val="107000"/>
                        </a:lnSpc>
                        <a:spcBef>
                          <a:spcPts val="0"/>
                        </a:spcBef>
                        <a:spcAft>
                          <a:spcPts val="0"/>
                        </a:spcAft>
                      </a:pPr>
                      <a:r>
                        <a:rPr lang="en-US" sz="1000" b="1" kern="1200" dirty="0" smtClean="0">
                          <a:solidFill>
                            <a:schemeClr val="dk1"/>
                          </a:solidFill>
                          <a:effectLst/>
                          <a:latin typeface="+mn-lt"/>
                          <a:ea typeface="+mn-ea"/>
                          <a:cs typeface="+mn-cs"/>
                        </a:rPr>
                        <a:t>Twisting</a:t>
                      </a:r>
                      <a:r>
                        <a:rPr lang="en-US" sz="1000" b="1" kern="1200" baseline="0" dirty="0" smtClean="0">
                          <a:solidFill>
                            <a:schemeClr val="dk1"/>
                          </a:solidFill>
                          <a:effectLst/>
                          <a:latin typeface="+mn-lt"/>
                          <a:ea typeface="+mn-ea"/>
                          <a:cs typeface="+mn-cs"/>
                        </a:rPr>
                        <a:t> Injury – Knee Surgery</a:t>
                      </a:r>
                    </a:p>
                    <a:p>
                      <a:pPr marL="0" marR="0" algn="ctr" defTabSz="793608" rtl="0" eaLnBrk="1" latinLnBrk="0" hangingPunct="1">
                        <a:lnSpc>
                          <a:spcPct val="107000"/>
                        </a:lnSpc>
                        <a:spcBef>
                          <a:spcPts val="0"/>
                        </a:spcBef>
                        <a:spcAft>
                          <a:spcPts val="0"/>
                        </a:spcAft>
                      </a:pPr>
                      <a:r>
                        <a:rPr lang="en-US" sz="1100" b="1" kern="1200" dirty="0" smtClean="0">
                          <a:solidFill>
                            <a:schemeClr val="accent3"/>
                          </a:solidFill>
                          <a:effectLst/>
                          <a:latin typeface="+mn-lt"/>
                          <a:ea typeface="+mn-ea"/>
                          <a:cs typeface="+mn-cs"/>
                        </a:rPr>
                        <a:t>8 </a:t>
                      </a:r>
                      <a:r>
                        <a:rPr lang="en-US" sz="1100" b="1" kern="1200" dirty="0" smtClean="0">
                          <a:solidFill>
                            <a:schemeClr val="accent3"/>
                          </a:solidFill>
                          <a:effectLst/>
                          <a:latin typeface="+mn-lt"/>
                          <a:ea typeface="+mn-ea"/>
                          <a:cs typeface="+mn-cs"/>
                        </a:rPr>
                        <a:t>Weeks of Lost Time + </a:t>
                      </a:r>
                    </a:p>
                    <a:p>
                      <a:pPr marL="0" marR="0" algn="ctr" defTabSz="793608" rtl="0" eaLnBrk="1" latinLnBrk="0" hangingPunct="1">
                        <a:lnSpc>
                          <a:spcPct val="107000"/>
                        </a:lnSpc>
                        <a:spcBef>
                          <a:spcPts val="0"/>
                        </a:spcBef>
                        <a:spcAft>
                          <a:spcPts val="0"/>
                        </a:spcAft>
                      </a:pPr>
                      <a:r>
                        <a:rPr lang="en-US" sz="1100" b="1" kern="1200" dirty="0" smtClean="0">
                          <a:solidFill>
                            <a:schemeClr val="accent3"/>
                          </a:solidFill>
                          <a:effectLst/>
                          <a:latin typeface="+mn-lt"/>
                          <a:ea typeface="+mn-ea"/>
                          <a:cs typeface="+mn-cs"/>
                        </a:rPr>
                        <a:t>10% PPD Rating</a:t>
                      </a:r>
                      <a:endParaRPr lang="en-US" sz="1100" b="1" kern="1200" dirty="0">
                        <a:solidFill>
                          <a:schemeClr val="accent3"/>
                        </a:solidFill>
                        <a:effectLst/>
                        <a:latin typeface="+mn-lt"/>
                        <a:ea typeface="+mn-ea"/>
                        <a:cs typeface="+mn-cs"/>
                      </a:endParaRPr>
                    </a:p>
                  </a:txBody>
                  <a:tcPr marL="67243" marR="67243" marT="0" marB="0" anchor="ctr"/>
                </a:tc>
                <a:tc>
                  <a:txBody>
                    <a:bodyPr/>
                    <a:lstStyle/>
                    <a:p>
                      <a:pPr marL="0" marR="0" algn="ctr" defTabSz="793608" rtl="0" eaLnBrk="1" latinLnBrk="0" hangingPunct="1">
                        <a:lnSpc>
                          <a:spcPct val="107000"/>
                        </a:lnSpc>
                        <a:spcBef>
                          <a:spcPts val="0"/>
                        </a:spcBef>
                        <a:spcAft>
                          <a:spcPts val="0"/>
                        </a:spcAft>
                      </a:pPr>
                      <a:r>
                        <a:rPr lang="en-US" sz="1000" b="1" kern="1200" dirty="0" smtClean="0">
                          <a:solidFill>
                            <a:schemeClr val="dk1"/>
                          </a:solidFill>
                          <a:effectLst/>
                          <a:latin typeface="+mn-lt"/>
                          <a:ea typeface="+mn-ea"/>
                          <a:cs typeface="+mn-cs"/>
                        </a:rPr>
                        <a:t>$35,000</a:t>
                      </a:r>
                      <a:endParaRPr lang="en-US" sz="1000" b="1" kern="1200" dirty="0">
                        <a:solidFill>
                          <a:schemeClr val="dk1"/>
                        </a:solidFill>
                        <a:effectLst/>
                        <a:latin typeface="+mn-lt"/>
                        <a:ea typeface="+mn-ea"/>
                        <a:cs typeface="+mn-cs"/>
                      </a:endParaRPr>
                    </a:p>
                  </a:txBody>
                  <a:tcPr marL="67243" marR="67243" marT="0" marB="0" anchor="ctr"/>
                </a:tc>
                <a:tc>
                  <a:txBody>
                    <a:bodyPr/>
                    <a:lstStyle/>
                    <a:p>
                      <a:pPr marL="0" marR="0" algn="ctr" defTabSz="793608" rtl="0" eaLnBrk="1" latinLnBrk="0" hangingPunct="1">
                        <a:lnSpc>
                          <a:spcPct val="107000"/>
                        </a:lnSpc>
                        <a:spcBef>
                          <a:spcPts val="0"/>
                        </a:spcBef>
                        <a:spcAft>
                          <a:spcPts val="0"/>
                        </a:spcAft>
                      </a:pPr>
                      <a:r>
                        <a:rPr lang="en-US" sz="1000" b="1" kern="1200" dirty="0" smtClean="0">
                          <a:solidFill>
                            <a:schemeClr val="accent3"/>
                          </a:solidFill>
                          <a:effectLst/>
                          <a:latin typeface="+mn-lt"/>
                          <a:ea typeface="+mn-ea"/>
                          <a:cs typeface="+mn-cs"/>
                        </a:rPr>
                        <a:t>$15,000</a:t>
                      </a:r>
                      <a:endParaRPr lang="en-US" sz="1000" b="1" kern="1200" dirty="0">
                        <a:solidFill>
                          <a:schemeClr val="accent3"/>
                        </a:solidFill>
                        <a:effectLst/>
                        <a:latin typeface="+mn-lt"/>
                        <a:ea typeface="+mn-ea"/>
                        <a:cs typeface="+mn-cs"/>
                      </a:endParaRPr>
                    </a:p>
                  </a:txBody>
                  <a:tcPr marL="67243" marR="67243" marT="0" marB="0" anchor="ctr"/>
                </a:tc>
                <a:tc>
                  <a:txBody>
                    <a:bodyPr/>
                    <a:lstStyle/>
                    <a:p>
                      <a:pPr marL="0" marR="0" algn="ctr" defTabSz="793608" rtl="0" eaLnBrk="1" latinLnBrk="0" hangingPunct="1">
                        <a:lnSpc>
                          <a:spcPct val="107000"/>
                        </a:lnSpc>
                        <a:spcBef>
                          <a:spcPts val="0"/>
                        </a:spcBef>
                        <a:spcAft>
                          <a:spcPts val="0"/>
                        </a:spcAft>
                      </a:pPr>
                      <a:r>
                        <a:rPr lang="en-US" sz="1000" b="1" kern="1200" dirty="0" smtClean="0">
                          <a:solidFill>
                            <a:schemeClr val="accent2">
                              <a:lumMod val="75000"/>
                            </a:schemeClr>
                          </a:solidFill>
                          <a:effectLst/>
                          <a:latin typeface="+mn-lt"/>
                          <a:ea typeface="+mn-ea"/>
                          <a:cs typeface="+mn-cs"/>
                        </a:rPr>
                        <a:t>$50,000</a:t>
                      </a:r>
                      <a:endParaRPr lang="en-US" sz="1000" b="1" kern="1200" dirty="0">
                        <a:solidFill>
                          <a:schemeClr val="accent2">
                            <a:lumMod val="75000"/>
                          </a:schemeClr>
                        </a:solidFill>
                        <a:effectLst/>
                        <a:latin typeface="+mn-lt"/>
                        <a:ea typeface="+mn-ea"/>
                        <a:cs typeface="+mn-cs"/>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latin typeface="+mn-lt"/>
                          <a:ea typeface="+mn-ea"/>
                          <a:cs typeface="+mn-cs"/>
                        </a:rPr>
                        <a:t>_</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defTabSz="793608" rtl="0" eaLnBrk="1" latinLnBrk="0" hangingPunct="1">
                        <a:lnSpc>
                          <a:spcPct val="107000"/>
                        </a:lnSpc>
                        <a:spcBef>
                          <a:spcPts val="0"/>
                        </a:spcBef>
                        <a:spcAft>
                          <a:spcPts val="0"/>
                        </a:spcAft>
                      </a:pPr>
                      <a:r>
                        <a:rPr lang="en-US" sz="1000" b="1" kern="1200" dirty="0" smtClean="0">
                          <a:solidFill>
                            <a:schemeClr val="dk1"/>
                          </a:solidFill>
                          <a:effectLst/>
                          <a:latin typeface="+mn-lt"/>
                          <a:ea typeface="+mn-ea"/>
                          <a:cs typeface="+mn-cs"/>
                        </a:rPr>
                        <a:t>0.2036</a:t>
                      </a:r>
                      <a:endParaRPr lang="en-US" sz="1000" b="1" kern="1200" dirty="0">
                        <a:solidFill>
                          <a:schemeClr val="dk1"/>
                        </a:solidFill>
                        <a:effectLst/>
                        <a:latin typeface="+mn-lt"/>
                        <a:ea typeface="+mn-ea"/>
                        <a:cs typeface="+mn-cs"/>
                      </a:endParaRPr>
                    </a:p>
                  </a:txBody>
                  <a:tcPr marL="67243" marR="67243" marT="0" marB="0" anchor="ctr"/>
                </a:tc>
                <a:tc>
                  <a:txBody>
                    <a:bodyPr/>
                    <a:lstStyle/>
                    <a:p>
                      <a:pPr marL="0" marR="0" algn="ctr" defTabSz="793608" rtl="0" eaLnBrk="1" latinLnBrk="0" hangingPunct="1">
                        <a:lnSpc>
                          <a:spcPct val="107000"/>
                        </a:lnSpc>
                        <a:spcBef>
                          <a:spcPts val="0"/>
                        </a:spcBef>
                        <a:spcAft>
                          <a:spcPts val="0"/>
                        </a:spcAft>
                      </a:pPr>
                      <a:r>
                        <a:rPr lang="en-US" sz="1000" b="1" kern="1200" dirty="0" smtClean="0">
                          <a:solidFill>
                            <a:schemeClr val="dk1"/>
                          </a:solidFill>
                          <a:effectLst/>
                          <a:latin typeface="+mn-lt"/>
                          <a:ea typeface="+mn-ea"/>
                          <a:cs typeface="+mn-cs"/>
                        </a:rPr>
                        <a:t>$16,288</a:t>
                      </a:r>
                      <a:endParaRPr lang="en-US" sz="1000" b="1" kern="1200" dirty="0">
                        <a:solidFill>
                          <a:schemeClr val="dk1"/>
                        </a:solidFill>
                        <a:effectLst/>
                        <a:latin typeface="+mn-lt"/>
                        <a:ea typeface="+mn-ea"/>
                        <a:cs typeface="+mn-cs"/>
                      </a:endParaRPr>
                    </a:p>
                  </a:txBody>
                  <a:tcPr marL="67243" marR="67243" marT="0" marB="0" anchor="ctr"/>
                </a:tc>
                <a:tc>
                  <a:txBody>
                    <a:bodyPr/>
                    <a:lstStyle/>
                    <a:p>
                      <a:pPr marL="0" marR="0" algn="ctr" defTabSz="793608" rtl="0" eaLnBrk="1" latinLnBrk="0" hangingPunct="1">
                        <a:lnSpc>
                          <a:spcPct val="107000"/>
                        </a:lnSpc>
                        <a:spcBef>
                          <a:spcPts val="0"/>
                        </a:spcBef>
                        <a:spcAft>
                          <a:spcPts val="0"/>
                        </a:spcAft>
                      </a:pPr>
                      <a:r>
                        <a:rPr lang="en-US" sz="1000" b="1" kern="1200" dirty="0" smtClean="0">
                          <a:solidFill>
                            <a:schemeClr val="dk1"/>
                          </a:solidFill>
                          <a:effectLst/>
                          <a:latin typeface="+mn-lt"/>
                          <a:ea typeface="+mn-ea"/>
                          <a:cs typeface="+mn-cs"/>
                        </a:rPr>
                        <a:t>$48,864</a:t>
                      </a:r>
                      <a:endParaRPr lang="en-US" sz="1000" b="1" kern="1200" dirty="0">
                        <a:solidFill>
                          <a:schemeClr val="dk1"/>
                        </a:solidFill>
                        <a:effectLst/>
                        <a:latin typeface="+mn-lt"/>
                        <a:ea typeface="+mn-ea"/>
                        <a:cs typeface="+mn-cs"/>
                      </a:endParaRPr>
                    </a:p>
                  </a:txBody>
                  <a:tcPr marL="67243" marR="67243" marT="0" marB="0" anchor="ctr"/>
                </a:tc>
                <a:extLst>
                  <a:ext uri="{0D108BD9-81ED-4DB2-BD59-A6C34878D82A}">
                    <a16:rowId xmlns:a16="http://schemas.microsoft.com/office/drawing/2014/main" val="3767883693"/>
                  </a:ext>
                </a:extLst>
              </a:tr>
              <a:tr h="478877">
                <a:tc>
                  <a:txBody>
                    <a:bodyPr/>
                    <a:lstStyle/>
                    <a:p>
                      <a:pPr marL="0" marR="0" lvl="0" indent="0" algn="r" defTabSz="793608" rtl="0" eaLnBrk="1" fontAlgn="auto" latinLnBrk="0" hangingPunct="1">
                        <a:lnSpc>
                          <a:spcPct val="107000"/>
                        </a:lnSpc>
                        <a:spcBef>
                          <a:spcPts val="0"/>
                        </a:spcBef>
                        <a:spcAft>
                          <a:spcPts val="0"/>
                        </a:spcAft>
                        <a:buClrTx/>
                        <a:buSzTx/>
                        <a:buFontTx/>
                        <a:buNone/>
                        <a:tabLst/>
                        <a:defRPr/>
                      </a:pPr>
                      <a:r>
                        <a:rPr lang="en-US" sz="1000" dirty="0" smtClean="0">
                          <a:effectLst/>
                        </a:rPr>
                        <a:t>*  Medical-only Reduction</a:t>
                      </a:r>
                      <a:endParaRPr lang="en-US"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nSpc>
                          <a:spcPct val="107000"/>
                        </a:lnSpc>
                        <a:spcBef>
                          <a:spcPts val="0"/>
                        </a:spcBef>
                        <a:spcAft>
                          <a:spcPts val="0"/>
                        </a:spcAft>
                      </a:pP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nSpc>
                          <a:spcPct val="107000"/>
                        </a:lnSpc>
                        <a:spcBef>
                          <a:spcPts val="0"/>
                        </a:spcBef>
                        <a:spcAft>
                          <a:spcPts val="0"/>
                        </a:spcAft>
                      </a:pP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100" b="1" dirty="0" smtClean="0">
                          <a:solidFill>
                            <a:schemeClr val="accent3"/>
                          </a:solidFill>
                          <a:effectLst/>
                        </a:rPr>
                        <a:t>0.4123</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100" b="1" dirty="0" smtClean="0">
                          <a:solidFill>
                            <a:schemeClr val="accent3"/>
                          </a:solidFill>
                          <a:effectLst/>
                        </a:rPr>
                        <a:t>1 Year Cost</a:t>
                      </a:r>
                    </a:p>
                    <a:p>
                      <a:pPr marL="0" marR="0" algn="ctr">
                        <a:lnSpc>
                          <a:spcPct val="107000"/>
                        </a:lnSpc>
                        <a:spcBef>
                          <a:spcPts val="0"/>
                        </a:spcBef>
                        <a:spcAft>
                          <a:spcPts val="0"/>
                        </a:spcAft>
                      </a:pPr>
                      <a:r>
                        <a:rPr lang="en-US" sz="1100" b="1" dirty="0" smtClean="0">
                          <a:solidFill>
                            <a:schemeClr val="accent3"/>
                          </a:solidFill>
                          <a:effectLst/>
                        </a:rPr>
                        <a:t>$32,984</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100" b="1" dirty="0">
                          <a:solidFill>
                            <a:schemeClr val="accent3"/>
                          </a:solidFill>
                          <a:effectLst/>
                        </a:rPr>
                        <a:t>3 Year </a:t>
                      </a:r>
                      <a:r>
                        <a:rPr lang="en-US" sz="1100" b="1" dirty="0" smtClean="0">
                          <a:solidFill>
                            <a:schemeClr val="accent3"/>
                          </a:solidFill>
                          <a:effectLst/>
                        </a:rPr>
                        <a:t>Cost</a:t>
                      </a:r>
                      <a:r>
                        <a:rPr lang="en-US" sz="1100" b="1" baseline="0" dirty="0" smtClean="0">
                          <a:solidFill>
                            <a:schemeClr val="accent3"/>
                          </a:solidFill>
                          <a:effectLst/>
                        </a:rPr>
                        <a:t> </a:t>
                      </a:r>
                      <a:r>
                        <a:rPr lang="en-US" sz="1100" b="1" dirty="0" smtClean="0">
                          <a:solidFill>
                            <a:schemeClr val="accent3"/>
                          </a:solidFill>
                          <a:effectLst/>
                        </a:rPr>
                        <a:t>$98,952</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extLst>
                  <a:ext uri="{0D108BD9-81ED-4DB2-BD59-A6C34878D82A}">
                    <a16:rowId xmlns:a16="http://schemas.microsoft.com/office/drawing/2014/main" val="1637608475"/>
                  </a:ext>
                </a:extLst>
              </a:tr>
            </a:tbl>
          </a:graphicData>
        </a:graphic>
      </p:graphicFrame>
      <p:sp>
        <p:nvSpPr>
          <p:cNvPr id="4" name="Slide Number Placeholder 3"/>
          <p:cNvSpPr>
            <a:spLocks noGrp="1"/>
          </p:cNvSpPr>
          <p:nvPr>
            <p:ph type="sldNum" sz="quarter" idx="10"/>
          </p:nvPr>
        </p:nvSpPr>
        <p:spPr/>
        <p:txBody>
          <a:bodyPr/>
          <a:lstStyle/>
          <a:p>
            <a:fld id="{1A405E7D-94DA-49BD-BCA1-24437756CCF6}" type="slidenum">
              <a:rPr lang="en-US" altLang="en-US" smtClean="0"/>
              <a:pPr/>
              <a:t>21</a:t>
            </a:fld>
            <a:endParaRPr lang="en-US" altLang="en-US" dirty="0"/>
          </a:p>
        </p:txBody>
      </p:sp>
    </p:spTree>
    <p:extLst>
      <p:ext uri="{BB962C8B-B14F-4D97-AF65-F5344CB8AC3E}">
        <p14:creationId xmlns:p14="http://schemas.microsoft.com/office/powerpoint/2010/main" val="3540142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666" y="289932"/>
            <a:ext cx="8121031" cy="915453"/>
          </a:xfrm>
        </p:spPr>
        <p:txBody>
          <a:bodyPr/>
          <a:lstStyle/>
          <a:p>
            <a:r>
              <a:rPr lang="en-US" sz="2800" dirty="0"/>
              <a:t>Case Study: Construction </a:t>
            </a:r>
            <a:r>
              <a:rPr lang="en-US" sz="2800" dirty="0" smtClean="0"/>
              <a:t/>
            </a:r>
            <a:br>
              <a:rPr lang="en-US" sz="2800" dirty="0" smtClean="0"/>
            </a:br>
            <a:r>
              <a:rPr lang="en-US" sz="2800" dirty="0" smtClean="0">
                <a:solidFill>
                  <a:schemeClr val="accent4"/>
                </a:solidFill>
              </a:rPr>
              <a:t>$</a:t>
            </a:r>
            <a:r>
              <a:rPr lang="en-US" sz="2800" dirty="0">
                <a:solidFill>
                  <a:schemeClr val="accent4"/>
                </a:solidFill>
              </a:rPr>
              <a:t>1-$</a:t>
            </a:r>
            <a:r>
              <a:rPr lang="en-US" sz="2800" dirty="0" smtClean="0">
                <a:solidFill>
                  <a:schemeClr val="accent4"/>
                </a:solidFill>
              </a:rPr>
              <a:t>2M </a:t>
            </a:r>
            <a:r>
              <a:rPr lang="en-US" sz="2800" dirty="0">
                <a:solidFill>
                  <a:schemeClr val="accent4"/>
                </a:solidFill>
              </a:rPr>
              <a:t>Payroll </a:t>
            </a:r>
            <a:r>
              <a:rPr lang="en-US" sz="2800" dirty="0" smtClean="0">
                <a:solidFill>
                  <a:schemeClr val="accent4"/>
                </a:solidFill>
              </a:rPr>
              <a:t> </a:t>
            </a:r>
            <a:r>
              <a:rPr lang="en-US" sz="2800" dirty="0" smtClean="0">
                <a:solidFill>
                  <a:schemeClr val="accent3"/>
                </a:solidFill>
              </a:rPr>
              <a:t>Mod: 0.98 - RTW</a:t>
            </a:r>
            <a:endParaRPr lang="en-US" sz="2800" dirty="0">
              <a:solidFill>
                <a:schemeClr val="accent3"/>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15837842"/>
              </p:ext>
            </p:extLst>
          </p:nvPr>
        </p:nvGraphicFramePr>
        <p:xfrm>
          <a:off x="293505" y="1371860"/>
          <a:ext cx="8321097" cy="3349878"/>
        </p:xfrm>
        <a:graphic>
          <a:graphicData uri="http://schemas.openxmlformats.org/drawingml/2006/table">
            <a:tbl>
              <a:tblPr firstRow="1" firstCol="1" bandRow="1">
                <a:tableStyleId>{B301B821-A1FF-4177-AEE7-76D212191A09}</a:tableStyleId>
              </a:tblPr>
              <a:tblGrid>
                <a:gridCol w="2534755">
                  <a:extLst>
                    <a:ext uri="{9D8B030D-6E8A-4147-A177-3AD203B41FA5}">
                      <a16:colId xmlns:a16="http://schemas.microsoft.com/office/drawing/2014/main" val="4201348090"/>
                    </a:ext>
                  </a:extLst>
                </a:gridCol>
                <a:gridCol w="741014">
                  <a:extLst>
                    <a:ext uri="{9D8B030D-6E8A-4147-A177-3AD203B41FA5}">
                      <a16:colId xmlns:a16="http://schemas.microsoft.com/office/drawing/2014/main" val="3798223447"/>
                    </a:ext>
                  </a:extLst>
                </a:gridCol>
                <a:gridCol w="745077">
                  <a:extLst>
                    <a:ext uri="{9D8B030D-6E8A-4147-A177-3AD203B41FA5}">
                      <a16:colId xmlns:a16="http://schemas.microsoft.com/office/drawing/2014/main" val="1202259380"/>
                    </a:ext>
                  </a:extLst>
                </a:gridCol>
                <a:gridCol w="655154">
                  <a:extLst>
                    <a:ext uri="{9D8B030D-6E8A-4147-A177-3AD203B41FA5}">
                      <a16:colId xmlns:a16="http://schemas.microsoft.com/office/drawing/2014/main" val="3220207872"/>
                    </a:ext>
                  </a:extLst>
                </a:gridCol>
                <a:gridCol w="783616">
                  <a:extLst>
                    <a:ext uri="{9D8B030D-6E8A-4147-A177-3AD203B41FA5}">
                      <a16:colId xmlns:a16="http://schemas.microsoft.com/office/drawing/2014/main" val="2517116440"/>
                    </a:ext>
                  </a:extLst>
                </a:gridCol>
                <a:gridCol w="732231">
                  <a:extLst>
                    <a:ext uri="{9D8B030D-6E8A-4147-A177-3AD203B41FA5}">
                      <a16:colId xmlns:a16="http://schemas.microsoft.com/office/drawing/2014/main" val="823078023"/>
                    </a:ext>
                  </a:extLst>
                </a:gridCol>
                <a:gridCol w="1027693">
                  <a:extLst>
                    <a:ext uri="{9D8B030D-6E8A-4147-A177-3AD203B41FA5}">
                      <a16:colId xmlns:a16="http://schemas.microsoft.com/office/drawing/2014/main" val="3668317524"/>
                    </a:ext>
                  </a:extLst>
                </a:gridCol>
                <a:gridCol w="1101557">
                  <a:extLst>
                    <a:ext uri="{9D8B030D-6E8A-4147-A177-3AD203B41FA5}">
                      <a16:colId xmlns:a16="http://schemas.microsoft.com/office/drawing/2014/main" val="1676990070"/>
                    </a:ext>
                  </a:extLst>
                </a:gridCol>
              </a:tblGrid>
              <a:tr h="431181">
                <a:tc>
                  <a:txBody>
                    <a:bodyPr/>
                    <a:lstStyle/>
                    <a:p>
                      <a:pPr marL="0" marR="0" algn="ctr">
                        <a:lnSpc>
                          <a:spcPct val="107000"/>
                        </a:lnSpc>
                        <a:spcBef>
                          <a:spcPts val="0"/>
                        </a:spcBef>
                        <a:spcAft>
                          <a:spcPts val="0"/>
                        </a:spcAft>
                      </a:pPr>
                      <a:r>
                        <a:rPr lang="en-US" sz="1200" dirty="0">
                          <a:effectLst/>
                        </a:rPr>
                        <a:t>Injury Type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just">
                        <a:lnSpc>
                          <a:spcPct val="107000"/>
                        </a:lnSpc>
                        <a:spcBef>
                          <a:spcPts val="0"/>
                        </a:spcBef>
                        <a:spcAft>
                          <a:spcPts val="0"/>
                        </a:spcAft>
                      </a:pPr>
                      <a:r>
                        <a:rPr lang="en-US" sz="1000" dirty="0">
                          <a:effectLst/>
                        </a:rPr>
                        <a:t>Medical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dirty="0">
                          <a:effectLst/>
                        </a:rPr>
                        <a:t>Indemnity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dirty="0">
                          <a:effectLst/>
                        </a:rPr>
                        <a:t>Total Loss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dirty="0">
                          <a:effectLst/>
                        </a:rPr>
                        <a:t>70% </a:t>
                      </a:r>
                      <a:r>
                        <a:rPr lang="en-US" sz="1000" dirty="0" smtClean="0">
                          <a:effectLst/>
                        </a:rPr>
                        <a:t>Reduction</a:t>
                      </a:r>
                    </a:p>
                  </a:txBody>
                  <a:tcPr marL="67243" marR="67243" marT="0" marB="0" anchor="ctr"/>
                </a:tc>
                <a:tc>
                  <a:txBody>
                    <a:bodyPr/>
                    <a:lstStyle/>
                    <a:p>
                      <a:pPr marL="0" marR="0" algn="ctr">
                        <a:lnSpc>
                          <a:spcPct val="107000"/>
                        </a:lnSpc>
                        <a:spcBef>
                          <a:spcPts val="0"/>
                        </a:spcBef>
                        <a:spcAft>
                          <a:spcPts val="0"/>
                        </a:spcAft>
                      </a:pPr>
                      <a:r>
                        <a:rPr lang="en-US" sz="1000" dirty="0">
                          <a:effectLst/>
                        </a:rPr>
                        <a:t>Impact on Mod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dirty="0">
                          <a:effectLst/>
                        </a:rPr>
                        <a:t>1 Year Total Premium Impact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dirty="0">
                          <a:effectLst/>
                        </a:rPr>
                        <a:t>3 Year Total Premium Impact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extLst>
                  <a:ext uri="{0D108BD9-81ED-4DB2-BD59-A6C34878D82A}">
                    <a16:rowId xmlns:a16="http://schemas.microsoft.com/office/drawing/2014/main" val="1567714345"/>
                  </a:ext>
                </a:extLst>
              </a:tr>
              <a:tr h="403198">
                <a:tc>
                  <a:txBody>
                    <a:bodyPr/>
                    <a:lstStyle/>
                    <a:p>
                      <a:pPr marL="0" marR="0" algn="ctr">
                        <a:lnSpc>
                          <a:spcPct val="107000"/>
                        </a:lnSpc>
                        <a:spcBef>
                          <a:spcPts val="0"/>
                        </a:spcBef>
                        <a:spcAft>
                          <a:spcPts val="0"/>
                        </a:spcAft>
                      </a:pPr>
                      <a:r>
                        <a:rPr lang="en-US" sz="1000" dirty="0" smtClean="0">
                          <a:effectLst/>
                        </a:rPr>
                        <a:t>Back Strain with ER Visit and then PCP</a:t>
                      </a:r>
                    </a:p>
                    <a:p>
                      <a:pPr marL="0" marR="0" algn="ctr">
                        <a:lnSpc>
                          <a:spcPct val="107000"/>
                        </a:lnSpc>
                        <a:spcBef>
                          <a:spcPts val="0"/>
                        </a:spcBef>
                        <a:spcAft>
                          <a:spcPts val="0"/>
                        </a:spcAft>
                      </a:pPr>
                      <a:r>
                        <a:rPr lang="en-US" sz="1000" b="1" dirty="0" smtClean="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No</a:t>
                      </a:r>
                      <a:r>
                        <a:rPr lang="en-US" sz="1000" b="1" baseline="0" dirty="0" smtClean="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 Lost Time</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$1,109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3"/>
                          </a:solidFill>
                          <a:effectLst/>
                        </a:rPr>
                        <a:t>$0</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2">
                              <a:lumMod val="75000"/>
                            </a:schemeClr>
                          </a:solidFill>
                          <a:effectLst/>
                        </a:rPr>
                        <a:t>$1,109</a:t>
                      </a:r>
                      <a:endParaRPr lang="en-US" sz="11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3"/>
                          </a:solidFill>
                          <a:effectLst/>
                        </a:rPr>
                        <a:t>*$306</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0.0030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$240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$720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extLst>
                  <a:ext uri="{0D108BD9-81ED-4DB2-BD59-A6C34878D82A}">
                    <a16:rowId xmlns:a16="http://schemas.microsoft.com/office/drawing/2014/main" val="981097554"/>
                  </a:ext>
                </a:extLst>
              </a:tr>
              <a:tr h="403198">
                <a:tc>
                  <a:txBody>
                    <a:bodyPr/>
                    <a:lstStyle/>
                    <a:p>
                      <a:pPr marL="0" marR="0" algn="ctr">
                        <a:lnSpc>
                          <a:spcPct val="107000"/>
                        </a:lnSpc>
                        <a:spcBef>
                          <a:spcPts val="0"/>
                        </a:spcBef>
                        <a:spcAft>
                          <a:spcPts val="0"/>
                        </a:spcAft>
                      </a:pPr>
                      <a:r>
                        <a:rPr lang="en-US" sz="950" dirty="0" smtClean="0">
                          <a:effectLst/>
                        </a:rPr>
                        <a:t>Low</a:t>
                      </a:r>
                      <a:r>
                        <a:rPr lang="en-US" sz="950" baseline="0" dirty="0" smtClean="0">
                          <a:effectLst/>
                        </a:rPr>
                        <a:t> </a:t>
                      </a:r>
                      <a:r>
                        <a:rPr lang="en-US" sz="950" dirty="0" smtClean="0">
                          <a:effectLst/>
                        </a:rPr>
                        <a:t>Back </a:t>
                      </a:r>
                      <a:r>
                        <a:rPr lang="en-US" sz="950" dirty="0">
                          <a:effectLst/>
                        </a:rPr>
                        <a:t>Strain Injury </a:t>
                      </a:r>
                      <a:r>
                        <a:rPr lang="en-US" sz="950" dirty="0" smtClean="0">
                          <a:effectLst/>
                        </a:rPr>
                        <a:t>– Chiro</a:t>
                      </a:r>
                      <a:r>
                        <a:rPr lang="en-US" sz="950" baseline="0" dirty="0" smtClean="0">
                          <a:effectLst/>
                        </a:rPr>
                        <a:t> Treatment </a:t>
                      </a:r>
                    </a:p>
                    <a:p>
                      <a:pPr marL="0" marR="0" algn="ctr">
                        <a:lnSpc>
                          <a:spcPct val="107000"/>
                        </a:lnSpc>
                        <a:spcBef>
                          <a:spcPts val="0"/>
                        </a:spcBef>
                        <a:spcAft>
                          <a:spcPts val="0"/>
                        </a:spcAft>
                      </a:pPr>
                      <a:r>
                        <a:rPr lang="en-US" sz="1000" dirty="0" smtClean="0">
                          <a:effectLst/>
                        </a:rPr>
                        <a:t> </a:t>
                      </a:r>
                      <a:r>
                        <a:rPr lang="en-US" sz="1000" dirty="0" smtClean="0">
                          <a:solidFill>
                            <a:schemeClr val="accent3"/>
                          </a:solidFill>
                          <a:effectLst/>
                        </a:rPr>
                        <a:t>No</a:t>
                      </a:r>
                      <a:r>
                        <a:rPr lang="en-US" sz="1000" baseline="0" dirty="0" smtClean="0">
                          <a:solidFill>
                            <a:schemeClr val="accent3"/>
                          </a:solidFill>
                          <a:effectLst/>
                        </a:rPr>
                        <a:t> Lost Time</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$1,055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3"/>
                          </a:solidFill>
                          <a:effectLst/>
                        </a:rPr>
                        <a:t>$0</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2">
                              <a:lumMod val="75000"/>
                            </a:schemeClr>
                          </a:solidFill>
                          <a:effectLst/>
                        </a:rPr>
                        <a:t>$1,055</a:t>
                      </a:r>
                      <a:endParaRPr lang="en-US" sz="11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3"/>
                          </a:solidFill>
                          <a:effectLst/>
                        </a:rPr>
                        <a:t>*$317</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0.0031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$248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$744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extLst>
                  <a:ext uri="{0D108BD9-81ED-4DB2-BD59-A6C34878D82A}">
                    <a16:rowId xmlns:a16="http://schemas.microsoft.com/office/drawing/2014/main" val="3871090228"/>
                  </a:ext>
                </a:extLst>
              </a:tr>
              <a:tr h="403198">
                <a:tc>
                  <a:txBody>
                    <a:bodyPr/>
                    <a:lstStyle/>
                    <a:p>
                      <a:pPr marL="0" marR="0" algn="ctr">
                        <a:lnSpc>
                          <a:spcPct val="107000"/>
                        </a:lnSpc>
                        <a:spcBef>
                          <a:spcPts val="0"/>
                        </a:spcBef>
                        <a:spcAft>
                          <a:spcPts val="0"/>
                        </a:spcAft>
                      </a:pPr>
                      <a:r>
                        <a:rPr lang="en-US" sz="1000" b="1" dirty="0" smtClean="0">
                          <a:effectLst/>
                          <a:latin typeface="+mn-lt"/>
                          <a:ea typeface="+mn-ea"/>
                          <a:cs typeface="+mn-cs"/>
                        </a:rPr>
                        <a:t>Laceration</a:t>
                      </a:r>
                      <a:r>
                        <a:rPr lang="en-US" sz="1000" b="1" baseline="0" dirty="0" smtClean="0">
                          <a:effectLst/>
                          <a:latin typeface="+mn-lt"/>
                          <a:ea typeface="+mn-ea"/>
                          <a:cs typeface="+mn-cs"/>
                        </a:rPr>
                        <a:t> to Thumb </a:t>
                      </a:r>
                    </a:p>
                    <a:p>
                      <a:pPr marL="0" marR="0" algn="ctr">
                        <a:lnSpc>
                          <a:spcPct val="107000"/>
                        </a:lnSpc>
                        <a:spcBef>
                          <a:spcPts val="0"/>
                        </a:spcBef>
                        <a:spcAft>
                          <a:spcPts val="0"/>
                        </a:spcAft>
                      </a:pPr>
                      <a:r>
                        <a:rPr lang="en-US" sz="1000" b="1" baseline="0" dirty="0" smtClean="0">
                          <a:solidFill>
                            <a:schemeClr val="accent3"/>
                          </a:solidFill>
                          <a:effectLst/>
                          <a:latin typeface="+mn-lt"/>
                          <a:ea typeface="+mn-ea"/>
                          <a:cs typeface="+mn-cs"/>
                        </a:rPr>
                        <a:t>No Lost Time</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$2,000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3"/>
                          </a:solidFill>
                          <a:effectLst/>
                        </a:rPr>
                        <a:t>$0</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2">
                              <a:lumMod val="75000"/>
                            </a:schemeClr>
                          </a:solidFill>
                          <a:effectLst/>
                        </a:rPr>
                        <a:t>$2,000</a:t>
                      </a:r>
                      <a:endParaRPr lang="en-US" sz="11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3"/>
                          </a:solidFill>
                          <a:effectLst/>
                          <a:latin typeface="+mn-lt"/>
                          <a:ea typeface="+mn-ea"/>
                          <a:cs typeface="+mn-cs"/>
                        </a:rPr>
                        <a:t>*$600</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0.0059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$472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$1,416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extLst>
                  <a:ext uri="{0D108BD9-81ED-4DB2-BD59-A6C34878D82A}">
                    <a16:rowId xmlns:a16="http://schemas.microsoft.com/office/drawing/2014/main" val="2182292481"/>
                  </a:ext>
                </a:extLst>
              </a:tr>
              <a:tr h="324224">
                <a:tc>
                  <a:txBody>
                    <a:bodyPr/>
                    <a:lstStyle/>
                    <a:p>
                      <a:pPr marL="0" marR="0" algn="ctr">
                        <a:lnSpc>
                          <a:spcPct val="107000"/>
                        </a:lnSpc>
                        <a:spcBef>
                          <a:spcPts val="0"/>
                        </a:spcBef>
                        <a:spcAft>
                          <a:spcPts val="0"/>
                        </a:spcAft>
                      </a:pPr>
                      <a:r>
                        <a:rPr lang="en-US" sz="1100" dirty="0" smtClean="0">
                          <a:solidFill>
                            <a:schemeClr val="accent3"/>
                          </a:solidFill>
                          <a:effectLst/>
                        </a:rPr>
                        <a:t>7</a:t>
                      </a:r>
                      <a:r>
                        <a:rPr lang="en-US" sz="1000" baseline="0" dirty="0" smtClean="0">
                          <a:effectLst/>
                        </a:rPr>
                        <a:t> </a:t>
                      </a:r>
                      <a:r>
                        <a:rPr lang="en-US" sz="1000" dirty="0" smtClean="0">
                          <a:effectLst/>
                        </a:rPr>
                        <a:t>Minor </a:t>
                      </a:r>
                      <a:r>
                        <a:rPr lang="en-US" sz="1000" dirty="0">
                          <a:effectLst/>
                        </a:rPr>
                        <a:t>Medical Only Claims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$15,000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a:effectLst/>
                        </a:rPr>
                        <a:t>$0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2">
                              <a:lumMod val="75000"/>
                            </a:schemeClr>
                          </a:solidFill>
                          <a:effectLst/>
                        </a:rPr>
                        <a:t>$15,000</a:t>
                      </a:r>
                      <a:endParaRPr lang="en-US" sz="11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3"/>
                          </a:solidFill>
                          <a:effectLst/>
                        </a:rPr>
                        <a:t>*$4,500</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0.0437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$3,496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$10,488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extLst>
                  <a:ext uri="{0D108BD9-81ED-4DB2-BD59-A6C34878D82A}">
                    <a16:rowId xmlns:a16="http://schemas.microsoft.com/office/drawing/2014/main" val="3675518683"/>
                  </a:ext>
                </a:extLst>
              </a:tr>
              <a:tr h="324224">
                <a:tc>
                  <a:txBody>
                    <a:bodyPr/>
                    <a:lstStyle/>
                    <a:p>
                      <a:pPr marL="0" marR="0" algn="ctr">
                        <a:lnSpc>
                          <a:spcPct val="107000"/>
                        </a:lnSpc>
                        <a:spcBef>
                          <a:spcPts val="0"/>
                        </a:spcBef>
                        <a:spcAft>
                          <a:spcPts val="0"/>
                        </a:spcAft>
                      </a:pPr>
                      <a:r>
                        <a:rPr lang="en-US" sz="1000" dirty="0" smtClean="0">
                          <a:effectLst/>
                        </a:rPr>
                        <a:t>Lifting Injury</a:t>
                      </a:r>
                      <a:r>
                        <a:rPr lang="en-US" sz="1000" baseline="0" dirty="0" smtClean="0">
                          <a:effectLst/>
                        </a:rPr>
                        <a:t> – Hernia Surgery</a:t>
                      </a:r>
                    </a:p>
                    <a:p>
                      <a:pPr marL="0" marR="0" algn="ctr">
                        <a:lnSpc>
                          <a:spcPct val="107000"/>
                        </a:lnSpc>
                        <a:spcBef>
                          <a:spcPts val="0"/>
                        </a:spcBef>
                        <a:spcAft>
                          <a:spcPts val="0"/>
                        </a:spcAft>
                      </a:pPr>
                      <a:r>
                        <a:rPr lang="en-US" sz="1000" b="1" kern="1200" baseline="0" dirty="0" smtClean="0">
                          <a:solidFill>
                            <a:schemeClr val="accent3"/>
                          </a:solidFill>
                          <a:effectLst/>
                          <a:latin typeface="+mn-lt"/>
                          <a:ea typeface="+mn-ea"/>
                          <a:cs typeface="+mn-cs"/>
                        </a:rPr>
                        <a:t>No Lost Time </a:t>
                      </a:r>
                      <a:endParaRPr lang="en-US" sz="1000" b="1" kern="1200" baseline="0" dirty="0">
                        <a:solidFill>
                          <a:schemeClr val="accent3"/>
                        </a:solidFill>
                        <a:effectLst/>
                        <a:latin typeface="+mn-lt"/>
                        <a:ea typeface="+mn-ea"/>
                        <a:cs typeface="+mn-cs"/>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$8,000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3"/>
                          </a:solidFill>
                          <a:effectLst/>
                        </a:rPr>
                        <a:t>$0</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2">
                              <a:lumMod val="75000"/>
                            </a:schemeClr>
                          </a:solidFill>
                          <a:effectLst/>
                        </a:rPr>
                        <a:t>$8,000</a:t>
                      </a:r>
                      <a:endParaRPr lang="en-US" sz="11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solidFill>
                            <a:schemeClr val="accent3"/>
                          </a:solidFill>
                          <a:effectLst/>
                        </a:rPr>
                        <a:t>*$2,400</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0.0233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$1,864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rPr>
                        <a:t>$5,592 </a:t>
                      </a:r>
                    </a:p>
                  </a:txBody>
                  <a:tcPr marL="67243" marR="67243" marT="0" marB="0" anchor="ctr"/>
                </a:tc>
                <a:extLst>
                  <a:ext uri="{0D108BD9-81ED-4DB2-BD59-A6C34878D82A}">
                    <a16:rowId xmlns:a16="http://schemas.microsoft.com/office/drawing/2014/main" val="2804174301"/>
                  </a:ext>
                </a:extLst>
              </a:tr>
              <a:tr h="478877">
                <a:tc>
                  <a:txBody>
                    <a:bodyPr/>
                    <a:lstStyle/>
                    <a:p>
                      <a:pPr marL="0" marR="0" algn="ctr" defTabSz="793608" rtl="0" eaLnBrk="1" latinLnBrk="0" hangingPunct="1">
                        <a:lnSpc>
                          <a:spcPct val="107000"/>
                        </a:lnSpc>
                        <a:spcBef>
                          <a:spcPts val="0"/>
                        </a:spcBef>
                        <a:spcAft>
                          <a:spcPts val="0"/>
                        </a:spcAft>
                      </a:pPr>
                      <a:r>
                        <a:rPr lang="en-US" sz="1000" b="1" kern="1200" dirty="0" smtClean="0">
                          <a:solidFill>
                            <a:schemeClr val="dk1"/>
                          </a:solidFill>
                          <a:effectLst/>
                          <a:latin typeface="+mn-lt"/>
                          <a:ea typeface="+mn-ea"/>
                          <a:cs typeface="+mn-cs"/>
                        </a:rPr>
                        <a:t>Twisting</a:t>
                      </a:r>
                      <a:r>
                        <a:rPr lang="en-US" sz="1000" b="1" kern="1200" baseline="0" dirty="0" smtClean="0">
                          <a:solidFill>
                            <a:schemeClr val="dk1"/>
                          </a:solidFill>
                          <a:effectLst/>
                          <a:latin typeface="+mn-lt"/>
                          <a:ea typeface="+mn-ea"/>
                          <a:cs typeface="+mn-cs"/>
                        </a:rPr>
                        <a:t> Injury – Knee Surgery</a:t>
                      </a:r>
                    </a:p>
                    <a:p>
                      <a:pPr marL="0" marR="0" algn="ctr" defTabSz="793608" rtl="0" eaLnBrk="1" latinLnBrk="0" hangingPunct="1">
                        <a:lnSpc>
                          <a:spcPct val="107000"/>
                        </a:lnSpc>
                        <a:spcBef>
                          <a:spcPts val="0"/>
                        </a:spcBef>
                        <a:spcAft>
                          <a:spcPts val="0"/>
                        </a:spcAft>
                      </a:pPr>
                      <a:r>
                        <a:rPr lang="en-US" sz="1100" b="1" kern="1200" dirty="0" smtClean="0">
                          <a:solidFill>
                            <a:schemeClr val="accent3"/>
                          </a:solidFill>
                          <a:effectLst/>
                          <a:latin typeface="+mn-lt"/>
                          <a:ea typeface="+mn-ea"/>
                          <a:cs typeface="+mn-cs"/>
                        </a:rPr>
                        <a:t>4 Weeks of Lost Time + </a:t>
                      </a:r>
                    </a:p>
                    <a:p>
                      <a:pPr marL="0" marR="0" algn="ctr" defTabSz="793608" rtl="0" eaLnBrk="1" latinLnBrk="0" hangingPunct="1">
                        <a:lnSpc>
                          <a:spcPct val="107000"/>
                        </a:lnSpc>
                        <a:spcBef>
                          <a:spcPts val="0"/>
                        </a:spcBef>
                        <a:spcAft>
                          <a:spcPts val="0"/>
                        </a:spcAft>
                      </a:pPr>
                      <a:r>
                        <a:rPr lang="en-US" sz="1100" b="1" kern="1200" dirty="0" smtClean="0">
                          <a:solidFill>
                            <a:schemeClr val="accent3"/>
                          </a:solidFill>
                          <a:effectLst/>
                          <a:latin typeface="+mn-lt"/>
                          <a:ea typeface="+mn-ea"/>
                          <a:cs typeface="+mn-cs"/>
                        </a:rPr>
                        <a:t>10% PPD Rating</a:t>
                      </a:r>
                      <a:endParaRPr lang="en-US" sz="1100" b="1" kern="1200" dirty="0">
                        <a:solidFill>
                          <a:schemeClr val="accent3"/>
                        </a:solidFill>
                        <a:effectLst/>
                        <a:latin typeface="+mn-lt"/>
                        <a:ea typeface="+mn-ea"/>
                        <a:cs typeface="+mn-cs"/>
                      </a:endParaRPr>
                    </a:p>
                  </a:txBody>
                  <a:tcPr marL="67243" marR="67243" marT="0" marB="0" anchor="ctr"/>
                </a:tc>
                <a:tc>
                  <a:txBody>
                    <a:bodyPr/>
                    <a:lstStyle/>
                    <a:p>
                      <a:pPr marL="0" marR="0" algn="ctr" defTabSz="793608" rtl="0" eaLnBrk="1" latinLnBrk="0" hangingPunct="1">
                        <a:lnSpc>
                          <a:spcPct val="107000"/>
                        </a:lnSpc>
                        <a:spcBef>
                          <a:spcPts val="0"/>
                        </a:spcBef>
                        <a:spcAft>
                          <a:spcPts val="0"/>
                        </a:spcAft>
                      </a:pPr>
                      <a:r>
                        <a:rPr lang="en-US" sz="1000" b="1" kern="1200" dirty="0" smtClean="0">
                          <a:solidFill>
                            <a:schemeClr val="dk1"/>
                          </a:solidFill>
                          <a:effectLst/>
                          <a:latin typeface="+mn-lt"/>
                          <a:ea typeface="+mn-ea"/>
                          <a:cs typeface="+mn-cs"/>
                        </a:rPr>
                        <a:t>$35,000</a:t>
                      </a:r>
                      <a:endParaRPr lang="en-US" sz="1000" b="1" kern="1200" dirty="0">
                        <a:solidFill>
                          <a:schemeClr val="dk1"/>
                        </a:solidFill>
                        <a:effectLst/>
                        <a:latin typeface="+mn-lt"/>
                        <a:ea typeface="+mn-ea"/>
                        <a:cs typeface="+mn-cs"/>
                      </a:endParaRPr>
                    </a:p>
                  </a:txBody>
                  <a:tcPr marL="67243" marR="67243" marT="0" marB="0" anchor="ctr"/>
                </a:tc>
                <a:tc>
                  <a:txBody>
                    <a:bodyPr/>
                    <a:lstStyle/>
                    <a:p>
                      <a:pPr marL="0" marR="0" algn="ctr" defTabSz="793608" rtl="0" eaLnBrk="1" latinLnBrk="0" hangingPunct="1">
                        <a:lnSpc>
                          <a:spcPct val="107000"/>
                        </a:lnSpc>
                        <a:spcBef>
                          <a:spcPts val="0"/>
                        </a:spcBef>
                        <a:spcAft>
                          <a:spcPts val="0"/>
                        </a:spcAft>
                      </a:pPr>
                      <a:r>
                        <a:rPr lang="en-US" sz="1000" b="1" kern="1200" dirty="0" smtClean="0">
                          <a:solidFill>
                            <a:schemeClr val="accent3"/>
                          </a:solidFill>
                          <a:effectLst/>
                          <a:latin typeface="+mn-lt"/>
                          <a:ea typeface="+mn-ea"/>
                          <a:cs typeface="+mn-cs"/>
                        </a:rPr>
                        <a:t>$11,800</a:t>
                      </a:r>
                      <a:endParaRPr lang="en-US" sz="1000" b="1" kern="1200" dirty="0">
                        <a:solidFill>
                          <a:schemeClr val="accent3"/>
                        </a:solidFill>
                        <a:effectLst/>
                        <a:latin typeface="+mn-lt"/>
                        <a:ea typeface="+mn-ea"/>
                        <a:cs typeface="+mn-cs"/>
                      </a:endParaRPr>
                    </a:p>
                  </a:txBody>
                  <a:tcPr marL="67243" marR="67243" marT="0" marB="0" anchor="ctr"/>
                </a:tc>
                <a:tc>
                  <a:txBody>
                    <a:bodyPr/>
                    <a:lstStyle/>
                    <a:p>
                      <a:pPr marL="0" marR="0" algn="ctr" defTabSz="793608" rtl="0" eaLnBrk="1" latinLnBrk="0" hangingPunct="1">
                        <a:lnSpc>
                          <a:spcPct val="107000"/>
                        </a:lnSpc>
                        <a:spcBef>
                          <a:spcPts val="0"/>
                        </a:spcBef>
                        <a:spcAft>
                          <a:spcPts val="0"/>
                        </a:spcAft>
                      </a:pPr>
                      <a:r>
                        <a:rPr lang="en-US" sz="1000" b="1" kern="1200" dirty="0" smtClean="0">
                          <a:solidFill>
                            <a:schemeClr val="accent2">
                              <a:lumMod val="75000"/>
                            </a:schemeClr>
                          </a:solidFill>
                          <a:effectLst/>
                          <a:latin typeface="+mn-lt"/>
                          <a:ea typeface="+mn-ea"/>
                          <a:cs typeface="+mn-cs"/>
                        </a:rPr>
                        <a:t>$46,800</a:t>
                      </a:r>
                      <a:endParaRPr lang="en-US" sz="1000" b="1" kern="1200" dirty="0">
                        <a:solidFill>
                          <a:schemeClr val="accent2">
                            <a:lumMod val="75000"/>
                          </a:schemeClr>
                        </a:solidFill>
                        <a:effectLst/>
                        <a:latin typeface="+mn-lt"/>
                        <a:ea typeface="+mn-ea"/>
                        <a:cs typeface="+mn-cs"/>
                      </a:endParaRPr>
                    </a:p>
                  </a:txBody>
                  <a:tcPr marL="67243" marR="67243" marT="0" marB="0" anchor="ctr"/>
                </a:tc>
                <a:tc>
                  <a:txBody>
                    <a:bodyPr/>
                    <a:lstStyle/>
                    <a:p>
                      <a:pPr marL="0" marR="0" algn="ctr">
                        <a:lnSpc>
                          <a:spcPct val="107000"/>
                        </a:lnSpc>
                        <a:spcBef>
                          <a:spcPts val="0"/>
                        </a:spcBef>
                        <a:spcAft>
                          <a:spcPts val="0"/>
                        </a:spcAft>
                      </a:pPr>
                      <a:r>
                        <a:rPr lang="en-US" sz="1000" b="1" dirty="0" smtClean="0">
                          <a:effectLst/>
                          <a:latin typeface="+mn-lt"/>
                          <a:ea typeface="+mn-ea"/>
                          <a:cs typeface="+mn-cs"/>
                        </a:rPr>
                        <a:t>_</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defTabSz="793608" rtl="0" eaLnBrk="1" latinLnBrk="0" hangingPunct="1">
                        <a:lnSpc>
                          <a:spcPct val="107000"/>
                        </a:lnSpc>
                        <a:spcBef>
                          <a:spcPts val="0"/>
                        </a:spcBef>
                        <a:spcAft>
                          <a:spcPts val="0"/>
                        </a:spcAft>
                      </a:pPr>
                      <a:r>
                        <a:rPr lang="en-US" sz="1000" b="1" kern="1200" dirty="0" smtClean="0">
                          <a:solidFill>
                            <a:schemeClr val="dk1"/>
                          </a:solidFill>
                          <a:effectLst/>
                          <a:latin typeface="+mn-lt"/>
                          <a:ea typeface="+mn-ea"/>
                          <a:cs typeface="+mn-cs"/>
                        </a:rPr>
                        <a:t>0.01999</a:t>
                      </a:r>
                      <a:endParaRPr lang="en-US" sz="1000" b="1" kern="1200" dirty="0">
                        <a:solidFill>
                          <a:schemeClr val="dk1"/>
                        </a:solidFill>
                        <a:effectLst/>
                        <a:latin typeface="+mn-lt"/>
                        <a:ea typeface="+mn-ea"/>
                        <a:cs typeface="+mn-cs"/>
                      </a:endParaRPr>
                    </a:p>
                  </a:txBody>
                  <a:tcPr marL="67243" marR="67243" marT="0" marB="0" anchor="ctr"/>
                </a:tc>
                <a:tc>
                  <a:txBody>
                    <a:bodyPr/>
                    <a:lstStyle/>
                    <a:p>
                      <a:pPr marL="0" marR="0" algn="ctr" defTabSz="793608" rtl="0" eaLnBrk="1" latinLnBrk="0" hangingPunct="1">
                        <a:lnSpc>
                          <a:spcPct val="107000"/>
                        </a:lnSpc>
                        <a:spcBef>
                          <a:spcPts val="0"/>
                        </a:spcBef>
                        <a:spcAft>
                          <a:spcPts val="0"/>
                        </a:spcAft>
                      </a:pPr>
                      <a:r>
                        <a:rPr lang="en-US" sz="1000" b="1" kern="1200" dirty="0" smtClean="0">
                          <a:solidFill>
                            <a:schemeClr val="dk1"/>
                          </a:solidFill>
                          <a:effectLst/>
                          <a:latin typeface="+mn-lt"/>
                          <a:ea typeface="+mn-ea"/>
                          <a:cs typeface="+mn-cs"/>
                        </a:rPr>
                        <a:t>$16,288</a:t>
                      </a:r>
                      <a:endParaRPr lang="en-US" sz="1000" b="1" kern="1200" dirty="0">
                        <a:solidFill>
                          <a:schemeClr val="dk1"/>
                        </a:solidFill>
                        <a:effectLst/>
                        <a:latin typeface="+mn-lt"/>
                        <a:ea typeface="+mn-ea"/>
                        <a:cs typeface="+mn-cs"/>
                      </a:endParaRPr>
                    </a:p>
                  </a:txBody>
                  <a:tcPr marL="67243" marR="67243" marT="0" marB="0" anchor="ctr"/>
                </a:tc>
                <a:tc>
                  <a:txBody>
                    <a:bodyPr/>
                    <a:lstStyle/>
                    <a:p>
                      <a:pPr marL="0" marR="0" algn="ctr" defTabSz="793608" rtl="0" eaLnBrk="1" latinLnBrk="0" hangingPunct="1">
                        <a:lnSpc>
                          <a:spcPct val="107000"/>
                        </a:lnSpc>
                        <a:spcBef>
                          <a:spcPts val="0"/>
                        </a:spcBef>
                        <a:spcAft>
                          <a:spcPts val="0"/>
                        </a:spcAft>
                      </a:pPr>
                      <a:r>
                        <a:rPr lang="en-US" sz="1000" b="1" kern="1200" dirty="0" smtClean="0">
                          <a:solidFill>
                            <a:schemeClr val="dk1"/>
                          </a:solidFill>
                          <a:effectLst/>
                          <a:latin typeface="+mn-lt"/>
                          <a:ea typeface="+mn-ea"/>
                          <a:cs typeface="+mn-cs"/>
                        </a:rPr>
                        <a:t>$47,976</a:t>
                      </a:r>
                      <a:endParaRPr lang="en-US" sz="1000" b="1" kern="1200" dirty="0">
                        <a:solidFill>
                          <a:schemeClr val="dk1"/>
                        </a:solidFill>
                        <a:effectLst/>
                        <a:latin typeface="+mn-lt"/>
                        <a:ea typeface="+mn-ea"/>
                        <a:cs typeface="+mn-cs"/>
                      </a:endParaRPr>
                    </a:p>
                  </a:txBody>
                  <a:tcPr marL="67243" marR="67243" marT="0" marB="0" anchor="ctr"/>
                </a:tc>
                <a:extLst>
                  <a:ext uri="{0D108BD9-81ED-4DB2-BD59-A6C34878D82A}">
                    <a16:rowId xmlns:a16="http://schemas.microsoft.com/office/drawing/2014/main" val="3767883693"/>
                  </a:ext>
                </a:extLst>
              </a:tr>
              <a:tr h="478877">
                <a:tc>
                  <a:txBody>
                    <a:bodyPr/>
                    <a:lstStyle/>
                    <a:p>
                      <a:pPr marL="0" marR="0" lvl="0" indent="0" algn="r" defTabSz="793608" rtl="0" eaLnBrk="1" fontAlgn="auto" latinLnBrk="0" hangingPunct="1">
                        <a:lnSpc>
                          <a:spcPct val="107000"/>
                        </a:lnSpc>
                        <a:spcBef>
                          <a:spcPts val="0"/>
                        </a:spcBef>
                        <a:spcAft>
                          <a:spcPts val="0"/>
                        </a:spcAft>
                        <a:buClrTx/>
                        <a:buSzTx/>
                        <a:buFontTx/>
                        <a:buNone/>
                        <a:tabLst/>
                        <a:defRPr/>
                      </a:pPr>
                      <a:r>
                        <a:rPr lang="en-US" sz="1000" dirty="0" smtClean="0">
                          <a:effectLst/>
                        </a:rPr>
                        <a:t>*  Medical-only Reduction</a:t>
                      </a:r>
                      <a:endParaRPr lang="en-US"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nSpc>
                          <a:spcPct val="107000"/>
                        </a:lnSpc>
                        <a:spcBef>
                          <a:spcPts val="0"/>
                        </a:spcBef>
                        <a:spcAft>
                          <a:spcPts val="0"/>
                        </a:spcAft>
                      </a:pP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nSpc>
                          <a:spcPct val="107000"/>
                        </a:lnSpc>
                        <a:spcBef>
                          <a:spcPts val="0"/>
                        </a:spcBef>
                        <a:spcAft>
                          <a:spcPts val="0"/>
                        </a:spcAft>
                      </a:pP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defTabSz="793608" rtl="0" eaLnBrk="1" latinLnBrk="0" hangingPunct="1">
                        <a:lnSpc>
                          <a:spcPct val="107000"/>
                        </a:lnSpc>
                        <a:spcBef>
                          <a:spcPts val="0"/>
                        </a:spcBef>
                        <a:spcAft>
                          <a:spcPts val="0"/>
                        </a:spcAft>
                      </a:pPr>
                      <a:r>
                        <a:rPr lang="en-US" sz="1100" b="1" kern="1200" dirty="0" smtClean="0">
                          <a:solidFill>
                            <a:schemeClr val="accent3"/>
                          </a:solidFill>
                          <a:effectLst/>
                          <a:latin typeface="+mn-lt"/>
                          <a:ea typeface="+mn-ea"/>
                          <a:cs typeface="+mn-cs"/>
                        </a:rPr>
                        <a:t>$8,123</a:t>
                      </a:r>
                      <a:r>
                        <a:rPr lang="en-US" sz="1100" b="1" kern="1200" dirty="0">
                          <a:solidFill>
                            <a:schemeClr val="accent3"/>
                          </a:solidFill>
                          <a:effectLst/>
                          <a:latin typeface="+mn-lt"/>
                          <a:ea typeface="+mn-ea"/>
                          <a:cs typeface="+mn-cs"/>
                        </a:rPr>
                        <a:t> </a:t>
                      </a:r>
                    </a:p>
                  </a:txBody>
                  <a:tcPr marL="67243" marR="67243" marT="0" marB="0" anchor="ctr"/>
                </a:tc>
                <a:tc>
                  <a:txBody>
                    <a:bodyPr/>
                    <a:lstStyle/>
                    <a:p>
                      <a:pPr marL="0" marR="0" algn="ctr">
                        <a:lnSpc>
                          <a:spcPct val="107000"/>
                        </a:lnSpc>
                        <a:spcBef>
                          <a:spcPts val="0"/>
                        </a:spcBef>
                        <a:spcAft>
                          <a:spcPts val="0"/>
                        </a:spcAft>
                      </a:pPr>
                      <a:r>
                        <a:rPr lang="en-US" sz="1100" b="1" dirty="0" smtClean="0">
                          <a:solidFill>
                            <a:schemeClr val="accent3"/>
                          </a:solidFill>
                          <a:effectLst/>
                        </a:rPr>
                        <a:t>0.2789</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100" b="1" dirty="0" smtClean="0">
                          <a:solidFill>
                            <a:schemeClr val="accent3"/>
                          </a:solidFill>
                          <a:effectLst/>
                        </a:rPr>
                        <a:t>1 Year Cost</a:t>
                      </a:r>
                    </a:p>
                    <a:p>
                      <a:pPr marL="0" marR="0" algn="ctr">
                        <a:lnSpc>
                          <a:spcPct val="107000"/>
                        </a:lnSpc>
                        <a:spcBef>
                          <a:spcPts val="0"/>
                        </a:spcBef>
                        <a:spcAft>
                          <a:spcPts val="0"/>
                        </a:spcAft>
                      </a:pPr>
                      <a:r>
                        <a:rPr lang="en-US" sz="1100" b="1" dirty="0" smtClean="0">
                          <a:solidFill>
                            <a:schemeClr val="accent3"/>
                          </a:solidFill>
                          <a:effectLst/>
                        </a:rPr>
                        <a:t>$22,312</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tc>
                  <a:txBody>
                    <a:bodyPr/>
                    <a:lstStyle/>
                    <a:p>
                      <a:pPr marL="0" marR="0" algn="ctr">
                        <a:lnSpc>
                          <a:spcPct val="107000"/>
                        </a:lnSpc>
                        <a:spcBef>
                          <a:spcPts val="0"/>
                        </a:spcBef>
                        <a:spcAft>
                          <a:spcPts val="0"/>
                        </a:spcAft>
                      </a:pPr>
                      <a:r>
                        <a:rPr lang="en-US" sz="1100" b="1" dirty="0">
                          <a:solidFill>
                            <a:schemeClr val="accent3"/>
                          </a:solidFill>
                          <a:effectLst/>
                        </a:rPr>
                        <a:t>3 Year </a:t>
                      </a:r>
                      <a:r>
                        <a:rPr lang="en-US" sz="1100" b="1" dirty="0" smtClean="0">
                          <a:solidFill>
                            <a:schemeClr val="accent3"/>
                          </a:solidFill>
                          <a:effectLst/>
                        </a:rPr>
                        <a:t>Cost</a:t>
                      </a:r>
                      <a:r>
                        <a:rPr lang="en-US" sz="1100" b="1" baseline="0" dirty="0" smtClean="0">
                          <a:solidFill>
                            <a:schemeClr val="accent3"/>
                          </a:solidFill>
                          <a:effectLst/>
                        </a:rPr>
                        <a:t> </a:t>
                      </a:r>
                      <a:r>
                        <a:rPr lang="en-US" sz="1100" b="1" dirty="0" smtClean="0">
                          <a:solidFill>
                            <a:schemeClr val="accent3"/>
                          </a:solidFill>
                          <a:effectLst/>
                        </a:rPr>
                        <a:t>$66,936</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43" marR="67243" marT="0" marB="0" anchor="ctr"/>
                </a:tc>
                <a:extLst>
                  <a:ext uri="{0D108BD9-81ED-4DB2-BD59-A6C34878D82A}">
                    <a16:rowId xmlns:a16="http://schemas.microsoft.com/office/drawing/2014/main" val="1637608475"/>
                  </a:ext>
                </a:extLst>
              </a:tr>
            </a:tbl>
          </a:graphicData>
        </a:graphic>
      </p:graphicFrame>
      <p:sp>
        <p:nvSpPr>
          <p:cNvPr id="4" name="Slide Number Placeholder 3"/>
          <p:cNvSpPr>
            <a:spLocks noGrp="1"/>
          </p:cNvSpPr>
          <p:nvPr>
            <p:ph type="sldNum" sz="quarter" idx="10"/>
          </p:nvPr>
        </p:nvSpPr>
        <p:spPr/>
        <p:txBody>
          <a:bodyPr/>
          <a:lstStyle/>
          <a:p>
            <a:fld id="{1A405E7D-94DA-49BD-BCA1-24437756CCF6}" type="slidenum">
              <a:rPr lang="en-US" altLang="en-US" smtClean="0"/>
              <a:pPr/>
              <a:t>22</a:t>
            </a:fld>
            <a:endParaRPr lang="en-US" altLang="en-US" dirty="0"/>
          </a:p>
        </p:txBody>
      </p:sp>
      <p:sp>
        <p:nvSpPr>
          <p:cNvPr id="3" name="Oval 2"/>
          <p:cNvSpPr/>
          <p:nvPr/>
        </p:nvSpPr>
        <p:spPr bwMode="auto">
          <a:xfrm>
            <a:off x="4939645" y="1046375"/>
            <a:ext cx="820131" cy="3299382"/>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55276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23" y="267630"/>
            <a:ext cx="2953969" cy="788019"/>
          </a:xfrm>
        </p:spPr>
        <p:txBody>
          <a:bodyPr anchor="ctr"/>
          <a:lstStyle/>
          <a:p>
            <a:pPr marL="320040" marR="0">
              <a:lnSpc>
                <a:spcPct val="107000"/>
              </a:lnSpc>
              <a:spcBef>
                <a:spcPts val="0"/>
              </a:spcBef>
              <a:spcAft>
                <a:spcPts val="800"/>
              </a:spcAft>
            </a:pPr>
            <a:r>
              <a:rPr lang="en-US" dirty="0" smtClean="0"/>
              <a:t>Mod Impact - Construction</a:t>
            </a:r>
            <a:br>
              <a:rPr lang="en-US" dirty="0" smtClean="0"/>
            </a:br>
            <a:endParaRPr lang="en-US" sz="1400" dirty="0">
              <a:solidFill>
                <a:schemeClr val="tx2"/>
              </a:solidFill>
              <a:latin typeface="+mn-lt"/>
            </a:endParaRPr>
          </a:p>
        </p:txBody>
      </p:sp>
      <p:sp>
        <p:nvSpPr>
          <p:cNvPr id="4" name="Slide Number Placeholder 3"/>
          <p:cNvSpPr>
            <a:spLocks noGrp="1"/>
          </p:cNvSpPr>
          <p:nvPr>
            <p:ph type="sldNum" sz="quarter" idx="10"/>
          </p:nvPr>
        </p:nvSpPr>
        <p:spPr/>
        <p:txBody>
          <a:bodyPr/>
          <a:lstStyle/>
          <a:p>
            <a:fld id="{1A405E7D-94DA-49BD-BCA1-24437756CCF6}" type="slidenum">
              <a:rPr lang="en-US" altLang="en-US" smtClean="0"/>
              <a:pPr/>
              <a:t>23</a:t>
            </a:fld>
            <a:endParaRPr lang="en-US" altLang="en-US" dirty="0"/>
          </a:p>
        </p:txBody>
      </p:sp>
      <p:graphicFrame>
        <p:nvGraphicFramePr>
          <p:cNvPr id="3" name="Diagram 2"/>
          <p:cNvGraphicFramePr/>
          <p:nvPr>
            <p:extLst>
              <p:ext uri="{D42A27DB-BD31-4B8C-83A1-F6EECF244321}">
                <p14:modId xmlns:p14="http://schemas.microsoft.com/office/powerpoint/2010/main" val="2156148099"/>
              </p:ext>
            </p:extLst>
          </p:nvPr>
        </p:nvGraphicFramePr>
        <p:xfrm>
          <a:off x="267147" y="1120459"/>
          <a:ext cx="8334160" cy="3243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1504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23" y="267630"/>
            <a:ext cx="2953969" cy="788019"/>
          </a:xfrm>
        </p:spPr>
        <p:txBody>
          <a:bodyPr anchor="ctr"/>
          <a:lstStyle/>
          <a:p>
            <a:pPr marL="320040" marR="0">
              <a:lnSpc>
                <a:spcPct val="107000"/>
              </a:lnSpc>
              <a:spcBef>
                <a:spcPts val="0"/>
              </a:spcBef>
              <a:spcAft>
                <a:spcPts val="800"/>
              </a:spcAft>
            </a:pPr>
            <a:r>
              <a:rPr lang="en-US" dirty="0" smtClean="0"/>
              <a:t>Conclusion	</a:t>
            </a:r>
            <a:endParaRPr lang="en-US" sz="1400" dirty="0">
              <a:solidFill>
                <a:schemeClr val="tx2"/>
              </a:solidFill>
              <a:latin typeface="+mn-lt"/>
            </a:endParaRPr>
          </a:p>
        </p:txBody>
      </p:sp>
      <p:sp>
        <p:nvSpPr>
          <p:cNvPr id="4" name="Slide Number Placeholder 3"/>
          <p:cNvSpPr>
            <a:spLocks noGrp="1"/>
          </p:cNvSpPr>
          <p:nvPr>
            <p:ph type="sldNum" sz="quarter" idx="10"/>
          </p:nvPr>
        </p:nvSpPr>
        <p:spPr/>
        <p:txBody>
          <a:bodyPr/>
          <a:lstStyle/>
          <a:p>
            <a:fld id="{1A405E7D-94DA-49BD-BCA1-24437756CCF6}" type="slidenum">
              <a:rPr lang="en-US" altLang="en-US" smtClean="0"/>
              <a:pPr/>
              <a:t>24</a:t>
            </a:fld>
            <a:endParaRPr lang="en-US" altLang="en-US" dirty="0"/>
          </a:p>
        </p:txBody>
      </p:sp>
      <p:sp>
        <p:nvSpPr>
          <p:cNvPr id="6" name="Rectangle 5"/>
          <p:cNvSpPr/>
          <p:nvPr/>
        </p:nvSpPr>
        <p:spPr>
          <a:xfrm>
            <a:off x="262394" y="1278670"/>
            <a:ext cx="8447760" cy="23158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l"/>
            <a:r>
              <a:rPr lang="en-US" altLang="en-US" sz="2400" dirty="0" smtClean="0">
                <a:ln w="0"/>
                <a:effectLst>
                  <a:outerShdw blurRad="38100" dist="19050" dir="2700000" algn="tl" rotWithShape="0">
                    <a:schemeClr val="dk1">
                      <a:alpha val="40000"/>
                    </a:schemeClr>
                  </a:outerShdw>
                </a:effectLst>
              </a:rPr>
              <a:t>Employers who create </a:t>
            </a:r>
            <a:r>
              <a:rPr lang="en-US" altLang="en-US" sz="2400" dirty="0" smtClean="0">
                <a:ln w="0"/>
                <a:effectLst>
                  <a:outerShdw blurRad="38100" dist="19050" dir="2700000" algn="tl" rotWithShape="0">
                    <a:schemeClr val="dk1">
                      <a:alpha val="40000"/>
                    </a:schemeClr>
                  </a:outerShdw>
                </a:effectLst>
              </a:rPr>
              <a:t>a positive</a:t>
            </a:r>
            <a:r>
              <a:rPr lang="en-US" altLang="en-US" sz="2400" dirty="0" smtClean="0">
                <a:ln w="0"/>
                <a:effectLst>
                  <a:outerShdw blurRad="38100" dist="19050" dir="2700000" algn="tl" rotWithShape="0">
                    <a:schemeClr val="dk1">
                      <a:alpha val="40000"/>
                    </a:schemeClr>
                  </a:outerShdw>
                </a:effectLst>
              </a:rPr>
              <a:t> </a:t>
            </a:r>
            <a:r>
              <a:rPr lang="en-US" altLang="en-US" sz="2400" dirty="0">
                <a:ln w="0"/>
                <a:effectLst>
                  <a:outerShdw blurRad="38100" dist="19050" dir="2700000" algn="tl" rotWithShape="0">
                    <a:schemeClr val="dk1">
                      <a:alpha val="40000"/>
                    </a:schemeClr>
                  </a:outerShdw>
                </a:effectLst>
              </a:rPr>
              <a:t>culture of safety and establish </a:t>
            </a:r>
            <a:r>
              <a:rPr lang="en-US" altLang="en-US" sz="2400" dirty="0" smtClean="0">
                <a:ln w="0"/>
                <a:effectLst>
                  <a:outerShdw blurRad="38100" dist="19050" dir="2700000" algn="tl" rotWithShape="0">
                    <a:schemeClr val="dk1">
                      <a:alpha val="40000"/>
                    </a:schemeClr>
                  </a:outerShdw>
                </a:effectLst>
              </a:rPr>
              <a:t>and enforce protocols for </a:t>
            </a:r>
            <a:r>
              <a:rPr lang="en-US" altLang="en-US" sz="2400" dirty="0" smtClean="0">
                <a:ln w="0"/>
                <a:effectLst>
                  <a:outerShdw blurRad="38100" dist="19050" dir="2700000" algn="tl" rotWithShape="0">
                    <a:schemeClr val="dk1">
                      <a:alpha val="40000"/>
                    </a:schemeClr>
                  </a:outerShdw>
                </a:effectLst>
              </a:rPr>
              <a:t>injury prevention and management, </a:t>
            </a:r>
            <a:r>
              <a:rPr lang="en-US" altLang="en-US" sz="2400" dirty="0" smtClean="0">
                <a:ln w="0"/>
                <a:effectLst>
                  <a:outerShdw blurRad="38100" dist="19050" dir="2700000" algn="tl" rotWithShape="0">
                    <a:schemeClr val="dk1">
                      <a:alpha val="40000"/>
                    </a:schemeClr>
                  </a:outerShdw>
                </a:effectLst>
              </a:rPr>
              <a:t>including </a:t>
            </a:r>
            <a:r>
              <a:rPr lang="en-US" altLang="en-US" sz="2400" dirty="0">
                <a:ln w="0"/>
                <a:effectLst>
                  <a:outerShdw blurRad="38100" dist="19050" dir="2700000" algn="tl" rotWithShape="0">
                    <a:schemeClr val="dk1">
                      <a:alpha val="40000"/>
                    </a:schemeClr>
                  </a:outerShdw>
                </a:effectLst>
              </a:rPr>
              <a:t>a formalized Return To Work Program, </a:t>
            </a:r>
            <a:r>
              <a:rPr lang="en-US" altLang="en-US" sz="2400" dirty="0" smtClean="0">
                <a:ln w="0"/>
                <a:effectLst>
                  <a:outerShdw blurRad="38100" dist="19050" dir="2700000" algn="tl" rotWithShape="0">
                    <a:schemeClr val="dk1">
                      <a:alpha val="40000"/>
                    </a:schemeClr>
                  </a:outerShdw>
                </a:effectLst>
              </a:rPr>
              <a:t>have fewer </a:t>
            </a:r>
            <a:r>
              <a:rPr lang="en-US" altLang="en-US" sz="2400" dirty="0" smtClean="0">
                <a:ln w="0"/>
                <a:effectLst>
                  <a:outerShdw blurRad="38100" dist="19050" dir="2700000" algn="tl" rotWithShape="0">
                    <a:schemeClr val="dk1">
                      <a:alpha val="40000"/>
                    </a:schemeClr>
                  </a:outerShdw>
                </a:effectLst>
              </a:rPr>
              <a:t>injuries, which are normally less </a:t>
            </a:r>
            <a:r>
              <a:rPr lang="en-US" altLang="en-US" sz="2400" dirty="0" smtClean="0">
                <a:ln w="0"/>
                <a:effectLst>
                  <a:outerShdw blurRad="38100" dist="19050" dir="2700000" algn="tl" rotWithShape="0">
                    <a:schemeClr val="dk1">
                      <a:alpha val="40000"/>
                    </a:schemeClr>
                  </a:outerShdw>
                </a:effectLst>
              </a:rPr>
              <a:t>severe in nature.</a:t>
            </a:r>
            <a:r>
              <a:rPr lang="en-US" altLang="en-US" sz="2400" dirty="0" smtClean="0">
                <a:ln w="0"/>
                <a:effectLst>
                  <a:outerShdw blurRad="38100" dist="19050" dir="2700000" algn="tl" rotWithShape="0">
                    <a:schemeClr val="dk1">
                      <a:alpha val="40000"/>
                    </a:schemeClr>
                  </a:outerShdw>
                </a:effectLst>
              </a:rPr>
              <a:t> </a:t>
            </a:r>
            <a:r>
              <a:rPr lang="en-US" altLang="en-US" sz="2400" dirty="0">
                <a:ln w="0"/>
                <a:effectLst>
                  <a:outerShdw blurRad="38100" dist="19050" dir="2700000" algn="tl" rotWithShape="0">
                    <a:schemeClr val="dk1">
                      <a:alpha val="40000"/>
                    </a:schemeClr>
                  </a:outerShdw>
                </a:effectLst>
              </a:rPr>
              <a:t>This directly </a:t>
            </a:r>
            <a:r>
              <a:rPr lang="en-US" altLang="en-US" sz="2400" dirty="0" smtClean="0">
                <a:ln w="0"/>
                <a:effectLst>
                  <a:outerShdw blurRad="38100" dist="19050" dir="2700000" algn="tl" rotWithShape="0">
                    <a:schemeClr val="dk1">
                      <a:alpha val="40000"/>
                    </a:schemeClr>
                  </a:outerShdw>
                </a:effectLst>
              </a:rPr>
              <a:t>impacts the </a:t>
            </a:r>
            <a:r>
              <a:rPr lang="en-US" altLang="en-US" sz="2400" dirty="0">
                <a:ln w="0"/>
                <a:effectLst>
                  <a:outerShdw blurRad="38100" dist="19050" dir="2700000" algn="tl" rotWithShape="0">
                    <a:schemeClr val="dk1">
                      <a:alpha val="40000"/>
                    </a:schemeClr>
                  </a:outerShdw>
                </a:effectLst>
              </a:rPr>
              <a:t>Mod, which in turn impacts the overall cost of </a:t>
            </a:r>
            <a:r>
              <a:rPr lang="en-US" altLang="en-US" sz="2400" dirty="0" smtClean="0">
                <a:ln w="0"/>
                <a:effectLst>
                  <a:outerShdw blurRad="38100" dist="19050" dir="2700000" algn="tl" rotWithShape="0">
                    <a:schemeClr val="dk1">
                      <a:alpha val="40000"/>
                    </a:schemeClr>
                  </a:outerShdw>
                </a:effectLst>
              </a:rPr>
              <a:t>a workers</a:t>
            </a:r>
            <a:r>
              <a:rPr lang="en-US" altLang="en-US" sz="2400" dirty="0">
                <a:ln w="0"/>
                <a:effectLst>
                  <a:outerShdw blurRad="38100" dist="19050" dir="2700000" algn="tl" rotWithShape="0">
                    <a:schemeClr val="dk1">
                      <a:alpha val="40000"/>
                    </a:schemeClr>
                  </a:outerShdw>
                </a:effectLst>
              </a:rPr>
              <a:t>’ compensation program. </a:t>
            </a:r>
            <a:endParaRPr lang="en-US"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75043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669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333" y="319601"/>
            <a:ext cx="8067087" cy="517922"/>
          </a:xfrm>
        </p:spPr>
        <p:txBody>
          <a:bodyPr/>
          <a:lstStyle/>
          <a:p>
            <a:r>
              <a:rPr lang="en-US" sz="2800" dirty="0" smtClean="0"/>
              <a:t>Why Employ</a:t>
            </a:r>
            <a:r>
              <a:rPr lang="en-US" sz="2400" dirty="0" smtClean="0"/>
              <a:t>e</a:t>
            </a:r>
            <a:r>
              <a:rPr lang="en-US" sz="2800" dirty="0" smtClean="0"/>
              <a:t>e Safety and </a:t>
            </a:r>
            <a:br>
              <a:rPr lang="en-US" sz="2800" dirty="0" smtClean="0"/>
            </a:br>
            <a:r>
              <a:rPr lang="en-US" sz="2800" dirty="0" smtClean="0"/>
              <a:t>Work Compensation Are Important to You</a:t>
            </a:r>
            <a:r>
              <a:rPr lang="en-US" dirty="0" smtClean="0"/>
              <a: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7615061"/>
              </p:ext>
            </p:extLst>
          </p:nvPr>
        </p:nvGraphicFramePr>
        <p:xfrm>
          <a:off x="574334" y="1371600"/>
          <a:ext cx="8067087" cy="3482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1A405E7D-94DA-49BD-BCA1-24437756CCF6}" type="slidenum">
              <a:rPr lang="en-US" altLang="en-US" smtClean="0"/>
              <a:pPr/>
              <a:t>2</a:t>
            </a:fld>
            <a:endParaRPr lang="en-US" altLang="en-US" dirty="0"/>
          </a:p>
        </p:txBody>
      </p:sp>
    </p:spTree>
    <p:extLst>
      <p:ext uri="{BB962C8B-B14F-4D97-AF65-F5344CB8AC3E}">
        <p14:creationId xmlns:p14="http://schemas.microsoft.com/office/powerpoint/2010/main" val="1519965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02615" y="243595"/>
            <a:ext cx="6515100" cy="821531"/>
          </a:xfrm>
        </p:spPr>
        <p:txBody>
          <a:bodyPr/>
          <a:lstStyle/>
          <a:p>
            <a:pPr algn="ctr" eaLnBrk="1" hangingPunct="1"/>
            <a:r>
              <a:rPr kumimoji="1" lang="en-US" altLang="en-US" sz="2400" b="1" dirty="0">
                <a:solidFill>
                  <a:schemeClr val="tx1"/>
                </a:solidFill>
                <a:latin typeface="+mn-lt"/>
              </a:rPr>
              <a:t>What is Workers’ Compensation? </a:t>
            </a:r>
            <a:br>
              <a:rPr kumimoji="1" lang="en-US" altLang="en-US" sz="2400" b="1" dirty="0">
                <a:solidFill>
                  <a:schemeClr val="tx1"/>
                </a:solidFill>
                <a:latin typeface="+mn-lt"/>
              </a:rPr>
            </a:br>
            <a:r>
              <a:rPr kumimoji="1" lang="en-US" altLang="en-US" sz="2400" b="1" dirty="0" smtClean="0">
                <a:solidFill>
                  <a:schemeClr val="tx1"/>
                </a:solidFill>
                <a:latin typeface="+mn-lt"/>
              </a:rPr>
              <a:t>and</a:t>
            </a:r>
            <a:r>
              <a:rPr kumimoji="1" lang="en-US" altLang="en-US" sz="2400" b="1" dirty="0">
                <a:solidFill>
                  <a:schemeClr val="tx1"/>
                </a:solidFill>
                <a:latin typeface="+mn-lt"/>
              </a:rPr>
              <a:t/>
            </a:r>
            <a:br>
              <a:rPr kumimoji="1" lang="en-US" altLang="en-US" sz="2400" b="1" dirty="0">
                <a:solidFill>
                  <a:schemeClr val="tx1"/>
                </a:solidFill>
                <a:latin typeface="+mn-lt"/>
              </a:rPr>
            </a:br>
            <a:r>
              <a:rPr kumimoji="1" lang="en-US" altLang="en-US" sz="2400" b="1" dirty="0">
                <a:solidFill>
                  <a:schemeClr val="tx1"/>
                </a:solidFill>
                <a:latin typeface="+mn-lt"/>
              </a:rPr>
              <a:t>Why does it exist?</a:t>
            </a:r>
          </a:p>
        </p:txBody>
      </p:sp>
      <p:graphicFrame>
        <p:nvGraphicFramePr>
          <p:cNvPr id="2" name="Diagram 1"/>
          <p:cNvGraphicFramePr/>
          <p:nvPr>
            <p:extLst>
              <p:ext uri="{D42A27DB-BD31-4B8C-83A1-F6EECF244321}">
                <p14:modId xmlns:p14="http://schemas.microsoft.com/office/powerpoint/2010/main" val="4271624366"/>
              </p:ext>
            </p:extLst>
          </p:nvPr>
        </p:nvGraphicFramePr>
        <p:xfrm>
          <a:off x="693336" y="1065126"/>
          <a:ext cx="8028633" cy="3717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2598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Rectangle 12"/>
          <p:cNvSpPr>
            <a:spLocks noGrp="1" noChangeArrowheads="1"/>
          </p:cNvSpPr>
          <p:nvPr>
            <p:ph type="title"/>
          </p:nvPr>
        </p:nvSpPr>
        <p:spPr>
          <a:xfrm>
            <a:off x="547515" y="538780"/>
            <a:ext cx="8067087" cy="517922"/>
          </a:xfrm>
        </p:spPr>
        <p:txBody>
          <a:bodyPr/>
          <a:lstStyle/>
          <a:p>
            <a:r>
              <a:rPr lang="en-US" altLang="en-US" sz="3200" dirty="0" smtClean="0"/>
              <a:t>Proactive Actions</a:t>
            </a:r>
            <a:endParaRPr lang="en-US" altLang="en-US" sz="32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073491509"/>
              </p:ext>
            </p:extLst>
          </p:nvPr>
        </p:nvGraphicFramePr>
        <p:xfrm>
          <a:off x="209396" y="1113053"/>
          <a:ext cx="8579004" cy="3763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0"/>
          </p:nvPr>
        </p:nvSpPr>
        <p:spPr/>
        <p:txBody>
          <a:bodyPr/>
          <a:lstStyle/>
          <a:p>
            <a:fld id="{58ACA6E7-79CD-4CEC-802D-ECB40E935A74}" type="slidenum">
              <a:rPr lang="en-US" altLang="en-US" smtClean="0"/>
              <a:pPr/>
              <a:t>4</a:t>
            </a:fld>
            <a:endParaRPr lang="en-US" altLang="en-US" dirty="0"/>
          </a:p>
        </p:txBody>
      </p:sp>
    </p:spTree>
    <p:custDataLst>
      <p:tags r:id="rId1"/>
    </p:custDataLst>
    <p:extLst>
      <p:ext uri="{BB962C8B-B14F-4D97-AF65-F5344CB8AC3E}">
        <p14:creationId xmlns:p14="http://schemas.microsoft.com/office/powerpoint/2010/main" val="2280827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Rectangle 12"/>
          <p:cNvSpPr>
            <a:spLocks noGrp="1" noChangeArrowheads="1"/>
          </p:cNvSpPr>
          <p:nvPr>
            <p:ph type="title"/>
          </p:nvPr>
        </p:nvSpPr>
        <p:spPr>
          <a:xfrm>
            <a:off x="574333" y="552900"/>
            <a:ext cx="8067087" cy="517922"/>
          </a:xfrm>
        </p:spPr>
        <p:txBody>
          <a:bodyPr/>
          <a:lstStyle/>
          <a:p>
            <a:r>
              <a:rPr lang="en-US" altLang="en-US" sz="2800" dirty="0" smtClean="0"/>
              <a:t>Beyond Our Control</a:t>
            </a:r>
            <a:endParaRPr lang="en-US" altLang="en-US" sz="2800" dirty="0"/>
          </a:p>
        </p:txBody>
      </p:sp>
      <p:graphicFrame>
        <p:nvGraphicFramePr>
          <p:cNvPr id="5" name="Content Placeholder 4"/>
          <p:cNvGraphicFramePr>
            <a:graphicFrameLocks noGrp="1"/>
          </p:cNvGraphicFramePr>
          <p:nvPr>
            <p:ph idx="1"/>
            <p:extLst/>
          </p:nvPr>
        </p:nvGraphicFramePr>
        <p:xfrm>
          <a:off x="574333" y="1070823"/>
          <a:ext cx="7944717" cy="3322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0"/>
          </p:nvPr>
        </p:nvSpPr>
        <p:spPr/>
        <p:txBody>
          <a:bodyPr/>
          <a:lstStyle/>
          <a:p>
            <a:fld id="{58ACA6E7-79CD-4CEC-802D-ECB40E935A74}" type="slidenum">
              <a:rPr lang="en-US" altLang="en-US" smtClean="0"/>
              <a:pPr/>
              <a:t>5</a:t>
            </a:fld>
            <a:endParaRPr lang="en-US" altLang="en-US" dirty="0"/>
          </a:p>
        </p:txBody>
      </p:sp>
    </p:spTree>
    <p:custDataLst>
      <p:tags r:id="rId1"/>
    </p:custDataLst>
    <p:extLst>
      <p:ext uri="{BB962C8B-B14F-4D97-AF65-F5344CB8AC3E}">
        <p14:creationId xmlns:p14="http://schemas.microsoft.com/office/powerpoint/2010/main" val="3844261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Rectangle 12"/>
          <p:cNvSpPr>
            <a:spLocks noGrp="1" noChangeArrowheads="1"/>
          </p:cNvSpPr>
          <p:nvPr>
            <p:ph type="title"/>
          </p:nvPr>
        </p:nvSpPr>
        <p:spPr>
          <a:xfrm>
            <a:off x="574333" y="665161"/>
            <a:ext cx="8067087" cy="517922"/>
          </a:xfrm>
        </p:spPr>
        <p:txBody>
          <a:bodyPr/>
          <a:lstStyle/>
          <a:p>
            <a:pPr lvl="4">
              <a:spcBef>
                <a:spcPts val="0"/>
              </a:spcBef>
            </a:pPr>
            <a:r>
              <a:rPr lang="en-US" altLang="en-US" sz="3200" dirty="0" smtClean="0"/>
              <a:t>What You Can Do</a:t>
            </a:r>
            <a:endParaRPr lang="en-US" alt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66067357"/>
              </p:ext>
            </p:extLst>
          </p:nvPr>
        </p:nvGraphicFramePr>
        <p:xfrm>
          <a:off x="574333" y="1070823"/>
          <a:ext cx="7944717" cy="34194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0"/>
          </p:nvPr>
        </p:nvSpPr>
        <p:spPr/>
        <p:txBody>
          <a:bodyPr/>
          <a:lstStyle/>
          <a:p>
            <a:fld id="{58ACA6E7-79CD-4CEC-802D-ECB40E935A74}" type="slidenum">
              <a:rPr lang="en-US" altLang="en-US" smtClean="0"/>
              <a:pPr/>
              <a:t>6</a:t>
            </a:fld>
            <a:endParaRPr lang="en-US" altLang="en-US" dirty="0"/>
          </a:p>
        </p:txBody>
      </p:sp>
    </p:spTree>
    <p:custDataLst>
      <p:tags r:id="rId1"/>
    </p:custDataLst>
    <p:extLst>
      <p:ext uri="{BB962C8B-B14F-4D97-AF65-F5344CB8AC3E}">
        <p14:creationId xmlns:p14="http://schemas.microsoft.com/office/powerpoint/2010/main" val="1999138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So What is An E-Mod and How it </a:t>
            </a:r>
            <a:r>
              <a:rPr lang="en-US" sz="2800" b="1" i="1" dirty="0"/>
              <a:t>Does </a:t>
            </a:r>
            <a:r>
              <a:rPr lang="en-US" sz="2800" b="1" dirty="0"/>
              <a:t>Work?</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2721737"/>
              </p:ext>
            </p:extLst>
          </p:nvPr>
        </p:nvGraphicFramePr>
        <p:xfrm>
          <a:off x="574334" y="1371600"/>
          <a:ext cx="8067087" cy="3482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1A405E7D-94DA-49BD-BCA1-24437756CCF6}" type="slidenum">
              <a:rPr lang="en-US" altLang="en-US" smtClean="0"/>
              <a:pPr/>
              <a:t>7</a:t>
            </a:fld>
            <a:endParaRPr lang="en-US" altLang="en-US" dirty="0"/>
          </a:p>
        </p:txBody>
      </p:sp>
    </p:spTree>
    <p:extLst>
      <p:ext uri="{BB962C8B-B14F-4D97-AF65-F5344CB8AC3E}">
        <p14:creationId xmlns:p14="http://schemas.microsoft.com/office/powerpoint/2010/main" val="3756129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334" y="687463"/>
            <a:ext cx="8067087" cy="437144"/>
          </a:xfrm>
        </p:spPr>
        <p:txBody>
          <a:bodyPr/>
          <a:lstStyle/>
          <a:p>
            <a:r>
              <a:rPr lang="en-US" dirty="0" smtClean="0"/>
              <a:t>How the E-Mod is Calculated</a:t>
            </a:r>
            <a:endParaRPr lang="en-US" dirty="0"/>
          </a:p>
        </p:txBody>
      </p:sp>
      <p:sp>
        <p:nvSpPr>
          <p:cNvPr id="4" name="Slide Number Placeholder 3"/>
          <p:cNvSpPr>
            <a:spLocks noGrp="1"/>
          </p:cNvSpPr>
          <p:nvPr>
            <p:ph type="sldNum" sz="quarter" idx="10"/>
          </p:nvPr>
        </p:nvSpPr>
        <p:spPr/>
        <p:txBody>
          <a:bodyPr/>
          <a:lstStyle/>
          <a:p>
            <a:fld id="{1A405E7D-94DA-49BD-BCA1-24437756CCF6}" type="slidenum">
              <a:rPr lang="en-US" altLang="en-US" smtClean="0"/>
              <a:pPr/>
              <a:t>8</a:t>
            </a:fld>
            <a:endParaRPr lang="en-US" altLang="en-US" dirty="0"/>
          </a:p>
        </p:txBody>
      </p:sp>
      <p:graphicFrame>
        <p:nvGraphicFramePr>
          <p:cNvPr id="5" name="Content Placeholder 7"/>
          <p:cNvGraphicFramePr>
            <a:graphicFrameLocks noGrp="1"/>
          </p:cNvGraphicFramePr>
          <p:nvPr>
            <p:ph idx="1"/>
            <p:extLst>
              <p:ext uri="{D42A27DB-BD31-4B8C-83A1-F6EECF244321}">
                <p14:modId xmlns:p14="http://schemas.microsoft.com/office/powerpoint/2010/main" val="1949199812"/>
              </p:ext>
            </p:extLst>
          </p:nvPr>
        </p:nvGraphicFramePr>
        <p:xfrm>
          <a:off x="365408" y="1548285"/>
          <a:ext cx="8152147" cy="2336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768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19DEA80-0632-455E-BA34-6392852C818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B7FC49F-4D45-4A60-B5A5-A9BF892A27D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77A21869-4801-4685-B7C3-EB5A625866F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74267A83-45EF-4EA4-A27A-22ED2166176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E85A92C-D647-450D-AFCA-3924D812562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A25B9D1-5F95-43FE-A38D-9813B698ECB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A31104D5-66FE-4CBE-8404-F06D737A7B3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2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1.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Lst>
</file>

<file path=ppt/tags/tag2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2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24.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25.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26.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27.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28.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Default Design">
  <a:themeElements>
    <a:clrScheme name="Gold Brand">
      <a:dk1>
        <a:srgbClr val="37424A"/>
      </a:dk1>
      <a:lt1>
        <a:srgbClr val="FFFFFF"/>
      </a:lt1>
      <a:dk2>
        <a:srgbClr val="455560"/>
      </a:dk2>
      <a:lt2>
        <a:srgbClr val="EAEAEA"/>
      </a:lt2>
      <a:accent1>
        <a:srgbClr val="004180"/>
      </a:accent1>
      <a:accent2>
        <a:srgbClr val="00AFD3"/>
      </a:accent2>
      <a:accent3>
        <a:srgbClr val="AB248C"/>
      </a:accent3>
      <a:accent4>
        <a:srgbClr val="7BBF43"/>
      </a:accent4>
      <a:accent5>
        <a:srgbClr val="FAB51F"/>
      </a:accent5>
      <a:accent6>
        <a:srgbClr val="BFBFBF"/>
      </a:accent6>
      <a:hlink>
        <a:srgbClr val="0000FF"/>
      </a:hlink>
      <a:folHlink>
        <a:srgbClr val="800080"/>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txDef>
      <a:spPr bwMode="gray">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nchor="b">
        <a:spAutoFit/>
      </a:bodyPr>
      <a:lstStyle>
        <a:defPPr algn="l">
          <a:lnSpc>
            <a:spcPct val="114000"/>
          </a:lnSpc>
          <a:spcBef>
            <a:spcPts val="0"/>
          </a:spcBef>
          <a:defRPr sz="1200" dirty="0"/>
        </a:defPPr>
      </a:lstStyle>
    </a:tx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MA PPT Template" id="{A94C9B6B-FAB5-9A49-A534-C9244019E457}" vid="{7E61FB78-20A6-5941-A5A3-99704E9E58C0}"/>
    </a:ext>
  </a:extLst>
</a:theme>
</file>

<file path=ppt/theme/theme2.xml><?xml version="1.0" encoding="utf-8"?>
<a:theme xmlns:a="http://schemas.openxmlformats.org/drawingml/2006/main" name="1_Default Design">
  <a:themeElements>
    <a:clrScheme name="Gold Brand">
      <a:dk1>
        <a:srgbClr val="37424A"/>
      </a:dk1>
      <a:lt1>
        <a:srgbClr val="FFFFFF"/>
      </a:lt1>
      <a:dk2>
        <a:srgbClr val="455560"/>
      </a:dk2>
      <a:lt2>
        <a:srgbClr val="EAEAEA"/>
      </a:lt2>
      <a:accent1>
        <a:srgbClr val="004180"/>
      </a:accent1>
      <a:accent2>
        <a:srgbClr val="00AFD3"/>
      </a:accent2>
      <a:accent3>
        <a:srgbClr val="AB248C"/>
      </a:accent3>
      <a:accent4>
        <a:srgbClr val="7BBF43"/>
      </a:accent4>
      <a:accent5>
        <a:srgbClr val="FAB51F"/>
      </a:accent5>
      <a:accent6>
        <a:srgbClr val="BFBFBF"/>
      </a:accent6>
      <a:hlink>
        <a:srgbClr val="0000FF"/>
      </a:hlink>
      <a:folHlink>
        <a:srgbClr val="800080"/>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txDef>
      <a:spPr bwMode="gray">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nchor="b">
        <a:spAutoFit/>
      </a:bodyPr>
      <a:lstStyle>
        <a:defPPr algn="l">
          <a:lnSpc>
            <a:spcPct val="114000"/>
          </a:lnSpc>
          <a:spcBef>
            <a:spcPts val="0"/>
          </a:spcBef>
          <a:defRPr sz="1200" dirty="0"/>
        </a:defPPr>
      </a:lstStyle>
    </a:tx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MA PPT Template" id="{A94C9B6B-FAB5-9A49-A534-C9244019E457}" vid="{0CFD2047-6E4B-974E-A877-B62C8B70FD69}"/>
    </a:ext>
  </a:extLst>
</a:theme>
</file>

<file path=ppt/theme/theme3.xml><?xml version="1.0" encoding="utf-8"?>
<a:theme xmlns:a="http://schemas.openxmlformats.org/drawingml/2006/main" name="2_Default Design">
  <a:themeElements>
    <a:clrScheme name="Gold Brand">
      <a:dk1>
        <a:srgbClr val="37424A"/>
      </a:dk1>
      <a:lt1>
        <a:srgbClr val="FFFFFF"/>
      </a:lt1>
      <a:dk2>
        <a:srgbClr val="455560"/>
      </a:dk2>
      <a:lt2>
        <a:srgbClr val="EAEAEA"/>
      </a:lt2>
      <a:accent1>
        <a:srgbClr val="004180"/>
      </a:accent1>
      <a:accent2>
        <a:srgbClr val="00AFD3"/>
      </a:accent2>
      <a:accent3>
        <a:srgbClr val="AB248C"/>
      </a:accent3>
      <a:accent4>
        <a:srgbClr val="7BBF43"/>
      </a:accent4>
      <a:accent5>
        <a:srgbClr val="FAB51F"/>
      </a:accent5>
      <a:accent6>
        <a:srgbClr val="BFBFBF"/>
      </a:accent6>
      <a:hlink>
        <a:srgbClr val="0000FF"/>
      </a:hlink>
      <a:folHlink>
        <a:srgbClr val="800080"/>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txDef>
      <a:spPr bwMode="gray">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nchor="b">
        <a:spAutoFit/>
      </a:bodyPr>
      <a:lstStyle>
        <a:defPPr algn="l">
          <a:lnSpc>
            <a:spcPct val="114000"/>
          </a:lnSpc>
          <a:spcBef>
            <a:spcPts val="0"/>
          </a:spcBef>
          <a:defRPr sz="1200" dirty="0"/>
        </a:defPPr>
      </a:lstStyle>
    </a:tx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MA PPT Template" id="{A94C9B6B-FAB5-9A49-A534-C9244019E457}" vid="{28366A35-06E0-E34D-8F9A-CB1B70340534}"/>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5EB10B4D1E05419449A4B8070FEB48" ma:contentTypeVersion="2" ma:contentTypeDescription="Create a new document." ma:contentTypeScope="" ma:versionID="12cdd00bf43461da5f4bb5f573c3f76f">
  <xsd:schema xmlns:xsd="http://www.w3.org/2001/XMLSchema" xmlns:xs="http://www.w3.org/2001/XMLSchema" xmlns:p="http://schemas.microsoft.com/office/2006/metadata/properties" xmlns:ns2="7bc965b3-6e93-4f6e-ba5b-af6c11aed501" targetNamespace="http://schemas.microsoft.com/office/2006/metadata/properties" ma:root="true" ma:fieldsID="33d0aebf5dc44cd1927f2f5c5336b6c3" ns2:_="">
    <xsd:import namespace="7bc965b3-6e93-4f6e-ba5b-af6c11aed50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c965b3-6e93-4f6e-ba5b-af6c11aed5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94CA38-B87D-422D-B8BF-42AF8B4D48B7}">
  <ds:schemaRefs>
    <ds:schemaRef ds:uri="http://schemas.microsoft.com/sharepoint/v3/contenttype/forms"/>
  </ds:schemaRefs>
</ds:datastoreItem>
</file>

<file path=customXml/itemProps2.xml><?xml version="1.0" encoding="utf-8"?>
<ds:datastoreItem xmlns:ds="http://schemas.openxmlformats.org/officeDocument/2006/customXml" ds:itemID="{9E6BDD49-2B1E-435D-B9FD-E6951C7229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c965b3-6e93-4f6e-ba5b-af6c11aed5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82AFB9-A5CD-4D3E-8FA8-6258FD56AEDB}">
  <ds:schemaRefs>
    <ds:schemaRef ds:uri="http://schemas.microsoft.com/office/2006/metadata/longProperties"/>
  </ds:schemaRefs>
</ds:datastoreItem>
</file>

<file path=customXml/itemProps4.xml><?xml version="1.0" encoding="utf-8"?>
<ds:datastoreItem xmlns:ds="http://schemas.openxmlformats.org/officeDocument/2006/customXml" ds:itemID="{1844725C-11EC-4C70-83F9-E8412E4F6AE9}">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7bc965b3-6e93-4f6e-ba5b-af6c11aed50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MMA PPT Template</Template>
  <TotalTime>4372</TotalTime>
  <Words>3184</Words>
  <Application>Microsoft Office PowerPoint</Application>
  <PresentationFormat>On-screen Show (16:9)</PresentationFormat>
  <Paragraphs>416</Paragraphs>
  <Slides>26</Slides>
  <Notes>26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MS PGothic</vt:lpstr>
      <vt:lpstr>Arial</vt:lpstr>
      <vt:lpstr>Calibri</vt:lpstr>
      <vt:lpstr>Courier New</vt:lpstr>
      <vt:lpstr>Estrangelo Edessa</vt:lpstr>
      <vt:lpstr>Georgia</vt:lpstr>
      <vt:lpstr>System Font Regular</vt:lpstr>
      <vt:lpstr>Times New Roman</vt:lpstr>
      <vt:lpstr>Wingdings</vt:lpstr>
      <vt:lpstr>Default Design</vt:lpstr>
      <vt:lpstr>1_Default Design</vt:lpstr>
      <vt:lpstr>2_Default Design</vt:lpstr>
      <vt:lpstr>Workers’ Compensation Return to Work: Pay Now or Pay Later </vt:lpstr>
      <vt:lpstr>PowerPoint Presentation</vt:lpstr>
      <vt:lpstr>Why Employee Safety and  Work Compensation Are Important to You!</vt:lpstr>
      <vt:lpstr>What is Workers’ Compensation?  and Why does it exist?</vt:lpstr>
      <vt:lpstr>Proactive Actions</vt:lpstr>
      <vt:lpstr>Beyond Our Control</vt:lpstr>
      <vt:lpstr>What You Can Do</vt:lpstr>
      <vt:lpstr>So What is An E-Mod and How it Does Work?</vt:lpstr>
      <vt:lpstr>How the E-Mod is Calculated</vt:lpstr>
      <vt:lpstr>How the E-Mod Impacts Premium Costs</vt:lpstr>
      <vt:lpstr>If an Employer’s Total Manual Premium  is $100,000… </vt:lpstr>
      <vt:lpstr>Each Policy Year the E-Mod is recalculated using the combined claim  history from a three (3) year rolling period. The most recent or current Policy Year is NOT included. </vt:lpstr>
      <vt:lpstr>How Return to Work and Claim Severity  Play a Critical Role in the E-Mod Calculation </vt:lpstr>
      <vt:lpstr>Understanding statutory workers’ compensation regulations</vt:lpstr>
      <vt:lpstr>Upper Midwest Waiting Periods</vt:lpstr>
      <vt:lpstr>Employee Benefits to a Return to Work Program</vt:lpstr>
      <vt:lpstr>Company Benefits to Return to Work Program </vt:lpstr>
      <vt:lpstr>Common Misconceptions of Return to Work</vt:lpstr>
      <vt:lpstr>Develop Post-Injury Protocols</vt:lpstr>
      <vt:lpstr>Complete an Accident Investigation</vt:lpstr>
      <vt:lpstr>PowerPoint Presentation</vt:lpstr>
      <vt:lpstr>Case Study: Construction  $1-$2M Payroll  Mod: 1.12 – No RTW</vt:lpstr>
      <vt:lpstr>Case Study: Construction  $1-$2M Payroll  Mod: 0.98 - RTW</vt:lpstr>
      <vt:lpstr>Mod Impact - Construction </vt:lpstr>
      <vt:lpstr>Conclusion </vt:lpstr>
      <vt:lpstr>PowerPoint Presentation</vt:lpstr>
    </vt:vector>
  </TitlesOfParts>
  <Company>MMC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of PowerPoint Here</dc:title>
  <dc:creator>Hawkins, Erin (MMA)</dc:creator>
  <cp:lastModifiedBy> </cp:lastModifiedBy>
  <cp:revision>188</cp:revision>
  <cp:lastPrinted>2020-07-22T01:26:14Z</cp:lastPrinted>
  <dcterms:created xsi:type="dcterms:W3CDTF">2019-05-09T14:48:56Z</dcterms:created>
  <dcterms:modified xsi:type="dcterms:W3CDTF">2020-07-22T11:35:00Z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y fmtid="{D5CDD505-2E9C-101B-9397-08002B2CF9AE}" pid="10" name="ContentTypeId">
    <vt:lpwstr>0x010100375EB10B4D1E05419449A4B8070FEB48</vt:lpwstr>
  </property>
</Properties>
</file>