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tiff" ContentType="image/tif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791" r:id="rId2"/>
  </p:sldMasterIdLst>
  <p:notesMasterIdLst>
    <p:notesMasterId r:id="rId26"/>
  </p:notesMasterIdLst>
  <p:handoutMasterIdLst>
    <p:handoutMasterId r:id="rId27"/>
  </p:handoutMasterIdLst>
  <p:sldIdLst>
    <p:sldId id="273" r:id="rId3"/>
    <p:sldId id="29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95" r:id="rId17"/>
    <p:sldId id="286" r:id="rId18"/>
    <p:sldId id="287" r:id="rId19"/>
    <p:sldId id="294" r:id="rId20"/>
    <p:sldId id="289" r:id="rId21"/>
    <p:sldId id="290" r:id="rId22"/>
    <p:sldId id="296" r:id="rId23"/>
    <p:sldId id="293" r:id="rId24"/>
    <p:sldId id="27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EEBE2"/>
    <a:srgbClr val="4475A2"/>
    <a:srgbClr val="9F2121"/>
    <a:srgbClr val="4D9CDD"/>
    <a:srgbClr val="F7F7D9"/>
    <a:srgbClr val="313A45"/>
    <a:srgbClr val="394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24" autoAdjust="0"/>
    <p:restoredTop sz="94678" autoAdjust="0"/>
  </p:normalViewPr>
  <p:slideViewPr>
    <p:cSldViewPr>
      <p:cViewPr>
        <p:scale>
          <a:sx n="60" d="100"/>
          <a:sy n="60" d="100"/>
        </p:scale>
        <p:origin x="-3816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1"/>
    </p:cViewPr>
  </p:sorterViewPr>
  <p:notesViewPr>
    <p:cSldViewPr>
      <p:cViewPr varScale="1">
        <p:scale>
          <a:sx n="64" d="100"/>
          <a:sy n="64" d="100"/>
        </p:scale>
        <p:origin x="-1637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090909090909089"/>
          <c:y val="0.4882032667876588"/>
          <c:w val="0.49696969696969695"/>
          <c:h val="0.4464609800362976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1472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1472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1472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1472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1472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1472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147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8726131606976782E-4"/>
                  <c:y val="-4.13277123962529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0781795988076356E-2"/>
                  <c:y val="-1.434583523583948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4507539442709341E-3"/>
                  <c:y val="1.78150271420420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5230983987644721E-4"/>
                  <c:y val="1.78733910111484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1337146751593459E-2"/>
                  <c:y val="1.140236729148365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4963630362753373E-2"/>
                  <c:y val="-2.115651599038234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2572204672020774E-2"/>
                  <c:y val="-3.56172083826190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spPr>
              <a:noFill/>
              <a:ln w="22945">
                <a:noFill/>
              </a:ln>
            </c:spPr>
            <c:txPr>
              <a:bodyPr/>
              <a:lstStyle/>
              <a:p>
                <a:pPr>
                  <a:defRPr sz="1265" b="0" i="0" u="none" strike="noStrike" baseline="0">
                    <a:solidFill>
                      <a:srgbClr val="000000"/>
                    </a:solidFill>
                    <a:latin typeface="+mj-lt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Example!$A$8:$A$14</c:f>
              <c:strCache>
                <c:ptCount val="7"/>
                <c:pt idx="0">
                  <c:v>Estimating &amp; Bid Review</c:v>
                </c:pt>
                <c:pt idx="1">
                  <c:v>Project Management / Project Execution</c:v>
                </c:pt>
                <c:pt idx="2">
                  <c:v>Project Administrative Issues</c:v>
                </c:pt>
                <c:pt idx="3">
                  <c:v>Divisional Management Functions</c:v>
                </c:pt>
                <c:pt idx="4">
                  <c:v>Senior Management Functions</c:v>
                </c:pt>
                <c:pt idx="5">
                  <c:v>Business Development</c:v>
                </c:pt>
                <c:pt idx="6">
                  <c:v>Miscellaneous Administration</c:v>
                </c:pt>
              </c:strCache>
            </c:strRef>
          </c:cat>
          <c:val>
            <c:numRef>
              <c:f>Example!$C$8:$C$14</c:f>
              <c:numCache>
                <c:formatCode>0%</c:formatCode>
                <c:ptCount val="7"/>
                <c:pt idx="0">
                  <c:v>0.15</c:v>
                </c:pt>
                <c:pt idx="1">
                  <c:v>0.2</c:v>
                </c:pt>
                <c:pt idx="2">
                  <c:v>0.2</c:v>
                </c:pt>
                <c:pt idx="3">
                  <c:v>0.15</c:v>
                </c:pt>
                <c:pt idx="4">
                  <c:v>0.15</c:v>
                </c:pt>
                <c:pt idx="5">
                  <c:v>0.05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2945">
          <a:noFill/>
        </a:ln>
      </c:spPr>
    </c:plotArea>
    <c:legend>
      <c:legendPos val="r"/>
      <c:layout>
        <c:manualLayout>
          <c:xMode val="edge"/>
          <c:yMode val="edge"/>
          <c:x val="0.12727272727272726"/>
          <c:y val="1.8148820326678767E-2"/>
          <c:w val="0.77373737373737372"/>
          <c:h val="0.3720508166969147"/>
        </c:manualLayout>
      </c:layout>
      <c:overlay val="0"/>
      <c:spPr>
        <a:solidFill>
          <a:srgbClr val="FFFFFF"/>
        </a:solidFill>
        <a:ln w="2868">
          <a:solidFill>
            <a:srgbClr val="000000"/>
          </a:solidFill>
          <a:prstDash val="solid"/>
        </a:ln>
      </c:spPr>
      <c:txPr>
        <a:bodyPr/>
        <a:lstStyle/>
        <a:p>
          <a:pPr>
            <a:defRPr sz="1161" b="0" i="0" u="none" strike="noStrike" baseline="0">
              <a:solidFill>
                <a:srgbClr val="000000"/>
              </a:solidFill>
              <a:latin typeface="+mj-lt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FFFFFF"/>
    </a:solidFill>
    <a:ln w="2868">
      <a:solidFill>
        <a:srgbClr val="000000"/>
      </a:solidFill>
      <a:prstDash val="solid"/>
    </a:ln>
  </c:spPr>
  <c:txPr>
    <a:bodyPr/>
    <a:lstStyle/>
    <a:p>
      <a:pPr>
        <a:defRPr sz="723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8763000"/>
            <a:ext cx="25908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© 2011 FMI Corporation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8729663"/>
            <a:ext cx="5334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29DADF2D-E103-4418-B95C-8417F41909A2}" type="slidenum">
              <a:rPr lang="en-US" sz="1100">
                <a:solidFill>
                  <a:schemeClr val="bg1">
                    <a:lumMod val="65000"/>
                  </a:schemeClr>
                </a:solidFill>
                <a:latin typeface="+mj-lt"/>
              </a:rPr>
              <a:pPr>
                <a:defRPr/>
              </a:pPr>
              <a:t>‹#›</a:t>
            </a:fld>
            <a:endParaRPr lang="en-US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635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152400"/>
            <a:ext cx="60960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8763000"/>
            <a:ext cx="25908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© 2011 FMI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8729663"/>
            <a:ext cx="5334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A6863830-3533-4B41-9191-F1A4F56EFDE4}" type="slidenum">
              <a:rPr lang="en-US" sz="1100">
                <a:solidFill>
                  <a:schemeClr val="bg1">
                    <a:lumMod val="65000"/>
                  </a:schemeClr>
                </a:solidFill>
                <a:latin typeface="+mj-lt"/>
              </a:rPr>
              <a:pPr>
                <a:defRPr/>
              </a:pPr>
              <a:t>‹#›</a:t>
            </a:fld>
            <a:endParaRPr lang="en-US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419600"/>
            <a:ext cx="609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j-lt"/>
              </a:rPr>
              <a:t>_____________________________________________________________________________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440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tabLst/>
      <a:defRPr sz="1200" kern="1200" baseline="0">
        <a:solidFill>
          <a:schemeClr val="tx1">
            <a:lumMod val="85000"/>
            <a:lumOff val="15000"/>
          </a:schemeClr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548" y="8685709"/>
            <a:ext cx="2971903" cy="4567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6" tIns="44778" rIns="89556" bIns="44778"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645" indent="-279864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454" indent="-223891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236" indent="-223891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018" indent="-223891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2799" indent="-223891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0581" indent="-223891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8363" indent="-223891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6144" indent="-223891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634434-BC3C-4CA2-9169-71E8D3A6371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52400"/>
            <a:ext cx="5486400" cy="41148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2592"/>
            <a:ext cx="2883583" cy="4473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3" tIns="44776" rIns="89553" bIns="44776"/>
          <a:lstStyle>
            <a:lvl1pPr defTabSz="8753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645" indent="-279864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454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236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018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2799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0581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8363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6144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000000"/>
                </a:solidFill>
              </a:rPr>
              <a:t>© FMI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69887" y="8682592"/>
            <a:ext cx="2883582" cy="4473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3" tIns="44776" rIns="89553" bIns="44776"/>
          <a:lstStyle>
            <a:lvl1pPr defTabSz="8753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645" indent="-279864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454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236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018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2799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0581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8363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6144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522F72-98A5-45AA-B463-B86F1925C73F}" type="slidenum">
              <a:rPr lang="en-US" sz="800">
                <a:solidFill>
                  <a:srgbClr val="000000"/>
                </a:solidFill>
              </a:rPr>
              <a:pPr eaLnBrk="1" hangingPunct="1"/>
              <a:t>12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52400"/>
            <a:ext cx="5486400" cy="4114800"/>
          </a:xfrm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0" y="4344414"/>
            <a:ext cx="5485160" cy="41137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91" tIns="43244" rIns="86491" bIns="4324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8685709"/>
            <a:ext cx="2971903" cy="4567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0" tIns="44774" rIns="89550" bIns="44774"/>
          <a:lstStyle>
            <a:lvl1pPr defTabSz="8753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645" indent="-279864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454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236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018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2799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0581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8363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6144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© FMI 1000-7707-5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548" y="8685709"/>
            <a:ext cx="2971903" cy="4567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0" tIns="44774" rIns="89550" bIns="44774"/>
          <a:lstStyle>
            <a:lvl1pPr defTabSz="8753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645" indent="-279864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454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236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018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2799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0581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8363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6144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D06925-EF49-4252-84C1-537BB9AF9D99}" type="slidenum">
              <a:rPr lang="en-US" sz="800"/>
              <a:pPr eaLnBrk="1" hangingPunct="1"/>
              <a:t>16</a:t>
            </a:fld>
            <a:endParaRPr lang="en-US" sz="8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52400"/>
            <a:ext cx="5486400" cy="41148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0" y="4342854"/>
            <a:ext cx="5485160" cy="41152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6" tIns="44778" rIns="89556" bIns="4477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8685709"/>
            <a:ext cx="2971903" cy="4567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0" tIns="44774" rIns="89550" bIns="44774"/>
          <a:lstStyle>
            <a:lvl1pPr defTabSz="8753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645" indent="-279864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454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236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018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2799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0581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8363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6144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© FMI 1000-7707-5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548" y="8685709"/>
            <a:ext cx="2971903" cy="4567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0" tIns="44774" rIns="89550" bIns="44774"/>
          <a:lstStyle>
            <a:lvl1pPr defTabSz="87535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7645" indent="-279864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9454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67236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5018" indent="-223891" defTabSz="8753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2799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0581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58363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06144" indent="-223891" defTabSz="8753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D06925-EF49-4252-84C1-537BB9AF9D99}" type="slidenum">
              <a:rPr lang="en-US" sz="800"/>
              <a:pPr eaLnBrk="1" hangingPunct="1"/>
              <a:t>17</a:t>
            </a:fld>
            <a:endParaRPr lang="en-US" sz="8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52400"/>
            <a:ext cx="5486400" cy="41148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0" y="4342854"/>
            <a:ext cx="5485160" cy="41152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6" tIns="44778" rIns="89556" bIns="4477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52400"/>
            <a:ext cx="5486400" cy="4114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343400"/>
            <a:ext cx="609600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rp4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31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9486B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657600" y="990600"/>
            <a:ext cx="5486400" cy="5410200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sq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52400"/>
            <a:ext cx="9144000" cy="838200"/>
          </a:xfrm>
          <a:prstGeom prst="rect">
            <a:avLst/>
          </a:prstGeom>
          <a:solidFill>
            <a:srgbClr val="39486B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FMI_WTagline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2663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0" y="1600200"/>
            <a:ext cx="3810000" cy="3581400"/>
          </a:xfrm>
        </p:spPr>
        <p:txBody>
          <a:bodyPr anchor="t"/>
          <a:lstStyle>
            <a:lvl1pPr algn="ctr">
              <a:defRPr>
                <a:solidFill>
                  <a:srgbClr val="595959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6962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tx1">
                  <a:lumMod val="50000"/>
                  <a:lumOff val="50000"/>
                </a:schemeClr>
              </a:buClr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>
            <a:lvl1pPr>
              <a:defRPr>
                <a:solidFill>
                  <a:srgbClr val="3948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tx1">
                  <a:lumMod val="50000"/>
                  <a:lumOff val="50000"/>
                </a:schemeClr>
              </a:buClr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3962400"/>
            <a:ext cx="9144000" cy="1371600"/>
          </a:xfrm>
          <a:prstGeom prst="rect">
            <a:avLst/>
          </a:prstGeom>
          <a:solidFill>
            <a:srgbClr val="002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5334000"/>
            <a:ext cx="9144000" cy="1524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349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3" descr="FMILogo_white_blackb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34050"/>
            <a:ext cx="37496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52400" y="1600200"/>
            <a:ext cx="8839200" cy="2155825"/>
          </a:xfrm>
        </p:spPr>
        <p:txBody>
          <a:bodyPr/>
          <a:lstStyle>
            <a:lvl1pPr>
              <a:defRPr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" y="4038600"/>
            <a:ext cx="8839200" cy="1219200"/>
          </a:xfrm>
          <a:prstGeom prst="rect">
            <a:avLst/>
          </a:prstGeom>
        </p:spPr>
        <p:txBody>
          <a:bodyPr anchor="ctr"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547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438"/>
            <a:ext cx="8382000" cy="487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990600"/>
            <a:ext cx="8305800" cy="5486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81400" y="6629400"/>
            <a:ext cx="2133600" cy="466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-| </a:t>
            </a:r>
            <a:fld id="{55DD3826-10A8-49F5-A789-FF5703F3D09D}" type="slidenum">
              <a:rPr lang="en-US"/>
              <a:pPr>
                <a:defRPr/>
              </a:pPr>
              <a:t>‹#›</a:t>
            </a:fld>
            <a:r>
              <a:rPr lang="en-US"/>
              <a:t> |-</a:t>
            </a:r>
          </a:p>
        </p:txBody>
      </p:sp>
    </p:spTree>
    <p:extLst>
      <p:ext uri="{BB962C8B-B14F-4D97-AF65-F5344CB8AC3E}">
        <p14:creationId xmlns:p14="http://schemas.microsoft.com/office/powerpoint/2010/main" val="27887421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724400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436688"/>
            <a:ext cx="4040188" cy="4724400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091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2209800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3"/>
          <p:cNvSpPr txBox="1">
            <a:spLocks/>
          </p:cNvSpPr>
          <p:nvPr userDrawn="1"/>
        </p:nvSpPr>
        <p:spPr>
          <a:xfrm>
            <a:off x="0" y="6324600"/>
            <a:ext cx="8991600" cy="47625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596900"/>
          </a:xfrm>
        </p:spPr>
        <p:txBody>
          <a:bodyPr anchor="b"/>
          <a:lstStyle>
            <a:lvl1pPr algn="l">
              <a:defRPr sz="1600" b="1">
                <a:solidFill>
                  <a:srgbClr val="3948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rp4b_smaller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102393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31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rgbClr val="39486B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52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FMI_NoTagline_Whit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29600" y="304800"/>
            <a:ext cx="590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ooter Placeholder 3"/>
          <p:cNvSpPr txBox="1">
            <a:spLocks/>
          </p:cNvSpPr>
          <p:nvPr/>
        </p:nvSpPr>
        <p:spPr>
          <a:xfrm>
            <a:off x="0" y="6324600"/>
            <a:ext cx="8991600" cy="47625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Line One</a:t>
            </a:r>
            <a:br>
              <a:rPr lang="en-US" smtClean="0"/>
            </a:br>
            <a:r>
              <a:rPr lang="en-US" smtClean="0"/>
              <a:t>Line Two (if ABSOLUTELY necessary)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6443663"/>
            <a:ext cx="25908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© 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2014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FMI Corporation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05800" y="6443663"/>
            <a:ext cx="5334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7E74CE84-72B9-4D20-9AE2-FF0F9E9C66C0}" type="slidenum">
              <a:rPr lang="en-US" sz="1100">
                <a:solidFill>
                  <a:schemeClr val="bg1">
                    <a:lumMod val="65000"/>
                  </a:schemeClr>
                </a:solidFill>
                <a:latin typeface="+mj-lt"/>
              </a:rPr>
              <a:pPr>
                <a:defRPr/>
              </a:pPr>
              <a:t>‹#›</a:t>
            </a:fld>
            <a:endParaRPr lang="en-US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90" r:id="rId7"/>
    <p:sldLayoutId id="2147483785" r:id="rId8"/>
    <p:sldLayoutId id="2147483786" r:id="rId9"/>
    <p:sldLayoutId id="2147483787" r:id="rId10"/>
    <p:sldLayoutId id="2147483788" r:id="rId11"/>
    <p:sldLayoutId id="2147483803" r:id="rId12"/>
    <p:sldLayoutId id="2147483804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9486B"/>
        </a:buClr>
        <a:buSzPct val="100000"/>
        <a:buFont typeface="Wingdings" pitchFamily="2" charset="2"/>
        <a:buChar char="§"/>
        <a:defRPr sz="2500" kern="1200">
          <a:solidFill>
            <a:srgbClr val="3948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9486B"/>
        </a:buClr>
        <a:buSzPct val="50000"/>
        <a:buFont typeface="Wingdings 2" pitchFamily="18" charset="2"/>
        <a:buChar char=""/>
        <a:defRPr sz="2200" kern="1200">
          <a:solidFill>
            <a:srgbClr val="39486B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39486B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39486B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39486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9128-22F8-442D-86CB-E1A4C4D202B8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CB86-8C0F-4F1A-9664-E67C076EB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1828800"/>
            <a:ext cx="4495800" cy="3124200"/>
          </a:xfrm>
        </p:spPr>
        <p:txBody>
          <a:bodyPr/>
          <a:lstStyle/>
          <a:p>
            <a:r>
              <a:rPr lang="en-US" sz="3200" dirty="0" smtClean="0"/>
              <a:t>Building your Backlog - </a:t>
            </a:r>
            <a:br>
              <a:rPr lang="en-US" sz="3200" dirty="0" smtClean="0"/>
            </a:br>
            <a:r>
              <a:rPr lang="en-US" sz="3200" dirty="0" smtClean="0"/>
              <a:t>Regardless of Market Conditions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 smtClean="0"/>
              <a:t>March 11, 2014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870361"/>
            <a:ext cx="1463040" cy="148776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05401"/>
            <a:ext cx="2381424" cy="12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NEW/Revised Time Expenditures – What needs to change?</a:t>
            </a:r>
          </a:p>
        </p:txBody>
      </p:sp>
      <p:graphicFrame>
        <p:nvGraphicFramePr>
          <p:cNvPr id="365571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4546617"/>
              </p:ext>
            </p:extLst>
          </p:nvPr>
        </p:nvGraphicFramePr>
        <p:xfrm>
          <a:off x="762000" y="2514600"/>
          <a:ext cx="3905250" cy="3437553"/>
        </p:xfrm>
        <a:graphic>
          <a:graphicData uri="http://schemas.openxmlformats.org/drawingml/2006/table">
            <a:tbl>
              <a:tblPr/>
              <a:tblGrid>
                <a:gridCol w="208266"/>
                <a:gridCol w="2919173"/>
                <a:gridCol w="777811"/>
              </a:tblGrid>
              <a:tr h="273076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CURRENT WORK ACTIVITY PIE CHART</a:t>
                      </a:r>
                    </a:p>
                  </a:txBody>
                  <a:tcPr marL="91433" marR="91433"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Percent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Estimating &amp; Bid Review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Project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Mgmnt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/ Project Execution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Project Administrative Issues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Divisional Management Functions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Senior Management Functions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Business Development</a:t>
                      </a:r>
                      <a:endParaRPr kumimoji="0" lang="en-US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Miscellaneous Administration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4" name="Text Box 41"/>
          <p:cNvSpPr txBox="1">
            <a:spLocks noChangeArrowheads="1"/>
          </p:cNvSpPr>
          <p:nvPr/>
        </p:nvSpPr>
        <p:spPr bwMode="auto">
          <a:xfrm>
            <a:off x="914400" y="1752600"/>
            <a:ext cx="358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Fill in your Work Activity Pie Chart below.</a:t>
            </a:r>
          </a:p>
        </p:txBody>
      </p:sp>
      <p:sp>
        <p:nvSpPr>
          <p:cNvPr id="12328" name="Rectangle 43"/>
          <p:cNvSpPr>
            <a:spLocks noChangeArrowheads="1"/>
          </p:cNvSpPr>
          <p:nvPr/>
        </p:nvSpPr>
        <p:spPr bwMode="auto">
          <a:xfrm>
            <a:off x="4800600" y="1295400"/>
            <a:ext cx="41910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45"/>
          <p:cNvSpPr>
            <a:spLocks noChangeArrowheads="1"/>
          </p:cNvSpPr>
          <p:nvPr/>
        </p:nvSpPr>
        <p:spPr bwMode="auto">
          <a:xfrm>
            <a:off x="5867400" y="3668713"/>
            <a:ext cx="2286000" cy="2286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327" name="Picture 46" descr="MCBS01890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49713"/>
            <a:ext cx="12080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4" t="1659" r="8973" b="59368"/>
          <a:stretch/>
        </p:blipFill>
        <p:spPr>
          <a:xfrm>
            <a:off x="5143500" y="1447800"/>
            <a:ext cx="35052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Proactive, and Creative, BD Practices are </a:t>
            </a:r>
            <a:r>
              <a:rPr lang="en-US" dirty="0" smtClean="0">
                <a:solidFill>
                  <a:srgbClr val="002060"/>
                </a:solidFill>
              </a:rPr>
              <a:t>Demanded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22313" y="1319213"/>
            <a:ext cx="7772400" cy="1500187"/>
          </a:xfrm>
        </p:spPr>
        <p:txBody>
          <a:bodyPr/>
          <a:lstStyle/>
          <a:p>
            <a:r>
              <a:rPr lang="en-US" sz="3200" b="1" dirty="0" smtClean="0"/>
              <a:t>Building Your Backlog, Regardless of Market Conditions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FIVE Winning Strategies!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/>
              <a:t>Organizational Focus … not an individual responsibility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Target the </a:t>
            </a:r>
            <a:r>
              <a:rPr lang="en-US" sz="2400" b="1" u="sng" dirty="0" smtClean="0"/>
              <a:t>RIGHT</a:t>
            </a:r>
            <a:r>
              <a:rPr lang="en-US" sz="2400" dirty="0" smtClean="0"/>
              <a:t> customers and opportunities</a:t>
            </a:r>
          </a:p>
          <a:p>
            <a:pPr lvl="1">
              <a:defRPr/>
            </a:pPr>
            <a:r>
              <a:rPr lang="en-US" sz="2000" dirty="0" smtClean="0"/>
              <a:t>Time is your most valuable resource … ROI mentality!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000" dirty="0" smtClean="0"/>
              <a:t>Saying “NO” is NOT a bad practice!</a:t>
            </a:r>
          </a:p>
          <a:p>
            <a:pPr marL="571500" indent="-514350">
              <a:buFont typeface="+mj-lt"/>
              <a:buAutoNum type="arabicPeriod"/>
              <a:defRPr/>
            </a:pPr>
            <a:r>
              <a:rPr lang="en-US" sz="2400" dirty="0" smtClean="0"/>
              <a:t>PRE-RFP is KEY!</a:t>
            </a:r>
          </a:p>
          <a:p>
            <a:pPr marL="800100" lvl="1">
              <a:defRPr/>
            </a:pPr>
            <a:r>
              <a:rPr lang="en-US" sz="2000" dirty="0" smtClean="0"/>
              <a:t>Contractors generating the MOST high-value “touches” BEFORE the proposal / presentation phase WIN!</a:t>
            </a:r>
          </a:p>
          <a:p>
            <a:pPr marL="800100" lvl="1">
              <a:spcAft>
                <a:spcPts val="1200"/>
              </a:spcAft>
              <a:defRPr/>
            </a:pPr>
            <a:r>
              <a:rPr lang="en-US" sz="2000" dirty="0" smtClean="0"/>
              <a:t>GIVE VALUE to GET project-winning consideration!</a:t>
            </a:r>
          </a:p>
          <a:p>
            <a:pPr marL="57150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/>
              <a:t>Creatively Differentiate … Pre-con a significant opportunity!</a:t>
            </a:r>
          </a:p>
          <a:p>
            <a:pPr marL="57150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/>
              <a:t>OBSESS over knowing customer’s Key Issues!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Organizational Relationship Building –</a:t>
            </a:r>
            <a:br>
              <a:rPr lang="en-US" sz="2400" smtClean="0"/>
            </a:br>
            <a:r>
              <a:rPr lang="en-US" sz="2400" smtClean="0"/>
              <a:t>“Zippering” for Maximum Account Penetration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905000" y="1143000"/>
            <a:ext cx="1768475" cy="725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Target Customer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62575" y="1152525"/>
            <a:ext cx="1768475" cy="725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Your Company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095500" y="2028825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  <a:p>
            <a:pPr algn="ctr"/>
            <a:r>
              <a:rPr lang="en-US">
                <a:solidFill>
                  <a:srgbClr val="000000"/>
                </a:solidFill>
              </a:rPr>
              <a:t>CEO</a:t>
            </a:r>
          </a:p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619750" y="2028825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President;</a:t>
            </a:r>
          </a:p>
          <a:p>
            <a:pPr algn="ctr"/>
            <a:r>
              <a:rPr lang="en-US">
                <a:solidFill>
                  <a:srgbClr val="000000"/>
                </a:solidFill>
              </a:rPr>
              <a:t>Sr. Mgrs.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095500" y="2905125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Vice President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Facilities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629275" y="2905125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  <a:p>
            <a:pPr algn="ctr"/>
            <a:r>
              <a:rPr lang="en-US" sz="1400">
                <a:solidFill>
                  <a:srgbClr val="000000"/>
                </a:solidFill>
              </a:rPr>
              <a:t>Proj Exec</a:t>
            </a:r>
          </a:p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095500" y="3800475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VP Strategic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Finance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657850" y="3800475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  <a:p>
            <a:pPr algn="ctr"/>
            <a:r>
              <a:rPr lang="en-US" sz="1400">
                <a:solidFill>
                  <a:srgbClr val="000000"/>
                </a:solidFill>
              </a:rPr>
              <a:t>Chief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Est./Pre-con</a:t>
            </a:r>
          </a:p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095500" y="4705350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Facilities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Engineers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095500" y="5553075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  <a:p>
            <a:pPr algn="ctr"/>
            <a:r>
              <a:rPr lang="en-US" sz="1400">
                <a:solidFill>
                  <a:srgbClr val="000000"/>
                </a:solidFill>
              </a:rPr>
              <a:t>Project Mgrs.</a:t>
            </a:r>
          </a:p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676900" y="4705350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695950" y="5553075"/>
            <a:ext cx="1301750" cy="725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Supts.</a:t>
            </a:r>
          </a:p>
        </p:txBody>
      </p:sp>
      <p:sp>
        <p:nvSpPr>
          <p:cNvPr id="15375" name="Rectangle 22"/>
          <p:cNvSpPr>
            <a:spLocks noChangeArrowheads="1"/>
          </p:cNvSpPr>
          <p:nvPr/>
        </p:nvSpPr>
        <p:spPr bwMode="auto">
          <a:xfrm>
            <a:off x="5724525" y="4933950"/>
            <a:ext cx="11557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Project Mgrs.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Customers (Job or No Job) yield a BALANCED BD focus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Pursue </a:t>
            </a:r>
            <a:r>
              <a:rPr lang="en-US" i="1" u="sng" dirty="0" smtClean="0"/>
              <a:t>customers</a:t>
            </a:r>
            <a:r>
              <a:rPr lang="en-US" dirty="0" smtClean="0"/>
              <a:t>, NOT just projects!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Customers are comprised of: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Decision-makers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Influencers (internal to their business)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User Groups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Designers, consultants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Subs with superior client relationships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“Connected” Suppliers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Others?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the RIGHT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Define criteria for THE RIGHT customers; i.e. it’s not JUST about that they have work!</a:t>
            </a:r>
          </a:p>
          <a:p>
            <a:endParaRPr lang="en-US" dirty="0"/>
          </a:p>
          <a:p>
            <a:r>
              <a:rPr lang="en-US" dirty="0" smtClean="0"/>
              <a:t>Define criteria for THE RIGHT jobs; ensure your RIGHT customers understand your RIGHT jobs!</a:t>
            </a:r>
          </a:p>
          <a:p>
            <a:endParaRPr lang="en-US" dirty="0" smtClean="0"/>
          </a:p>
          <a:p>
            <a:r>
              <a:rPr lang="en-US" dirty="0" smtClean="0"/>
              <a:t>Go / No Go; Checklists &amp; proactive conversations at least!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Strategies for NEW customer development –</a:t>
            </a:r>
          </a:p>
          <a:p>
            <a:pPr lvl="1"/>
            <a:r>
              <a:rPr lang="en-US" dirty="0" smtClean="0"/>
              <a:t>Proactive participation in relevant networking venues</a:t>
            </a:r>
          </a:p>
          <a:p>
            <a:pPr lvl="1"/>
            <a:endParaRPr lang="en-US" dirty="0"/>
          </a:p>
          <a:p>
            <a:r>
              <a:rPr lang="en-US" dirty="0" smtClean="0"/>
              <a:t>Strategies for EXISTING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Touches for ALL Customer Components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Creative</a:t>
            </a:r>
            <a:r>
              <a:rPr lang="en-US" dirty="0" smtClean="0"/>
              <a:t> initiatives AND techniques MUST be developed and executed</a:t>
            </a:r>
          </a:p>
          <a:p>
            <a:pPr lvl="1"/>
            <a:r>
              <a:rPr lang="en-US" dirty="0" smtClean="0"/>
              <a:t>It’s about THEIR Key Issues, Concerns, etc.</a:t>
            </a:r>
          </a:p>
          <a:p>
            <a:pPr lvl="1"/>
            <a:r>
              <a:rPr lang="en-US" dirty="0" smtClean="0"/>
              <a:t>Reasons to meet, or just talk?</a:t>
            </a:r>
          </a:p>
          <a:p>
            <a:pPr lvl="1"/>
            <a:r>
              <a:rPr lang="en-US" dirty="0" smtClean="0"/>
              <a:t>Remember, GIVE to GET! </a:t>
            </a:r>
          </a:p>
          <a:p>
            <a:pPr lvl="2"/>
            <a:r>
              <a:rPr lang="en-US" dirty="0" smtClean="0"/>
              <a:t>GIVE = provide information to customers that will “educate” them; NOT giving information about your company!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Proactive BD Sales Activity Matrix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419450"/>
              </p:ext>
            </p:extLst>
          </p:nvPr>
        </p:nvGraphicFramePr>
        <p:xfrm>
          <a:off x="-152400" y="1676400"/>
          <a:ext cx="979170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Document" r:id="rId5" imgW="7014854" imgH="3164701" progId="Word.Document.12">
                  <p:embed/>
                </p:oleObj>
              </mc:Choice>
              <mc:Fallback>
                <p:oleObj name="Document" r:id="rId5" imgW="7014854" imgH="316470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1676400"/>
                        <a:ext cx="9791700" cy="442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277938"/>
            <a:ext cx="5257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Account Name </a:t>
            </a:r>
            <a:r>
              <a:rPr lang="en-US" sz="1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				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Development Sales Activity Matrix</a:t>
            </a:r>
            <a:endParaRPr lang="en-US" dirty="0" smtClean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345057"/>
              </p:ext>
            </p:extLst>
          </p:nvPr>
        </p:nvGraphicFramePr>
        <p:xfrm>
          <a:off x="-152400" y="1676400"/>
          <a:ext cx="979170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Document" r:id="rId5" imgW="7014854" imgH="3164701" progId="Word.Document.12">
                  <p:embed/>
                </p:oleObj>
              </mc:Choice>
              <mc:Fallback>
                <p:oleObj name="Document" r:id="rId5" imgW="7014854" imgH="316470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1676400"/>
                        <a:ext cx="9791700" cy="442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277938"/>
            <a:ext cx="5257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Account Name </a:t>
            </a:r>
            <a:r>
              <a:rPr lang="en-US" sz="1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				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Down Arrow 4"/>
          <p:cNvSpPr/>
          <p:nvPr/>
        </p:nvSpPr>
        <p:spPr>
          <a:xfrm rot="3241416">
            <a:off x="5771357" y="1210468"/>
            <a:ext cx="292100" cy="982663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“Development” Meetings – Specific to Client Interests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Essentially, “reasons” to keep your proactive BD process moving forward … AND to </a:t>
            </a:r>
            <a:r>
              <a:rPr lang="en-US" b="1" u="sng" dirty="0" smtClean="0"/>
              <a:t>advance</a:t>
            </a:r>
            <a:r>
              <a:rPr lang="en-US" dirty="0" smtClean="0"/>
              <a:t> targeted relationships!</a:t>
            </a:r>
          </a:p>
          <a:p>
            <a:r>
              <a:rPr lang="en-US" dirty="0" smtClean="0"/>
              <a:t>Key elements of success –</a:t>
            </a:r>
          </a:p>
          <a:p>
            <a:pPr lvl="1"/>
            <a:r>
              <a:rPr lang="en-US" dirty="0" smtClean="0"/>
              <a:t>“Meetings” might really just be phone conversations; they “count”</a:t>
            </a:r>
          </a:p>
          <a:p>
            <a:pPr lvl="1"/>
            <a:r>
              <a:rPr lang="en-US" dirty="0" smtClean="0"/>
              <a:t>Convey no more than one to two points during the meeting / conversation</a:t>
            </a:r>
          </a:p>
          <a:p>
            <a:pPr lvl="1"/>
            <a:r>
              <a:rPr lang="en-US" dirty="0" smtClean="0"/>
              <a:t>Ensure they address points of interest; THEIRS, NOT yours!</a:t>
            </a:r>
          </a:p>
          <a:p>
            <a:pPr lvl="1"/>
            <a:r>
              <a:rPr lang="en-US" dirty="0" smtClean="0"/>
              <a:t>Strategy = GIVE to GET!</a:t>
            </a:r>
          </a:p>
          <a:p>
            <a:pPr lvl="1"/>
            <a:r>
              <a:rPr lang="en-US" dirty="0" smtClean="0"/>
              <a:t>What are examples of “Gives to Gets”?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Business Development Requirements </a:t>
            </a:r>
            <a:r>
              <a:rPr lang="en-US" dirty="0" smtClean="0">
                <a:solidFill>
                  <a:srgbClr val="002060"/>
                </a:solidFill>
              </a:rPr>
              <a:t>Exponentially </a:t>
            </a:r>
            <a:r>
              <a:rPr lang="en-US" dirty="0">
                <a:solidFill>
                  <a:srgbClr val="002060"/>
                </a:solidFill>
              </a:rPr>
              <a:t>More Difficult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772400" cy="1500187"/>
          </a:xfrm>
        </p:spPr>
        <p:txBody>
          <a:bodyPr/>
          <a:lstStyle/>
          <a:p>
            <a:r>
              <a:rPr lang="en-US" sz="3200" b="1" dirty="0" smtClean="0"/>
              <a:t>Building your Backlog – Regardless of Market Conditions</a:t>
            </a:r>
          </a:p>
        </p:txBody>
      </p:sp>
    </p:spTree>
    <p:extLst>
      <p:ext uri="{BB962C8B-B14F-4D97-AF65-F5344CB8AC3E}">
        <p14:creationId xmlns:p14="http://schemas.microsoft.com/office/powerpoint/2010/main" val="305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GIVE to GETS?!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Management Info</a:t>
            </a:r>
          </a:p>
          <a:p>
            <a:pPr lvl="1"/>
            <a:r>
              <a:rPr lang="en-US" dirty="0" smtClean="0"/>
              <a:t>Historic databases</a:t>
            </a:r>
          </a:p>
          <a:p>
            <a:pPr lvl="1"/>
            <a:r>
              <a:rPr lang="en-US" dirty="0" smtClean="0"/>
              <a:t>Value Management / Analyses Results; scope specific</a:t>
            </a:r>
          </a:p>
          <a:p>
            <a:pPr lvl="1"/>
            <a:r>
              <a:rPr lang="en-US" dirty="0" smtClean="0"/>
              <a:t>Trends data; again by scopes / building systems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Materials pricing trends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Risk Mitigation Strategies for Owners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Project Delivery Info – Pros and Cons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Others? Status of “automating” the ability to deliver these?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FIVE Winning Strategies!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/>
              <a:t>Organizational Focus … not an individual responsibility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Target the </a:t>
            </a:r>
            <a:r>
              <a:rPr lang="en-US" sz="2400" b="1" u="sng" dirty="0" smtClean="0"/>
              <a:t>RIGHT</a:t>
            </a:r>
            <a:r>
              <a:rPr lang="en-US" sz="2400" dirty="0" smtClean="0"/>
              <a:t> customers and opportunities</a:t>
            </a:r>
          </a:p>
          <a:p>
            <a:pPr lvl="1">
              <a:defRPr/>
            </a:pPr>
            <a:r>
              <a:rPr lang="en-US" sz="2000" dirty="0" smtClean="0"/>
              <a:t>Time is your most valuable resource … ROI mentality!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000" dirty="0" smtClean="0"/>
              <a:t>Saying “NO” is NOT a bad practice!</a:t>
            </a:r>
          </a:p>
          <a:p>
            <a:pPr marL="571500" indent="-514350">
              <a:buFont typeface="+mj-lt"/>
              <a:buAutoNum type="arabicPeriod"/>
              <a:defRPr/>
            </a:pPr>
            <a:r>
              <a:rPr lang="en-US" sz="2400" dirty="0" smtClean="0"/>
              <a:t>PRE-RFP is KEY!</a:t>
            </a:r>
          </a:p>
          <a:p>
            <a:pPr marL="800100" lvl="1">
              <a:defRPr/>
            </a:pPr>
            <a:r>
              <a:rPr lang="en-US" sz="2000" dirty="0" smtClean="0"/>
              <a:t>Contractors generating the MOST high-value “touches” BEFORE the proposal / presentation phase WIN!</a:t>
            </a:r>
          </a:p>
          <a:p>
            <a:pPr marL="800100" lvl="1">
              <a:spcAft>
                <a:spcPts val="1200"/>
              </a:spcAft>
              <a:defRPr/>
            </a:pPr>
            <a:r>
              <a:rPr lang="en-US" sz="2000" dirty="0" smtClean="0"/>
              <a:t>GIVE VALUE to GET project-winning consideration!</a:t>
            </a:r>
          </a:p>
          <a:p>
            <a:pPr marL="57150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/>
              <a:t>Creatively Differentiate … Pre-con a significant opportunity!</a:t>
            </a:r>
          </a:p>
          <a:p>
            <a:pPr marL="57150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smtClean="0"/>
              <a:t>OBSESS over knowing customer’s Key Issues!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56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38400" y="1676400"/>
            <a:ext cx="4191000" cy="35052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81275" y="1790700"/>
            <a:ext cx="3895725" cy="3238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+mj-lt"/>
              </a:rPr>
              <a:t>Scott Humrickhouse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+mj-lt"/>
              </a:rPr>
              <a:t>Managing Director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+mj-lt"/>
              </a:rPr>
              <a:t>FMI Corporation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white"/>
                </a:solidFill>
                <a:latin typeface="+mj-lt"/>
              </a:rPr>
              <a:t>5171 Glenwood Avenue, Suite 200</a:t>
            </a:r>
            <a:endParaRPr lang="en-US" b="1" dirty="0">
              <a:solidFill>
                <a:prstClr val="white"/>
              </a:solidFill>
              <a:latin typeface="+mj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+mj-lt"/>
              </a:rPr>
              <a:t>Raleigh, NC </a:t>
            </a:r>
            <a:r>
              <a:rPr lang="en-US" b="1" dirty="0" smtClean="0">
                <a:solidFill>
                  <a:prstClr val="white"/>
                </a:solidFill>
                <a:latin typeface="+mj-lt"/>
              </a:rPr>
              <a:t>27612</a:t>
            </a:r>
            <a:endParaRPr lang="en-US" b="1" dirty="0">
              <a:solidFill>
                <a:prstClr val="white"/>
              </a:solidFill>
              <a:latin typeface="+mj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  <a:latin typeface="+mj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+mj-lt"/>
              </a:rPr>
              <a:t>shumrickhouse@fminet.com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+mj-lt"/>
              </a:rPr>
              <a:t>919.785.9287 – Phone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+mj-lt"/>
              </a:rPr>
              <a:t>919.785.9320 – Fax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  <a:latin typeface="+mj-lt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+mj-lt"/>
              </a:rPr>
              <a:t>www.fminet.com</a:t>
            </a:r>
          </a:p>
        </p:txBody>
      </p:sp>
    </p:spTree>
    <p:extLst>
      <p:ext uri="{BB962C8B-B14F-4D97-AF65-F5344CB8AC3E}">
        <p14:creationId xmlns:p14="http://schemas.microsoft.com/office/powerpoint/2010/main" val="24456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514600"/>
            <a:ext cx="9144000" cy="3810000"/>
          </a:xfrm>
          <a:prstGeom prst="rect">
            <a:avLst/>
          </a:prstGeom>
          <a:solidFill>
            <a:schemeClr val="bg2">
              <a:lumMod val="90000"/>
              <a:alpha val="39000"/>
            </a:schemeClr>
          </a:solidFill>
          <a:ln w="6350" cap="sq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FMI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838200"/>
            <a:ext cx="5638800" cy="5867400"/>
          </a:xfrm>
          <a:prstGeom prst="rect">
            <a:avLst/>
          </a:prstGeom>
          <a:solidFill>
            <a:srgbClr val="EEEBE2">
              <a:alpha val="39000"/>
            </a:srgbClr>
          </a:solidFill>
          <a:ln w="6350" cap="sq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EEEBE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1219200"/>
            <a:ext cx="5181600" cy="4648200"/>
          </a:xfrm>
          <a:prstGeom prst="rect">
            <a:avLst/>
          </a:prstGeom>
          <a:solidFill>
            <a:schemeClr val="bg1"/>
          </a:solidFill>
          <a:ln w="6350" cap="sq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/>
          </a:p>
        </p:txBody>
      </p:sp>
      <p:sp>
        <p:nvSpPr>
          <p:cNvPr id="9" name="TextBox 8"/>
          <p:cNvSpPr txBox="1"/>
          <p:nvPr/>
        </p:nvSpPr>
        <p:spPr>
          <a:xfrm>
            <a:off x="2514600" y="1295400"/>
            <a:ext cx="510540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FMI is the largest provider of management consulting, investment banking and research to the engineering and construction industry. We work in all segments of the industry providing clients with value-added business solutions, including: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Strategic Advisory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Market Research and Business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Leadership and Talent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Project and Process Improvement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Mergers, Acquisitions and Financial Consulting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Compensation Data and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Consulting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Risk Management Consulting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 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Founded by Dr.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Emol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A. Fails in 1953, FMI has professionals in offices across the U.S. FMI delivers innovative, customized solutions to contractors; construction materials producers; manufacturers and suppliers of building materials and equipment; owners and developers; engineers and architects; utilities; and construction industry trade associations. FMI is an advisor you can count on to build and maintain a successful business, from your leadership to your site managers.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377825"/>
            <a:ext cx="4800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Knowledge        •        Expertise        </a:t>
            </a:r>
            <a:r>
              <a:rPr lang="en-US" sz="1400" b="1" dirty="0">
                <a:solidFill>
                  <a:schemeClr val="bg1"/>
                </a:solidFill>
              </a:rPr>
              <a:t>•        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Relationships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2527300"/>
            <a:ext cx="2057400" cy="292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300" dirty="0">
                <a:solidFill>
                  <a:srgbClr val="39486B"/>
                </a:solidFill>
                <a:latin typeface="+mj-lt"/>
              </a:rPr>
              <a:t>Visit us at www.fminet.com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Realities – Five Facts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There are always contractors making money.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Companies trend independent of the market...particularly those with perpetual proactive BD execution!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Following the crowd is a GREAT way to lose money.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You are perfectly configured to get the results you are currently getting.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Front-end - creative innovation mandated!</a:t>
            </a:r>
          </a:p>
          <a:p>
            <a:pPr>
              <a:spcAft>
                <a:spcPts val="1800"/>
              </a:spcAft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Aggressive Competition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dirty="0" smtClean="0"/>
              <a:t>“Strong” demand sectors are now everybody’s “expertise”</a:t>
            </a:r>
          </a:p>
          <a:p>
            <a:pPr eaLnBrk="1" hangingPunct="1">
              <a:spcBef>
                <a:spcPts val="1800"/>
              </a:spcBef>
            </a:pPr>
            <a:r>
              <a:rPr lang="en-US" b="1" u="sng" dirty="0" smtClean="0"/>
              <a:t>Real</a:t>
            </a:r>
            <a:r>
              <a:rPr lang="en-US" dirty="0" smtClean="0"/>
              <a:t> jobs analogous to “shark-infested” waters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BIG BOYS playing at all levels…they bring different solutions to owners and designers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Competition double to triple for YOUR targeted customers and jobs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Competition MAY be willing to “work for wages”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What can you do?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Drastic Times Demand Drastic Measures!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What does the concept of “collective” or “total” organizational Business Development mean to you?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Markets responding favorably to </a:t>
            </a:r>
            <a:r>
              <a:rPr lang="en-US" b="1" u="sng" dirty="0" smtClean="0"/>
              <a:t>“Doer – Sellers”</a:t>
            </a:r>
            <a:r>
              <a:rPr lang="en-US" dirty="0" smtClean="0"/>
              <a:t>!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Is this a recognizable “shift” in how you currently perceive what happens with your BD efforts?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Drastic measures mean CHANGING how you and your organizational resources currently spend their time!</a:t>
            </a:r>
          </a:p>
          <a:p>
            <a:pPr lvl="1">
              <a:spcAft>
                <a:spcPts val="1800"/>
              </a:spcAft>
            </a:pPr>
            <a:r>
              <a:rPr lang="en-US" b="1" u="sng" dirty="0" smtClean="0"/>
              <a:t>Meaningful</a:t>
            </a:r>
            <a:r>
              <a:rPr lang="en-US" dirty="0" smtClean="0"/>
              <a:t> customer contact … </a:t>
            </a:r>
            <a:r>
              <a:rPr lang="en-US" b="1" u="sng" dirty="0" smtClean="0"/>
              <a:t>in between</a:t>
            </a:r>
            <a:r>
              <a:rPr lang="en-US" dirty="0" smtClean="0"/>
              <a:t> jobs!</a:t>
            </a:r>
          </a:p>
          <a:p>
            <a:pPr marL="457200" lvl="1" indent="0">
              <a:spcAft>
                <a:spcPts val="1800"/>
              </a:spcAft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Yesterday’s Market Dynamics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733800" y="2409825"/>
            <a:ext cx="990600" cy="2209800"/>
          </a:xfrm>
          <a:prstGeom prst="line">
            <a:avLst/>
          </a:prstGeom>
          <a:noFill/>
          <a:ln w="4762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5257800" y="2409825"/>
            <a:ext cx="990600" cy="2209800"/>
          </a:xfrm>
          <a:prstGeom prst="line">
            <a:avLst/>
          </a:prstGeom>
          <a:noFill/>
          <a:ln w="4762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038600" y="30194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latin typeface="+mj-lt"/>
              </a:rPr>
              <a:t>Historically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038600" y="2943225"/>
            <a:ext cx="1905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09800" y="1050925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# of Projects (real) in your pipeline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09800" y="4648200"/>
            <a:ext cx="541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# of Projects won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1 out of </a:t>
            </a:r>
            <a:r>
              <a:rPr lang="en-US" sz="2400" b="1" u="sng" dirty="0" smtClean="0">
                <a:latin typeface="+mj-lt"/>
              </a:rPr>
              <a:t>4 </a:t>
            </a:r>
            <a:r>
              <a:rPr lang="en-US" sz="2400" b="1" u="sng" dirty="0">
                <a:latin typeface="+mj-lt"/>
              </a:rPr>
              <a:t>- </a:t>
            </a:r>
            <a:r>
              <a:rPr lang="en-US" sz="2400" b="1" u="sng" dirty="0" smtClean="0">
                <a:latin typeface="+mj-lt"/>
              </a:rPr>
              <a:t>5</a:t>
            </a:r>
            <a:endParaRPr lang="en-US" sz="2400" b="1" u="sng" dirty="0">
              <a:latin typeface="+mj-lt"/>
            </a:endParaRPr>
          </a:p>
        </p:txBody>
      </p:sp>
      <p:graphicFrame>
        <p:nvGraphicFramePr>
          <p:cNvPr id="332857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136225"/>
              </p:ext>
            </p:extLst>
          </p:nvPr>
        </p:nvGraphicFramePr>
        <p:xfrm>
          <a:off x="914400" y="1981200"/>
          <a:ext cx="1676400" cy="2984502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Suspects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Prospects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“Live” Prospects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Bids/Proposals &amp;Presentations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 Awards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2832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32414"/>
              </p:ext>
            </p:extLst>
          </p:nvPr>
        </p:nvGraphicFramePr>
        <p:xfrm>
          <a:off x="7391400" y="1981200"/>
          <a:ext cx="1295400" cy="2776539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4" name="Text Box 54"/>
          <p:cNvSpPr txBox="1">
            <a:spLocks noChangeArrowheads="1"/>
          </p:cNvSpPr>
          <p:nvPr/>
        </p:nvSpPr>
        <p:spPr bwMode="auto">
          <a:xfrm>
            <a:off x="838200" y="5486400"/>
            <a:ext cx="495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000" dirty="0">
                <a:latin typeface="+mj-lt"/>
              </a:rPr>
              <a:t>1 Everybody who has bought or could buy construction services in a given market</a:t>
            </a:r>
          </a:p>
          <a:p>
            <a:r>
              <a:rPr kumimoji="1" lang="en-US" sz="1000" dirty="0">
                <a:latin typeface="+mj-lt"/>
              </a:rPr>
              <a:t>2 Potential buyers of your services who meet customer criteria  </a:t>
            </a:r>
          </a:p>
          <a:p>
            <a:r>
              <a:rPr kumimoji="1" lang="en-US" sz="1000" dirty="0">
                <a:latin typeface="+mj-lt"/>
              </a:rPr>
              <a:t>3 Project chase or customer development </a:t>
            </a:r>
          </a:p>
          <a:p>
            <a:r>
              <a:rPr kumimoji="1" lang="en-US" sz="1000" dirty="0">
                <a:latin typeface="+mj-lt"/>
              </a:rPr>
              <a:t>4 Ask for the same </a:t>
            </a:r>
          </a:p>
          <a:p>
            <a:r>
              <a:rPr kumimoji="1" lang="en-US" sz="1000" dirty="0">
                <a:latin typeface="+mj-lt"/>
              </a:rPr>
              <a:t>5 Secure the contract </a:t>
            </a:r>
          </a:p>
        </p:txBody>
      </p:sp>
      <p:sp>
        <p:nvSpPr>
          <p:cNvPr id="8225" name="Line 55"/>
          <p:cNvSpPr>
            <a:spLocks noChangeShapeType="1"/>
          </p:cNvSpPr>
          <p:nvPr/>
        </p:nvSpPr>
        <p:spPr bwMode="auto">
          <a:xfrm>
            <a:off x="838200" y="5486400"/>
            <a:ext cx="472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Oval 60"/>
          <p:cNvSpPr>
            <a:spLocks noChangeArrowheads="1"/>
          </p:cNvSpPr>
          <p:nvPr/>
        </p:nvSpPr>
        <p:spPr bwMode="auto">
          <a:xfrm>
            <a:off x="3733800" y="2165350"/>
            <a:ext cx="2514600" cy="457200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63"/>
          <p:cNvSpPr>
            <a:spLocks noChangeShapeType="1"/>
          </p:cNvSpPr>
          <p:nvPr/>
        </p:nvSpPr>
        <p:spPr bwMode="auto">
          <a:xfrm>
            <a:off x="4724400" y="4632325"/>
            <a:ext cx="5334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Market Challenge</a:t>
            </a:r>
          </a:p>
        </p:txBody>
      </p:sp>
      <p:sp>
        <p:nvSpPr>
          <p:cNvPr id="9219" name="Oval 62"/>
          <p:cNvSpPr>
            <a:spLocks noChangeArrowheads="1"/>
          </p:cNvSpPr>
          <p:nvPr/>
        </p:nvSpPr>
        <p:spPr bwMode="auto">
          <a:xfrm>
            <a:off x="2581275" y="2238375"/>
            <a:ext cx="4733925" cy="504825"/>
          </a:xfrm>
          <a:prstGeom prst="ellipse">
            <a:avLst/>
          </a:prstGeom>
          <a:solidFill>
            <a:srgbClr val="DDDDDD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3733800" y="2501900"/>
            <a:ext cx="990600" cy="2209800"/>
          </a:xfrm>
          <a:prstGeom prst="line">
            <a:avLst/>
          </a:prstGeom>
          <a:noFill/>
          <a:ln w="4762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 flipH="1">
            <a:off x="5257800" y="2501900"/>
            <a:ext cx="990600" cy="2209800"/>
          </a:xfrm>
          <a:prstGeom prst="line">
            <a:avLst/>
          </a:prstGeom>
          <a:noFill/>
          <a:ln w="4762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038600" y="31115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latin typeface="+mj-lt"/>
              </a:rPr>
              <a:t>Historically</a:t>
            </a:r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4038600" y="3035300"/>
            <a:ext cx="1905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2209800" y="11430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+mj-lt"/>
              </a:rPr>
              <a:t># of Projects (real) in your pipeline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2286000" y="4703028"/>
            <a:ext cx="541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# of Projects won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solidFill>
                  <a:srgbClr val="FF0000"/>
                </a:solidFill>
                <a:latin typeface="+mj-lt"/>
              </a:rPr>
              <a:t>1 out of </a:t>
            </a:r>
            <a:r>
              <a:rPr lang="en-US" sz="2400" b="1" u="sng" dirty="0">
                <a:solidFill>
                  <a:srgbClr val="FF0000"/>
                </a:solidFill>
                <a:latin typeface="+mj-lt"/>
              </a:rPr>
              <a:t>8 - 9</a:t>
            </a:r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2590800" y="2514600"/>
            <a:ext cx="2133600" cy="2197100"/>
          </a:xfrm>
          <a:prstGeom prst="line">
            <a:avLst/>
          </a:prstGeom>
          <a:noFill/>
          <a:ln w="4762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H="1">
            <a:off x="5257800" y="2514600"/>
            <a:ext cx="2057400" cy="2197100"/>
          </a:xfrm>
          <a:prstGeom prst="line">
            <a:avLst/>
          </a:prstGeom>
          <a:noFill/>
          <a:ln w="4762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4038600" y="1600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+mj-lt"/>
              </a:rPr>
              <a:t>Today</a:t>
            </a:r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>
            <a:off x="2667000" y="2057400"/>
            <a:ext cx="4495800" cy="0"/>
          </a:xfrm>
          <a:prstGeom prst="line">
            <a:avLst/>
          </a:prstGeom>
          <a:noFill/>
          <a:ln w="31750" cap="sq">
            <a:solidFill>
              <a:srgbClr val="FF0000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33885" name="Group 61"/>
          <p:cNvGraphicFramePr>
            <a:graphicFrameLocks noGrp="1"/>
          </p:cNvGraphicFramePr>
          <p:nvPr/>
        </p:nvGraphicFramePr>
        <p:xfrm>
          <a:off x="914400" y="2073275"/>
          <a:ext cx="1676400" cy="2984502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Suspects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Prospects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“Live” Prospects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Bids/Proposals &amp;Presentations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 Awards</a:t>
                      </a:r>
                      <a:r>
                        <a:rPr kumimoji="0" lang="en-US" sz="14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3860" name="Group 36"/>
          <p:cNvGraphicFramePr>
            <a:graphicFrameLocks noGrp="1"/>
          </p:cNvGraphicFramePr>
          <p:nvPr/>
        </p:nvGraphicFramePr>
        <p:xfrm>
          <a:off x="7391400" y="2073275"/>
          <a:ext cx="1295400" cy="2776539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3" name="Text Box 58"/>
          <p:cNvSpPr txBox="1">
            <a:spLocks noChangeArrowheads="1"/>
          </p:cNvSpPr>
          <p:nvPr/>
        </p:nvSpPr>
        <p:spPr bwMode="auto">
          <a:xfrm>
            <a:off x="838200" y="5499100"/>
            <a:ext cx="487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000" dirty="0">
                <a:latin typeface="+mj-lt"/>
              </a:rPr>
              <a:t>1 Everybody who has bought or could buy construction services in a given market</a:t>
            </a:r>
          </a:p>
          <a:p>
            <a:r>
              <a:rPr kumimoji="1" lang="en-US" sz="1000" dirty="0">
                <a:latin typeface="+mj-lt"/>
              </a:rPr>
              <a:t>2 Potential buyers of your services who meet customer criteria  </a:t>
            </a:r>
          </a:p>
          <a:p>
            <a:r>
              <a:rPr kumimoji="1" lang="en-US" sz="1000" dirty="0">
                <a:latin typeface="+mj-lt"/>
              </a:rPr>
              <a:t>3 Project chase or customer development </a:t>
            </a:r>
          </a:p>
          <a:p>
            <a:r>
              <a:rPr kumimoji="1" lang="en-US" sz="1000" dirty="0">
                <a:latin typeface="+mj-lt"/>
              </a:rPr>
              <a:t>4 Ask for the same </a:t>
            </a:r>
          </a:p>
          <a:p>
            <a:r>
              <a:rPr kumimoji="1" lang="en-US" sz="1000" dirty="0">
                <a:latin typeface="+mj-lt"/>
              </a:rPr>
              <a:t>5 Secure the contract </a:t>
            </a:r>
          </a:p>
        </p:txBody>
      </p:sp>
      <p:sp>
        <p:nvSpPr>
          <p:cNvPr id="9254" name="Line 59"/>
          <p:cNvSpPr>
            <a:spLocks noChangeShapeType="1"/>
          </p:cNvSpPr>
          <p:nvPr/>
        </p:nvSpPr>
        <p:spPr bwMode="auto">
          <a:xfrm>
            <a:off x="838200" y="5499100"/>
            <a:ext cx="472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63"/>
          <p:cNvSpPr>
            <a:spLocks noChangeShapeType="1"/>
          </p:cNvSpPr>
          <p:nvPr/>
        </p:nvSpPr>
        <p:spPr bwMode="auto">
          <a:xfrm>
            <a:off x="4724400" y="4724400"/>
            <a:ext cx="5334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Oval 64"/>
          <p:cNvSpPr>
            <a:spLocks noChangeArrowheads="1"/>
          </p:cNvSpPr>
          <p:nvPr/>
        </p:nvSpPr>
        <p:spPr bwMode="auto">
          <a:xfrm>
            <a:off x="3733800" y="2257425"/>
            <a:ext cx="2514600" cy="457200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Time Expenditures</a:t>
            </a:r>
          </a:p>
        </p:txBody>
      </p:sp>
      <p:graphicFrame>
        <p:nvGraphicFramePr>
          <p:cNvPr id="351275" name="Group 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9943931"/>
              </p:ext>
            </p:extLst>
          </p:nvPr>
        </p:nvGraphicFramePr>
        <p:xfrm>
          <a:off x="769938" y="2514600"/>
          <a:ext cx="3903662" cy="3341053"/>
        </p:xfrm>
        <a:graphic>
          <a:graphicData uri="http://schemas.openxmlformats.org/drawingml/2006/table">
            <a:tbl>
              <a:tblPr/>
              <a:tblGrid>
                <a:gridCol w="208266"/>
                <a:gridCol w="2917585"/>
                <a:gridCol w="777811"/>
              </a:tblGrid>
              <a:tr h="328613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CURRENT WORK ACTIVITY PIE CHART</a:t>
                      </a:r>
                    </a:p>
                  </a:txBody>
                  <a:tcPr marL="91433" marR="9143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Percent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Estimating &amp; Bid Review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15%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Project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Mgmnt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/ Project Execution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Project Administrative Issues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Divisional Management Functions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15%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Senior Management Functions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15%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Business Development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5%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Miscellaneous Administration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Object 4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100553"/>
              </p:ext>
            </p:extLst>
          </p:nvPr>
        </p:nvGraphicFramePr>
        <p:xfrm>
          <a:off x="4775200" y="1117600"/>
          <a:ext cx="4241800" cy="507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7" name="Text Box 42"/>
          <p:cNvSpPr txBox="1">
            <a:spLocks noChangeArrowheads="1"/>
          </p:cNvSpPr>
          <p:nvPr/>
        </p:nvSpPr>
        <p:spPr bwMode="auto">
          <a:xfrm>
            <a:off x="914400" y="1752600"/>
            <a:ext cx="358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u="sng" dirty="0">
                <a:latin typeface="+mj-lt"/>
              </a:rPr>
              <a:t>Example</a:t>
            </a:r>
            <a:r>
              <a:rPr lang="en-US" sz="2400" b="1" dirty="0">
                <a:latin typeface="+mj-lt"/>
              </a:rPr>
              <a:t> of Work Activity Pie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Time Expenditures</a:t>
            </a:r>
          </a:p>
        </p:txBody>
      </p:sp>
      <p:graphicFrame>
        <p:nvGraphicFramePr>
          <p:cNvPr id="352304" name="Group 4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99513785"/>
              </p:ext>
            </p:extLst>
          </p:nvPr>
        </p:nvGraphicFramePr>
        <p:xfrm>
          <a:off x="752475" y="2478088"/>
          <a:ext cx="3905250" cy="3437553"/>
        </p:xfrm>
        <a:graphic>
          <a:graphicData uri="http://schemas.openxmlformats.org/drawingml/2006/table">
            <a:tbl>
              <a:tblPr/>
              <a:tblGrid>
                <a:gridCol w="208266"/>
                <a:gridCol w="2919173"/>
                <a:gridCol w="777811"/>
              </a:tblGrid>
              <a:tr h="273076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4" marB="45724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CURRENT WORK ACTIVITY PIE CHART</a:t>
                      </a:r>
                    </a:p>
                  </a:txBody>
                  <a:tcPr marL="91433" marR="91433"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Percent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Estimating &amp; Bid Review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Project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Mgmnt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/ Project Execution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Project Administrative Issues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Divisional Management Functions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Senior Management Functions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Business Development</a:t>
                      </a:r>
                      <a:endParaRPr kumimoji="0" lang="en-US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65159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Miscellaneous Administration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7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02448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33" marR="91433"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0" name="Text Box 41"/>
          <p:cNvSpPr txBox="1">
            <a:spLocks noChangeArrowheads="1"/>
          </p:cNvSpPr>
          <p:nvPr/>
        </p:nvSpPr>
        <p:spPr bwMode="auto">
          <a:xfrm>
            <a:off x="904875" y="1716088"/>
            <a:ext cx="358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latin typeface="+mj-lt"/>
              </a:rPr>
              <a:t>Fill in your Work Activity Pie Chart below.</a:t>
            </a:r>
          </a:p>
        </p:txBody>
      </p:sp>
      <p:sp>
        <p:nvSpPr>
          <p:cNvPr id="11304" name="Rectangle 42"/>
          <p:cNvSpPr>
            <a:spLocks noChangeArrowheads="1"/>
          </p:cNvSpPr>
          <p:nvPr/>
        </p:nvSpPr>
        <p:spPr bwMode="auto">
          <a:xfrm>
            <a:off x="4800600" y="1295400"/>
            <a:ext cx="41910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Oval 44"/>
          <p:cNvSpPr>
            <a:spLocks noChangeArrowheads="1"/>
          </p:cNvSpPr>
          <p:nvPr/>
        </p:nvSpPr>
        <p:spPr bwMode="auto">
          <a:xfrm>
            <a:off x="5867400" y="3668713"/>
            <a:ext cx="2286000" cy="2286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03" name="Picture 45" descr="MCBS01890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49713"/>
            <a:ext cx="12080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4" t="1659" r="8973" b="59368"/>
          <a:stretch/>
        </p:blipFill>
        <p:spPr>
          <a:xfrm>
            <a:off x="5143500" y="1447800"/>
            <a:ext cx="35052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Template010913">
  <a:themeElements>
    <a:clrScheme name="#FMI Corporat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/>
      <a:lstStyle>
        <a:defPPr algn="ctr" fontAlgn="auto">
          <a:spcAft>
            <a:spcPts val="0"/>
          </a:spcAft>
          <a:defRPr sz="2400" b="1" dirty="0">
            <a:solidFill>
              <a:schemeClr val="tx1">
                <a:lumMod val="65000"/>
                <a:lumOff val="35000"/>
              </a:schemeClr>
            </a:solidFill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CorporateTemplate010913</Template>
  <TotalTime>103</TotalTime>
  <Words>1132</Words>
  <Application>Microsoft Office PowerPoint</Application>
  <PresentationFormat>On-screen Show (4:3)</PresentationFormat>
  <Paragraphs>227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CorporateTemplate010913</vt:lpstr>
      <vt:lpstr>Custom Design</vt:lpstr>
      <vt:lpstr>Document</vt:lpstr>
      <vt:lpstr>Building your Backlog -  Regardless of Market Conditions   March 11, 2014</vt:lpstr>
      <vt:lpstr>Business Development Requirements Exponentially More Difficult </vt:lpstr>
      <vt:lpstr>Market Realities – Five Facts</vt:lpstr>
      <vt:lpstr>Aggressive Competition</vt:lpstr>
      <vt:lpstr>Drastic Times Demand Drastic Measures!</vt:lpstr>
      <vt:lpstr>Yesterday’s Market Dynamics</vt:lpstr>
      <vt:lpstr>Today’s Market Challenge</vt:lpstr>
      <vt:lpstr>Current Time Expenditures</vt:lpstr>
      <vt:lpstr>Current Time Expenditures</vt:lpstr>
      <vt:lpstr>NEW/Revised Time Expenditures – What needs to change?</vt:lpstr>
      <vt:lpstr>Proactive, and Creative, BD Practices are Demanded</vt:lpstr>
      <vt:lpstr> FIVE Winning Strategies!</vt:lpstr>
      <vt:lpstr>Organizational Relationship Building – “Zippering” for Maximum Account Penetration</vt:lpstr>
      <vt:lpstr>Customers (Job or No Job) yield a BALANCED BD focus</vt:lpstr>
      <vt:lpstr>Targeting the RIGHT Customers</vt:lpstr>
      <vt:lpstr>Multiple Touches for ALL Customer Components</vt:lpstr>
      <vt:lpstr>Proactive BD Sales Activity Matrix</vt:lpstr>
      <vt:lpstr>Business Development Sales Activity Matrix</vt:lpstr>
      <vt:lpstr>“Development” Meetings – Specific to Client Interests</vt:lpstr>
      <vt:lpstr>GIVE to GETS?!</vt:lpstr>
      <vt:lpstr> FIVE Winning Strategies!</vt:lpstr>
      <vt:lpstr>Thank You!</vt:lpstr>
      <vt:lpstr>About FMI</vt:lpstr>
    </vt:vector>
  </TitlesOfParts>
  <Company>FMI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Acquisition Mandates if you want to Compete!  Business Development Requirements  Exponentially More Difficult  May 16, 2013</dc:title>
  <dc:creator>Stephanie Garrett</dc:creator>
  <cp:lastModifiedBy>Gates, Joseph</cp:lastModifiedBy>
  <cp:revision>36</cp:revision>
  <dcterms:created xsi:type="dcterms:W3CDTF">2013-05-02T15:33:32Z</dcterms:created>
  <dcterms:modified xsi:type="dcterms:W3CDTF">2014-03-12T12:27:43Z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-271368489</vt:i4>
  </property>
  <property fmtid="{D5CDD505-2E9C-101B-9397-08002B2CF9AE}" pid="3" name="_NewReviewCycle">
    <vt:lpwstr/>
  </property>
  <property fmtid="{D5CDD505-2E9C-101B-9397-08002B2CF9AE}" pid="4" name="_EmailSubject">
    <vt:lpwstr>FMI Follow-up</vt:lpwstr>
  </property>
  <property fmtid="{D5CDD505-2E9C-101B-9397-08002B2CF9AE}" pid="5" name="_AuthorEmail">
    <vt:lpwstr>SHumrickhouse@FMINET.com</vt:lpwstr>
  </property>
  <property fmtid="{D5CDD505-2E9C-101B-9397-08002B2CF9AE}" pid="6" name="_AuthorEmailDisplayName">
    <vt:lpwstr>Humrickhouse, Scott</vt:lpwstr>
  </property>
  <property fmtid="{D5CDD505-2E9C-101B-9397-08002B2CF9AE}" pid="7" name="_PreviousAdHocReviewCycleID">
    <vt:i4>-271368489</vt:i4>
  </property>
</Properties>
</file>