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38"/>
  </p:notesMasterIdLst>
  <p:sldIdLst>
    <p:sldId id="307" r:id="rId6"/>
    <p:sldId id="257" r:id="rId7"/>
    <p:sldId id="262" r:id="rId8"/>
    <p:sldId id="288" r:id="rId9"/>
    <p:sldId id="270" r:id="rId10"/>
    <p:sldId id="271" r:id="rId11"/>
    <p:sldId id="303" r:id="rId12"/>
    <p:sldId id="304" r:id="rId13"/>
    <p:sldId id="286" r:id="rId14"/>
    <p:sldId id="287" r:id="rId15"/>
    <p:sldId id="274" r:id="rId16"/>
    <p:sldId id="289" r:id="rId17"/>
    <p:sldId id="276" r:id="rId18"/>
    <p:sldId id="290" r:id="rId19"/>
    <p:sldId id="291" r:id="rId20"/>
    <p:sldId id="300" r:id="rId21"/>
    <p:sldId id="281" r:id="rId22"/>
    <p:sldId id="292" r:id="rId23"/>
    <p:sldId id="305" r:id="rId24"/>
    <p:sldId id="306" r:id="rId25"/>
    <p:sldId id="277" r:id="rId26"/>
    <p:sldId id="296" r:id="rId27"/>
    <p:sldId id="301" r:id="rId28"/>
    <p:sldId id="278" r:id="rId29"/>
    <p:sldId id="279" r:id="rId30"/>
    <p:sldId id="297" r:id="rId31"/>
    <p:sldId id="275" r:id="rId32"/>
    <p:sldId id="298" r:id="rId33"/>
    <p:sldId id="299" r:id="rId34"/>
    <p:sldId id="280" r:id="rId35"/>
    <p:sldId id="282" r:id="rId36"/>
    <p:sldId id="30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DA"/>
    <a:srgbClr val="004163"/>
    <a:srgbClr val="00B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7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1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TDATA\Trust\Statistics\Economic%20Info\Consumer%20Sentiment%20Survey\University%20of%20Michigan%20Consumer%20Confide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3/21/2020</c:v>
                </c:pt>
                <c:pt idx="1">
                  <c:v>3/28/2020</c:v>
                </c:pt>
                <c:pt idx="2">
                  <c:v>4/4/2020</c:v>
                </c:pt>
                <c:pt idx="3">
                  <c:v>4/11/2020</c:v>
                </c:pt>
                <c:pt idx="4">
                  <c:v>4/18/2020</c:v>
                </c:pt>
                <c:pt idx="5">
                  <c:v>Total</c:v>
                </c:pt>
              </c:strCache>
            </c:strRef>
          </c:cat>
          <c:val>
            <c:numRef>
              <c:f>Sheet1!$B$4:$G$4</c:f>
              <c:numCache>
                <c:formatCode>_(* #,##0_);_(* \(#,##0\);_(* "-"??_);_(@_)</c:formatCode>
                <c:ptCount val="6"/>
                <c:pt idx="0">
                  <c:v>3307000</c:v>
                </c:pt>
                <c:pt idx="1">
                  <c:v>6867000</c:v>
                </c:pt>
                <c:pt idx="2">
                  <c:v>6615000</c:v>
                </c:pt>
                <c:pt idx="3">
                  <c:v>5237000</c:v>
                </c:pt>
                <c:pt idx="4">
                  <c:v>4427000</c:v>
                </c:pt>
                <c:pt idx="5">
                  <c:v>26453000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F4-4968-88BF-62B3B72A0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5579375"/>
        <c:axId val="595579791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Spokane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strCache>
                      <c:ptCount val="6"/>
                      <c:pt idx="0">
                        <c:v>3/21/2020</c:v>
                      </c:pt>
                      <c:pt idx="1">
                        <c:v>3/28/2020</c:v>
                      </c:pt>
                      <c:pt idx="2">
                        <c:v>4/4/2020</c:v>
                      </c:pt>
                      <c:pt idx="3">
                        <c:v>4/11/2020</c:v>
                      </c:pt>
                      <c:pt idx="4">
                        <c:v>4/18/2020</c:v>
                      </c:pt>
                      <c:pt idx="5">
                        <c:v>Total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Sheet1!$B$2:$G$2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6"/>
                      <c:pt idx="0">
                        <c:v>8774</c:v>
                      </c:pt>
                      <c:pt idx="1">
                        <c:v>12164</c:v>
                      </c:pt>
                      <c:pt idx="2">
                        <c:v>11347</c:v>
                      </c:pt>
                      <c:pt idx="3">
                        <c:v>8382</c:v>
                      </c:pt>
                      <c:pt idx="4">
                        <c:v>5069</c:v>
                      </c:pt>
                      <c:pt idx="5">
                        <c:v>45736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12F4-4968-88BF-62B3B72A0FFF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  <c:pt idx="0">
                        <c:v>Washington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strCache>
                      <c:ptCount val="6"/>
                      <c:pt idx="0">
                        <c:v>3/21/2020</c:v>
                      </c:pt>
                      <c:pt idx="1">
                        <c:v>3/28/2020</c:v>
                      </c:pt>
                      <c:pt idx="2">
                        <c:v>4/4/2020</c:v>
                      </c:pt>
                      <c:pt idx="3">
                        <c:v>4/11/2020</c:v>
                      </c:pt>
                      <c:pt idx="4">
                        <c:v>4/18/2020</c:v>
                      </c:pt>
                      <c:pt idx="5">
                        <c:v>Total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Sheet1!$B$3:$G$3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6"/>
                      <c:pt idx="0" formatCode="General">
                        <c:v>121786</c:v>
                      </c:pt>
                      <c:pt idx="1">
                        <c:v>169798</c:v>
                      </c:pt>
                      <c:pt idx="2">
                        <c:v>169841</c:v>
                      </c:pt>
                      <c:pt idx="3">
                        <c:v>142736</c:v>
                      </c:pt>
                      <c:pt idx="4">
                        <c:v>82435</c:v>
                      </c:pt>
                      <c:pt idx="5">
                        <c:v>686596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2F4-4968-88BF-62B3B72A0FFF}"/>
                  </c:ext>
                </c:extLst>
              </c15:ser>
            </c15:filteredBarSeries>
          </c:ext>
        </c:extLst>
      </c:barChart>
      <c:catAx>
        <c:axId val="595579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5579791"/>
        <c:crosses val="autoZero"/>
        <c:auto val="1"/>
        <c:lblAlgn val="ctr"/>
        <c:lblOffset val="100"/>
        <c:noMultiLvlLbl val="0"/>
      </c:catAx>
      <c:valAx>
        <c:axId val="595579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5579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Washington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3/21/2020</c:v>
                </c:pt>
                <c:pt idx="1">
                  <c:v>3/28/2020</c:v>
                </c:pt>
                <c:pt idx="2">
                  <c:v>4/4/2020</c:v>
                </c:pt>
                <c:pt idx="3">
                  <c:v>4/11/2020</c:v>
                </c:pt>
                <c:pt idx="4">
                  <c:v>4/18/2020</c:v>
                </c:pt>
                <c:pt idx="5">
                  <c:v>Total</c:v>
                </c:pt>
              </c:strCache>
            </c:strRef>
          </c:cat>
          <c:val>
            <c:numRef>
              <c:f>Sheet1!$B$3:$G$3</c:f>
              <c:numCache>
                <c:formatCode>_(* #,##0_);_(* \(#,##0\);_(* "-"??_);_(@_)</c:formatCode>
                <c:ptCount val="6"/>
                <c:pt idx="0" formatCode="General">
                  <c:v>121786</c:v>
                </c:pt>
                <c:pt idx="1">
                  <c:v>169798</c:v>
                </c:pt>
                <c:pt idx="2">
                  <c:v>169841</c:v>
                </c:pt>
                <c:pt idx="3">
                  <c:v>142736</c:v>
                </c:pt>
                <c:pt idx="4">
                  <c:v>82435</c:v>
                </c:pt>
                <c:pt idx="5">
                  <c:v>686596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B2-4417-8838-2A6474EF59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6740687"/>
        <c:axId val="66675233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Spokane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strCache>
                      <c:ptCount val="6"/>
                      <c:pt idx="0">
                        <c:v>3/21/2020</c:v>
                      </c:pt>
                      <c:pt idx="1">
                        <c:v>3/28/2020</c:v>
                      </c:pt>
                      <c:pt idx="2">
                        <c:v>4/4/2020</c:v>
                      </c:pt>
                      <c:pt idx="3">
                        <c:v>4/11/2020</c:v>
                      </c:pt>
                      <c:pt idx="4">
                        <c:v>4/18/2020</c:v>
                      </c:pt>
                      <c:pt idx="5">
                        <c:v>Total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Sheet1!$B$2:$G$2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6"/>
                      <c:pt idx="0">
                        <c:v>8774</c:v>
                      </c:pt>
                      <c:pt idx="1">
                        <c:v>12164</c:v>
                      </c:pt>
                      <c:pt idx="2">
                        <c:v>11347</c:v>
                      </c:pt>
                      <c:pt idx="3">
                        <c:v>8382</c:v>
                      </c:pt>
                      <c:pt idx="4">
                        <c:v>5069</c:v>
                      </c:pt>
                      <c:pt idx="5">
                        <c:v>45736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F9B2-4417-8838-2A6474EF59DA}"/>
                  </c:ext>
                </c:extLst>
              </c15:ser>
            </c15:filteredBarSeries>
          </c:ext>
        </c:extLst>
      </c:barChart>
      <c:catAx>
        <c:axId val="666740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752335"/>
        <c:crosses val="autoZero"/>
        <c:auto val="1"/>
        <c:lblAlgn val="ctr"/>
        <c:lblOffset val="100"/>
        <c:noMultiLvlLbl val="0"/>
      </c:catAx>
      <c:valAx>
        <c:axId val="666752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740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b="1" dirty="0"/>
              <a:t>University of Michigan</a:t>
            </a:r>
            <a:r>
              <a:rPr lang="en-US" b="1" baseline="0" dirty="0"/>
              <a:t> Consumer Confidence Index</a:t>
            </a:r>
            <a:br>
              <a:rPr lang="en-US" b="1" baseline="0" dirty="0"/>
            </a:br>
            <a:r>
              <a:rPr lang="en-US" sz="800" b="1" dirty="0"/>
              <a:t>Source: University</a:t>
            </a:r>
            <a:r>
              <a:rPr lang="en-US" sz="800" b="1" baseline="0" dirty="0"/>
              <a:t> of Michigan</a:t>
            </a:r>
            <a:endParaRPr lang="en-US" sz="800" b="1" dirty="0"/>
          </a:p>
          <a:p>
            <a:pPr>
              <a:defRPr b="1"/>
            </a:pPr>
            <a:endParaRPr lang="en-US" sz="1200" b="1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Graph!$B$6</c:f>
              <c:strCache>
                <c:ptCount val="1"/>
                <c:pt idx="0">
                  <c:v>University of Michigan Consumer Confidence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Graph!$A$10:$A$286</c:f>
              <c:numCache>
                <c:formatCode>m/d/yyyy</c:formatCode>
                <c:ptCount val="277"/>
                <c:pt idx="0">
                  <c:v>35550</c:v>
                </c:pt>
                <c:pt idx="1">
                  <c:v>35581</c:v>
                </c:pt>
                <c:pt idx="2">
                  <c:v>35611</c:v>
                </c:pt>
                <c:pt idx="3">
                  <c:v>35642</c:v>
                </c:pt>
                <c:pt idx="4">
                  <c:v>35673</c:v>
                </c:pt>
                <c:pt idx="5">
                  <c:v>35703</c:v>
                </c:pt>
                <c:pt idx="6">
                  <c:v>35734</c:v>
                </c:pt>
                <c:pt idx="7">
                  <c:v>35764</c:v>
                </c:pt>
                <c:pt idx="8">
                  <c:v>35795</c:v>
                </c:pt>
                <c:pt idx="9">
                  <c:v>35826</c:v>
                </c:pt>
                <c:pt idx="10">
                  <c:v>35854</c:v>
                </c:pt>
                <c:pt idx="11">
                  <c:v>35885</c:v>
                </c:pt>
                <c:pt idx="12">
                  <c:v>35915</c:v>
                </c:pt>
                <c:pt idx="13">
                  <c:v>35946</c:v>
                </c:pt>
                <c:pt idx="14">
                  <c:v>35976</c:v>
                </c:pt>
                <c:pt idx="15">
                  <c:v>36007</c:v>
                </c:pt>
                <c:pt idx="16">
                  <c:v>36038</c:v>
                </c:pt>
                <c:pt idx="17">
                  <c:v>36068</c:v>
                </c:pt>
                <c:pt idx="18">
                  <c:v>36099</c:v>
                </c:pt>
                <c:pt idx="19">
                  <c:v>36129</c:v>
                </c:pt>
                <c:pt idx="20">
                  <c:v>36160</c:v>
                </c:pt>
                <c:pt idx="21">
                  <c:v>36191</c:v>
                </c:pt>
                <c:pt idx="22">
                  <c:v>36219</c:v>
                </c:pt>
                <c:pt idx="23">
                  <c:v>36250</c:v>
                </c:pt>
                <c:pt idx="24">
                  <c:v>36280</c:v>
                </c:pt>
                <c:pt idx="25">
                  <c:v>36311</c:v>
                </c:pt>
                <c:pt idx="26">
                  <c:v>36341</c:v>
                </c:pt>
                <c:pt idx="27">
                  <c:v>36372</c:v>
                </c:pt>
                <c:pt idx="28">
                  <c:v>36403</c:v>
                </c:pt>
                <c:pt idx="29">
                  <c:v>36433</c:v>
                </c:pt>
                <c:pt idx="30">
                  <c:v>36464</c:v>
                </c:pt>
                <c:pt idx="31">
                  <c:v>36494</c:v>
                </c:pt>
                <c:pt idx="32">
                  <c:v>36525</c:v>
                </c:pt>
                <c:pt idx="33">
                  <c:v>36556</c:v>
                </c:pt>
                <c:pt idx="34">
                  <c:v>36585</c:v>
                </c:pt>
                <c:pt idx="35">
                  <c:v>36616</c:v>
                </c:pt>
                <c:pt idx="36">
                  <c:v>36646</c:v>
                </c:pt>
                <c:pt idx="37">
                  <c:v>36677</c:v>
                </c:pt>
                <c:pt idx="38">
                  <c:v>36707</c:v>
                </c:pt>
                <c:pt idx="39">
                  <c:v>36738</c:v>
                </c:pt>
                <c:pt idx="40">
                  <c:v>36769</c:v>
                </c:pt>
                <c:pt idx="41">
                  <c:v>36799</c:v>
                </c:pt>
                <c:pt idx="42">
                  <c:v>36830</c:v>
                </c:pt>
                <c:pt idx="43">
                  <c:v>36860</c:v>
                </c:pt>
                <c:pt idx="44">
                  <c:v>36891</c:v>
                </c:pt>
                <c:pt idx="45">
                  <c:v>36922</c:v>
                </c:pt>
                <c:pt idx="46">
                  <c:v>36950</c:v>
                </c:pt>
                <c:pt idx="47">
                  <c:v>36981</c:v>
                </c:pt>
                <c:pt idx="48">
                  <c:v>37011</c:v>
                </c:pt>
                <c:pt idx="49">
                  <c:v>37042</c:v>
                </c:pt>
                <c:pt idx="50">
                  <c:v>37072</c:v>
                </c:pt>
                <c:pt idx="51">
                  <c:v>37103</c:v>
                </c:pt>
                <c:pt idx="52">
                  <c:v>37134</c:v>
                </c:pt>
                <c:pt idx="53">
                  <c:v>37164</c:v>
                </c:pt>
                <c:pt idx="54">
                  <c:v>37195</c:v>
                </c:pt>
                <c:pt idx="55">
                  <c:v>37225</c:v>
                </c:pt>
                <c:pt idx="56">
                  <c:v>37256</c:v>
                </c:pt>
                <c:pt idx="57">
                  <c:v>37287</c:v>
                </c:pt>
                <c:pt idx="58">
                  <c:v>37315</c:v>
                </c:pt>
                <c:pt idx="59">
                  <c:v>37346</c:v>
                </c:pt>
                <c:pt idx="60">
                  <c:v>37376</c:v>
                </c:pt>
                <c:pt idx="61">
                  <c:v>37407</c:v>
                </c:pt>
                <c:pt idx="62">
                  <c:v>37437</c:v>
                </c:pt>
                <c:pt idx="63">
                  <c:v>37468</c:v>
                </c:pt>
                <c:pt idx="64">
                  <c:v>37499</c:v>
                </c:pt>
                <c:pt idx="65">
                  <c:v>37529</c:v>
                </c:pt>
                <c:pt idx="66">
                  <c:v>37560</c:v>
                </c:pt>
                <c:pt idx="67">
                  <c:v>37590</c:v>
                </c:pt>
                <c:pt idx="68">
                  <c:v>37621</c:v>
                </c:pt>
                <c:pt idx="69">
                  <c:v>37652</c:v>
                </c:pt>
                <c:pt idx="70">
                  <c:v>37680</c:v>
                </c:pt>
                <c:pt idx="71">
                  <c:v>37711</c:v>
                </c:pt>
                <c:pt idx="72">
                  <c:v>37741</c:v>
                </c:pt>
                <c:pt idx="73">
                  <c:v>37772</c:v>
                </c:pt>
                <c:pt idx="74">
                  <c:v>37802</c:v>
                </c:pt>
                <c:pt idx="75">
                  <c:v>37833</c:v>
                </c:pt>
                <c:pt idx="76">
                  <c:v>37864</c:v>
                </c:pt>
                <c:pt idx="77">
                  <c:v>37894</c:v>
                </c:pt>
                <c:pt idx="78">
                  <c:v>37925</c:v>
                </c:pt>
                <c:pt idx="79">
                  <c:v>37955</c:v>
                </c:pt>
                <c:pt idx="80">
                  <c:v>37986</c:v>
                </c:pt>
                <c:pt idx="81">
                  <c:v>38017</c:v>
                </c:pt>
                <c:pt idx="82">
                  <c:v>38046</c:v>
                </c:pt>
                <c:pt idx="83">
                  <c:v>38077</c:v>
                </c:pt>
                <c:pt idx="84">
                  <c:v>38107</c:v>
                </c:pt>
                <c:pt idx="85">
                  <c:v>38138</c:v>
                </c:pt>
                <c:pt idx="86">
                  <c:v>38168</c:v>
                </c:pt>
                <c:pt idx="87">
                  <c:v>38199</c:v>
                </c:pt>
                <c:pt idx="88">
                  <c:v>38230</c:v>
                </c:pt>
                <c:pt idx="89">
                  <c:v>38260</c:v>
                </c:pt>
                <c:pt idx="90">
                  <c:v>38291</c:v>
                </c:pt>
                <c:pt idx="91">
                  <c:v>38321</c:v>
                </c:pt>
                <c:pt idx="92">
                  <c:v>38352</c:v>
                </c:pt>
                <c:pt idx="93">
                  <c:v>38383</c:v>
                </c:pt>
                <c:pt idx="94">
                  <c:v>38411</c:v>
                </c:pt>
                <c:pt idx="95">
                  <c:v>38442</c:v>
                </c:pt>
                <c:pt idx="96">
                  <c:v>38472</c:v>
                </c:pt>
                <c:pt idx="97">
                  <c:v>38503</c:v>
                </c:pt>
                <c:pt idx="98">
                  <c:v>38533</c:v>
                </c:pt>
                <c:pt idx="99">
                  <c:v>38564</c:v>
                </c:pt>
                <c:pt idx="100">
                  <c:v>38595</c:v>
                </c:pt>
                <c:pt idx="101">
                  <c:v>38625</c:v>
                </c:pt>
                <c:pt idx="102">
                  <c:v>38656</c:v>
                </c:pt>
                <c:pt idx="103">
                  <c:v>38686</c:v>
                </c:pt>
                <c:pt idx="104">
                  <c:v>38717</c:v>
                </c:pt>
                <c:pt idx="105">
                  <c:v>38748</c:v>
                </c:pt>
                <c:pt idx="106">
                  <c:v>38776</c:v>
                </c:pt>
                <c:pt idx="107">
                  <c:v>38807</c:v>
                </c:pt>
                <c:pt idx="108">
                  <c:v>38837</c:v>
                </c:pt>
                <c:pt idx="109">
                  <c:v>38868</c:v>
                </c:pt>
                <c:pt idx="110">
                  <c:v>38898</c:v>
                </c:pt>
                <c:pt idx="111">
                  <c:v>38929</c:v>
                </c:pt>
                <c:pt idx="112">
                  <c:v>38960</c:v>
                </c:pt>
                <c:pt idx="113">
                  <c:v>38990</c:v>
                </c:pt>
                <c:pt idx="114">
                  <c:v>39021</c:v>
                </c:pt>
                <c:pt idx="115">
                  <c:v>39051</c:v>
                </c:pt>
                <c:pt idx="116">
                  <c:v>39082</c:v>
                </c:pt>
                <c:pt idx="117">
                  <c:v>39113</c:v>
                </c:pt>
                <c:pt idx="118">
                  <c:v>39141</c:v>
                </c:pt>
                <c:pt idx="119">
                  <c:v>39172</c:v>
                </c:pt>
                <c:pt idx="120">
                  <c:v>39202</c:v>
                </c:pt>
                <c:pt idx="121">
                  <c:v>39233</c:v>
                </c:pt>
                <c:pt idx="122">
                  <c:v>39263</c:v>
                </c:pt>
                <c:pt idx="123">
                  <c:v>39294</c:v>
                </c:pt>
                <c:pt idx="124">
                  <c:v>39325</c:v>
                </c:pt>
                <c:pt idx="125">
                  <c:v>39355</c:v>
                </c:pt>
                <c:pt idx="126">
                  <c:v>39386</c:v>
                </c:pt>
                <c:pt idx="127">
                  <c:v>39416</c:v>
                </c:pt>
                <c:pt idx="128">
                  <c:v>39447</c:v>
                </c:pt>
                <c:pt idx="129">
                  <c:v>39478</c:v>
                </c:pt>
                <c:pt idx="130">
                  <c:v>39507</c:v>
                </c:pt>
                <c:pt idx="131">
                  <c:v>39538</c:v>
                </c:pt>
                <c:pt idx="132">
                  <c:v>39568</c:v>
                </c:pt>
                <c:pt idx="133">
                  <c:v>39599</c:v>
                </c:pt>
                <c:pt idx="134">
                  <c:v>39629</c:v>
                </c:pt>
                <c:pt idx="135">
                  <c:v>39660</c:v>
                </c:pt>
                <c:pt idx="136">
                  <c:v>39691</c:v>
                </c:pt>
                <c:pt idx="137">
                  <c:v>39721</c:v>
                </c:pt>
                <c:pt idx="138">
                  <c:v>39752</c:v>
                </c:pt>
                <c:pt idx="139">
                  <c:v>39782</c:v>
                </c:pt>
                <c:pt idx="140">
                  <c:v>39813</c:v>
                </c:pt>
                <c:pt idx="141">
                  <c:v>39844</c:v>
                </c:pt>
                <c:pt idx="142">
                  <c:v>39872</c:v>
                </c:pt>
                <c:pt idx="143">
                  <c:v>39903</c:v>
                </c:pt>
                <c:pt idx="144">
                  <c:v>39933</c:v>
                </c:pt>
                <c:pt idx="145">
                  <c:v>39964</c:v>
                </c:pt>
                <c:pt idx="146">
                  <c:v>39994</c:v>
                </c:pt>
                <c:pt idx="147">
                  <c:v>40025</c:v>
                </c:pt>
                <c:pt idx="148">
                  <c:v>40056</c:v>
                </c:pt>
                <c:pt idx="149">
                  <c:v>40086</c:v>
                </c:pt>
                <c:pt idx="150">
                  <c:v>40117</c:v>
                </c:pt>
                <c:pt idx="151">
                  <c:v>40147</c:v>
                </c:pt>
                <c:pt idx="152">
                  <c:v>40178</c:v>
                </c:pt>
                <c:pt idx="153">
                  <c:v>40209</c:v>
                </c:pt>
                <c:pt idx="154">
                  <c:v>40237</c:v>
                </c:pt>
                <c:pt idx="155">
                  <c:v>40268</c:v>
                </c:pt>
                <c:pt idx="156">
                  <c:v>40298</c:v>
                </c:pt>
                <c:pt idx="157">
                  <c:v>40329</c:v>
                </c:pt>
                <c:pt idx="158">
                  <c:v>40359</c:v>
                </c:pt>
                <c:pt idx="159">
                  <c:v>40390</c:v>
                </c:pt>
                <c:pt idx="160">
                  <c:v>40421</c:v>
                </c:pt>
                <c:pt idx="161">
                  <c:v>40451</c:v>
                </c:pt>
                <c:pt idx="162">
                  <c:v>40482</c:v>
                </c:pt>
                <c:pt idx="163">
                  <c:v>40512</c:v>
                </c:pt>
                <c:pt idx="164">
                  <c:v>40543</c:v>
                </c:pt>
                <c:pt idx="165">
                  <c:v>40574</c:v>
                </c:pt>
                <c:pt idx="166">
                  <c:v>40602</c:v>
                </c:pt>
                <c:pt idx="167">
                  <c:v>40633</c:v>
                </c:pt>
                <c:pt idx="168">
                  <c:v>40663</c:v>
                </c:pt>
                <c:pt idx="169">
                  <c:v>40694</c:v>
                </c:pt>
                <c:pt idx="170">
                  <c:v>40724</c:v>
                </c:pt>
                <c:pt idx="171">
                  <c:v>40755</c:v>
                </c:pt>
                <c:pt idx="172">
                  <c:v>40786</c:v>
                </c:pt>
                <c:pt idx="173">
                  <c:v>40816</c:v>
                </c:pt>
                <c:pt idx="174">
                  <c:v>40847</c:v>
                </c:pt>
                <c:pt idx="175">
                  <c:v>40877</c:v>
                </c:pt>
                <c:pt idx="176">
                  <c:v>40908</c:v>
                </c:pt>
                <c:pt idx="177">
                  <c:v>40939</c:v>
                </c:pt>
                <c:pt idx="178">
                  <c:v>40968</c:v>
                </c:pt>
                <c:pt idx="179">
                  <c:v>40999</c:v>
                </c:pt>
                <c:pt idx="180">
                  <c:v>41029</c:v>
                </c:pt>
                <c:pt idx="181">
                  <c:v>41060</c:v>
                </c:pt>
                <c:pt idx="182">
                  <c:v>41090</c:v>
                </c:pt>
                <c:pt idx="183">
                  <c:v>41121</c:v>
                </c:pt>
                <c:pt idx="184">
                  <c:v>41152</c:v>
                </c:pt>
                <c:pt idx="185">
                  <c:v>41182</c:v>
                </c:pt>
                <c:pt idx="186">
                  <c:v>41213</c:v>
                </c:pt>
                <c:pt idx="187">
                  <c:v>41243</c:v>
                </c:pt>
                <c:pt idx="188">
                  <c:v>41274</c:v>
                </c:pt>
                <c:pt idx="189">
                  <c:v>41305</c:v>
                </c:pt>
                <c:pt idx="190">
                  <c:v>41333</c:v>
                </c:pt>
                <c:pt idx="191">
                  <c:v>41364</c:v>
                </c:pt>
                <c:pt idx="192">
                  <c:v>41394</c:v>
                </c:pt>
                <c:pt idx="193">
                  <c:v>41425</c:v>
                </c:pt>
                <c:pt idx="194">
                  <c:v>41455</c:v>
                </c:pt>
                <c:pt idx="195">
                  <c:v>41486</c:v>
                </c:pt>
                <c:pt idx="196">
                  <c:v>41517</c:v>
                </c:pt>
                <c:pt idx="197">
                  <c:v>41547</c:v>
                </c:pt>
                <c:pt idx="198">
                  <c:v>41578</c:v>
                </c:pt>
                <c:pt idx="199">
                  <c:v>41608</c:v>
                </c:pt>
                <c:pt idx="200">
                  <c:v>41639</c:v>
                </c:pt>
                <c:pt idx="201">
                  <c:v>41670</c:v>
                </c:pt>
                <c:pt idx="202">
                  <c:v>41698</c:v>
                </c:pt>
                <c:pt idx="203">
                  <c:v>41729</c:v>
                </c:pt>
                <c:pt idx="204">
                  <c:v>41759</c:v>
                </c:pt>
                <c:pt idx="205">
                  <c:v>41790</c:v>
                </c:pt>
                <c:pt idx="206">
                  <c:v>41820</c:v>
                </c:pt>
                <c:pt idx="207">
                  <c:v>41851</c:v>
                </c:pt>
                <c:pt idx="208">
                  <c:v>41882</c:v>
                </c:pt>
                <c:pt idx="209">
                  <c:v>41912</c:v>
                </c:pt>
                <c:pt idx="210">
                  <c:v>41943</c:v>
                </c:pt>
                <c:pt idx="211">
                  <c:v>41973</c:v>
                </c:pt>
                <c:pt idx="212">
                  <c:v>42004</c:v>
                </c:pt>
                <c:pt idx="213">
                  <c:v>42035</c:v>
                </c:pt>
                <c:pt idx="214">
                  <c:v>42063</c:v>
                </c:pt>
                <c:pt idx="215">
                  <c:v>42094</c:v>
                </c:pt>
                <c:pt idx="216">
                  <c:v>42124</c:v>
                </c:pt>
                <c:pt idx="217">
                  <c:v>42155</c:v>
                </c:pt>
                <c:pt idx="218">
                  <c:v>42185</c:v>
                </c:pt>
                <c:pt idx="219">
                  <c:v>42216</c:v>
                </c:pt>
                <c:pt idx="220">
                  <c:v>42247</c:v>
                </c:pt>
                <c:pt idx="221">
                  <c:v>42277</c:v>
                </c:pt>
                <c:pt idx="222">
                  <c:v>42308</c:v>
                </c:pt>
                <c:pt idx="223">
                  <c:v>42338</c:v>
                </c:pt>
                <c:pt idx="224">
                  <c:v>42369</c:v>
                </c:pt>
                <c:pt idx="225">
                  <c:v>42400</c:v>
                </c:pt>
                <c:pt idx="226">
                  <c:v>42429</c:v>
                </c:pt>
                <c:pt idx="227">
                  <c:v>42460</c:v>
                </c:pt>
                <c:pt idx="228">
                  <c:v>42490</c:v>
                </c:pt>
                <c:pt idx="229">
                  <c:v>42521</c:v>
                </c:pt>
                <c:pt idx="230">
                  <c:v>42551</c:v>
                </c:pt>
                <c:pt idx="231">
                  <c:v>42582</c:v>
                </c:pt>
                <c:pt idx="232">
                  <c:v>42613</c:v>
                </c:pt>
                <c:pt idx="233">
                  <c:v>42643</c:v>
                </c:pt>
                <c:pt idx="234">
                  <c:v>42674</c:v>
                </c:pt>
                <c:pt idx="235">
                  <c:v>42704</c:v>
                </c:pt>
                <c:pt idx="236">
                  <c:v>42735</c:v>
                </c:pt>
                <c:pt idx="237">
                  <c:v>42766</c:v>
                </c:pt>
                <c:pt idx="238">
                  <c:v>42794</c:v>
                </c:pt>
                <c:pt idx="239">
                  <c:v>42825</c:v>
                </c:pt>
                <c:pt idx="240">
                  <c:v>42855</c:v>
                </c:pt>
                <c:pt idx="241">
                  <c:v>42886</c:v>
                </c:pt>
                <c:pt idx="242">
                  <c:v>42916</c:v>
                </c:pt>
                <c:pt idx="243">
                  <c:v>42947</c:v>
                </c:pt>
                <c:pt idx="244">
                  <c:v>42978</c:v>
                </c:pt>
                <c:pt idx="245">
                  <c:v>43008</c:v>
                </c:pt>
                <c:pt idx="246">
                  <c:v>43039</c:v>
                </c:pt>
                <c:pt idx="247">
                  <c:v>43069</c:v>
                </c:pt>
                <c:pt idx="248">
                  <c:v>43100</c:v>
                </c:pt>
                <c:pt idx="249">
                  <c:v>43131</c:v>
                </c:pt>
                <c:pt idx="250">
                  <c:v>43159</c:v>
                </c:pt>
                <c:pt idx="251">
                  <c:v>43190</c:v>
                </c:pt>
                <c:pt idx="252">
                  <c:v>43220</c:v>
                </c:pt>
                <c:pt idx="253">
                  <c:v>43251</c:v>
                </c:pt>
                <c:pt idx="254">
                  <c:v>43281</c:v>
                </c:pt>
                <c:pt idx="255">
                  <c:v>43312</c:v>
                </c:pt>
                <c:pt idx="256">
                  <c:v>43343</c:v>
                </c:pt>
                <c:pt idx="257">
                  <c:v>43373</c:v>
                </c:pt>
                <c:pt idx="258">
                  <c:v>43404</c:v>
                </c:pt>
                <c:pt idx="259">
                  <c:v>43434</c:v>
                </c:pt>
                <c:pt idx="260">
                  <c:v>43465</c:v>
                </c:pt>
                <c:pt idx="261">
                  <c:v>43496</c:v>
                </c:pt>
                <c:pt idx="262">
                  <c:v>43524</c:v>
                </c:pt>
                <c:pt idx="263">
                  <c:v>43555</c:v>
                </c:pt>
                <c:pt idx="264">
                  <c:v>43585</c:v>
                </c:pt>
                <c:pt idx="265">
                  <c:v>43616</c:v>
                </c:pt>
                <c:pt idx="266">
                  <c:v>43646</c:v>
                </c:pt>
                <c:pt idx="267">
                  <c:v>43677</c:v>
                </c:pt>
                <c:pt idx="268">
                  <c:v>43708</c:v>
                </c:pt>
                <c:pt idx="269">
                  <c:v>43738</c:v>
                </c:pt>
                <c:pt idx="270">
                  <c:v>43769</c:v>
                </c:pt>
                <c:pt idx="271">
                  <c:v>43799</c:v>
                </c:pt>
                <c:pt idx="272">
                  <c:v>43830</c:v>
                </c:pt>
                <c:pt idx="273">
                  <c:v>43861</c:v>
                </c:pt>
                <c:pt idx="274">
                  <c:v>43890</c:v>
                </c:pt>
                <c:pt idx="275">
                  <c:v>43921</c:v>
                </c:pt>
                <c:pt idx="276">
                  <c:v>43951</c:v>
                </c:pt>
              </c:numCache>
            </c:numRef>
          </c:cat>
          <c:val>
            <c:numRef>
              <c:f>Graph!$B$11:$B$286</c:f>
              <c:numCache>
                <c:formatCode>General</c:formatCode>
                <c:ptCount val="276"/>
                <c:pt idx="0">
                  <c:v>103.2</c:v>
                </c:pt>
                <c:pt idx="1">
                  <c:v>104.5</c:v>
                </c:pt>
                <c:pt idx="2">
                  <c:v>107.1</c:v>
                </c:pt>
                <c:pt idx="3">
                  <c:v>104.4</c:v>
                </c:pt>
                <c:pt idx="4">
                  <c:v>106</c:v>
                </c:pt>
                <c:pt idx="5">
                  <c:v>105.6</c:v>
                </c:pt>
                <c:pt idx="6">
                  <c:v>107.2</c:v>
                </c:pt>
                <c:pt idx="7">
                  <c:v>102.1</c:v>
                </c:pt>
                <c:pt idx="8">
                  <c:v>106.6</c:v>
                </c:pt>
                <c:pt idx="9">
                  <c:v>110.4</c:v>
                </c:pt>
                <c:pt idx="10">
                  <c:v>106.5</c:v>
                </c:pt>
                <c:pt idx="11">
                  <c:v>108.7</c:v>
                </c:pt>
                <c:pt idx="12">
                  <c:v>106.5</c:v>
                </c:pt>
                <c:pt idx="13">
                  <c:v>105.6</c:v>
                </c:pt>
                <c:pt idx="14">
                  <c:v>105.2</c:v>
                </c:pt>
                <c:pt idx="15">
                  <c:v>104.4</c:v>
                </c:pt>
                <c:pt idx="16">
                  <c:v>100.9</c:v>
                </c:pt>
                <c:pt idx="17">
                  <c:v>97.4</c:v>
                </c:pt>
                <c:pt idx="18">
                  <c:v>102.7</c:v>
                </c:pt>
                <c:pt idx="19">
                  <c:v>100.5</c:v>
                </c:pt>
                <c:pt idx="20">
                  <c:v>103.9</c:v>
                </c:pt>
                <c:pt idx="21">
                  <c:v>108.1</c:v>
                </c:pt>
                <c:pt idx="22">
                  <c:v>105.7</c:v>
                </c:pt>
                <c:pt idx="23">
                  <c:v>104.6</c:v>
                </c:pt>
                <c:pt idx="24">
                  <c:v>106.8</c:v>
                </c:pt>
                <c:pt idx="25">
                  <c:v>107.3</c:v>
                </c:pt>
                <c:pt idx="26">
                  <c:v>106</c:v>
                </c:pt>
                <c:pt idx="27">
                  <c:v>104.5</c:v>
                </c:pt>
                <c:pt idx="28">
                  <c:v>107.2</c:v>
                </c:pt>
                <c:pt idx="29">
                  <c:v>103.2</c:v>
                </c:pt>
                <c:pt idx="30">
                  <c:v>107.2</c:v>
                </c:pt>
                <c:pt idx="31">
                  <c:v>105.4</c:v>
                </c:pt>
                <c:pt idx="32">
                  <c:v>112</c:v>
                </c:pt>
                <c:pt idx="33">
                  <c:v>111.3</c:v>
                </c:pt>
                <c:pt idx="34">
                  <c:v>107.1</c:v>
                </c:pt>
                <c:pt idx="35">
                  <c:v>109.2</c:v>
                </c:pt>
                <c:pt idx="36">
                  <c:v>110.7</c:v>
                </c:pt>
                <c:pt idx="37">
                  <c:v>106.4</c:v>
                </c:pt>
                <c:pt idx="38">
                  <c:v>108.3</c:v>
                </c:pt>
                <c:pt idx="39">
                  <c:v>107.3</c:v>
                </c:pt>
                <c:pt idx="40">
                  <c:v>106.8</c:v>
                </c:pt>
                <c:pt idx="41">
                  <c:v>105.8</c:v>
                </c:pt>
                <c:pt idx="42">
                  <c:v>107.6</c:v>
                </c:pt>
                <c:pt idx="43">
                  <c:v>98.4</c:v>
                </c:pt>
                <c:pt idx="44">
                  <c:v>94.7</c:v>
                </c:pt>
                <c:pt idx="45">
                  <c:v>90.6</c:v>
                </c:pt>
                <c:pt idx="46">
                  <c:v>91.5</c:v>
                </c:pt>
                <c:pt idx="47">
                  <c:v>88.4</c:v>
                </c:pt>
                <c:pt idx="48">
                  <c:v>92</c:v>
                </c:pt>
                <c:pt idx="49">
                  <c:v>92.6</c:v>
                </c:pt>
                <c:pt idx="50">
                  <c:v>92.4</c:v>
                </c:pt>
                <c:pt idx="51">
                  <c:v>91.5</c:v>
                </c:pt>
                <c:pt idx="52">
                  <c:v>81.8</c:v>
                </c:pt>
                <c:pt idx="53">
                  <c:v>82.7</c:v>
                </c:pt>
                <c:pt idx="54">
                  <c:v>83.9</c:v>
                </c:pt>
                <c:pt idx="55">
                  <c:v>88.8</c:v>
                </c:pt>
                <c:pt idx="56">
                  <c:v>93</c:v>
                </c:pt>
                <c:pt idx="57">
                  <c:v>90.7</c:v>
                </c:pt>
                <c:pt idx="58">
                  <c:v>95.7</c:v>
                </c:pt>
                <c:pt idx="59">
                  <c:v>93</c:v>
                </c:pt>
                <c:pt idx="60">
                  <c:v>96.9</c:v>
                </c:pt>
                <c:pt idx="61">
                  <c:v>92.4</c:v>
                </c:pt>
                <c:pt idx="62">
                  <c:v>88.1</c:v>
                </c:pt>
                <c:pt idx="63">
                  <c:v>87.6</c:v>
                </c:pt>
                <c:pt idx="64">
                  <c:v>86.1</c:v>
                </c:pt>
                <c:pt idx="65">
                  <c:v>80.599999999999994</c:v>
                </c:pt>
                <c:pt idx="66">
                  <c:v>84.2</c:v>
                </c:pt>
                <c:pt idx="67">
                  <c:v>86.7</c:v>
                </c:pt>
                <c:pt idx="68">
                  <c:v>82.4</c:v>
                </c:pt>
                <c:pt idx="69">
                  <c:v>79.900000000000006</c:v>
                </c:pt>
                <c:pt idx="70">
                  <c:v>77.599999999999994</c:v>
                </c:pt>
                <c:pt idx="71">
                  <c:v>86</c:v>
                </c:pt>
                <c:pt idx="72">
                  <c:v>92.1</c:v>
                </c:pt>
                <c:pt idx="73">
                  <c:v>89.7</c:v>
                </c:pt>
                <c:pt idx="74">
                  <c:v>90.9</c:v>
                </c:pt>
                <c:pt idx="75">
                  <c:v>89.3</c:v>
                </c:pt>
                <c:pt idx="76">
                  <c:v>87.7</c:v>
                </c:pt>
                <c:pt idx="77">
                  <c:v>89.6</c:v>
                </c:pt>
                <c:pt idx="78">
                  <c:v>93.7</c:v>
                </c:pt>
                <c:pt idx="79">
                  <c:v>92.6</c:v>
                </c:pt>
                <c:pt idx="80">
                  <c:v>103.8</c:v>
                </c:pt>
                <c:pt idx="81">
                  <c:v>94.4</c:v>
                </c:pt>
                <c:pt idx="82">
                  <c:v>95.8</c:v>
                </c:pt>
                <c:pt idx="83">
                  <c:v>94.2</c:v>
                </c:pt>
                <c:pt idx="84">
                  <c:v>90.2</c:v>
                </c:pt>
                <c:pt idx="85">
                  <c:v>95.6</c:v>
                </c:pt>
                <c:pt idx="86">
                  <c:v>96.7</c:v>
                </c:pt>
                <c:pt idx="87">
                  <c:v>95.9</c:v>
                </c:pt>
                <c:pt idx="88">
                  <c:v>94.2</c:v>
                </c:pt>
                <c:pt idx="89">
                  <c:v>91.7</c:v>
                </c:pt>
                <c:pt idx="90">
                  <c:v>92.8</c:v>
                </c:pt>
                <c:pt idx="91">
                  <c:v>97.1</c:v>
                </c:pt>
                <c:pt idx="92">
                  <c:v>95.5</c:v>
                </c:pt>
                <c:pt idx="93">
                  <c:v>94.1</c:v>
                </c:pt>
                <c:pt idx="94">
                  <c:v>92.6</c:v>
                </c:pt>
                <c:pt idx="95">
                  <c:v>87.7</c:v>
                </c:pt>
                <c:pt idx="96">
                  <c:v>86.9</c:v>
                </c:pt>
                <c:pt idx="97">
                  <c:v>96</c:v>
                </c:pt>
                <c:pt idx="98">
                  <c:v>96.5</c:v>
                </c:pt>
                <c:pt idx="99">
                  <c:v>89.1</c:v>
                </c:pt>
                <c:pt idx="100">
                  <c:v>76.900000000000006</c:v>
                </c:pt>
                <c:pt idx="101">
                  <c:v>74.2</c:v>
                </c:pt>
                <c:pt idx="102">
                  <c:v>81.599999999999994</c:v>
                </c:pt>
                <c:pt idx="103">
                  <c:v>91.5</c:v>
                </c:pt>
                <c:pt idx="104">
                  <c:v>91.2</c:v>
                </c:pt>
                <c:pt idx="105">
                  <c:v>86.7</c:v>
                </c:pt>
                <c:pt idx="106">
                  <c:v>88.9</c:v>
                </c:pt>
                <c:pt idx="107">
                  <c:v>87.4</c:v>
                </c:pt>
                <c:pt idx="108">
                  <c:v>79.099999999999994</c:v>
                </c:pt>
                <c:pt idx="109">
                  <c:v>84.9</c:v>
                </c:pt>
                <c:pt idx="110">
                  <c:v>84.7</c:v>
                </c:pt>
                <c:pt idx="111">
                  <c:v>82</c:v>
                </c:pt>
                <c:pt idx="112">
                  <c:v>85.4</c:v>
                </c:pt>
                <c:pt idx="113">
                  <c:v>93.6</c:v>
                </c:pt>
                <c:pt idx="114">
                  <c:v>92.1</c:v>
                </c:pt>
                <c:pt idx="115">
                  <c:v>91.7</c:v>
                </c:pt>
                <c:pt idx="116">
                  <c:v>96.9</c:v>
                </c:pt>
                <c:pt idx="117">
                  <c:v>91.3</c:v>
                </c:pt>
                <c:pt idx="118">
                  <c:v>88.4</c:v>
                </c:pt>
                <c:pt idx="119">
                  <c:v>87.1</c:v>
                </c:pt>
                <c:pt idx="120">
                  <c:v>88.3</c:v>
                </c:pt>
                <c:pt idx="121">
                  <c:v>85.3</c:v>
                </c:pt>
                <c:pt idx="122">
                  <c:v>90.4</c:v>
                </c:pt>
                <c:pt idx="123">
                  <c:v>83.4</c:v>
                </c:pt>
                <c:pt idx="124">
                  <c:v>83.4</c:v>
                </c:pt>
                <c:pt idx="125">
                  <c:v>80.900000000000006</c:v>
                </c:pt>
                <c:pt idx="126">
                  <c:v>76.099999999999994</c:v>
                </c:pt>
                <c:pt idx="127">
                  <c:v>75.5</c:v>
                </c:pt>
                <c:pt idx="128">
                  <c:v>78.400000000000006</c:v>
                </c:pt>
                <c:pt idx="129">
                  <c:v>70.8</c:v>
                </c:pt>
                <c:pt idx="130">
                  <c:v>69.5</c:v>
                </c:pt>
                <c:pt idx="131">
                  <c:v>62.6</c:v>
                </c:pt>
                <c:pt idx="132">
                  <c:v>59.8</c:v>
                </c:pt>
                <c:pt idx="133">
                  <c:v>56.4</c:v>
                </c:pt>
                <c:pt idx="134">
                  <c:v>61.2</c:v>
                </c:pt>
                <c:pt idx="135">
                  <c:v>63</c:v>
                </c:pt>
                <c:pt idx="136">
                  <c:v>70.3</c:v>
                </c:pt>
                <c:pt idx="137">
                  <c:v>57.6</c:v>
                </c:pt>
                <c:pt idx="138">
                  <c:v>55.3</c:v>
                </c:pt>
                <c:pt idx="139">
                  <c:v>60.1</c:v>
                </c:pt>
                <c:pt idx="140">
                  <c:v>61.2</c:v>
                </c:pt>
                <c:pt idx="141">
                  <c:v>56.3</c:v>
                </c:pt>
                <c:pt idx="142">
                  <c:v>57.3</c:v>
                </c:pt>
                <c:pt idx="143">
                  <c:v>65.099999999999994</c:v>
                </c:pt>
                <c:pt idx="144">
                  <c:v>68.7</c:v>
                </c:pt>
                <c:pt idx="145">
                  <c:v>70.8</c:v>
                </c:pt>
                <c:pt idx="146">
                  <c:v>66</c:v>
                </c:pt>
                <c:pt idx="147">
                  <c:v>65.7</c:v>
                </c:pt>
                <c:pt idx="148">
                  <c:v>73.5</c:v>
                </c:pt>
                <c:pt idx="149">
                  <c:v>70.599999999999994</c:v>
                </c:pt>
                <c:pt idx="150">
                  <c:v>67.400000000000006</c:v>
                </c:pt>
                <c:pt idx="151">
                  <c:v>72.5</c:v>
                </c:pt>
                <c:pt idx="152">
                  <c:v>74.400000000000006</c:v>
                </c:pt>
                <c:pt idx="153">
                  <c:v>73.599999999999994</c:v>
                </c:pt>
                <c:pt idx="154">
                  <c:v>73.599999999999994</c:v>
                </c:pt>
                <c:pt idx="155">
                  <c:v>72.2</c:v>
                </c:pt>
                <c:pt idx="156">
                  <c:v>73.599999999999994</c:v>
                </c:pt>
                <c:pt idx="157">
                  <c:v>76</c:v>
                </c:pt>
                <c:pt idx="158">
                  <c:v>67.8</c:v>
                </c:pt>
                <c:pt idx="159">
                  <c:v>68.900000000000006</c:v>
                </c:pt>
                <c:pt idx="160">
                  <c:v>68.2</c:v>
                </c:pt>
                <c:pt idx="161">
                  <c:v>67.7</c:v>
                </c:pt>
                <c:pt idx="162">
                  <c:v>71.599999999999994</c:v>
                </c:pt>
                <c:pt idx="163">
                  <c:v>74.5</c:v>
                </c:pt>
                <c:pt idx="164">
                  <c:v>74.2</c:v>
                </c:pt>
                <c:pt idx="165">
                  <c:v>77.5</c:v>
                </c:pt>
                <c:pt idx="166">
                  <c:v>67.5</c:v>
                </c:pt>
                <c:pt idx="167">
                  <c:v>69.8</c:v>
                </c:pt>
                <c:pt idx="168">
                  <c:v>74.3</c:v>
                </c:pt>
                <c:pt idx="169">
                  <c:v>71.5</c:v>
                </c:pt>
                <c:pt idx="170">
                  <c:v>63.7</c:v>
                </c:pt>
                <c:pt idx="171">
                  <c:v>55.8</c:v>
                </c:pt>
                <c:pt idx="172">
                  <c:v>59.5</c:v>
                </c:pt>
                <c:pt idx="173">
                  <c:v>60.8</c:v>
                </c:pt>
                <c:pt idx="174">
                  <c:v>63.7</c:v>
                </c:pt>
                <c:pt idx="175">
                  <c:v>69.900000000000006</c:v>
                </c:pt>
                <c:pt idx="176">
                  <c:v>75</c:v>
                </c:pt>
                <c:pt idx="177">
                  <c:v>75.3</c:v>
                </c:pt>
                <c:pt idx="178">
                  <c:v>76.2</c:v>
                </c:pt>
                <c:pt idx="179">
                  <c:v>76.400000000000006</c:v>
                </c:pt>
                <c:pt idx="180">
                  <c:v>79.3</c:v>
                </c:pt>
                <c:pt idx="181">
                  <c:v>73.2</c:v>
                </c:pt>
                <c:pt idx="182">
                  <c:v>72.3</c:v>
                </c:pt>
                <c:pt idx="183">
                  <c:v>74.3</c:v>
                </c:pt>
                <c:pt idx="184">
                  <c:v>78.3</c:v>
                </c:pt>
                <c:pt idx="185">
                  <c:v>82.6</c:v>
                </c:pt>
                <c:pt idx="186">
                  <c:v>82.7</c:v>
                </c:pt>
                <c:pt idx="187">
                  <c:v>72.900000000000006</c:v>
                </c:pt>
                <c:pt idx="188">
                  <c:v>73.8</c:v>
                </c:pt>
                <c:pt idx="189">
                  <c:v>77.599999999999994</c:v>
                </c:pt>
                <c:pt idx="190">
                  <c:v>78.599999999999994</c:v>
                </c:pt>
                <c:pt idx="191">
                  <c:v>76.400000000000006</c:v>
                </c:pt>
                <c:pt idx="192">
                  <c:v>84.5</c:v>
                </c:pt>
                <c:pt idx="193">
                  <c:v>84.1</c:v>
                </c:pt>
                <c:pt idx="194">
                  <c:v>85.1</c:v>
                </c:pt>
                <c:pt idx="195">
                  <c:v>82.1</c:v>
                </c:pt>
                <c:pt idx="196">
                  <c:v>77.5</c:v>
                </c:pt>
                <c:pt idx="197">
                  <c:v>73.2</c:v>
                </c:pt>
                <c:pt idx="198">
                  <c:v>75.099999999999994</c:v>
                </c:pt>
                <c:pt idx="199">
                  <c:v>82.5</c:v>
                </c:pt>
                <c:pt idx="200">
                  <c:v>81.2</c:v>
                </c:pt>
                <c:pt idx="201">
                  <c:v>81.599999999999994</c:v>
                </c:pt>
                <c:pt idx="202">
                  <c:v>80</c:v>
                </c:pt>
                <c:pt idx="203">
                  <c:v>84.1</c:v>
                </c:pt>
                <c:pt idx="204">
                  <c:v>81.900000000000006</c:v>
                </c:pt>
                <c:pt idx="205">
                  <c:v>82.5</c:v>
                </c:pt>
                <c:pt idx="206">
                  <c:v>81.8</c:v>
                </c:pt>
                <c:pt idx="207">
                  <c:v>82.5</c:v>
                </c:pt>
                <c:pt idx="208">
                  <c:v>84.6</c:v>
                </c:pt>
                <c:pt idx="209">
                  <c:v>86.9</c:v>
                </c:pt>
                <c:pt idx="210">
                  <c:v>88.8</c:v>
                </c:pt>
                <c:pt idx="211">
                  <c:v>93.6</c:v>
                </c:pt>
                <c:pt idx="212">
                  <c:v>98.1</c:v>
                </c:pt>
                <c:pt idx="213">
                  <c:v>95.4</c:v>
                </c:pt>
                <c:pt idx="214">
                  <c:v>93</c:v>
                </c:pt>
                <c:pt idx="215">
                  <c:v>95.9</c:v>
                </c:pt>
                <c:pt idx="216">
                  <c:v>90.7</c:v>
                </c:pt>
                <c:pt idx="217">
                  <c:v>96.1</c:v>
                </c:pt>
                <c:pt idx="218">
                  <c:v>93.1</c:v>
                </c:pt>
                <c:pt idx="219">
                  <c:v>91.9</c:v>
                </c:pt>
                <c:pt idx="220">
                  <c:v>87.2</c:v>
                </c:pt>
                <c:pt idx="221">
                  <c:v>90</c:v>
                </c:pt>
                <c:pt idx="222">
                  <c:v>91.3</c:v>
                </c:pt>
                <c:pt idx="223">
                  <c:v>92.6</c:v>
                </c:pt>
                <c:pt idx="224">
                  <c:v>92</c:v>
                </c:pt>
                <c:pt idx="225">
                  <c:v>91.7</c:v>
                </c:pt>
                <c:pt idx="226">
                  <c:v>91</c:v>
                </c:pt>
                <c:pt idx="227">
                  <c:v>89</c:v>
                </c:pt>
                <c:pt idx="228">
                  <c:v>94.7</c:v>
                </c:pt>
                <c:pt idx="229">
                  <c:v>93.5</c:v>
                </c:pt>
                <c:pt idx="230">
                  <c:v>90</c:v>
                </c:pt>
                <c:pt idx="231">
                  <c:v>89.8</c:v>
                </c:pt>
                <c:pt idx="232">
                  <c:v>91.2</c:v>
                </c:pt>
                <c:pt idx="233">
                  <c:v>87.2</c:v>
                </c:pt>
                <c:pt idx="234">
                  <c:v>93.8</c:v>
                </c:pt>
                <c:pt idx="235">
                  <c:v>98.2</c:v>
                </c:pt>
                <c:pt idx="236">
                  <c:v>98.5</c:v>
                </c:pt>
                <c:pt idx="237">
                  <c:v>96.3</c:v>
                </c:pt>
                <c:pt idx="238">
                  <c:v>96.9</c:v>
                </c:pt>
                <c:pt idx="239">
                  <c:v>97</c:v>
                </c:pt>
                <c:pt idx="240">
                  <c:v>97.1</c:v>
                </c:pt>
                <c:pt idx="241">
                  <c:v>95.1</c:v>
                </c:pt>
                <c:pt idx="242">
                  <c:v>93.4</c:v>
                </c:pt>
                <c:pt idx="243">
                  <c:v>96.8</c:v>
                </c:pt>
                <c:pt idx="244">
                  <c:v>95.1</c:v>
                </c:pt>
                <c:pt idx="245">
                  <c:v>100.7</c:v>
                </c:pt>
                <c:pt idx="246">
                  <c:v>98.5</c:v>
                </c:pt>
                <c:pt idx="247">
                  <c:v>95.9</c:v>
                </c:pt>
                <c:pt idx="248">
                  <c:v>95.7</c:v>
                </c:pt>
                <c:pt idx="249">
                  <c:v>99.7</c:v>
                </c:pt>
                <c:pt idx="250">
                  <c:v>101.4</c:v>
                </c:pt>
                <c:pt idx="251">
                  <c:v>98.8</c:v>
                </c:pt>
                <c:pt idx="252">
                  <c:v>98</c:v>
                </c:pt>
                <c:pt idx="253">
                  <c:v>98.2</c:v>
                </c:pt>
                <c:pt idx="254">
                  <c:v>97.9</c:v>
                </c:pt>
                <c:pt idx="255">
                  <c:v>96.2</c:v>
                </c:pt>
                <c:pt idx="256">
                  <c:v>100.1</c:v>
                </c:pt>
                <c:pt idx="257">
                  <c:v>98.6</c:v>
                </c:pt>
                <c:pt idx="258">
                  <c:v>97.5</c:v>
                </c:pt>
                <c:pt idx="259">
                  <c:v>98.3</c:v>
                </c:pt>
                <c:pt idx="260">
                  <c:v>91.2</c:v>
                </c:pt>
                <c:pt idx="261">
                  <c:v>93.8</c:v>
                </c:pt>
                <c:pt idx="262">
                  <c:v>98.4</c:v>
                </c:pt>
                <c:pt idx="263">
                  <c:v>97.2</c:v>
                </c:pt>
                <c:pt idx="264">
                  <c:v>100</c:v>
                </c:pt>
                <c:pt idx="265">
                  <c:v>98.2</c:v>
                </c:pt>
                <c:pt idx="266">
                  <c:v>98.4</c:v>
                </c:pt>
                <c:pt idx="267">
                  <c:v>89.8</c:v>
                </c:pt>
                <c:pt idx="268">
                  <c:v>93.2</c:v>
                </c:pt>
                <c:pt idx="269">
                  <c:v>95.5</c:v>
                </c:pt>
                <c:pt idx="270">
                  <c:v>96.8</c:v>
                </c:pt>
                <c:pt idx="271">
                  <c:v>99.3</c:v>
                </c:pt>
                <c:pt idx="272">
                  <c:v>99.8</c:v>
                </c:pt>
                <c:pt idx="273">
                  <c:v>101</c:v>
                </c:pt>
                <c:pt idx="274">
                  <c:v>89.1</c:v>
                </c:pt>
                <c:pt idx="275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67-45D8-85A6-A5BAFC124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9284608"/>
        <c:axId val="342455424"/>
      </c:lineChart>
      <c:dateAx>
        <c:axId val="479284608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42455424"/>
        <c:crosses val="autoZero"/>
        <c:auto val="1"/>
        <c:lblOffset val="100"/>
        <c:baseTimeUnit val="months"/>
        <c:majorUnit val="12"/>
        <c:majorTimeUnit val="months"/>
      </c:dateAx>
      <c:valAx>
        <c:axId val="342455424"/>
        <c:scaling>
          <c:orientation val="minMax"/>
          <c:max val="110"/>
          <c:min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79284608"/>
        <c:crosses val="autoZero"/>
        <c:crossBetween val="between"/>
        <c:majorUnit val="10"/>
        <c:minorUnit val="2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DF786-3FBE-4645-92FF-F3FD1137615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D10E1-688B-4042-8705-31F9F23CF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5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afternoon everyone and thank</a:t>
            </a:r>
            <a:r>
              <a:rPr lang="en-US" baseline="0" dirty="0"/>
              <a:t> you for inviting me to participate in this virtual meeting.</a:t>
            </a:r>
          </a:p>
          <a:p>
            <a:endParaRPr lang="en-US" baseline="0" dirty="0"/>
          </a:p>
          <a:p>
            <a:r>
              <a:rPr lang="en-US" baseline="0" dirty="0"/>
              <a:t>For those who have heard me speak before you will be shocked that I actually have slides but having an interactive conversation is not really feasible.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10E1-688B-4042-8705-31F9F23CF1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63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3200" dirty="0"/>
              <a:t>Who would have imagined essentially shutting down an economy to deal with a medical issue?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10E1-688B-4042-8705-31F9F23CF1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39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Message: Fed will do whatever it takes to ensure financial stability</a:t>
            </a:r>
          </a:p>
          <a:p>
            <a:endParaRPr lang="en-US" dirty="0"/>
          </a:p>
          <a:p>
            <a:r>
              <a:rPr lang="en-US" dirty="0"/>
              <a:t>Federal Reserve is in the</a:t>
            </a:r>
            <a:r>
              <a:rPr lang="en-US" baseline="0" dirty="0"/>
              <a:t> business of lending money not spending money.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Ensure sufficient liquidity so that we do not destabilize the markets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10E1-688B-4042-8705-31F9F23CF1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31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800" dirty="0"/>
              <a:t>It</a:t>
            </a:r>
            <a:r>
              <a:rPr lang="en-US" sz="2800" baseline="0" dirty="0"/>
              <a:t> took Congress 3 tries to pass the first financial aid bill in 2008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Currently working on legislation to provide additional support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Problem: as the urgency wanes,</a:t>
            </a:r>
            <a:r>
              <a:rPr lang="en-US" sz="2800" baseline="0" dirty="0"/>
              <a:t> politics start to play a bigger role</a:t>
            </a:r>
          </a:p>
          <a:p>
            <a:pPr lvl="1"/>
            <a:endParaRPr lang="en-US" sz="2800" baseline="0" dirty="0"/>
          </a:p>
          <a:p>
            <a:pPr lvl="1"/>
            <a:r>
              <a:rPr lang="en-US" sz="2800" baseline="0" dirty="0"/>
              <a:t>Congress’ responses may now become more reactive rather than proactive</a:t>
            </a:r>
            <a:endParaRPr lang="en-US" sz="28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10E1-688B-4042-8705-31F9F23CF1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17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800" dirty="0"/>
              <a:t>Government mandated not a systemic problem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Financial institutions are a key player in assisting businesses and individuals in this crisis</a:t>
            </a:r>
          </a:p>
          <a:p>
            <a:pPr marL="457189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10E1-688B-4042-8705-31F9F23CF1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61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800" dirty="0"/>
              <a:t>Reactive in 2008-2009, proactive now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Rescue programs took several months to create and implement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New programs have been implemented in days and weeks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10E1-688B-4042-8705-31F9F23CF1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85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Office: will the demand still be there?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happens if more employees</a:t>
            </a:r>
            <a:r>
              <a:rPr lang="en-US" baseline="0" dirty="0"/>
              <a:t> want to work from home?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What happens if business decide they can be far more profitable if they reduce office cost and invest in hardware and software for employees to permanently work from home?</a:t>
            </a:r>
            <a:endParaRPr lang="en-US" dirty="0"/>
          </a:p>
          <a:p>
            <a:r>
              <a:rPr lang="en-US" dirty="0"/>
              <a:t>Warehouse: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companies</a:t>
            </a:r>
            <a:r>
              <a:rPr lang="en-US" baseline="0" dirty="0"/>
              <a:t> are going to hold more inventory, they need more warehouse</a:t>
            </a:r>
          </a:p>
          <a:p>
            <a:r>
              <a:rPr lang="en-US" baseline="0" dirty="0"/>
              <a:t>Industrial: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If we are going to bring supply “home” then industrial space will be in demand</a:t>
            </a:r>
          </a:p>
          <a:p>
            <a:r>
              <a:rPr lang="en-US" baseline="0" dirty="0"/>
              <a:t>Multi-family: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Location, location,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10E1-688B-4042-8705-31F9F23CF12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25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Younger</a:t>
            </a:r>
            <a:r>
              <a:rPr lang="en-US" baseline="0" dirty="0"/>
              <a:t> generation used to say “I want to live where I work”. Will they now say “I want to work where I live?”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Migration from expensive metropolitan areas with high density?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Will demand</a:t>
            </a:r>
            <a:r>
              <a:rPr lang="en-US" baseline="0" dirty="0"/>
              <a:t> for homes be driven by work requirements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Office?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High speed internet?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10E1-688B-4042-8705-31F9F23CF12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01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800" dirty="0"/>
              <a:t>Critical to bring construction back online</a:t>
            </a:r>
          </a:p>
          <a:p>
            <a:pPr marL="457189" lvl="1" indent="0">
              <a:buNone/>
            </a:pP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Will businesses and consumers use the savings from refinancing debt to spend or to hoard cash?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10E1-688B-4042-8705-31F9F23CF1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8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Will it help if people are unwilling</a:t>
            </a:r>
            <a:r>
              <a:rPr lang="en-US" sz="1200" baseline="0" dirty="0"/>
              <a:t> </a:t>
            </a:r>
            <a:r>
              <a:rPr lang="en-US" sz="1200" dirty="0"/>
              <a:t>to go out and drive?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Benefit will be muted compared to history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10E1-688B-4042-8705-31F9F23CF12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95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800" dirty="0"/>
              <a:t>Follow all of the medical guidance for preventing being infected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Focus on your business and serving your customers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Execute on your “disaster recovery” plan now that recession risk is real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Keep your head up and eyes open for opportunities that will emerge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10E1-688B-4042-8705-31F9F23CF12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44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Headlines focus on virus, reality is that economic damage is occurring due to the response to the virus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10E1-688B-4042-8705-31F9F23CF1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416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Spreading fear creates the real risk of a self-fulfilling prophecy of a prolonged recession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The more fearful</a:t>
            </a:r>
            <a:r>
              <a:rPr lang="en-US" sz="1200" baseline="0" dirty="0"/>
              <a:t> people are, the less willing they are willing to engage fully in the economic recovery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/>
              <a:t>Risks going from sheltering in place to hiding in place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10E1-688B-4042-8705-31F9F23CF12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96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Quarter GDP down</a:t>
            </a:r>
            <a:r>
              <a:rPr lang="en-US" baseline="0" dirty="0"/>
              <a:t> 4.8%</a:t>
            </a:r>
          </a:p>
          <a:p>
            <a:endParaRPr lang="en-US" baseline="0" dirty="0"/>
          </a:p>
          <a:p>
            <a:r>
              <a:rPr lang="en-US" baseline="0" dirty="0"/>
              <a:t>Stunning when you consider that the social distancing policies started the last two weeks of March</a:t>
            </a:r>
          </a:p>
          <a:p>
            <a:endParaRPr lang="en-US" baseline="0" dirty="0"/>
          </a:p>
          <a:p>
            <a:r>
              <a:rPr lang="en-US" baseline="0" dirty="0"/>
              <a:t>We were on pace for 1-2% growth before then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10E1-688B-4042-8705-31F9F23CF12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960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800" dirty="0"/>
              <a:t>Estimates are (5-10%)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Beware the headlines numbers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US reports GDP on an annualized basis not an actual quarter basis</a:t>
            </a:r>
          </a:p>
          <a:p>
            <a:pPr lvl="1"/>
            <a:endParaRPr lang="en-US" sz="2800" dirty="0"/>
          </a:p>
          <a:p>
            <a:pPr lvl="2"/>
            <a:r>
              <a:rPr lang="en-US" sz="2400" dirty="0"/>
              <a:t>(5-10%) = (19-45%)</a:t>
            </a:r>
          </a:p>
          <a:p>
            <a:endParaRPr lang="en-US" dirty="0"/>
          </a:p>
          <a:p>
            <a:r>
              <a:rPr lang="en-US" dirty="0"/>
              <a:t>Do</a:t>
            </a:r>
            <a:r>
              <a:rPr lang="en-US" baseline="0" dirty="0"/>
              <a:t> not expect a V shaped recovery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Unrealistic when we do not have a vaccine yet or mass testing and tracing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 phased in re-opening will mean a phased in recovery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Successful testing, tracing and social distancing means a square root recovery is realistic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If not, a W shaped recovery is more likely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10E1-688B-4042-8705-31F9F23CF12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752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During the economic expansion I counseled that hope is an important emotion but not a strategy.</a:t>
            </a:r>
          </a:p>
          <a:p>
            <a:endParaRPr lang="en-US" sz="1200" dirty="0"/>
          </a:p>
          <a:p>
            <a:r>
              <a:rPr lang="en-US" sz="1200" dirty="0"/>
              <a:t>During this crisis I emphasize that fear is an important emotion but not a strategy</a:t>
            </a:r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10E1-688B-4042-8705-31F9F23CF12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989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Turn off your TV and</a:t>
            </a:r>
            <a:r>
              <a:rPr lang="en-US" sz="3600" baseline="0" dirty="0"/>
              <a:t> focus on your family, job and customers</a:t>
            </a:r>
          </a:p>
          <a:p>
            <a:endParaRPr lang="en-US" sz="3600" baseline="0" dirty="0"/>
          </a:p>
          <a:p>
            <a:r>
              <a:rPr lang="en-US" sz="3600" dirty="0"/>
              <a:t>Be aware that we are only beginning to get the economic data showing the economic damage and the news headlines will be dramatic</a:t>
            </a:r>
          </a:p>
          <a:p>
            <a:endParaRPr lang="en-US" sz="3200" dirty="0"/>
          </a:p>
          <a:p>
            <a:r>
              <a:rPr lang="en-US" sz="2800" dirty="0"/>
              <a:t>Focusing on the negative news is like looking in the rear view mirror to see what happened</a:t>
            </a:r>
          </a:p>
          <a:p>
            <a:endParaRPr lang="en-US" sz="3600" dirty="0"/>
          </a:p>
          <a:p>
            <a:r>
              <a:rPr lang="en-US" sz="3600" dirty="0"/>
              <a:t>Focusing on serving your customers and looking for opportunities is like looking out the windshield</a:t>
            </a:r>
          </a:p>
          <a:p>
            <a:endParaRPr lang="en-US" sz="3600" dirty="0"/>
          </a:p>
          <a:p>
            <a:r>
              <a:rPr lang="en-US" sz="3600" dirty="0"/>
              <a:t>Be focused, be determined and be safe!</a:t>
            </a:r>
          </a:p>
          <a:p>
            <a:r>
              <a:rPr lang="en-US" sz="3600" dirty="0"/>
              <a:t>Help is on the way</a:t>
            </a:r>
          </a:p>
          <a:p>
            <a:pPr lvl="1"/>
            <a:endParaRPr lang="en-US" dirty="0"/>
          </a:p>
          <a:p>
            <a:pPr lvl="1"/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10E1-688B-4042-8705-31F9F23CF12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49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3200" dirty="0"/>
              <a:t>Businesses learned that many of their “new” supply chains that they established during the trade war with China still rely</a:t>
            </a:r>
            <a:r>
              <a:rPr lang="en-US" sz="3200" baseline="0" dirty="0"/>
              <a:t> on China for some part of the product</a:t>
            </a:r>
          </a:p>
          <a:p>
            <a:pPr lvl="1"/>
            <a:endParaRPr lang="en-US" sz="3200" baseline="0" dirty="0"/>
          </a:p>
          <a:p>
            <a:r>
              <a:rPr lang="en-US" sz="3600" dirty="0"/>
              <a:t>Just because you don’t deal directly with China does not mean you do not have China exposure</a:t>
            </a:r>
          </a:p>
          <a:p>
            <a:pPr marL="457189" lvl="1" indent="0">
              <a:buNone/>
            </a:pPr>
            <a:endParaRPr lang="en-US" sz="32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10E1-688B-4042-8705-31F9F23CF1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90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virus spread beyond China, governments made the decision to lock down their economies.</a:t>
            </a:r>
          </a:p>
          <a:p>
            <a:endParaRPr lang="en-US" dirty="0"/>
          </a:p>
          <a:p>
            <a:r>
              <a:rPr lang="en-US" dirty="0"/>
              <a:t>As you</a:t>
            </a:r>
            <a:r>
              <a:rPr lang="en-US" baseline="0" dirty="0"/>
              <a:t> look at the list of actions taken, a</a:t>
            </a:r>
            <a:r>
              <a:rPr lang="en-US" dirty="0"/>
              <a:t>ll I can say is “who would have thought?”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10E1-688B-4042-8705-31F9F23CF1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79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3200" dirty="0"/>
              <a:t>20-25% unemployment</a:t>
            </a:r>
            <a:r>
              <a:rPr lang="en-US" sz="3200" baseline="0" dirty="0"/>
              <a:t> rate is possible for April</a:t>
            </a:r>
          </a:p>
          <a:p>
            <a:pPr lvl="1"/>
            <a:endParaRPr lang="en-US" sz="3200" baseline="0" dirty="0"/>
          </a:p>
          <a:p>
            <a:pPr lvl="1"/>
            <a:r>
              <a:rPr lang="en-US" sz="3200" baseline="0" dirty="0"/>
              <a:t>Job losses could be in excess of 10,000,000 (jobless claims includes people who would not be captured in job survey-furloughed, self-employed, free lance, gig economy, and contract employees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10E1-688B-4042-8705-31F9F23CF1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21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</a:t>
            </a:r>
            <a:r>
              <a:rPr lang="en-US" baseline="0" dirty="0"/>
              <a:t> you layoff a whole industry sector, the number will not keep going 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10E1-688B-4042-8705-31F9F23CF1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33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</a:t>
            </a:r>
            <a:r>
              <a:rPr lang="en-US" baseline="0" dirty="0"/>
              <a:t> sheltering at home have more time to watch their big screen TVs or be checking the investment balances online.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10E1-688B-4042-8705-31F9F23CF1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10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10E1-688B-4042-8705-31F9F23CF1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28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800" dirty="0"/>
              <a:t>Lost income reduces demand and ability to spend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Sheltering at home reduces demand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Need to rebuild savings or pay off credit card debt reduces demand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10E1-688B-4042-8705-31F9F23CF1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29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A3246-374B-1F44-AF0D-437FE4266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0529BD4-101E-FF45-9381-1FD65B351D7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181A92-2CBE-3C47-AEA8-5ECE41AD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F41D48-5729-BE48-8D2E-9CAEB77ECA84}"/>
              </a:ext>
            </a:extLst>
          </p:cNvPr>
          <p:cNvSpPr/>
          <p:nvPr userDrawn="1"/>
        </p:nvSpPr>
        <p:spPr>
          <a:xfrm>
            <a:off x="0" y="-1"/>
            <a:ext cx="12192000" cy="5938345"/>
          </a:xfrm>
          <a:prstGeom prst="rect">
            <a:avLst/>
          </a:prstGeom>
          <a:solidFill>
            <a:srgbClr val="009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28241-208A-F241-A67B-3EBF8A9FF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D330130-8865-E240-BE07-1C526D5A60B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F0AC524-5018-AC48-A71A-12977334F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272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F008A-3EC0-D448-A360-F8AD4B08B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00416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DA070-67B1-2F4E-882C-F50AC555E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D7E04-0C75-AF4C-9549-6C4E03E41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EEE23-FAD5-9746-A898-729DA2E909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0529BD4-101E-FF45-9381-1FD65B351D7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6CE36-41A8-724F-9ADE-7D5BF6176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8D5DC-D0C9-AA4F-A797-B37F4E6E6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D330130-8865-E240-BE07-1C526D5A6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49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45631-FCE1-6A46-A287-501FDD213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00416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03D161-B740-4540-AF3C-8803A7D214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930ED-DDC2-4A4B-B491-6F64238A1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12CA3-64DB-134D-AD59-96F307AD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0529BD4-101E-FF45-9381-1FD65B351D7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D9D58-0FE6-0C40-B5A2-4F1B13DBD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59FCA-0048-0E43-9038-6E823CEE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D330130-8865-E240-BE07-1C526D5A6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76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64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11438107" y="113418"/>
            <a:ext cx="647169" cy="647169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1553140" y="283114"/>
            <a:ext cx="417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4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9" y="5786935"/>
            <a:ext cx="1930853" cy="92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11438107" y="113418"/>
            <a:ext cx="647169" cy="647169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1553140" y="283114"/>
            <a:ext cx="417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4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9" y="5786935"/>
            <a:ext cx="1930853" cy="92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5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Oval 393"/>
          <p:cNvSpPr/>
          <p:nvPr userDrawn="1"/>
        </p:nvSpPr>
        <p:spPr>
          <a:xfrm>
            <a:off x="11438107" y="113418"/>
            <a:ext cx="647169" cy="64716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95" name="Rectangle 394"/>
          <p:cNvSpPr/>
          <p:nvPr userDrawn="1"/>
        </p:nvSpPr>
        <p:spPr>
          <a:xfrm>
            <a:off x="11553140" y="283114"/>
            <a:ext cx="417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400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en-US" sz="120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57" y="6006755"/>
            <a:ext cx="2088116" cy="76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5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095750" y="1304925"/>
            <a:ext cx="4000500" cy="40005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image placeholder insert your picture, and “Send to back”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11438107" y="113418"/>
            <a:ext cx="647169" cy="647169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1553140" y="283114"/>
            <a:ext cx="417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4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9" y="5786935"/>
            <a:ext cx="1930853" cy="92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6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001359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image placeholder insert your picture, and “Send to back”</a:t>
            </a:r>
          </a:p>
          <a:p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11438107" y="113418"/>
            <a:ext cx="647169" cy="647169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1553140" y="283114"/>
            <a:ext cx="417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4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9" y="5786935"/>
            <a:ext cx="1930853" cy="92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2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 hasCustomPrompt="1"/>
          </p:nvPr>
        </p:nvSpPr>
        <p:spPr>
          <a:xfrm>
            <a:off x="1972573" y="2235328"/>
            <a:ext cx="2314575" cy="231298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image placeholder insert your picture, and “Send to back”</a:t>
            </a:r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1" hasCustomPrompt="1"/>
          </p:nvPr>
        </p:nvSpPr>
        <p:spPr>
          <a:xfrm>
            <a:off x="5010409" y="2235328"/>
            <a:ext cx="2314575" cy="231298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image placeholder insert your picture, and “Send to back”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7936074" y="2235328"/>
            <a:ext cx="2314575" cy="231298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image placeholder insert your picture, and “Send to back”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11438107" y="113418"/>
            <a:ext cx="647169" cy="647169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553140" y="283114"/>
            <a:ext cx="417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4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9" y="5786935"/>
            <a:ext cx="1930853" cy="929962"/>
          </a:xfrm>
          <a:prstGeom prst="rect">
            <a:avLst/>
          </a:prstGeom>
        </p:spPr>
      </p:pic>
      <p:sp>
        <p:nvSpPr>
          <p:cNvPr id="15" name="Picture Placeholder 26"/>
          <p:cNvSpPr>
            <a:spLocks noGrp="1"/>
          </p:cNvSpPr>
          <p:nvPr>
            <p:ph type="pic" sz="quarter" idx="13" hasCustomPrompt="1"/>
          </p:nvPr>
        </p:nvSpPr>
        <p:spPr>
          <a:xfrm>
            <a:off x="10250649" y="2235328"/>
            <a:ext cx="2314575" cy="231298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image placeholder insert your picture, and “Send to back”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9CACE90A-8013-4C5B-BDD7-10498CF69154}"/>
              </a:ext>
            </a:extLst>
          </p:cNvPr>
          <p:cNvSpPr>
            <a:spLocks noGrp="1"/>
          </p:cNvSpPr>
          <p:nvPr>
            <p:ph type="pic" sz="quarter" idx="245" hasCustomPrompt="1"/>
          </p:nvPr>
        </p:nvSpPr>
        <p:spPr>
          <a:xfrm>
            <a:off x="5573919" y="1302441"/>
            <a:ext cx="6202018" cy="4397408"/>
          </a:xfrm>
          <a:custGeom>
            <a:avLst/>
            <a:gdLst>
              <a:gd name="connsiteX0" fmla="*/ 0 w 6202018"/>
              <a:gd name="connsiteY0" fmla="*/ 0 h 4397408"/>
              <a:gd name="connsiteX1" fmla="*/ 6202018 w 6202018"/>
              <a:gd name="connsiteY1" fmla="*/ 0 h 4397408"/>
              <a:gd name="connsiteX2" fmla="*/ 6202018 w 6202018"/>
              <a:gd name="connsiteY2" fmla="*/ 4397408 h 4397408"/>
              <a:gd name="connsiteX3" fmla="*/ 0 w 6202018"/>
              <a:gd name="connsiteY3" fmla="*/ 4397408 h 439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2018" h="4397408">
                <a:moveTo>
                  <a:pt x="0" y="0"/>
                </a:moveTo>
                <a:lnTo>
                  <a:pt x="6202018" y="0"/>
                </a:lnTo>
                <a:lnTo>
                  <a:pt x="6202018" y="4397408"/>
                </a:lnTo>
                <a:lnTo>
                  <a:pt x="0" y="439740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image placeholder insert your picture, and “Send to back”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FCF72D65-64B6-4949-9FEE-E8CDB51C57C0}"/>
              </a:ext>
            </a:extLst>
          </p:cNvPr>
          <p:cNvSpPr>
            <a:spLocks noGrp="1"/>
          </p:cNvSpPr>
          <p:nvPr>
            <p:ph type="pic" sz="quarter" idx="244" hasCustomPrompt="1"/>
          </p:nvPr>
        </p:nvSpPr>
        <p:spPr>
          <a:xfrm>
            <a:off x="606563" y="3742463"/>
            <a:ext cx="2316922" cy="1957387"/>
          </a:xfrm>
          <a:custGeom>
            <a:avLst/>
            <a:gdLst>
              <a:gd name="connsiteX0" fmla="*/ 0 w 2316922"/>
              <a:gd name="connsiteY0" fmla="*/ 0 h 1957387"/>
              <a:gd name="connsiteX1" fmla="*/ 2316922 w 2316922"/>
              <a:gd name="connsiteY1" fmla="*/ 0 h 1957387"/>
              <a:gd name="connsiteX2" fmla="*/ 2316922 w 2316922"/>
              <a:gd name="connsiteY2" fmla="*/ 1957387 h 1957387"/>
              <a:gd name="connsiteX3" fmla="*/ 0 w 2316922"/>
              <a:gd name="connsiteY3" fmla="*/ 1957387 h 19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6922" h="1957387">
                <a:moveTo>
                  <a:pt x="0" y="0"/>
                </a:moveTo>
                <a:lnTo>
                  <a:pt x="2316922" y="0"/>
                </a:lnTo>
                <a:lnTo>
                  <a:pt x="2316922" y="1957387"/>
                </a:lnTo>
                <a:lnTo>
                  <a:pt x="0" y="195738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image placeholder insert your picture, and “Send to back”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96ADD230-78C3-41AB-B086-9493439283A1}"/>
              </a:ext>
            </a:extLst>
          </p:cNvPr>
          <p:cNvSpPr>
            <a:spLocks noGrp="1"/>
          </p:cNvSpPr>
          <p:nvPr>
            <p:ph type="pic" sz="quarter" idx="243" hasCustomPrompt="1"/>
          </p:nvPr>
        </p:nvSpPr>
        <p:spPr>
          <a:xfrm>
            <a:off x="2989745" y="3742462"/>
            <a:ext cx="2517914" cy="1957387"/>
          </a:xfrm>
          <a:custGeom>
            <a:avLst/>
            <a:gdLst>
              <a:gd name="connsiteX0" fmla="*/ 0 w 2517914"/>
              <a:gd name="connsiteY0" fmla="*/ 0 h 1957387"/>
              <a:gd name="connsiteX1" fmla="*/ 2517914 w 2517914"/>
              <a:gd name="connsiteY1" fmla="*/ 0 h 1957387"/>
              <a:gd name="connsiteX2" fmla="*/ 2517914 w 2517914"/>
              <a:gd name="connsiteY2" fmla="*/ 1957387 h 1957387"/>
              <a:gd name="connsiteX3" fmla="*/ 0 w 2517914"/>
              <a:gd name="connsiteY3" fmla="*/ 1957387 h 19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4" h="1957387">
                <a:moveTo>
                  <a:pt x="0" y="0"/>
                </a:moveTo>
                <a:lnTo>
                  <a:pt x="2517914" y="0"/>
                </a:lnTo>
                <a:lnTo>
                  <a:pt x="2517914" y="1957387"/>
                </a:lnTo>
                <a:lnTo>
                  <a:pt x="0" y="195738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image placeholder insert your picture, and “Send to back”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11438107" y="113418"/>
            <a:ext cx="647169" cy="647169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1553140" y="283114"/>
            <a:ext cx="417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4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9" y="5786935"/>
            <a:ext cx="1930853" cy="92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3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A3246-374B-1F44-AF0D-437FE4266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0529BD4-101E-FF45-9381-1FD65B351D7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181A92-2CBE-3C47-AEA8-5ECE41AD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F41D48-5729-BE48-8D2E-9CAEB77ECA84}"/>
              </a:ext>
            </a:extLst>
          </p:cNvPr>
          <p:cNvSpPr/>
          <p:nvPr userDrawn="1"/>
        </p:nvSpPr>
        <p:spPr>
          <a:xfrm>
            <a:off x="0" y="-1"/>
            <a:ext cx="12192000" cy="5938345"/>
          </a:xfrm>
          <a:prstGeom prst="rect">
            <a:avLst/>
          </a:prstGeom>
          <a:solidFill>
            <a:srgbClr val="004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28241-208A-F241-A67B-3EBF8A9FF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D330130-8865-E240-BE07-1C526D5A60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6B044C3-D57E-1D4B-8ED6-A8FA5BE8B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94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pad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68" y="283114"/>
            <a:ext cx="4946005" cy="6857107"/>
          </a:xfrm>
          <a:prstGeom prst="rect">
            <a:avLst/>
          </a:prstGeom>
        </p:spPr>
      </p:pic>
      <p:sp>
        <p:nvSpPr>
          <p:cNvPr id="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950136" y="935318"/>
            <a:ext cx="3966984" cy="5213951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image placeholder insert your picture, and “Send to back”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8107" y="113418"/>
            <a:ext cx="647169" cy="647169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553140" y="283114"/>
            <a:ext cx="417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4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9" y="5786935"/>
            <a:ext cx="1930853" cy="92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3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ABFF9-31AA-1A45-B637-78E991032CFD}" type="datetime1">
              <a:rPr lang="en-US"/>
              <a:pPr>
                <a:defRPr/>
              </a:pPr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www.cfma.org © 2013 Construction Financial Management Association.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3F51E-9630-9541-B575-1292556FD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186BD0-CC08-4B46-B7B1-1F7B74A510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60909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3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5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2DEDD-9B9C-1C43-99AE-BEE5CF975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00416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90C30E-50BD-9D43-8BDC-505C184B2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48F63-6ED5-294F-8E78-B4464175EC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0529BD4-101E-FF45-9381-1FD65B351D7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505F4-A655-B64F-A89A-17BBBC234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A7578-468C-5F4E-9132-2F6F1325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D330130-8865-E240-BE07-1C526D5A6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50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0F276-0763-8446-B224-5013404C8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416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E1BCD-F9E2-F24F-927C-BD5862D99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1C50-EB8A-4740-9B34-F7EF31846C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0529BD4-101E-FF45-9381-1FD65B351D7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7EC19-AB54-9145-955F-0DE7D7CB3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0E1A3-B408-9848-9661-5E1A06251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D330130-8865-E240-BE07-1C526D5A6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3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C4194-5E9B-2E41-8123-613CC019B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00416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92944-D365-3047-A8FF-6237E888E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543D4-DE7C-7F45-89B2-4D7A2EB0D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0529BD4-101E-FF45-9381-1FD65B351D7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8AF95-7735-5C49-9FAD-301350A9C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B7AB8-E85E-B043-971F-B61A5FA8D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D330130-8865-E240-BE07-1C526D5A6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42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A8AF3-8539-AF49-A38B-6CC6C657B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416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27953-A930-3741-8A6E-8FA0004C8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990D6-8CBC-E84C-B13E-C00CCD433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E0614-4029-C349-A8EB-7D29EF083F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0529BD4-101E-FF45-9381-1FD65B351D7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5E48E1-5AC1-7449-A6D7-036234358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F9D78-D465-4044-B05B-F8939D8F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D330130-8865-E240-BE07-1C526D5A6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6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B046B-D797-1B42-B167-BFE690E9B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>
            <a:lvl1pPr algn="ctr">
              <a:defRPr b="1">
                <a:solidFill>
                  <a:srgbClr val="00416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AF1C7-5E73-8A40-A71C-F1D65E259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D1191-0C51-B94B-B1D7-73F697133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DC9E9D-C1B7-0741-91E9-CC6966C034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FD78-0319-3745-B42B-9137C02FE9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90FEA-8905-8C4B-8574-579CB43F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0529BD4-101E-FF45-9381-1FD65B351D7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73A2EB-5EBB-B045-A416-FC60DE2A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0851CC-5E9C-E249-8FFF-52CA0909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D330130-8865-E240-BE07-1C526D5A6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6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C3DD5-2336-7345-B50F-A606E0CC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416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809865-C284-654E-9477-A969F3CE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0529BD4-101E-FF45-9381-1FD65B351D7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9F97E-D119-B142-94D2-B94E60DE3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2C388-7705-944E-A07E-557EF2CE1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D330130-8865-E240-BE07-1C526D5A6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7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A3246-374B-1F44-AF0D-437FE4266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0529BD4-101E-FF45-9381-1FD65B351D7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181A92-2CBE-3C47-AEA8-5ECE41AD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28241-208A-F241-A67B-3EBF8A9FF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D330130-8865-E240-BE07-1C526D5A6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46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035144-6D16-8E45-BA04-0E54509C2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26253-FF7F-604E-AB15-18BE76823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0B4A8-4E4A-9241-9153-D40EE9074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29BD4-101E-FF45-9381-1FD65B351D7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2BF6B-3AB3-314A-B287-90E4F265F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C2162-4629-ED4F-B844-547B66BA3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30130-8865-E240-BE07-1C526D5A60B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2F750E-8A9E-744C-AF5B-764B7A4987FF}"/>
              </a:ext>
            </a:extLst>
          </p:cNvPr>
          <p:cNvSpPr/>
          <p:nvPr userDrawn="1"/>
        </p:nvSpPr>
        <p:spPr>
          <a:xfrm flipH="1">
            <a:off x="9147600" y="5930899"/>
            <a:ext cx="3049200" cy="266700"/>
          </a:xfrm>
          <a:prstGeom prst="rect">
            <a:avLst/>
          </a:prstGeom>
          <a:solidFill>
            <a:srgbClr val="004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1BEE65-A726-8448-8E1A-7520BA9FA714}"/>
              </a:ext>
            </a:extLst>
          </p:cNvPr>
          <p:cNvSpPr/>
          <p:nvPr userDrawn="1"/>
        </p:nvSpPr>
        <p:spPr>
          <a:xfrm flipH="1">
            <a:off x="6098400" y="5930899"/>
            <a:ext cx="3049200" cy="266700"/>
          </a:xfrm>
          <a:prstGeom prst="rect">
            <a:avLst/>
          </a:prstGeom>
          <a:solidFill>
            <a:srgbClr val="009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EA2B3B-68AB-044F-8249-5F5037F6FDF8}"/>
              </a:ext>
            </a:extLst>
          </p:cNvPr>
          <p:cNvSpPr/>
          <p:nvPr userDrawn="1"/>
        </p:nvSpPr>
        <p:spPr>
          <a:xfrm flipH="1">
            <a:off x="3049200" y="5930899"/>
            <a:ext cx="3049200" cy="266700"/>
          </a:xfrm>
          <a:prstGeom prst="rect">
            <a:avLst/>
          </a:prstGeom>
          <a:solidFill>
            <a:srgbClr val="00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CFFC51-F4A6-1448-B58D-ECFC53E34F6E}"/>
              </a:ext>
            </a:extLst>
          </p:cNvPr>
          <p:cNvSpPr/>
          <p:nvPr userDrawn="1"/>
        </p:nvSpPr>
        <p:spPr>
          <a:xfrm flipH="1">
            <a:off x="0" y="5930899"/>
            <a:ext cx="3049200" cy="2667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FAB0AE-2D83-E242-9E33-63BA2C968B9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37" y="6387724"/>
            <a:ext cx="2238531" cy="25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2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68A1-4B87-439B-82EC-C3C09A9F3392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971EA-3A6D-44E0-AE21-1C945777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1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F2F767-BC75-F942-B0D1-131F70122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896" y="1957263"/>
            <a:ext cx="3940374" cy="9996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67C30B8-79BF-0145-8CCF-28756D33FD69}"/>
              </a:ext>
            </a:extLst>
          </p:cNvPr>
          <p:cNvSpPr/>
          <p:nvPr/>
        </p:nvSpPr>
        <p:spPr>
          <a:xfrm>
            <a:off x="4097113" y="3112166"/>
            <a:ext cx="3604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SAVE TIME AND MONEY WITH: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8B06231-07B3-D847-BBD3-7071EE5D3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613" y="3553750"/>
            <a:ext cx="2123266" cy="3308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72091D-2950-6E43-B0C9-BA5D3A792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5581" y="3557662"/>
            <a:ext cx="1544193" cy="3308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50FB176-D95D-6444-87E6-FEAB516D1B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234" y="3551380"/>
            <a:ext cx="1626918" cy="3308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199646E-ED0F-0642-845C-441206DEF3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3323" y="2110297"/>
            <a:ext cx="2316069" cy="587690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5" name="Picture 4" descr="A person wearing a blue dress&#10;&#10;Description generated with very high confidence">
            <a:extLst>
              <a:ext uri="{FF2B5EF4-FFF2-40B4-BE49-F238E27FC236}">
                <a16:creationId xmlns:a16="http://schemas.microsoft.com/office/drawing/2014/main" id="{0275D629-28CC-430D-9B40-DCB81DD96B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1862" y="1069285"/>
            <a:ext cx="1773800" cy="24820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AD9507-DA86-4CCA-BCBA-06EC2EC07E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8716" y="974618"/>
            <a:ext cx="3212560" cy="9226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8DEDC9-2569-44C1-97A0-0D640ED4AE5D}"/>
              </a:ext>
            </a:extLst>
          </p:cNvPr>
          <p:cNvSpPr txBox="1"/>
          <p:nvPr/>
        </p:nvSpPr>
        <p:spPr>
          <a:xfrm>
            <a:off x="4369837" y="2827"/>
            <a:ext cx="5482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THANK YOU TO PUGET SOUND CFMA’S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2020/2021 ANNUAL EVENT SPONSOR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696FD2-B1F4-45E2-BAC1-17FF52BA9501}"/>
              </a:ext>
            </a:extLst>
          </p:cNvPr>
          <p:cNvSpPr txBox="1"/>
          <p:nvPr/>
        </p:nvSpPr>
        <p:spPr>
          <a:xfrm>
            <a:off x="1610141" y="3607744"/>
            <a:ext cx="1905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CAITLIN FRYE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Senior Account Manager  Seattle, Washington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B734AF7-0107-4CAE-9E7E-386AECBD3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22" y="4810367"/>
            <a:ext cx="10664687" cy="1278289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D6D0FF6E-C338-4A71-8DDC-57C91526C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392" y="4897061"/>
            <a:ext cx="211455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E8595E-5146-4EB9-9431-9B206CB40CA7}"/>
              </a:ext>
            </a:extLst>
          </p:cNvPr>
          <p:cNvSpPr txBox="1"/>
          <p:nvPr/>
        </p:nvSpPr>
        <p:spPr>
          <a:xfrm>
            <a:off x="861391" y="5070699"/>
            <a:ext cx="7835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And Thanks also to our April Event Sponsor, USI</a:t>
            </a:r>
          </a:p>
        </p:txBody>
      </p:sp>
    </p:spTree>
    <p:extLst>
      <p:ext uri="{BB962C8B-B14F-4D97-AF65-F5344CB8AC3E}">
        <p14:creationId xmlns:p14="http://schemas.microsoft.com/office/powerpoint/2010/main" val="122944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500" advClick="0" advTm="10000"/>
    </mc:Choice>
    <mc:Fallback xmlns=""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161746"/>
          </a:xfrm>
        </p:spPr>
        <p:txBody>
          <a:bodyPr/>
          <a:lstStyle/>
          <a:p>
            <a:r>
              <a:rPr lang="en-US" dirty="0"/>
              <a:t>Confidence Shock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978463"/>
              </p:ext>
            </p:extLst>
          </p:nvPr>
        </p:nvGraphicFramePr>
        <p:xfrm>
          <a:off x="838200" y="1345721"/>
          <a:ext cx="10515600" cy="4511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2590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365F-528A-9743-83D5-E30F977ED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1118614"/>
          </a:xfrm>
        </p:spPr>
        <p:txBody>
          <a:bodyPr/>
          <a:lstStyle/>
          <a:p>
            <a:r>
              <a:rPr lang="en-US" dirty="0"/>
              <a:t>Demand Shock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F6C72-1CD8-A94D-ABB1-13F929A5A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215"/>
            <a:ext cx="10515600" cy="4865748"/>
          </a:xfrm>
        </p:spPr>
        <p:txBody>
          <a:bodyPr/>
          <a:lstStyle/>
          <a:p>
            <a:pPr lvl="1"/>
            <a:endParaRPr lang="en-US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Consumer spending</a:t>
            </a:r>
          </a:p>
          <a:p>
            <a:pPr lvl="2"/>
            <a:endParaRPr lang="en-US" sz="2400" dirty="0"/>
          </a:p>
          <a:p>
            <a:pPr lvl="2"/>
            <a:endParaRPr lang="en-US" sz="2400" dirty="0"/>
          </a:p>
          <a:p>
            <a:pPr lvl="2"/>
            <a:endParaRPr lang="en-US" dirty="0"/>
          </a:p>
          <a:p>
            <a:pPr marL="914377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422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Being Done?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882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365F-528A-9743-83D5-E30F977ED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F6C72-1CD8-A94D-ABB1-13F929A5A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Response to the medical issue has been “shock and awe”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7452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365F-528A-9743-83D5-E30F977ED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F6C72-1CD8-A94D-ABB1-13F929A5A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479"/>
            <a:ext cx="10515600" cy="4779484"/>
          </a:xfrm>
        </p:spPr>
        <p:txBody>
          <a:bodyPr/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Response from Federal Reserve has been “shock and awe”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$6.8 trillion of monetary policy support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Unlimited Quantitative Easing</a:t>
            </a:r>
          </a:p>
          <a:p>
            <a:pPr lvl="1"/>
            <a:endParaRPr lang="en-US" sz="2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489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365F-528A-9743-83D5-E30F977ED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F6C72-1CD8-A94D-ABB1-13F929A5A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479"/>
            <a:ext cx="10515600" cy="4779484"/>
          </a:xfrm>
        </p:spPr>
        <p:txBody>
          <a:bodyPr/>
          <a:lstStyle/>
          <a:p>
            <a:endParaRPr lang="en-US" sz="3600" dirty="0"/>
          </a:p>
          <a:p>
            <a:pPr marL="0" indent="0">
              <a:buNone/>
            </a:pPr>
            <a:r>
              <a:rPr lang="en-US" sz="3600" dirty="0"/>
              <a:t>Response from Congress has been strong but not at “shock and awe” levels yet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$3 trillion of fiscal policy support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9802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Perspectives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23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365F-528A-9743-83D5-E30F977ED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F6C72-1CD8-A94D-ABB1-13F929A5A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Important to recognize that this is not the same as the Financial Crisis.</a:t>
            </a:r>
          </a:p>
          <a:p>
            <a:pPr lvl="1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70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365F-528A-9743-83D5-E30F977ED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F6C72-1CD8-A94D-ABB1-13F929A5A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Federal Reserve and Congress have responded far more quickly than the Financial Crisis.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75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Have we fundamentally changed the paradigm?</a:t>
            </a:r>
          </a:p>
          <a:p>
            <a:endParaRPr lang="en-US" dirty="0"/>
          </a:p>
          <a:p>
            <a:r>
              <a:rPr lang="en-US" dirty="0"/>
              <a:t>Commercial</a:t>
            </a:r>
          </a:p>
          <a:p>
            <a:pPr lvl="1"/>
            <a:r>
              <a:rPr lang="en-US" dirty="0"/>
              <a:t>Office</a:t>
            </a:r>
          </a:p>
          <a:p>
            <a:pPr lvl="1"/>
            <a:r>
              <a:rPr lang="en-US" dirty="0"/>
              <a:t>Warehouse</a:t>
            </a:r>
          </a:p>
          <a:p>
            <a:pPr lvl="1"/>
            <a:r>
              <a:rPr lang="en-US" dirty="0"/>
              <a:t>Industrial</a:t>
            </a:r>
          </a:p>
          <a:p>
            <a:pPr lvl="1"/>
            <a:r>
              <a:rPr lang="en-US" dirty="0"/>
              <a:t>Multi-family</a:t>
            </a:r>
          </a:p>
        </p:txBody>
      </p:sp>
    </p:spTree>
    <p:extLst>
      <p:ext uri="{BB962C8B-B14F-4D97-AF65-F5344CB8AC3E}">
        <p14:creationId xmlns:p14="http://schemas.microsoft.com/office/powerpoint/2010/main" val="191209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C751CB-B9F2-8C46-9EB2-E16DE00F1DED}"/>
              </a:ext>
            </a:extLst>
          </p:cNvPr>
          <p:cNvSpPr/>
          <p:nvPr/>
        </p:nvSpPr>
        <p:spPr>
          <a:xfrm>
            <a:off x="0" y="2"/>
            <a:ext cx="12192000" cy="5950635"/>
          </a:xfrm>
          <a:prstGeom prst="rect">
            <a:avLst/>
          </a:prstGeom>
          <a:solidFill>
            <a:srgbClr val="004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1406C9E-FC24-1542-8965-2E3169916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79633"/>
            <a:ext cx="12192000" cy="1062185"/>
          </a:xfrm>
        </p:spPr>
        <p:txBody>
          <a:bodyPr>
            <a:noAutofit/>
          </a:bodyPr>
          <a:lstStyle/>
          <a:p>
            <a:r>
              <a:rPr lang="en-US" sz="3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Update</a:t>
            </a:r>
            <a:br>
              <a:rPr lang="en-US" sz="3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Impact of the Virus versus the </a:t>
            </a:r>
            <a:r>
              <a:rPr lang="en-US" sz="36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</a:t>
            </a:r>
            <a:endParaRPr lang="en-US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809244-1929-DB4F-B51B-3F83A16A6C98}"/>
              </a:ext>
            </a:extLst>
          </p:cNvPr>
          <p:cNvCxnSpPr/>
          <p:nvPr/>
        </p:nvCxnSpPr>
        <p:spPr>
          <a:xfrm>
            <a:off x="1524000" y="3460652"/>
            <a:ext cx="9144000" cy="0"/>
          </a:xfrm>
          <a:prstGeom prst="line">
            <a:avLst/>
          </a:prstGeom>
          <a:ln>
            <a:solidFill>
              <a:srgbClr val="0090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A935D06-1463-2E40-A6A4-C5B405E92002}"/>
              </a:ext>
            </a:extLst>
          </p:cNvPr>
          <p:cNvSpPr txBox="1"/>
          <p:nvPr/>
        </p:nvSpPr>
        <p:spPr>
          <a:xfrm>
            <a:off x="3909848" y="3615559"/>
            <a:ext cx="4288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Presented by: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Steve Scranton, CFA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Chief Investment Officer &amp; Economist </a:t>
            </a:r>
          </a:p>
        </p:txBody>
      </p:sp>
    </p:spTree>
    <p:extLst>
      <p:ext uri="{BB962C8B-B14F-4D97-AF65-F5344CB8AC3E}">
        <p14:creationId xmlns:p14="http://schemas.microsoft.com/office/powerpoint/2010/main" val="2779048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Have we fundamentally changed the paradigm?</a:t>
            </a:r>
          </a:p>
          <a:p>
            <a:endParaRPr lang="en-US" dirty="0"/>
          </a:p>
          <a:p>
            <a:r>
              <a:rPr lang="en-US" dirty="0"/>
              <a:t>Residential</a:t>
            </a:r>
          </a:p>
          <a:p>
            <a:pPr lvl="1"/>
            <a:r>
              <a:rPr lang="en-US" dirty="0"/>
              <a:t>Housing shortage has not gone away</a:t>
            </a:r>
          </a:p>
        </p:txBody>
      </p:sp>
    </p:spTree>
    <p:extLst>
      <p:ext uri="{BB962C8B-B14F-4D97-AF65-F5344CB8AC3E}">
        <p14:creationId xmlns:p14="http://schemas.microsoft.com/office/powerpoint/2010/main" val="3703322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365F-528A-9743-83D5-E30F977ED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44"/>
            <a:ext cx="10515600" cy="1121434"/>
          </a:xfrm>
        </p:spPr>
        <p:txBody>
          <a:bodyPr/>
          <a:lstStyle/>
          <a:p>
            <a:r>
              <a:rPr lang="en-US" dirty="0"/>
              <a:t>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F6C72-1CD8-A94D-ABB1-13F929A5A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5170"/>
            <a:ext cx="10515600" cy="5167672"/>
          </a:xfrm>
        </p:spPr>
        <p:txBody>
          <a:bodyPr/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Drop in interest rates is providing stimulus to the interest sensitive sectors of the economy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Housing</a:t>
            </a:r>
          </a:p>
          <a:p>
            <a:pPr marL="457189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Borrowers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95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365F-528A-9743-83D5-E30F977ED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Perspective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F6C72-1CD8-A94D-ABB1-13F929A5A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/>
          </a:p>
          <a:p>
            <a:pPr marL="0" indent="0">
              <a:buNone/>
            </a:pPr>
            <a:r>
              <a:rPr lang="en-US" sz="3600" dirty="0"/>
              <a:t>Will the drop in gasoline and energy prices help consumers and businesses?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169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Our Role As Business Professionals?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93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365F-528A-9743-83D5-E30F977ED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084"/>
            <a:ext cx="10515600" cy="1325563"/>
          </a:xfrm>
        </p:spPr>
        <p:txBody>
          <a:bodyPr/>
          <a:lstStyle/>
          <a:p>
            <a:r>
              <a:rPr lang="en-US" dirty="0"/>
              <a:t>What Is Our Role as Business Professionals?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F6C72-1CD8-A94D-ABB1-13F929A5A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4566"/>
            <a:ext cx="10515600" cy="50123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Common sense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Objective decision making</a:t>
            </a:r>
          </a:p>
          <a:p>
            <a:pPr lvl="1"/>
            <a:endParaRPr lang="en-US" sz="2800" dirty="0"/>
          </a:p>
          <a:p>
            <a:pPr marL="0" indent="0">
              <a:buNone/>
            </a:pPr>
            <a:r>
              <a:rPr lang="en-US" sz="3200" dirty="0"/>
              <a:t>Role models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836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365F-528A-9743-83D5-E30F977ED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15" y="89084"/>
            <a:ext cx="10515600" cy="1135867"/>
          </a:xfrm>
        </p:spPr>
        <p:txBody>
          <a:bodyPr/>
          <a:lstStyle/>
          <a:p>
            <a:r>
              <a:rPr lang="en-US" dirty="0"/>
              <a:t>The Most Dangerous Contagion-Fear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F6C72-1CD8-A94D-ABB1-13F929A5A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5170"/>
            <a:ext cx="10515600" cy="5141793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Are you spreading fear?</a:t>
            </a:r>
          </a:p>
          <a:p>
            <a:pPr marL="0" indent="0">
              <a:buNone/>
            </a:pPr>
            <a:endParaRPr lang="en-US" dirty="0"/>
          </a:p>
          <a:p>
            <a:pPr marL="457189" lvl="1" indent="0">
              <a:buNone/>
            </a:pPr>
            <a:endParaRPr lang="en-US" sz="2800" dirty="0"/>
          </a:p>
          <a:p>
            <a:endParaRPr lang="en-US" dirty="0"/>
          </a:p>
          <a:p>
            <a:pPr marL="457189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12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Economic Outlook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6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365F-528A-9743-83D5-E30F977ED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F6C72-1CD8-A94D-ABB1-13F929A5A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The longer we are closed, the more severe the economic impact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/>
              <a:t>The expansion has ended and we are in a recession</a:t>
            </a:r>
          </a:p>
        </p:txBody>
      </p:sp>
    </p:spTree>
    <p:extLst>
      <p:ext uri="{BB962C8B-B14F-4D97-AF65-F5344CB8AC3E}">
        <p14:creationId xmlns:p14="http://schemas.microsoft.com/office/powerpoint/2010/main" val="1703737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365F-528A-9743-83D5-E30F977ED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"/>
            <a:ext cx="10515600" cy="1061049"/>
          </a:xfrm>
        </p:spPr>
        <p:txBody>
          <a:bodyPr/>
          <a:lstStyle/>
          <a:p>
            <a:r>
              <a:rPr lang="en-US" dirty="0"/>
              <a:t>Economic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F6C72-1CD8-A94D-ABB1-13F929A5A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3411"/>
            <a:ext cx="10515600" cy="519355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2</a:t>
            </a:r>
            <a:r>
              <a:rPr lang="en-US" sz="3600" baseline="30000" dirty="0"/>
              <a:t>nd</a:t>
            </a:r>
            <a:r>
              <a:rPr lang="en-US" sz="3600" dirty="0"/>
              <a:t> quarter GDP will be negative because of the social distancing policies</a:t>
            </a:r>
          </a:p>
        </p:txBody>
      </p:sp>
    </p:spTree>
    <p:extLst>
      <p:ext uri="{BB962C8B-B14F-4D97-AF65-F5344CB8AC3E}">
        <p14:creationId xmlns:p14="http://schemas.microsoft.com/office/powerpoint/2010/main" val="1971585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95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365F-528A-9743-83D5-E30F977ED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Virus vs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F6C72-1CD8-A94D-ABB1-13F929A5A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Virus is a medical issue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Responses to the virus are an economic issue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980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365F-528A-9743-83D5-E30F977ED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892"/>
            <a:ext cx="10515600" cy="1259456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F6C72-1CD8-A94D-ABB1-13F929A5A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5940"/>
            <a:ext cx="10515600" cy="5021023"/>
          </a:xfrm>
        </p:spPr>
        <p:txBody>
          <a:bodyPr>
            <a:noAutofit/>
          </a:bodyPr>
          <a:lstStyle/>
          <a:p>
            <a:endParaRPr lang="en-US" sz="3600" dirty="0"/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/>
              <a:t>Plan ahead, respond objectively and rationally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/>
              <a:t>Do not let emotions guide your decisions</a:t>
            </a:r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39453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365F-528A-9743-83D5-E30F977ED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78302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F6C72-1CD8-A94D-ABB1-13F929A5A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8906"/>
            <a:ext cx="10515600" cy="5228057"/>
          </a:xfrm>
        </p:spPr>
        <p:txBody>
          <a:bodyPr/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Go on an “information diet”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Eyes open, look for the opportunities that will develop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8007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 CODE:</a:t>
            </a:r>
            <a:br>
              <a:rPr lang="en-US" dirty="0"/>
            </a:br>
            <a:r>
              <a:rPr lang="en-US" dirty="0"/>
              <a:t>spring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Note: use all small caps for spring</a:t>
            </a:r>
          </a:p>
        </p:txBody>
      </p:sp>
    </p:spTree>
    <p:extLst>
      <p:ext uri="{BB962C8B-B14F-4D97-AF65-F5344CB8AC3E}">
        <p14:creationId xmlns:p14="http://schemas.microsoft.com/office/powerpoint/2010/main" val="4157901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Do We Know?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54747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048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365F-528A-9743-83D5-E30F977ED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894328"/>
          </a:xfrm>
        </p:spPr>
        <p:txBody>
          <a:bodyPr/>
          <a:lstStyle/>
          <a:p>
            <a:r>
              <a:rPr lang="en-US" dirty="0"/>
              <a:t>Supply Shock Came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F6C72-1CD8-A94D-ABB1-13F929A5A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687"/>
            <a:ext cx="10515600" cy="4995144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Global supply chain disrupted when China quarantined Wuhan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02540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365F-528A-9743-83D5-E30F977ED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920207"/>
          </a:xfrm>
        </p:spPr>
        <p:txBody>
          <a:bodyPr>
            <a:normAutofit fontScale="90000"/>
          </a:bodyPr>
          <a:lstStyle/>
          <a:p>
            <a:r>
              <a:rPr lang="en-US" dirty="0"/>
              <a:t>Economy Has Been Put Into A Government Induced Coma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F6C72-1CD8-A94D-ABB1-13F929A5A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336"/>
            <a:ext cx="10515600" cy="4891627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Closure of “non-essential” businesses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Canceling major economic events</a:t>
            </a:r>
          </a:p>
          <a:p>
            <a:endParaRPr lang="en-US" dirty="0"/>
          </a:p>
          <a:p>
            <a:r>
              <a:rPr lang="en-US" dirty="0"/>
              <a:t>Canceling travel </a:t>
            </a:r>
          </a:p>
          <a:p>
            <a:endParaRPr lang="en-US" dirty="0"/>
          </a:p>
          <a:p>
            <a:r>
              <a:rPr lang="en-US" dirty="0"/>
              <a:t>School closures</a:t>
            </a:r>
          </a:p>
          <a:p>
            <a:endParaRPr lang="en-US" dirty="0"/>
          </a:p>
          <a:p>
            <a:r>
              <a:rPr lang="en-US" dirty="0"/>
              <a:t>Sheltering/working at home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3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Social Distancing Creating a Job Shock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1235422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2537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Shock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29640" y="1509741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5247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365F-528A-9743-83D5-E30F977ED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946086"/>
          </a:xfrm>
        </p:spPr>
        <p:txBody>
          <a:bodyPr/>
          <a:lstStyle/>
          <a:p>
            <a:r>
              <a:rPr lang="en-US" dirty="0"/>
              <a:t>Confidence Shock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F6C72-1CD8-A94D-ABB1-13F929A5A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4566"/>
            <a:ext cx="10515600" cy="5012397"/>
          </a:xfrm>
        </p:spPr>
        <p:txBody>
          <a:bodyPr>
            <a:normAutofit/>
          </a:bodyPr>
          <a:lstStyle/>
          <a:p>
            <a:pPr marL="457189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/>
              <a:t>Negative headlines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/>
              <a:t>Decline of 401k and investment portfolio balances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8299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FMA Branded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3878"/>
      </a:accent1>
      <a:accent2>
        <a:srgbClr val="3F434D"/>
      </a:accent2>
      <a:accent3>
        <a:srgbClr val="30A3DC"/>
      </a:accent3>
      <a:accent4>
        <a:srgbClr val="3F434D"/>
      </a:accent4>
      <a:accent5>
        <a:srgbClr val="30A3DC"/>
      </a:accent5>
      <a:accent6>
        <a:srgbClr val="3F434D"/>
      </a:accent6>
      <a:hlink>
        <a:srgbClr val="0563C1"/>
      </a:hlink>
      <a:folHlink>
        <a:srgbClr val="954F72"/>
      </a:folHlink>
    </a:clrScheme>
    <a:fontScheme name="Business">
      <a:majorFont>
        <a:latin typeface="Montserrat Semi Bold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E4C723DE81A2489470577B030F9EE7" ma:contentTypeVersion="1" ma:contentTypeDescription="Create a new document." ma:contentTypeScope="" ma:versionID="23d7b1ca7c7c489cfd18cd8b3275d9be">
  <xsd:schema xmlns:xsd="http://www.w3.org/2001/XMLSchema" xmlns:xs="http://www.w3.org/2001/XMLSchema" xmlns:p="http://schemas.microsoft.com/office/2006/metadata/properties" xmlns:ns2="48c416b8-205b-4e7c-aa57-a74b2b1cac3e" targetNamespace="http://schemas.microsoft.com/office/2006/metadata/properties" ma:root="true" ma:fieldsID="960986a6b338b364a5d5ebaec00f0a5f" ns2:_="">
    <xsd:import namespace="48c416b8-205b-4e7c-aa57-a74b2b1cac3e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c416b8-205b-4e7c-aa57-a74b2b1cac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11D403-AC56-402F-8589-F9142BE020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c416b8-205b-4e7c-aa57-a74b2b1cac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8E4A13-FCB4-40E2-B14B-CAD5CA900BBB}">
  <ds:schemaRefs>
    <ds:schemaRef ds:uri="http://schemas.microsoft.com/office/2006/metadata/properties"/>
    <ds:schemaRef ds:uri="http://schemas.microsoft.com/office/2006/documentManagement/types"/>
    <ds:schemaRef ds:uri="48c416b8-205b-4e7c-aa57-a74b2b1cac3e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BEB033D-8FA9-45CB-9288-32907083B6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1351</Words>
  <Application>Microsoft Office PowerPoint</Application>
  <PresentationFormat>Widescreen</PresentationFormat>
  <Paragraphs>259</Paragraphs>
  <Slides>32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Lato</vt:lpstr>
      <vt:lpstr>Montserrat Semi Bold</vt:lpstr>
      <vt:lpstr>1_Office Theme</vt:lpstr>
      <vt:lpstr>Office Theme</vt:lpstr>
      <vt:lpstr>PowerPoint Presentation</vt:lpstr>
      <vt:lpstr>Economic Update The Impact of the Virus versus the Respons</vt:lpstr>
      <vt:lpstr>Virus vs Response</vt:lpstr>
      <vt:lpstr>What Do We Know?</vt:lpstr>
      <vt:lpstr>Supply Shock Came First</vt:lpstr>
      <vt:lpstr>Economy Has Been Put Into A Government Induced Coma</vt:lpstr>
      <vt:lpstr>Social Distancing Creating a Job Shock </vt:lpstr>
      <vt:lpstr>Job Shock</vt:lpstr>
      <vt:lpstr>Confidence Shock</vt:lpstr>
      <vt:lpstr>Confidence Shock</vt:lpstr>
      <vt:lpstr>Demand Shock</vt:lpstr>
      <vt:lpstr>What Is Being Done?</vt:lpstr>
      <vt:lpstr>Response</vt:lpstr>
      <vt:lpstr>Response</vt:lpstr>
      <vt:lpstr>Response</vt:lpstr>
      <vt:lpstr>Perspectives</vt:lpstr>
      <vt:lpstr>Perspectives</vt:lpstr>
      <vt:lpstr>Perspective</vt:lpstr>
      <vt:lpstr>Construction</vt:lpstr>
      <vt:lpstr>Construction</vt:lpstr>
      <vt:lpstr>Perspective</vt:lpstr>
      <vt:lpstr>Perspective</vt:lpstr>
      <vt:lpstr>What Is Our Role As Business Professionals?</vt:lpstr>
      <vt:lpstr>What Is Our Role as Business Professionals?</vt:lpstr>
      <vt:lpstr>The Most Dangerous Contagion-Fear</vt:lpstr>
      <vt:lpstr>Economic Outlook</vt:lpstr>
      <vt:lpstr>Economic Outlook</vt:lpstr>
      <vt:lpstr>Economic Outlook</vt:lpstr>
      <vt:lpstr>Conclusions</vt:lpstr>
      <vt:lpstr>Conclusions</vt:lpstr>
      <vt:lpstr>Conclusions</vt:lpstr>
      <vt:lpstr>CE CODE: spring</vt:lpstr>
    </vt:vector>
  </TitlesOfParts>
  <Company>WTB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Blank Template</dc:title>
  <dc:creator>User</dc:creator>
  <cp:lastModifiedBy>Patti Recchi</cp:lastModifiedBy>
  <cp:revision>64</cp:revision>
  <dcterms:created xsi:type="dcterms:W3CDTF">2019-03-07T23:33:20Z</dcterms:created>
  <dcterms:modified xsi:type="dcterms:W3CDTF">2020-05-05T17:40:38Z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0x01010057E4C723DE81A2489470577B030F9EE7</vt:lpwstr>
  </property>
</Properties>
</file>