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55"/>
  </p:notesMasterIdLst>
  <p:handoutMasterIdLst>
    <p:handoutMasterId r:id="rId56"/>
  </p:handoutMasterIdLst>
  <p:sldIdLst>
    <p:sldId id="329" r:id="rId3"/>
    <p:sldId id="257" r:id="rId4"/>
    <p:sldId id="261" r:id="rId5"/>
    <p:sldId id="330" r:id="rId6"/>
    <p:sldId id="285" r:id="rId7"/>
    <p:sldId id="259" r:id="rId8"/>
    <p:sldId id="268" r:id="rId9"/>
    <p:sldId id="323" r:id="rId10"/>
    <p:sldId id="316" r:id="rId11"/>
    <p:sldId id="309" r:id="rId12"/>
    <p:sldId id="310" r:id="rId13"/>
    <p:sldId id="311" r:id="rId14"/>
    <p:sldId id="312" r:id="rId15"/>
    <p:sldId id="313" r:id="rId16"/>
    <p:sldId id="314" r:id="rId17"/>
    <p:sldId id="315" r:id="rId18"/>
    <p:sldId id="269" r:id="rId19"/>
    <p:sldId id="270" r:id="rId20"/>
    <p:sldId id="267" r:id="rId21"/>
    <p:sldId id="280" r:id="rId22"/>
    <p:sldId id="281" r:id="rId23"/>
    <p:sldId id="263" r:id="rId24"/>
    <p:sldId id="284" r:id="rId25"/>
    <p:sldId id="273" r:id="rId26"/>
    <p:sldId id="288" r:id="rId27"/>
    <p:sldId id="289" r:id="rId28"/>
    <p:sldId id="290" r:id="rId29"/>
    <p:sldId id="283" r:id="rId30"/>
    <p:sldId id="282" r:id="rId31"/>
    <p:sldId id="291" r:id="rId32"/>
    <p:sldId id="324" r:id="rId33"/>
    <p:sldId id="325" r:id="rId34"/>
    <p:sldId id="326" r:id="rId35"/>
    <p:sldId id="327" r:id="rId36"/>
    <p:sldId id="296" r:id="rId37"/>
    <p:sldId id="297" r:id="rId38"/>
    <p:sldId id="299" r:id="rId39"/>
    <p:sldId id="322" r:id="rId40"/>
    <p:sldId id="300" r:id="rId41"/>
    <p:sldId id="302" r:id="rId42"/>
    <p:sldId id="304" r:id="rId43"/>
    <p:sldId id="306" r:id="rId44"/>
    <p:sldId id="308" r:id="rId45"/>
    <p:sldId id="271" r:id="rId46"/>
    <p:sldId id="321" r:id="rId47"/>
    <p:sldId id="317" r:id="rId48"/>
    <p:sldId id="318" r:id="rId49"/>
    <p:sldId id="319" r:id="rId50"/>
    <p:sldId id="320" r:id="rId51"/>
    <p:sldId id="278" r:id="rId52"/>
    <p:sldId id="332" r:id="rId53"/>
    <p:sldId id="333"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4660"/>
  </p:normalViewPr>
  <p:slideViewPr>
    <p:cSldViewPr>
      <p:cViewPr>
        <p:scale>
          <a:sx n="66" d="100"/>
          <a:sy n="66" d="100"/>
        </p:scale>
        <p:origin x="1260" y="40"/>
      </p:cViewPr>
      <p:guideLst>
        <p:guide orient="horz" pos="2160"/>
        <p:guide pos="2880"/>
      </p:guideLst>
    </p:cSldViewPr>
  </p:slideViewPr>
  <p:notesTextViewPr>
    <p:cViewPr>
      <p:scale>
        <a:sx n="1" d="1"/>
        <a:sy n="1" d="1"/>
      </p:scale>
      <p:origin x="0" y="0"/>
    </p:cViewPr>
  </p:notesTextViewPr>
  <p:notesViewPr>
    <p:cSldViewPr>
      <p:cViewPr varScale="1">
        <p:scale>
          <a:sx n="100" d="100"/>
          <a:sy n="100" d="100"/>
        </p:scale>
        <p:origin x="-355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986F555-1714-472B-90E4-D96D443F8DDE}" type="slidenum">
              <a:rPr lang="en-US" smtClean="0"/>
              <a:t>‹#›</a:t>
            </a:fld>
            <a:endParaRPr lang="en-US" dirty="0"/>
          </a:p>
        </p:txBody>
      </p:sp>
    </p:spTree>
    <p:extLst>
      <p:ext uri="{BB962C8B-B14F-4D97-AF65-F5344CB8AC3E}">
        <p14:creationId xmlns:p14="http://schemas.microsoft.com/office/powerpoint/2010/main" val="182863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63220EA-D6F8-44CE-80D9-F694E22682D8}" type="datetimeFigureOut">
              <a:rPr lang="en-US" smtClean="0"/>
              <a:t>11/11/2020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A5D12C7-845E-4AF3-8D10-4125C4ECEF13}" type="slidenum">
              <a:rPr lang="en-US" smtClean="0"/>
              <a:t>‹#›</a:t>
            </a:fld>
            <a:endParaRPr lang="en-US" dirty="0"/>
          </a:p>
        </p:txBody>
      </p:sp>
    </p:spTree>
    <p:extLst>
      <p:ext uri="{BB962C8B-B14F-4D97-AF65-F5344CB8AC3E}">
        <p14:creationId xmlns:p14="http://schemas.microsoft.com/office/powerpoint/2010/main" val="94231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JGH opening</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2</a:t>
            </a:fld>
            <a:endParaRPr lang="en-US" dirty="0"/>
          </a:p>
        </p:txBody>
      </p:sp>
    </p:spTree>
    <p:extLst>
      <p:ext uri="{BB962C8B-B14F-4D97-AF65-F5344CB8AC3E}">
        <p14:creationId xmlns:p14="http://schemas.microsoft.com/office/powerpoint/2010/main" val="4015343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19</a:t>
            </a:fld>
            <a:endParaRPr lang="en-US" dirty="0"/>
          </a:p>
        </p:txBody>
      </p:sp>
    </p:spTree>
    <p:extLst>
      <p:ext uri="{BB962C8B-B14F-4D97-AF65-F5344CB8AC3E}">
        <p14:creationId xmlns:p14="http://schemas.microsoft.com/office/powerpoint/2010/main" val="1010669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dirty="0" smtClean="0"/>
              <a:t>Breaking my cardinal rule of too many words on a slide… also not showing all of the text, including certain exceptions. Point is that I regularly see GC/CM subcontract</a:t>
            </a:r>
            <a:r>
              <a:rPr lang="en-US" baseline="0" dirty="0" smtClean="0"/>
              <a:t> provisions </a:t>
            </a:r>
            <a:r>
              <a:rPr lang="en-US" dirty="0" smtClean="0"/>
              <a:t> that violate this statute, or alternatively GC/CM responses to subcontractor concerns that effectively violate</a:t>
            </a:r>
            <a:r>
              <a:rPr lang="en-US" baseline="0" dirty="0" smtClean="0"/>
              <a:t> these statutes.</a:t>
            </a:r>
            <a:endParaRPr lang="en-US" dirty="0"/>
          </a:p>
        </p:txBody>
      </p:sp>
      <p:sp>
        <p:nvSpPr>
          <p:cNvPr id="4" name="Slide Number Placeholder 3"/>
          <p:cNvSpPr>
            <a:spLocks noGrp="1"/>
          </p:cNvSpPr>
          <p:nvPr>
            <p:ph type="sldNum" sz="quarter" idx="10"/>
          </p:nvPr>
        </p:nvSpPr>
        <p:spPr/>
        <p:txBody>
          <a:bodyPr/>
          <a:lstStyle/>
          <a:p>
            <a:fld id="{1AEE446D-3B9B-412B-91FA-3DC5D35555C3}" type="slidenum">
              <a:rPr lang="en-US" smtClean="0"/>
              <a:t>20</a:t>
            </a:fld>
            <a:endParaRPr lang="en-US" dirty="0"/>
          </a:p>
        </p:txBody>
      </p:sp>
    </p:spTree>
    <p:extLst>
      <p:ext uri="{BB962C8B-B14F-4D97-AF65-F5344CB8AC3E}">
        <p14:creationId xmlns:p14="http://schemas.microsoft.com/office/powerpoint/2010/main" val="1423234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dirty="0" smtClean="0"/>
              <a:t>#5 addresses and issue we will talk</a:t>
            </a:r>
            <a:r>
              <a:rPr lang="en-US" baseline="0" dirty="0" smtClean="0"/>
              <a:t> about in further shortly</a:t>
            </a:r>
            <a:endParaRPr lang="en-US" dirty="0"/>
          </a:p>
        </p:txBody>
      </p:sp>
      <p:sp>
        <p:nvSpPr>
          <p:cNvPr id="4" name="Slide Number Placeholder 3"/>
          <p:cNvSpPr>
            <a:spLocks noGrp="1"/>
          </p:cNvSpPr>
          <p:nvPr>
            <p:ph type="sldNum" sz="quarter" idx="10"/>
          </p:nvPr>
        </p:nvSpPr>
        <p:spPr/>
        <p:txBody>
          <a:bodyPr/>
          <a:lstStyle/>
          <a:p>
            <a:fld id="{1AEE446D-3B9B-412B-91FA-3DC5D35555C3}" type="slidenum">
              <a:rPr lang="en-US" smtClean="0"/>
              <a:t>21</a:t>
            </a:fld>
            <a:endParaRPr lang="en-US" dirty="0"/>
          </a:p>
        </p:txBody>
      </p:sp>
    </p:spTree>
    <p:extLst>
      <p:ext uri="{BB962C8B-B14F-4D97-AF65-F5344CB8AC3E}">
        <p14:creationId xmlns:p14="http://schemas.microsoft.com/office/powerpoint/2010/main" val="235352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discussed Flow Down, as called incorporation, and Bob addressed MMJ earlier,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22</a:t>
            </a:fld>
            <a:endParaRPr lang="en-US" dirty="0"/>
          </a:p>
        </p:txBody>
      </p:sp>
    </p:spTree>
    <p:extLst>
      <p:ext uri="{BB962C8B-B14F-4D97-AF65-F5344CB8AC3E}">
        <p14:creationId xmlns:p14="http://schemas.microsoft.com/office/powerpoint/2010/main" val="2240997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Nobody wants to be caught in the middle, whether it’s a gap in the scope of your work, or</a:t>
            </a:r>
            <a:r>
              <a:rPr lang="en-US" baseline="0" dirty="0" smtClean="0"/>
              <a:t> different changes and dispute resolution terms. Typically, want to be a perfect “conduit”, conveying the two parties issues back and forth in a neutral manner.</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23</a:t>
            </a:fld>
            <a:endParaRPr lang="en-US" dirty="0"/>
          </a:p>
        </p:txBody>
      </p:sp>
    </p:spTree>
    <p:extLst>
      <p:ext uri="{BB962C8B-B14F-4D97-AF65-F5344CB8AC3E}">
        <p14:creationId xmlns:p14="http://schemas.microsoft.com/office/powerpoint/2010/main" val="1986157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GC/CM often own more DSC risk, as well as constructability risk, than</a:t>
            </a:r>
            <a:r>
              <a:rPr lang="en-US" baseline="0" dirty="0" smtClean="0"/>
              <a:t> Subcontractors, as a result of their initial phase 1 GMAC development services </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24</a:t>
            </a:fld>
            <a:endParaRPr lang="en-US" dirty="0"/>
          </a:p>
        </p:txBody>
      </p:sp>
    </p:spTree>
    <p:extLst>
      <p:ext uri="{BB962C8B-B14F-4D97-AF65-F5344CB8AC3E}">
        <p14:creationId xmlns:p14="http://schemas.microsoft.com/office/powerpoint/2010/main" val="106694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Owner may deny the subs request, not because the sub</a:t>
            </a:r>
            <a:r>
              <a:rPr lang="en-US" baseline="0" dirty="0" smtClean="0"/>
              <a:t> wasn’t impacted, but because the impact was the GC/CM’s (rather than the Owner’s) responsibility.</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25</a:t>
            </a:fld>
            <a:endParaRPr lang="en-US" dirty="0"/>
          </a:p>
        </p:txBody>
      </p:sp>
    </p:spTree>
    <p:extLst>
      <p:ext uri="{BB962C8B-B14F-4D97-AF65-F5344CB8AC3E}">
        <p14:creationId xmlns:p14="http://schemas.microsoft.com/office/powerpoint/2010/main" val="3867671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 work may not be on the CP, but this should not affect the subs right to additional performance</a:t>
            </a:r>
            <a:r>
              <a:rPr lang="en-US" baseline="0" dirty="0" smtClean="0"/>
              <a:t> time and TR copmpensation.</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27</a:t>
            </a:fld>
            <a:endParaRPr lang="en-US" dirty="0"/>
          </a:p>
        </p:txBody>
      </p:sp>
    </p:spTree>
    <p:extLst>
      <p:ext uri="{BB962C8B-B14F-4D97-AF65-F5344CB8AC3E}">
        <p14:creationId xmlns:p14="http://schemas.microsoft.com/office/powerpoint/2010/main" val="1936563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it’s a problem for the sub, it’s a problem for the relationship!</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28</a:t>
            </a:fld>
            <a:endParaRPr lang="en-US" dirty="0"/>
          </a:p>
        </p:txBody>
      </p:sp>
    </p:spTree>
    <p:extLst>
      <p:ext uri="{BB962C8B-B14F-4D97-AF65-F5344CB8AC3E}">
        <p14:creationId xmlns:p14="http://schemas.microsoft.com/office/powerpoint/2010/main" val="2226506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first know what’s required in the SC specific procedures, not all issues are pass-through</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30</a:t>
            </a:fld>
            <a:endParaRPr lang="en-US" dirty="0"/>
          </a:p>
        </p:txBody>
      </p:sp>
    </p:spTree>
    <p:extLst>
      <p:ext uri="{BB962C8B-B14F-4D97-AF65-F5344CB8AC3E}">
        <p14:creationId xmlns:p14="http://schemas.microsoft.com/office/powerpoint/2010/main" val="323665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3</a:t>
            </a:fld>
            <a:endParaRPr lang="en-US" dirty="0"/>
          </a:p>
        </p:txBody>
      </p:sp>
    </p:spTree>
    <p:extLst>
      <p:ext uri="{BB962C8B-B14F-4D97-AF65-F5344CB8AC3E}">
        <p14:creationId xmlns:p14="http://schemas.microsoft.com/office/powerpoint/2010/main" val="2023859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 Read and understand what your signing. 12. One bite at the apple, but be aware - just because you may not see #12 language, doesn’t mean it’s not there!</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31</a:t>
            </a:fld>
            <a:endParaRPr lang="en-US" dirty="0"/>
          </a:p>
        </p:txBody>
      </p:sp>
    </p:spTree>
    <p:extLst>
      <p:ext uri="{BB962C8B-B14F-4D97-AF65-F5344CB8AC3E}">
        <p14:creationId xmlns:p14="http://schemas.microsoft.com/office/powerpoint/2010/main" val="2190229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aware of your waiver risks,and, help the upstream Contractor comply with their obligations</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34</a:t>
            </a:fld>
            <a:endParaRPr lang="en-US" dirty="0"/>
          </a:p>
        </p:txBody>
      </p:sp>
    </p:spTree>
    <p:extLst>
      <p:ext uri="{BB962C8B-B14F-4D97-AF65-F5344CB8AC3E}">
        <p14:creationId xmlns:p14="http://schemas.microsoft.com/office/powerpoint/2010/main" val="2665446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point applies to GC’s too!</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35</a:t>
            </a:fld>
            <a:endParaRPr lang="en-US" dirty="0"/>
          </a:p>
        </p:txBody>
      </p:sp>
    </p:spTree>
    <p:extLst>
      <p:ext uri="{BB962C8B-B14F-4D97-AF65-F5344CB8AC3E}">
        <p14:creationId xmlns:p14="http://schemas.microsoft.com/office/powerpoint/2010/main" val="2889150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aware of your waiver risks,and, help the upstream Contractor comply with their obligations</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36</a:t>
            </a:fld>
            <a:endParaRPr lang="en-US" dirty="0"/>
          </a:p>
        </p:txBody>
      </p:sp>
    </p:spTree>
    <p:extLst>
      <p:ext uri="{BB962C8B-B14F-4D97-AF65-F5344CB8AC3E}">
        <p14:creationId xmlns:p14="http://schemas.microsoft.com/office/powerpoint/2010/main" val="4031723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50</a:t>
            </a:fld>
            <a:endParaRPr lang="en-US" dirty="0"/>
          </a:p>
        </p:txBody>
      </p:sp>
    </p:spTree>
    <p:extLst>
      <p:ext uri="{BB962C8B-B14F-4D97-AF65-F5344CB8AC3E}">
        <p14:creationId xmlns:p14="http://schemas.microsoft.com/office/powerpoint/2010/main" val="3255960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5</a:t>
            </a:fld>
            <a:endParaRPr lang="en-US" dirty="0"/>
          </a:p>
        </p:txBody>
      </p:sp>
    </p:spTree>
    <p:extLst>
      <p:ext uri="{BB962C8B-B14F-4D97-AF65-F5344CB8AC3E}">
        <p14:creationId xmlns:p14="http://schemas.microsoft.com/office/powerpoint/2010/main" val="60062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JGH hand off to BMG after this</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6</a:t>
            </a:fld>
            <a:endParaRPr lang="en-US" dirty="0"/>
          </a:p>
        </p:txBody>
      </p:sp>
    </p:spTree>
    <p:extLst>
      <p:ext uri="{BB962C8B-B14F-4D97-AF65-F5344CB8AC3E}">
        <p14:creationId xmlns:p14="http://schemas.microsoft.com/office/powerpoint/2010/main" val="1272768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BMG starts here</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7</a:t>
            </a:fld>
            <a:endParaRPr lang="en-US" dirty="0"/>
          </a:p>
        </p:txBody>
      </p:sp>
    </p:spTree>
    <p:extLst>
      <p:ext uri="{BB962C8B-B14F-4D97-AF65-F5344CB8AC3E}">
        <p14:creationId xmlns:p14="http://schemas.microsoft.com/office/powerpoint/2010/main" val="2556975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BMG starts here</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8</a:t>
            </a:fld>
            <a:endParaRPr lang="en-US" dirty="0"/>
          </a:p>
        </p:txBody>
      </p:sp>
    </p:spTree>
    <p:extLst>
      <p:ext uri="{BB962C8B-B14F-4D97-AF65-F5344CB8AC3E}">
        <p14:creationId xmlns:p14="http://schemas.microsoft.com/office/powerpoint/2010/main" val="787661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BMG starts here</a:t>
            </a:r>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9</a:t>
            </a:fld>
            <a:endParaRPr lang="en-US" dirty="0"/>
          </a:p>
        </p:txBody>
      </p:sp>
    </p:spTree>
    <p:extLst>
      <p:ext uri="{BB962C8B-B14F-4D97-AF65-F5344CB8AC3E}">
        <p14:creationId xmlns:p14="http://schemas.microsoft.com/office/powerpoint/2010/main" val="336725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17</a:t>
            </a:fld>
            <a:endParaRPr lang="en-US" dirty="0"/>
          </a:p>
        </p:txBody>
      </p:sp>
    </p:spTree>
    <p:extLst>
      <p:ext uri="{BB962C8B-B14F-4D97-AF65-F5344CB8AC3E}">
        <p14:creationId xmlns:p14="http://schemas.microsoft.com/office/powerpoint/2010/main" val="405187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12C7-845E-4AF3-8D10-4125C4ECEF13}" type="slidenum">
              <a:rPr lang="en-US" smtClean="0"/>
              <a:t>18</a:t>
            </a:fld>
            <a:endParaRPr lang="en-US" dirty="0"/>
          </a:p>
        </p:txBody>
      </p:sp>
    </p:spTree>
    <p:extLst>
      <p:ext uri="{BB962C8B-B14F-4D97-AF65-F5344CB8AC3E}">
        <p14:creationId xmlns:p14="http://schemas.microsoft.com/office/powerpoint/2010/main" val="2568314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272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749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467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1320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6"/>
          <p:cNvSpPr>
            <a:spLocks noGrp="1"/>
          </p:cNvSpPr>
          <p:nvPr>
            <p:ph type="body" sz="quarter" idx="12"/>
          </p:nvPr>
        </p:nvSpPr>
        <p:spPr>
          <a:xfrm>
            <a:off x="457200" y="1600200"/>
            <a:ext cx="8458200" cy="4114800"/>
          </a:xfrm>
        </p:spPr>
        <p:txBody>
          <a:bodyPr/>
          <a:lstStyle>
            <a:lvl1pPr>
              <a:defRPr>
                <a:solidFill>
                  <a:srgbClr val="613200"/>
                </a:solidFill>
                <a:latin typeface="Arial" panose="020B0604020202020204" pitchFamily="34" charset="0"/>
                <a:cs typeface="Arial" panose="020B0604020202020204" pitchFamily="34" charset="0"/>
              </a:defRPr>
            </a:lvl1pPr>
            <a:lvl2pPr>
              <a:defRPr>
                <a:solidFill>
                  <a:srgbClr val="613200"/>
                </a:solidFill>
                <a:latin typeface="Arial" panose="020B0604020202020204" pitchFamily="34" charset="0"/>
                <a:cs typeface="Arial" panose="020B0604020202020204" pitchFamily="34" charset="0"/>
              </a:defRPr>
            </a:lvl2pPr>
            <a:lvl3pPr>
              <a:defRPr>
                <a:solidFill>
                  <a:srgbClr val="613200"/>
                </a:solidFill>
                <a:latin typeface="Arial" panose="020B0604020202020204" pitchFamily="34" charset="0"/>
                <a:cs typeface="Arial" panose="020B0604020202020204" pitchFamily="34" charset="0"/>
              </a:defRPr>
            </a:lvl3pPr>
            <a:lvl4pPr>
              <a:defRPr>
                <a:solidFill>
                  <a:srgbClr val="613200"/>
                </a:solidFill>
                <a:latin typeface="Arial" panose="020B0604020202020204" pitchFamily="34" charset="0"/>
                <a:cs typeface="Arial" panose="020B0604020202020204" pitchFamily="34" charset="0"/>
              </a:defRPr>
            </a:lvl4pPr>
            <a:lvl5pPr>
              <a:defRPr>
                <a:solidFill>
                  <a:srgbClr val="613200"/>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3"/>
          <p:cNvSpPr>
            <a:spLocks noGrp="1"/>
          </p:cNvSpPr>
          <p:nvPr>
            <p:ph type="ftr" sz="quarter" idx="13"/>
          </p:nvPr>
        </p:nvSpPr>
        <p:spPr/>
        <p:txBody>
          <a:bodyPr/>
          <a:lstStyle>
            <a:lvl1pPr>
              <a:defRPr/>
            </a:lvl1pPr>
          </a:lstStyle>
          <a:p>
            <a:pPr>
              <a:defRPr/>
            </a:pPr>
            <a:endParaRPr lang="en-US" dirty="0">
              <a:solidFill>
                <a:prstClr val="black">
                  <a:tint val="75000"/>
                </a:prstClr>
              </a:solidFill>
            </a:endParaRPr>
          </a:p>
        </p:txBody>
      </p:sp>
      <p:sp>
        <p:nvSpPr>
          <p:cNvPr id="6" name="Slide Number Placeholder 4"/>
          <p:cNvSpPr>
            <a:spLocks noGrp="1"/>
          </p:cNvSpPr>
          <p:nvPr>
            <p:ph type="sldNum" sz="quarter" idx="14"/>
          </p:nvPr>
        </p:nvSpPr>
        <p:spPr>
          <a:xfrm>
            <a:off x="6985000" y="76200"/>
            <a:ext cx="2133600" cy="365125"/>
          </a:xfrm>
        </p:spPr>
        <p:txBody>
          <a:bodyPr/>
          <a:lstStyle>
            <a:lvl1pPr>
              <a:defRPr/>
            </a:lvl1pPr>
          </a:lstStyle>
          <a:p>
            <a:pPr>
              <a:defRPr/>
            </a:pPr>
            <a:fld id="{56EDBFCF-A949-4935-BFF8-BF213F8AE20B}" type="slidenum">
              <a:rPr lang="en-US">
                <a:solidFill>
                  <a:prstClr val="black">
                    <a:tint val="75000"/>
                  </a:prstClr>
                </a:solidFill>
              </a:rPr>
              <a:pPr>
                <a:defRPr/>
              </a:pPr>
              <a:t>‹#›</a:t>
            </a:fld>
            <a:endParaRPr lang="en-US" dirty="0">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852" y="5791200"/>
            <a:ext cx="2439103" cy="973844"/>
          </a:xfrm>
          <a:prstGeom prst="rect">
            <a:avLst/>
          </a:prstGeom>
        </p:spPr>
      </p:pic>
    </p:spTree>
    <p:extLst>
      <p:ext uri="{BB962C8B-B14F-4D97-AF65-F5344CB8AC3E}">
        <p14:creationId xmlns:p14="http://schemas.microsoft.com/office/powerpoint/2010/main" val="22756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417638"/>
          </a:xfrm>
          <a:solidFill>
            <a:srgbClr val="663300"/>
          </a:solidFill>
        </p:spPr>
        <p:txBody>
          <a:bodyPr/>
          <a:lstStyle>
            <a:lvl1pPr algn="l">
              <a:defRPr>
                <a:solidFill>
                  <a:schemeClr val="bg1"/>
                </a:solidFill>
              </a:defRPr>
            </a:lvl1pPr>
          </a:lstStyle>
          <a:p>
            <a:r>
              <a:rPr lang="en-US" dirty="0" smtClean="0"/>
              <a:t> Click to edit Master title style</a:t>
            </a:r>
            <a:endParaRPr lang="en-US" dirty="0"/>
          </a:p>
        </p:txBody>
      </p:sp>
      <p:sp>
        <p:nvSpPr>
          <p:cNvPr id="7" name="Text Placeholder 6"/>
          <p:cNvSpPr>
            <a:spLocks noGrp="1"/>
          </p:cNvSpPr>
          <p:nvPr>
            <p:ph type="body" sz="quarter" idx="12"/>
          </p:nvPr>
        </p:nvSpPr>
        <p:spPr>
          <a:xfrm>
            <a:off x="228599" y="1417638"/>
            <a:ext cx="7351059" cy="4329993"/>
          </a:xfrm>
        </p:spPr>
        <p:txBody>
          <a:bodyPr/>
          <a:lstStyle>
            <a:lvl1pPr>
              <a:defRPr>
                <a:solidFill>
                  <a:srgbClr val="613200"/>
                </a:solidFill>
              </a:defRPr>
            </a:lvl1pPr>
            <a:lvl2pPr>
              <a:defRPr>
                <a:solidFill>
                  <a:srgbClr val="613200"/>
                </a:solidFill>
              </a:defRPr>
            </a:lvl2pPr>
            <a:lvl3pPr>
              <a:defRPr>
                <a:solidFill>
                  <a:srgbClr val="613200"/>
                </a:solidFill>
              </a:defRPr>
            </a:lvl3pPr>
            <a:lvl4pPr>
              <a:defRPr>
                <a:solidFill>
                  <a:srgbClr val="613200"/>
                </a:solidFill>
              </a:defRPr>
            </a:lvl4pPr>
            <a:lvl5pPr>
              <a:defRPr>
                <a:solidFill>
                  <a:srgbClr val="6132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3"/>
          <p:cNvSpPr>
            <a:spLocks noGrp="1"/>
          </p:cNvSpPr>
          <p:nvPr>
            <p:ph type="ftr" sz="quarter" idx="13"/>
          </p:nvPr>
        </p:nvSpPr>
        <p:spPr/>
        <p:txBody>
          <a:bodyPr/>
          <a:lstStyle>
            <a:lvl1pPr>
              <a:defRPr/>
            </a:lvl1pPr>
          </a:lstStyle>
          <a:p>
            <a:pPr>
              <a:defRPr/>
            </a:pPr>
            <a:endParaRPr lang="en-US" dirty="0">
              <a:solidFill>
                <a:prstClr val="black">
                  <a:tint val="75000"/>
                </a:prstClr>
              </a:solidFill>
            </a:endParaRPr>
          </a:p>
        </p:txBody>
      </p:sp>
      <p:sp>
        <p:nvSpPr>
          <p:cNvPr id="6" name="Slide Number Placeholder 4"/>
          <p:cNvSpPr>
            <a:spLocks noGrp="1"/>
          </p:cNvSpPr>
          <p:nvPr>
            <p:ph type="sldNum" sz="quarter" idx="14"/>
          </p:nvPr>
        </p:nvSpPr>
        <p:spPr>
          <a:xfrm>
            <a:off x="4267200" y="6356350"/>
            <a:ext cx="609600" cy="365125"/>
          </a:xfrm>
        </p:spPr>
        <p:txBody>
          <a:bodyPr/>
          <a:lstStyle>
            <a:lvl1pPr>
              <a:defRPr/>
            </a:lvl1pPr>
          </a:lstStyle>
          <a:p>
            <a:pPr>
              <a:defRPr/>
            </a:pPr>
            <a:fld id="{17672B57-4F54-4650-B5FD-E1728B632A91}" type="slidenum">
              <a:rPr lang="en-US">
                <a:solidFill>
                  <a:prstClr val="black">
                    <a:tint val="75000"/>
                  </a:prstClr>
                </a:solidFill>
              </a:rPr>
              <a:pPr>
                <a:defRPr/>
              </a:pPr>
              <a:t>‹#›</a:t>
            </a:fld>
            <a:endParaRPr lang="en-US" dirty="0">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5747631"/>
            <a:ext cx="2439103" cy="973844"/>
          </a:xfrm>
          <a:prstGeom prst="rect">
            <a:avLst/>
          </a:prstGeom>
        </p:spPr>
      </p:pic>
    </p:spTree>
    <p:extLst>
      <p:ext uri="{BB962C8B-B14F-4D97-AF65-F5344CB8AC3E}">
        <p14:creationId xmlns:p14="http://schemas.microsoft.com/office/powerpoint/2010/main" val="274944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1320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6"/>
          <p:cNvSpPr>
            <a:spLocks noGrp="1"/>
          </p:cNvSpPr>
          <p:nvPr>
            <p:ph type="body" sz="quarter" idx="12"/>
          </p:nvPr>
        </p:nvSpPr>
        <p:spPr>
          <a:xfrm>
            <a:off x="457200" y="1600200"/>
            <a:ext cx="8458200" cy="4114800"/>
          </a:xfrm>
        </p:spPr>
        <p:txBody>
          <a:bodyPr/>
          <a:lstStyle>
            <a:lvl1pPr>
              <a:defRPr>
                <a:solidFill>
                  <a:srgbClr val="613200"/>
                </a:solidFill>
                <a:latin typeface="Arial" panose="020B0604020202020204" pitchFamily="34" charset="0"/>
                <a:cs typeface="Arial" panose="020B0604020202020204" pitchFamily="34" charset="0"/>
              </a:defRPr>
            </a:lvl1pPr>
            <a:lvl2pPr>
              <a:defRPr>
                <a:solidFill>
                  <a:srgbClr val="613200"/>
                </a:solidFill>
                <a:latin typeface="Arial" panose="020B0604020202020204" pitchFamily="34" charset="0"/>
                <a:cs typeface="Arial" panose="020B0604020202020204" pitchFamily="34" charset="0"/>
              </a:defRPr>
            </a:lvl2pPr>
            <a:lvl3pPr>
              <a:defRPr>
                <a:solidFill>
                  <a:srgbClr val="613200"/>
                </a:solidFill>
                <a:latin typeface="Arial" panose="020B0604020202020204" pitchFamily="34" charset="0"/>
                <a:cs typeface="Arial" panose="020B0604020202020204" pitchFamily="34" charset="0"/>
              </a:defRPr>
            </a:lvl3pPr>
            <a:lvl4pPr>
              <a:defRPr>
                <a:solidFill>
                  <a:srgbClr val="613200"/>
                </a:solidFill>
                <a:latin typeface="Arial" panose="020B0604020202020204" pitchFamily="34" charset="0"/>
                <a:cs typeface="Arial" panose="020B0604020202020204" pitchFamily="34" charset="0"/>
              </a:defRPr>
            </a:lvl4pPr>
            <a:lvl5pPr>
              <a:defRPr>
                <a:solidFill>
                  <a:srgbClr val="613200"/>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3"/>
          <p:cNvSpPr>
            <a:spLocks noGrp="1"/>
          </p:cNvSpPr>
          <p:nvPr>
            <p:ph type="ftr" sz="quarter" idx="13"/>
          </p:nvPr>
        </p:nvSpPr>
        <p:spPr/>
        <p:txBody>
          <a:bodyPr/>
          <a:lstStyle>
            <a:lvl1pPr>
              <a:defRPr/>
            </a:lvl1pPr>
          </a:lstStyle>
          <a:p>
            <a:pPr>
              <a:defRPr/>
            </a:pPr>
            <a:endParaRPr lang="en-US" dirty="0">
              <a:solidFill>
                <a:prstClr val="black">
                  <a:tint val="75000"/>
                </a:prstClr>
              </a:solidFill>
            </a:endParaRPr>
          </a:p>
        </p:txBody>
      </p:sp>
      <p:sp>
        <p:nvSpPr>
          <p:cNvPr id="6" name="Slide Number Placeholder 4"/>
          <p:cNvSpPr>
            <a:spLocks noGrp="1"/>
          </p:cNvSpPr>
          <p:nvPr>
            <p:ph type="sldNum" sz="quarter" idx="14"/>
          </p:nvPr>
        </p:nvSpPr>
        <p:spPr>
          <a:xfrm>
            <a:off x="6985000" y="76200"/>
            <a:ext cx="2133600" cy="365125"/>
          </a:xfrm>
        </p:spPr>
        <p:txBody>
          <a:bodyPr/>
          <a:lstStyle>
            <a:lvl1pPr>
              <a:defRPr/>
            </a:lvl1pPr>
          </a:lstStyle>
          <a:p>
            <a:pPr>
              <a:defRPr/>
            </a:pPr>
            <a:fld id="{56EDBFCF-A949-4935-BFF8-BF213F8AE20B}" type="slidenum">
              <a:rPr lang="en-US">
                <a:solidFill>
                  <a:prstClr val="black">
                    <a:tint val="75000"/>
                  </a:prstClr>
                </a:solidFill>
              </a:rPr>
              <a:pPr>
                <a:defRPr/>
              </a:pPr>
              <a:t>‹#›</a:t>
            </a:fld>
            <a:endParaRPr lang="en-US" dirty="0">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852" y="5791200"/>
            <a:ext cx="2439103" cy="973844"/>
          </a:xfrm>
          <a:prstGeom prst="rect">
            <a:avLst/>
          </a:prstGeom>
        </p:spPr>
      </p:pic>
    </p:spTree>
    <p:extLst>
      <p:ext uri="{BB962C8B-B14F-4D97-AF65-F5344CB8AC3E}">
        <p14:creationId xmlns:p14="http://schemas.microsoft.com/office/powerpoint/2010/main" val="65736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1320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6"/>
          <p:cNvSpPr>
            <a:spLocks noGrp="1"/>
          </p:cNvSpPr>
          <p:nvPr>
            <p:ph type="body" sz="quarter" idx="12"/>
          </p:nvPr>
        </p:nvSpPr>
        <p:spPr>
          <a:xfrm>
            <a:off x="457200" y="1600200"/>
            <a:ext cx="8458200" cy="4114800"/>
          </a:xfrm>
        </p:spPr>
        <p:txBody>
          <a:bodyPr/>
          <a:lstStyle>
            <a:lvl1pPr>
              <a:defRPr>
                <a:solidFill>
                  <a:srgbClr val="613200"/>
                </a:solidFill>
                <a:latin typeface="Arial" panose="020B0604020202020204" pitchFamily="34" charset="0"/>
                <a:cs typeface="Arial" panose="020B0604020202020204" pitchFamily="34" charset="0"/>
              </a:defRPr>
            </a:lvl1pPr>
            <a:lvl2pPr>
              <a:defRPr>
                <a:solidFill>
                  <a:srgbClr val="613200"/>
                </a:solidFill>
                <a:latin typeface="Arial" panose="020B0604020202020204" pitchFamily="34" charset="0"/>
                <a:cs typeface="Arial" panose="020B0604020202020204" pitchFamily="34" charset="0"/>
              </a:defRPr>
            </a:lvl2pPr>
            <a:lvl3pPr>
              <a:defRPr>
                <a:solidFill>
                  <a:srgbClr val="613200"/>
                </a:solidFill>
                <a:latin typeface="Arial" panose="020B0604020202020204" pitchFamily="34" charset="0"/>
                <a:cs typeface="Arial" panose="020B0604020202020204" pitchFamily="34" charset="0"/>
              </a:defRPr>
            </a:lvl3pPr>
            <a:lvl4pPr>
              <a:defRPr>
                <a:solidFill>
                  <a:srgbClr val="613200"/>
                </a:solidFill>
                <a:latin typeface="Arial" panose="020B0604020202020204" pitchFamily="34" charset="0"/>
                <a:cs typeface="Arial" panose="020B0604020202020204" pitchFamily="34" charset="0"/>
              </a:defRPr>
            </a:lvl4pPr>
            <a:lvl5pPr>
              <a:defRPr>
                <a:solidFill>
                  <a:srgbClr val="613200"/>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3"/>
          <p:cNvSpPr>
            <a:spLocks noGrp="1"/>
          </p:cNvSpPr>
          <p:nvPr>
            <p:ph type="ftr" sz="quarter" idx="13"/>
          </p:nvPr>
        </p:nvSpPr>
        <p:spPr/>
        <p:txBody>
          <a:bodyPr/>
          <a:lstStyle>
            <a:lvl1pPr>
              <a:defRPr/>
            </a:lvl1pPr>
          </a:lstStyle>
          <a:p>
            <a:pPr>
              <a:defRPr/>
            </a:pPr>
            <a:endParaRPr lang="en-US" dirty="0">
              <a:solidFill>
                <a:prstClr val="black">
                  <a:tint val="75000"/>
                </a:prstClr>
              </a:solidFill>
            </a:endParaRPr>
          </a:p>
        </p:txBody>
      </p:sp>
      <p:sp>
        <p:nvSpPr>
          <p:cNvPr id="6" name="Slide Number Placeholder 4"/>
          <p:cNvSpPr>
            <a:spLocks noGrp="1"/>
          </p:cNvSpPr>
          <p:nvPr>
            <p:ph type="sldNum" sz="quarter" idx="14"/>
          </p:nvPr>
        </p:nvSpPr>
        <p:spPr>
          <a:xfrm>
            <a:off x="6985000" y="76200"/>
            <a:ext cx="2133600" cy="365125"/>
          </a:xfrm>
        </p:spPr>
        <p:txBody>
          <a:bodyPr/>
          <a:lstStyle>
            <a:lvl1pPr>
              <a:defRPr/>
            </a:lvl1pPr>
          </a:lstStyle>
          <a:p>
            <a:pPr>
              <a:defRPr/>
            </a:pPr>
            <a:fld id="{56EDBFCF-A949-4935-BFF8-BF213F8AE20B}" type="slidenum">
              <a:rPr lang="en-US">
                <a:solidFill>
                  <a:prstClr val="black">
                    <a:tint val="75000"/>
                  </a:prstClr>
                </a:solidFill>
              </a:rPr>
              <a:pPr>
                <a:defRPr/>
              </a:pPr>
              <a:t>‹#›</a:t>
            </a:fld>
            <a:endParaRPr lang="en-US" dirty="0">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852" y="5791200"/>
            <a:ext cx="2439103" cy="973844"/>
          </a:xfrm>
          <a:prstGeom prst="rect">
            <a:avLst/>
          </a:prstGeom>
        </p:spPr>
      </p:pic>
    </p:spTree>
    <p:extLst>
      <p:ext uri="{BB962C8B-B14F-4D97-AF65-F5344CB8AC3E}">
        <p14:creationId xmlns:p14="http://schemas.microsoft.com/office/powerpoint/2010/main" val="125009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1320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6"/>
          <p:cNvSpPr>
            <a:spLocks noGrp="1"/>
          </p:cNvSpPr>
          <p:nvPr>
            <p:ph type="body" sz="quarter" idx="12"/>
          </p:nvPr>
        </p:nvSpPr>
        <p:spPr>
          <a:xfrm>
            <a:off x="457200" y="1600200"/>
            <a:ext cx="8458200" cy="4114800"/>
          </a:xfrm>
        </p:spPr>
        <p:txBody>
          <a:bodyPr/>
          <a:lstStyle>
            <a:lvl1pPr>
              <a:defRPr>
                <a:solidFill>
                  <a:srgbClr val="613200"/>
                </a:solidFill>
                <a:latin typeface="Arial" panose="020B0604020202020204" pitchFamily="34" charset="0"/>
                <a:cs typeface="Arial" panose="020B0604020202020204" pitchFamily="34" charset="0"/>
              </a:defRPr>
            </a:lvl1pPr>
            <a:lvl2pPr>
              <a:defRPr>
                <a:solidFill>
                  <a:srgbClr val="613200"/>
                </a:solidFill>
                <a:latin typeface="Arial" panose="020B0604020202020204" pitchFamily="34" charset="0"/>
                <a:cs typeface="Arial" panose="020B0604020202020204" pitchFamily="34" charset="0"/>
              </a:defRPr>
            </a:lvl2pPr>
            <a:lvl3pPr>
              <a:defRPr>
                <a:solidFill>
                  <a:srgbClr val="613200"/>
                </a:solidFill>
                <a:latin typeface="Arial" panose="020B0604020202020204" pitchFamily="34" charset="0"/>
                <a:cs typeface="Arial" panose="020B0604020202020204" pitchFamily="34" charset="0"/>
              </a:defRPr>
            </a:lvl3pPr>
            <a:lvl4pPr>
              <a:defRPr>
                <a:solidFill>
                  <a:srgbClr val="613200"/>
                </a:solidFill>
                <a:latin typeface="Arial" panose="020B0604020202020204" pitchFamily="34" charset="0"/>
                <a:cs typeface="Arial" panose="020B0604020202020204" pitchFamily="34" charset="0"/>
              </a:defRPr>
            </a:lvl4pPr>
            <a:lvl5pPr>
              <a:defRPr>
                <a:solidFill>
                  <a:srgbClr val="613200"/>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3"/>
          <p:cNvSpPr>
            <a:spLocks noGrp="1"/>
          </p:cNvSpPr>
          <p:nvPr>
            <p:ph type="ftr" sz="quarter" idx="13"/>
          </p:nvPr>
        </p:nvSpPr>
        <p:spPr/>
        <p:txBody>
          <a:bodyPr/>
          <a:lstStyle>
            <a:lvl1pPr>
              <a:defRPr/>
            </a:lvl1pPr>
          </a:lstStyle>
          <a:p>
            <a:pPr>
              <a:defRPr/>
            </a:pPr>
            <a:endParaRPr lang="en-US" dirty="0">
              <a:solidFill>
                <a:prstClr val="black">
                  <a:tint val="75000"/>
                </a:prstClr>
              </a:solidFill>
            </a:endParaRPr>
          </a:p>
        </p:txBody>
      </p:sp>
      <p:sp>
        <p:nvSpPr>
          <p:cNvPr id="6" name="Slide Number Placeholder 4"/>
          <p:cNvSpPr>
            <a:spLocks noGrp="1"/>
          </p:cNvSpPr>
          <p:nvPr>
            <p:ph type="sldNum" sz="quarter" idx="14"/>
          </p:nvPr>
        </p:nvSpPr>
        <p:spPr>
          <a:xfrm>
            <a:off x="6985000" y="76200"/>
            <a:ext cx="2133600" cy="365125"/>
          </a:xfrm>
        </p:spPr>
        <p:txBody>
          <a:bodyPr/>
          <a:lstStyle>
            <a:lvl1pPr>
              <a:defRPr/>
            </a:lvl1pPr>
          </a:lstStyle>
          <a:p>
            <a:pPr>
              <a:defRPr/>
            </a:pPr>
            <a:fld id="{56EDBFCF-A949-4935-BFF8-BF213F8AE20B}" type="slidenum">
              <a:rPr lang="en-US">
                <a:solidFill>
                  <a:prstClr val="black">
                    <a:tint val="75000"/>
                  </a:prstClr>
                </a:solidFill>
              </a:rPr>
              <a:pPr>
                <a:defRPr/>
              </a:pPr>
              <a:t>‹#›</a:t>
            </a:fld>
            <a:endParaRPr lang="en-US" dirty="0">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852" y="5791200"/>
            <a:ext cx="2439103" cy="973844"/>
          </a:xfrm>
          <a:prstGeom prst="rect">
            <a:avLst/>
          </a:prstGeom>
        </p:spPr>
      </p:pic>
    </p:spTree>
    <p:extLst>
      <p:ext uri="{BB962C8B-B14F-4D97-AF65-F5344CB8AC3E}">
        <p14:creationId xmlns:p14="http://schemas.microsoft.com/office/powerpoint/2010/main" val="80265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1320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6"/>
          <p:cNvSpPr>
            <a:spLocks noGrp="1"/>
          </p:cNvSpPr>
          <p:nvPr>
            <p:ph type="body" sz="quarter" idx="12"/>
          </p:nvPr>
        </p:nvSpPr>
        <p:spPr>
          <a:xfrm>
            <a:off x="457200" y="1600200"/>
            <a:ext cx="8458200" cy="4114800"/>
          </a:xfrm>
        </p:spPr>
        <p:txBody>
          <a:bodyPr/>
          <a:lstStyle>
            <a:lvl1pPr>
              <a:defRPr>
                <a:solidFill>
                  <a:srgbClr val="613200"/>
                </a:solidFill>
                <a:latin typeface="Arial" panose="020B0604020202020204" pitchFamily="34" charset="0"/>
                <a:cs typeface="Arial" panose="020B0604020202020204" pitchFamily="34" charset="0"/>
              </a:defRPr>
            </a:lvl1pPr>
            <a:lvl2pPr>
              <a:defRPr>
                <a:solidFill>
                  <a:srgbClr val="613200"/>
                </a:solidFill>
                <a:latin typeface="Arial" panose="020B0604020202020204" pitchFamily="34" charset="0"/>
                <a:cs typeface="Arial" panose="020B0604020202020204" pitchFamily="34" charset="0"/>
              </a:defRPr>
            </a:lvl2pPr>
            <a:lvl3pPr>
              <a:defRPr>
                <a:solidFill>
                  <a:srgbClr val="613200"/>
                </a:solidFill>
                <a:latin typeface="Arial" panose="020B0604020202020204" pitchFamily="34" charset="0"/>
                <a:cs typeface="Arial" panose="020B0604020202020204" pitchFamily="34" charset="0"/>
              </a:defRPr>
            </a:lvl3pPr>
            <a:lvl4pPr>
              <a:defRPr>
                <a:solidFill>
                  <a:srgbClr val="613200"/>
                </a:solidFill>
                <a:latin typeface="Arial" panose="020B0604020202020204" pitchFamily="34" charset="0"/>
                <a:cs typeface="Arial" panose="020B0604020202020204" pitchFamily="34" charset="0"/>
              </a:defRPr>
            </a:lvl4pPr>
            <a:lvl5pPr>
              <a:defRPr>
                <a:solidFill>
                  <a:srgbClr val="613200"/>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3"/>
          <p:cNvSpPr>
            <a:spLocks noGrp="1"/>
          </p:cNvSpPr>
          <p:nvPr>
            <p:ph type="ftr" sz="quarter" idx="13"/>
          </p:nvPr>
        </p:nvSpPr>
        <p:spPr/>
        <p:txBody>
          <a:bodyPr/>
          <a:lstStyle>
            <a:lvl1pPr>
              <a:defRPr/>
            </a:lvl1pPr>
          </a:lstStyle>
          <a:p>
            <a:pPr>
              <a:defRPr/>
            </a:pPr>
            <a:endParaRPr lang="en-US" dirty="0">
              <a:solidFill>
                <a:prstClr val="black">
                  <a:tint val="75000"/>
                </a:prstClr>
              </a:solidFill>
            </a:endParaRPr>
          </a:p>
        </p:txBody>
      </p:sp>
      <p:sp>
        <p:nvSpPr>
          <p:cNvPr id="6" name="Slide Number Placeholder 4"/>
          <p:cNvSpPr>
            <a:spLocks noGrp="1"/>
          </p:cNvSpPr>
          <p:nvPr>
            <p:ph type="sldNum" sz="quarter" idx="14"/>
          </p:nvPr>
        </p:nvSpPr>
        <p:spPr>
          <a:xfrm>
            <a:off x="6985000" y="76200"/>
            <a:ext cx="2133600" cy="365125"/>
          </a:xfrm>
        </p:spPr>
        <p:txBody>
          <a:bodyPr/>
          <a:lstStyle>
            <a:lvl1pPr>
              <a:defRPr/>
            </a:lvl1pPr>
          </a:lstStyle>
          <a:p>
            <a:pPr>
              <a:defRPr/>
            </a:pPr>
            <a:fld id="{56EDBFCF-A949-4935-BFF8-BF213F8AE20B}" type="slidenum">
              <a:rPr lang="en-US">
                <a:solidFill>
                  <a:prstClr val="black">
                    <a:tint val="75000"/>
                  </a:prstClr>
                </a:solidFill>
              </a:rPr>
              <a:pPr>
                <a:defRPr/>
              </a:pPr>
              <a:t>‹#›</a:t>
            </a:fld>
            <a:endParaRPr lang="en-US" dirty="0">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852" y="5791200"/>
            <a:ext cx="2439103" cy="973844"/>
          </a:xfrm>
          <a:prstGeom prst="rect">
            <a:avLst/>
          </a:prstGeom>
        </p:spPr>
      </p:pic>
    </p:spTree>
    <p:extLst>
      <p:ext uri="{BB962C8B-B14F-4D97-AF65-F5344CB8AC3E}">
        <p14:creationId xmlns:p14="http://schemas.microsoft.com/office/powerpoint/2010/main" val="308801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1320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6"/>
          <p:cNvSpPr>
            <a:spLocks noGrp="1"/>
          </p:cNvSpPr>
          <p:nvPr>
            <p:ph type="body" sz="quarter" idx="12"/>
          </p:nvPr>
        </p:nvSpPr>
        <p:spPr>
          <a:xfrm>
            <a:off x="457200" y="1600200"/>
            <a:ext cx="8458200" cy="4114800"/>
          </a:xfrm>
        </p:spPr>
        <p:txBody>
          <a:bodyPr/>
          <a:lstStyle>
            <a:lvl1pPr>
              <a:defRPr>
                <a:solidFill>
                  <a:srgbClr val="613200"/>
                </a:solidFill>
                <a:latin typeface="Arial" panose="020B0604020202020204" pitchFamily="34" charset="0"/>
                <a:cs typeface="Arial" panose="020B0604020202020204" pitchFamily="34" charset="0"/>
              </a:defRPr>
            </a:lvl1pPr>
            <a:lvl2pPr>
              <a:defRPr>
                <a:solidFill>
                  <a:srgbClr val="613200"/>
                </a:solidFill>
                <a:latin typeface="Arial" panose="020B0604020202020204" pitchFamily="34" charset="0"/>
                <a:cs typeface="Arial" panose="020B0604020202020204" pitchFamily="34" charset="0"/>
              </a:defRPr>
            </a:lvl2pPr>
            <a:lvl3pPr>
              <a:defRPr>
                <a:solidFill>
                  <a:srgbClr val="613200"/>
                </a:solidFill>
                <a:latin typeface="Arial" panose="020B0604020202020204" pitchFamily="34" charset="0"/>
                <a:cs typeface="Arial" panose="020B0604020202020204" pitchFamily="34" charset="0"/>
              </a:defRPr>
            </a:lvl3pPr>
            <a:lvl4pPr>
              <a:defRPr>
                <a:solidFill>
                  <a:srgbClr val="613200"/>
                </a:solidFill>
                <a:latin typeface="Arial" panose="020B0604020202020204" pitchFamily="34" charset="0"/>
                <a:cs typeface="Arial" panose="020B0604020202020204" pitchFamily="34" charset="0"/>
              </a:defRPr>
            </a:lvl4pPr>
            <a:lvl5pPr>
              <a:defRPr>
                <a:solidFill>
                  <a:srgbClr val="613200"/>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3"/>
          <p:cNvSpPr>
            <a:spLocks noGrp="1"/>
          </p:cNvSpPr>
          <p:nvPr>
            <p:ph type="ftr" sz="quarter" idx="13"/>
          </p:nvPr>
        </p:nvSpPr>
        <p:spPr/>
        <p:txBody>
          <a:bodyPr/>
          <a:lstStyle>
            <a:lvl1pPr>
              <a:defRPr/>
            </a:lvl1pPr>
          </a:lstStyle>
          <a:p>
            <a:pPr>
              <a:defRPr/>
            </a:pPr>
            <a:endParaRPr lang="en-US" dirty="0">
              <a:solidFill>
                <a:prstClr val="black">
                  <a:tint val="75000"/>
                </a:prstClr>
              </a:solidFill>
            </a:endParaRPr>
          </a:p>
        </p:txBody>
      </p:sp>
      <p:sp>
        <p:nvSpPr>
          <p:cNvPr id="6" name="Slide Number Placeholder 4"/>
          <p:cNvSpPr>
            <a:spLocks noGrp="1"/>
          </p:cNvSpPr>
          <p:nvPr>
            <p:ph type="sldNum" sz="quarter" idx="14"/>
          </p:nvPr>
        </p:nvSpPr>
        <p:spPr>
          <a:xfrm>
            <a:off x="6985000" y="76200"/>
            <a:ext cx="2133600" cy="365125"/>
          </a:xfrm>
        </p:spPr>
        <p:txBody>
          <a:bodyPr/>
          <a:lstStyle>
            <a:lvl1pPr>
              <a:defRPr/>
            </a:lvl1pPr>
          </a:lstStyle>
          <a:p>
            <a:pPr>
              <a:defRPr/>
            </a:pPr>
            <a:fld id="{56EDBFCF-A949-4935-BFF8-BF213F8AE20B}" type="slidenum">
              <a:rPr lang="en-US">
                <a:solidFill>
                  <a:prstClr val="black">
                    <a:tint val="75000"/>
                  </a:prstClr>
                </a:solidFill>
              </a:rPr>
              <a:pPr>
                <a:defRPr/>
              </a:pPr>
              <a:t>‹#›</a:t>
            </a:fld>
            <a:endParaRPr lang="en-US" dirty="0">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852" y="5791200"/>
            <a:ext cx="2439103" cy="973844"/>
          </a:xfrm>
          <a:prstGeom prst="rect">
            <a:avLst/>
          </a:prstGeom>
        </p:spPr>
      </p:pic>
    </p:spTree>
    <p:extLst>
      <p:ext uri="{BB962C8B-B14F-4D97-AF65-F5344CB8AC3E}">
        <p14:creationId xmlns:p14="http://schemas.microsoft.com/office/powerpoint/2010/main" val="3005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1320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Text Placeholder 6"/>
          <p:cNvSpPr>
            <a:spLocks noGrp="1"/>
          </p:cNvSpPr>
          <p:nvPr>
            <p:ph type="body" sz="quarter" idx="12"/>
          </p:nvPr>
        </p:nvSpPr>
        <p:spPr>
          <a:xfrm>
            <a:off x="457200" y="1600200"/>
            <a:ext cx="8458200" cy="4114800"/>
          </a:xfrm>
        </p:spPr>
        <p:txBody>
          <a:bodyPr/>
          <a:lstStyle>
            <a:lvl1pPr>
              <a:defRPr>
                <a:solidFill>
                  <a:srgbClr val="613200"/>
                </a:solidFill>
                <a:latin typeface="Arial" panose="020B0604020202020204" pitchFamily="34" charset="0"/>
                <a:cs typeface="Arial" panose="020B0604020202020204" pitchFamily="34" charset="0"/>
              </a:defRPr>
            </a:lvl1pPr>
            <a:lvl2pPr>
              <a:defRPr>
                <a:solidFill>
                  <a:srgbClr val="613200"/>
                </a:solidFill>
                <a:latin typeface="Arial" panose="020B0604020202020204" pitchFamily="34" charset="0"/>
                <a:cs typeface="Arial" panose="020B0604020202020204" pitchFamily="34" charset="0"/>
              </a:defRPr>
            </a:lvl2pPr>
            <a:lvl3pPr>
              <a:defRPr>
                <a:solidFill>
                  <a:srgbClr val="613200"/>
                </a:solidFill>
                <a:latin typeface="Arial" panose="020B0604020202020204" pitchFamily="34" charset="0"/>
                <a:cs typeface="Arial" panose="020B0604020202020204" pitchFamily="34" charset="0"/>
              </a:defRPr>
            </a:lvl3pPr>
            <a:lvl4pPr>
              <a:defRPr>
                <a:solidFill>
                  <a:srgbClr val="613200"/>
                </a:solidFill>
                <a:latin typeface="Arial" panose="020B0604020202020204" pitchFamily="34" charset="0"/>
                <a:cs typeface="Arial" panose="020B0604020202020204" pitchFamily="34" charset="0"/>
              </a:defRPr>
            </a:lvl4pPr>
            <a:lvl5pPr>
              <a:defRPr>
                <a:solidFill>
                  <a:srgbClr val="613200"/>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3"/>
          <p:cNvSpPr>
            <a:spLocks noGrp="1"/>
          </p:cNvSpPr>
          <p:nvPr>
            <p:ph type="ftr" sz="quarter" idx="13"/>
          </p:nvPr>
        </p:nvSpPr>
        <p:spPr/>
        <p:txBody>
          <a:bodyPr/>
          <a:lstStyle>
            <a:lvl1pPr>
              <a:defRPr/>
            </a:lvl1pPr>
          </a:lstStyle>
          <a:p>
            <a:pPr>
              <a:defRPr/>
            </a:pPr>
            <a:endParaRPr lang="en-US" dirty="0">
              <a:solidFill>
                <a:prstClr val="black">
                  <a:tint val="75000"/>
                </a:prstClr>
              </a:solidFill>
            </a:endParaRPr>
          </a:p>
        </p:txBody>
      </p:sp>
      <p:sp>
        <p:nvSpPr>
          <p:cNvPr id="6" name="Slide Number Placeholder 4"/>
          <p:cNvSpPr>
            <a:spLocks noGrp="1"/>
          </p:cNvSpPr>
          <p:nvPr>
            <p:ph type="sldNum" sz="quarter" idx="14"/>
          </p:nvPr>
        </p:nvSpPr>
        <p:spPr>
          <a:xfrm>
            <a:off x="6985000" y="76200"/>
            <a:ext cx="2133600" cy="365125"/>
          </a:xfrm>
        </p:spPr>
        <p:txBody>
          <a:bodyPr/>
          <a:lstStyle>
            <a:lvl1pPr>
              <a:defRPr/>
            </a:lvl1pPr>
          </a:lstStyle>
          <a:p>
            <a:pPr>
              <a:defRPr/>
            </a:pPr>
            <a:fld id="{56EDBFCF-A949-4935-BFF8-BF213F8AE20B}" type="slidenum">
              <a:rPr lang="en-US">
                <a:solidFill>
                  <a:prstClr val="black">
                    <a:tint val="75000"/>
                  </a:prstClr>
                </a:solidFill>
              </a:rPr>
              <a:pPr>
                <a:defRPr/>
              </a:pPr>
              <a:t>‹#›</a:t>
            </a:fld>
            <a:endParaRPr lang="en-US" dirty="0">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852" y="5791200"/>
            <a:ext cx="2439103" cy="973844"/>
          </a:xfrm>
          <a:prstGeom prst="rect">
            <a:avLst/>
          </a:prstGeom>
        </p:spPr>
      </p:pic>
    </p:spTree>
    <p:extLst>
      <p:ext uri="{BB962C8B-B14F-4D97-AF65-F5344CB8AC3E}">
        <p14:creationId xmlns:p14="http://schemas.microsoft.com/office/powerpoint/2010/main" val="416908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34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49856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7332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userDrawn="1"/>
        </p:nvSpPr>
        <p:spPr>
          <a:xfrm>
            <a:off x="8578581" y="113419"/>
            <a:ext cx="485377" cy="647169"/>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userDrawn="1"/>
        </p:nvSpPr>
        <p:spPr>
          <a:xfrm>
            <a:off x="8646380" y="283114"/>
            <a:ext cx="349776" cy="253916"/>
          </a:xfrm>
          <a:prstGeom prst="rect">
            <a:avLst/>
          </a:prstGeom>
        </p:spPr>
        <p:txBody>
          <a:bodyPr wrap="none">
            <a:spAutoFit/>
          </a:bodyPr>
          <a:lstStyle/>
          <a:p>
            <a:pPr algn="ctr"/>
            <a:fld id="{1FF971EA-3A6D-44E0-AE21-1C9457776B3F}" type="slidenum">
              <a:rPr lang="en-US" sz="1050" smtClean="0">
                <a:solidFill>
                  <a:schemeClr val="bg1"/>
                </a:solidFill>
                <a:latin typeface="+mj-lt"/>
              </a:rPr>
              <a:pPr algn="ctr"/>
              <a:t>‹#›</a:t>
            </a:fld>
            <a:endParaRPr lang="en-US" sz="900">
              <a:solidFill>
                <a:schemeClr val="bg1"/>
              </a:solidFill>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942" y="5786935"/>
            <a:ext cx="1448140" cy="929962"/>
          </a:xfrm>
          <a:prstGeom prst="rect">
            <a:avLst/>
          </a:prstGeom>
        </p:spPr>
      </p:pic>
    </p:spTree>
    <p:extLst>
      <p:ext uri="{BB962C8B-B14F-4D97-AF65-F5344CB8AC3E}">
        <p14:creationId xmlns:p14="http://schemas.microsoft.com/office/powerpoint/2010/main" val="1082026065"/>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6" name="Oval 5"/>
          <p:cNvSpPr/>
          <p:nvPr userDrawn="1"/>
        </p:nvSpPr>
        <p:spPr>
          <a:xfrm>
            <a:off x="8578581" y="113419"/>
            <a:ext cx="485377" cy="647169"/>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userDrawn="1"/>
        </p:nvSpPr>
        <p:spPr>
          <a:xfrm>
            <a:off x="8646380" y="283114"/>
            <a:ext cx="349776" cy="253916"/>
          </a:xfrm>
          <a:prstGeom prst="rect">
            <a:avLst/>
          </a:prstGeom>
        </p:spPr>
        <p:txBody>
          <a:bodyPr wrap="none">
            <a:spAutoFit/>
          </a:bodyPr>
          <a:lstStyle/>
          <a:p>
            <a:pPr algn="ctr"/>
            <a:fld id="{1FF971EA-3A6D-44E0-AE21-1C9457776B3F}" type="slidenum">
              <a:rPr lang="en-US" sz="1050" smtClean="0">
                <a:solidFill>
                  <a:schemeClr val="bg1"/>
                </a:solidFill>
                <a:latin typeface="+mj-lt"/>
              </a:rPr>
              <a:pPr algn="ctr"/>
              <a:t>‹#›</a:t>
            </a:fld>
            <a:endParaRPr lang="en-US" sz="900">
              <a:solidFill>
                <a:schemeClr val="bg1"/>
              </a:solidFill>
              <a:latin typeface="+mj-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942" y="5786935"/>
            <a:ext cx="1448140" cy="929962"/>
          </a:xfrm>
          <a:prstGeom prst="rect">
            <a:avLst/>
          </a:prstGeom>
        </p:spPr>
      </p:pic>
    </p:spTree>
    <p:extLst>
      <p:ext uri="{BB962C8B-B14F-4D97-AF65-F5344CB8AC3E}">
        <p14:creationId xmlns:p14="http://schemas.microsoft.com/office/powerpoint/2010/main" val="189692721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sp>
        <p:nvSpPr>
          <p:cNvPr id="394" name="Oval 393"/>
          <p:cNvSpPr/>
          <p:nvPr userDrawn="1"/>
        </p:nvSpPr>
        <p:spPr>
          <a:xfrm>
            <a:off x="8578581" y="113419"/>
            <a:ext cx="485377" cy="647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95" name="Rectangle 394"/>
          <p:cNvSpPr/>
          <p:nvPr userDrawn="1"/>
        </p:nvSpPr>
        <p:spPr>
          <a:xfrm>
            <a:off x="8646380" y="283114"/>
            <a:ext cx="349776" cy="253916"/>
          </a:xfrm>
          <a:prstGeom prst="rect">
            <a:avLst/>
          </a:prstGeom>
        </p:spPr>
        <p:txBody>
          <a:bodyPr wrap="none">
            <a:spAutoFit/>
          </a:bodyPr>
          <a:lstStyle/>
          <a:p>
            <a:pPr algn="ctr"/>
            <a:fld id="{1FF971EA-3A6D-44E0-AE21-1C9457776B3F}" type="slidenum">
              <a:rPr lang="en-US" sz="1050" smtClean="0">
                <a:solidFill>
                  <a:schemeClr val="accent1"/>
                </a:solidFill>
                <a:latin typeface="+mj-lt"/>
              </a:rPr>
              <a:pPr algn="ctr"/>
              <a:t>‹#›</a:t>
            </a:fld>
            <a:endParaRPr lang="en-US" sz="900">
              <a:solidFill>
                <a:schemeClr val="accent1"/>
              </a:solidFill>
              <a:latin typeface="+mj-lt"/>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68" y="6006756"/>
            <a:ext cx="1566087" cy="764571"/>
          </a:xfrm>
          <a:prstGeom prst="rect">
            <a:avLst/>
          </a:prstGeom>
        </p:spPr>
      </p:pic>
    </p:spTree>
    <p:extLst>
      <p:ext uri="{BB962C8B-B14F-4D97-AF65-F5344CB8AC3E}">
        <p14:creationId xmlns:p14="http://schemas.microsoft.com/office/powerpoint/2010/main" val="407035023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3071813" y="1304925"/>
            <a:ext cx="3000375" cy="4000500"/>
          </a:xfrm>
          <a:prstGeom prst="ellipse">
            <a:avLst/>
          </a:prstGeom>
          <a:solidFill>
            <a:schemeClr val="bg1">
              <a:lumMod val="75000"/>
            </a:schemeClr>
          </a:solidFill>
        </p:spPr>
        <p:txBody>
          <a:bodyPr>
            <a:normAutofit/>
          </a:bodyPr>
          <a:lstStyle>
            <a:lvl1pPr>
              <a:defRPr sz="1500" baseline="0">
                <a:solidFill>
                  <a:schemeClr val="bg1"/>
                </a:solidFill>
              </a:defRPr>
            </a:lvl1pPr>
          </a:lstStyle>
          <a:p>
            <a:r>
              <a:rPr lang="en-US"/>
              <a:t>Click image placeholder insert your picture, and “Send to back”</a:t>
            </a:r>
          </a:p>
        </p:txBody>
      </p:sp>
      <p:sp>
        <p:nvSpPr>
          <p:cNvPr id="8" name="Oval 7"/>
          <p:cNvSpPr/>
          <p:nvPr userDrawn="1"/>
        </p:nvSpPr>
        <p:spPr>
          <a:xfrm>
            <a:off x="8578581" y="113419"/>
            <a:ext cx="485377" cy="647169"/>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8646380" y="283114"/>
            <a:ext cx="349776" cy="253916"/>
          </a:xfrm>
          <a:prstGeom prst="rect">
            <a:avLst/>
          </a:prstGeom>
        </p:spPr>
        <p:txBody>
          <a:bodyPr wrap="none">
            <a:spAutoFit/>
          </a:bodyPr>
          <a:lstStyle/>
          <a:p>
            <a:pPr algn="ctr"/>
            <a:fld id="{1FF971EA-3A6D-44E0-AE21-1C9457776B3F}" type="slidenum">
              <a:rPr lang="en-US" sz="1050" smtClean="0">
                <a:solidFill>
                  <a:schemeClr val="bg1"/>
                </a:solidFill>
                <a:latin typeface="+mj-lt"/>
              </a:rPr>
              <a:pPr algn="ctr"/>
              <a:t>‹#›</a:t>
            </a:fld>
            <a:endParaRPr lang="en-US" sz="900">
              <a:solidFill>
                <a:schemeClr val="bg1"/>
              </a:solidFill>
              <a:latin typeface="+mj-lt"/>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942" y="5786935"/>
            <a:ext cx="1448140" cy="929962"/>
          </a:xfrm>
          <a:prstGeom prst="rect">
            <a:avLst/>
          </a:prstGeom>
        </p:spPr>
      </p:pic>
    </p:spTree>
    <p:extLst>
      <p:ext uri="{BB962C8B-B14F-4D97-AF65-F5344CB8AC3E}">
        <p14:creationId xmlns:p14="http://schemas.microsoft.com/office/powerpoint/2010/main" val="2866919898"/>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1"/>
            <a:ext cx="9144000" cy="4001359"/>
          </a:xfrm>
          <a:solidFill>
            <a:schemeClr val="bg1">
              <a:lumMod val="7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Click image placeholder insert your picture, and “Send to back”</a:t>
            </a:r>
          </a:p>
          <a:p>
            <a:endParaRPr lang="en-US"/>
          </a:p>
        </p:txBody>
      </p:sp>
      <p:sp>
        <p:nvSpPr>
          <p:cNvPr id="8" name="Oval 7"/>
          <p:cNvSpPr/>
          <p:nvPr userDrawn="1"/>
        </p:nvSpPr>
        <p:spPr>
          <a:xfrm>
            <a:off x="8578581" y="113419"/>
            <a:ext cx="485377" cy="647169"/>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8646380" y="283114"/>
            <a:ext cx="349776" cy="253916"/>
          </a:xfrm>
          <a:prstGeom prst="rect">
            <a:avLst/>
          </a:prstGeom>
        </p:spPr>
        <p:txBody>
          <a:bodyPr wrap="none">
            <a:spAutoFit/>
          </a:bodyPr>
          <a:lstStyle/>
          <a:p>
            <a:pPr algn="ctr"/>
            <a:fld id="{1FF971EA-3A6D-44E0-AE21-1C9457776B3F}" type="slidenum">
              <a:rPr lang="en-US" sz="1050" smtClean="0">
                <a:solidFill>
                  <a:schemeClr val="bg1"/>
                </a:solidFill>
                <a:latin typeface="+mj-lt"/>
              </a:rPr>
              <a:pPr algn="ctr"/>
              <a:t>‹#›</a:t>
            </a:fld>
            <a:endParaRPr lang="en-US" sz="900">
              <a:solidFill>
                <a:schemeClr val="bg1"/>
              </a:solidFill>
              <a:latin typeface="+mj-lt"/>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942" y="5786935"/>
            <a:ext cx="1448140" cy="929962"/>
          </a:xfrm>
          <a:prstGeom prst="rect">
            <a:avLst/>
          </a:prstGeom>
        </p:spPr>
      </p:pic>
    </p:spTree>
    <p:extLst>
      <p:ext uri="{BB962C8B-B14F-4D97-AF65-F5344CB8AC3E}">
        <p14:creationId xmlns:p14="http://schemas.microsoft.com/office/powerpoint/2010/main" val="80803814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7" name="Picture Placeholder 26"/>
          <p:cNvSpPr>
            <a:spLocks noGrp="1"/>
          </p:cNvSpPr>
          <p:nvPr>
            <p:ph type="pic" sz="quarter" idx="10" hasCustomPrompt="1"/>
          </p:nvPr>
        </p:nvSpPr>
        <p:spPr>
          <a:xfrm>
            <a:off x="1479430" y="2235328"/>
            <a:ext cx="1735931" cy="2312988"/>
          </a:xfrm>
          <a:prstGeom prst="ellipse">
            <a:avLst/>
          </a:prstGeom>
          <a:solidFill>
            <a:schemeClr val="bg1">
              <a:lumMod val="75000"/>
            </a:schemeClr>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Click image placeholder insert your picture, and “Send to back”</a:t>
            </a:r>
          </a:p>
        </p:txBody>
      </p:sp>
      <p:sp>
        <p:nvSpPr>
          <p:cNvPr id="28" name="Picture Placeholder 26"/>
          <p:cNvSpPr>
            <a:spLocks noGrp="1"/>
          </p:cNvSpPr>
          <p:nvPr>
            <p:ph type="pic" sz="quarter" idx="11" hasCustomPrompt="1"/>
          </p:nvPr>
        </p:nvSpPr>
        <p:spPr>
          <a:xfrm>
            <a:off x="3757807" y="2235328"/>
            <a:ext cx="1735931" cy="2312988"/>
          </a:xfrm>
          <a:prstGeom prst="ellipse">
            <a:avLst/>
          </a:prstGeom>
          <a:solidFill>
            <a:schemeClr val="bg1">
              <a:lumMod val="75000"/>
            </a:schemeClr>
          </a:solidFill>
        </p:spPr>
        <p:txBody>
          <a:bodyPr>
            <a:normAutofit/>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200">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Click image placeholder insert your picture, and “Send to back”</a:t>
            </a:r>
          </a:p>
          <a:p>
            <a:endParaRPr lang="en-US"/>
          </a:p>
          <a:p>
            <a:endParaRPr lang="en-US"/>
          </a:p>
        </p:txBody>
      </p:sp>
      <p:sp>
        <p:nvSpPr>
          <p:cNvPr id="29" name="Picture Placeholder 26"/>
          <p:cNvSpPr>
            <a:spLocks noGrp="1"/>
          </p:cNvSpPr>
          <p:nvPr>
            <p:ph type="pic" sz="quarter" idx="12" hasCustomPrompt="1"/>
          </p:nvPr>
        </p:nvSpPr>
        <p:spPr>
          <a:xfrm>
            <a:off x="5952056" y="2235328"/>
            <a:ext cx="1735931" cy="2312988"/>
          </a:xfrm>
          <a:prstGeom prst="ellipse">
            <a:avLst/>
          </a:prstGeom>
          <a:solidFill>
            <a:schemeClr val="bg1">
              <a:lumMod val="75000"/>
            </a:schemeClr>
          </a:solidFill>
        </p:spPr>
        <p:txBody>
          <a:bodyPr>
            <a:normAutofit/>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200">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Click image placeholder insert your picture, and “Send to back”</a:t>
            </a:r>
          </a:p>
          <a:p>
            <a:endParaRPr lang="en-US"/>
          </a:p>
          <a:p>
            <a:endParaRPr lang="en-US"/>
          </a:p>
        </p:txBody>
      </p:sp>
      <p:sp>
        <p:nvSpPr>
          <p:cNvPr id="10" name="Oval 9"/>
          <p:cNvSpPr/>
          <p:nvPr userDrawn="1"/>
        </p:nvSpPr>
        <p:spPr>
          <a:xfrm>
            <a:off x="8578581" y="113419"/>
            <a:ext cx="485377" cy="647169"/>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8646380" y="283114"/>
            <a:ext cx="349776" cy="253916"/>
          </a:xfrm>
          <a:prstGeom prst="rect">
            <a:avLst/>
          </a:prstGeom>
        </p:spPr>
        <p:txBody>
          <a:bodyPr wrap="none">
            <a:spAutoFit/>
          </a:bodyPr>
          <a:lstStyle/>
          <a:p>
            <a:pPr algn="ctr"/>
            <a:fld id="{1FF971EA-3A6D-44E0-AE21-1C9457776B3F}" type="slidenum">
              <a:rPr lang="en-US" sz="1050" smtClean="0">
                <a:solidFill>
                  <a:schemeClr val="bg1"/>
                </a:solidFill>
                <a:latin typeface="+mj-lt"/>
              </a:rPr>
              <a:pPr algn="ctr"/>
              <a:t>‹#›</a:t>
            </a:fld>
            <a:endParaRPr lang="en-US" sz="900">
              <a:solidFill>
                <a:schemeClr val="bg1"/>
              </a:solidFill>
              <a:latin typeface="+mj-lt"/>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942" y="5786935"/>
            <a:ext cx="1448140" cy="929962"/>
          </a:xfrm>
          <a:prstGeom prst="rect">
            <a:avLst/>
          </a:prstGeom>
        </p:spPr>
      </p:pic>
      <p:sp>
        <p:nvSpPr>
          <p:cNvPr id="15" name="Picture Placeholder 26"/>
          <p:cNvSpPr>
            <a:spLocks noGrp="1"/>
          </p:cNvSpPr>
          <p:nvPr>
            <p:ph type="pic" sz="quarter" idx="13" hasCustomPrompt="1"/>
          </p:nvPr>
        </p:nvSpPr>
        <p:spPr>
          <a:xfrm>
            <a:off x="7687987" y="2235328"/>
            <a:ext cx="1735931" cy="2312988"/>
          </a:xfrm>
          <a:prstGeom prst="ellipse">
            <a:avLst/>
          </a:prstGeom>
          <a:solidFill>
            <a:schemeClr val="bg1">
              <a:lumMod val="75000"/>
            </a:schemeClr>
          </a:solidFill>
        </p:spPr>
        <p:txBody>
          <a:bodyPr>
            <a:normAutofit/>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200">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Click image placeholder insert your picture, and “Send to back”</a:t>
            </a:r>
          </a:p>
          <a:p>
            <a:endParaRPr lang="en-US"/>
          </a:p>
          <a:p>
            <a:endParaRPr lang="en-US"/>
          </a:p>
        </p:txBody>
      </p:sp>
    </p:spTree>
    <p:extLst>
      <p:ext uri="{BB962C8B-B14F-4D97-AF65-F5344CB8AC3E}">
        <p14:creationId xmlns:p14="http://schemas.microsoft.com/office/powerpoint/2010/main" val="3364626773"/>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9CACE90A-8013-4C5B-BDD7-10498CF69154}"/>
              </a:ext>
            </a:extLst>
          </p:cNvPr>
          <p:cNvSpPr>
            <a:spLocks noGrp="1"/>
          </p:cNvSpPr>
          <p:nvPr>
            <p:ph type="pic" sz="quarter" idx="245" hasCustomPrompt="1"/>
          </p:nvPr>
        </p:nvSpPr>
        <p:spPr>
          <a:xfrm>
            <a:off x="4180439" y="1302441"/>
            <a:ext cx="4651514" cy="4397408"/>
          </a:xfrm>
          <a:custGeom>
            <a:avLst/>
            <a:gdLst>
              <a:gd name="connsiteX0" fmla="*/ 0 w 6202018"/>
              <a:gd name="connsiteY0" fmla="*/ 0 h 4397408"/>
              <a:gd name="connsiteX1" fmla="*/ 6202018 w 6202018"/>
              <a:gd name="connsiteY1" fmla="*/ 0 h 4397408"/>
              <a:gd name="connsiteX2" fmla="*/ 6202018 w 6202018"/>
              <a:gd name="connsiteY2" fmla="*/ 4397408 h 4397408"/>
              <a:gd name="connsiteX3" fmla="*/ 0 w 6202018"/>
              <a:gd name="connsiteY3" fmla="*/ 4397408 h 4397408"/>
            </a:gdLst>
            <a:ahLst/>
            <a:cxnLst>
              <a:cxn ang="0">
                <a:pos x="connsiteX0" y="connsiteY0"/>
              </a:cxn>
              <a:cxn ang="0">
                <a:pos x="connsiteX1" y="connsiteY1"/>
              </a:cxn>
              <a:cxn ang="0">
                <a:pos x="connsiteX2" y="connsiteY2"/>
              </a:cxn>
              <a:cxn ang="0">
                <a:pos x="connsiteX3" y="connsiteY3"/>
              </a:cxn>
            </a:cxnLst>
            <a:rect l="l" t="t" r="r" b="b"/>
            <a:pathLst>
              <a:path w="6202018" h="4397408">
                <a:moveTo>
                  <a:pt x="0" y="0"/>
                </a:moveTo>
                <a:lnTo>
                  <a:pt x="6202018" y="0"/>
                </a:lnTo>
                <a:lnTo>
                  <a:pt x="6202018" y="4397408"/>
                </a:lnTo>
                <a:lnTo>
                  <a:pt x="0" y="4397408"/>
                </a:lnTo>
                <a:close/>
              </a:path>
            </a:pathLst>
          </a:custGeom>
          <a:solidFill>
            <a:schemeClr val="bg1">
              <a:lumMod val="65000"/>
            </a:schemeClr>
          </a:solidFill>
        </p:spPr>
        <p:txBody>
          <a:bodyPr wrap="square">
            <a:noAutofit/>
          </a:bodyPr>
          <a:lstStyle>
            <a:lvl1pPr>
              <a:defRPr sz="900">
                <a:solidFill>
                  <a:schemeClr val="bg1"/>
                </a:solidFill>
              </a:defRPr>
            </a:lvl1pPr>
          </a:lstStyle>
          <a:p>
            <a:r>
              <a:rPr lang="en-US"/>
              <a:t>Click image placeholder insert your picture, and “Send to back”</a:t>
            </a:r>
          </a:p>
        </p:txBody>
      </p:sp>
      <p:sp>
        <p:nvSpPr>
          <p:cNvPr id="8" name="Picture Placeholder 11">
            <a:extLst>
              <a:ext uri="{FF2B5EF4-FFF2-40B4-BE49-F238E27FC236}">
                <a16:creationId xmlns:a16="http://schemas.microsoft.com/office/drawing/2014/main" id="{FCF72D65-64B6-4949-9FEE-E8CDB51C57C0}"/>
              </a:ext>
            </a:extLst>
          </p:cNvPr>
          <p:cNvSpPr>
            <a:spLocks noGrp="1"/>
          </p:cNvSpPr>
          <p:nvPr>
            <p:ph type="pic" sz="quarter" idx="244" hasCustomPrompt="1"/>
          </p:nvPr>
        </p:nvSpPr>
        <p:spPr>
          <a:xfrm>
            <a:off x="454922" y="3742464"/>
            <a:ext cx="1737692" cy="1957387"/>
          </a:xfrm>
          <a:custGeom>
            <a:avLst/>
            <a:gdLst>
              <a:gd name="connsiteX0" fmla="*/ 0 w 2316922"/>
              <a:gd name="connsiteY0" fmla="*/ 0 h 1957387"/>
              <a:gd name="connsiteX1" fmla="*/ 2316922 w 2316922"/>
              <a:gd name="connsiteY1" fmla="*/ 0 h 1957387"/>
              <a:gd name="connsiteX2" fmla="*/ 2316922 w 2316922"/>
              <a:gd name="connsiteY2" fmla="*/ 1957387 h 1957387"/>
              <a:gd name="connsiteX3" fmla="*/ 0 w 2316922"/>
              <a:gd name="connsiteY3" fmla="*/ 1957387 h 1957387"/>
            </a:gdLst>
            <a:ahLst/>
            <a:cxnLst>
              <a:cxn ang="0">
                <a:pos x="connsiteX0" y="connsiteY0"/>
              </a:cxn>
              <a:cxn ang="0">
                <a:pos x="connsiteX1" y="connsiteY1"/>
              </a:cxn>
              <a:cxn ang="0">
                <a:pos x="connsiteX2" y="connsiteY2"/>
              </a:cxn>
              <a:cxn ang="0">
                <a:pos x="connsiteX3" y="connsiteY3"/>
              </a:cxn>
            </a:cxnLst>
            <a:rect l="l" t="t" r="r" b="b"/>
            <a:pathLst>
              <a:path w="2316922" h="1957387">
                <a:moveTo>
                  <a:pt x="0" y="0"/>
                </a:moveTo>
                <a:lnTo>
                  <a:pt x="2316922" y="0"/>
                </a:lnTo>
                <a:lnTo>
                  <a:pt x="2316922" y="1957387"/>
                </a:lnTo>
                <a:lnTo>
                  <a:pt x="0" y="1957387"/>
                </a:lnTo>
                <a:close/>
              </a:path>
            </a:pathLst>
          </a:custGeom>
          <a:solidFill>
            <a:schemeClr val="bg1">
              <a:lumMod val="65000"/>
            </a:schemeClr>
          </a:solidFill>
        </p:spPr>
        <p:txBody>
          <a:bodyPr wrap="square">
            <a:noAutofit/>
          </a:bodyPr>
          <a:lstStyle>
            <a:lvl1pPr>
              <a:defRPr sz="900">
                <a:solidFill>
                  <a:schemeClr val="bg1"/>
                </a:solidFill>
              </a:defRPr>
            </a:lvl1pPr>
          </a:lstStyle>
          <a:p>
            <a:r>
              <a:rPr lang="en-US"/>
              <a:t>Click image placeholder insert your picture, and “Send to back”</a:t>
            </a:r>
          </a:p>
        </p:txBody>
      </p:sp>
      <p:sp>
        <p:nvSpPr>
          <p:cNvPr id="9" name="Picture Placeholder 12">
            <a:extLst>
              <a:ext uri="{FF2B5EF4-FFF2-40B4-BE49-F238E27FC236}">
                <a16:creationId xmlns:a16="http://schemas.microsoft.com/office/drawing/2014/main" id="{96ADD230-78C3-41AB-B086-9493439283A1}"/>
              </a:ext>
            </a:extLst>
          </p:cNvPr>
          <p:cNvSpPr>
            <a:spLocks noGrp="1"/>
          </p:cNvSpPr>
          <p:nvPr>
            <p:ph type="pic" sz="quarter" idx="243" hasCustomPrompt="1"/>
          </p:nvPr>
        </p:nvSpPr>
        <p:spPr>
          <a:xfrm>
            <a:off x="2242309" y="3742463"/>
            <a:ext cx="1888436" cy="1957387"/>
          </a:xfrm>
          <a:custGeom>
            <a:avLst/>
            <a:gdLst>
              <a:gd name="connsiteX0" fmla="*/ 0 w 2517914"/>
              <a:gd name="connsiteY0" fmla="*/ 0 h 1957387"/>
              <a:gd name="connsiteX1" fmla="*/ 2517914 w 2517914"/>
              <a:gd name="connsiteY1" fmla="*/ 0 h 1957387"/>
              <a:gd name="connsiteX2" fmla="*/ 2517914 w 2517914"/>
              <a:gd name="connsiteY2" fmla="*/ 1957387 h 1957387"/>
              <a:gd name="connsiteX3" fmla="*/ 0 w 2517914"/>
              <a:gd name="connsiteY3" fmla="*/ 1957387 h 1957387"/>
            </a:gdLst>
            <a:ahLst/>
            <a:cxnLst>
              <a:cxn ang="0">
                <a:pos x="connsiteX0" y="connsiteY0"/>
              </a:cxn>
              <a:cxn ang="0">
                <a:pos x="connsiteX1" y="connsiteY1"/>
              </a:cxn>
              <a:cxn ang="0">
                <a:pos x="connsiteX2" y="connsiteY2"/>
              </a:cxn>
              <a:cxn ang="0">
                <a:pos x="connsiteX3" y="connsiteY3"/>
              </a:cxn>
            </a:cxnLst>
            <a:rect l="l" t="t" r="r" b="b"/>
            <a:pathLst>
              <a:path w="2517914" h="1957387">
                <a:moveTo>
                  <a:pt x="0" y="0"/>
                </a:moveTo>
                <a:lnTo>
                  <a:pt x="2517914" y="0"/>
                </a:lnTo>
                <a:lnTo>
                  <a:pt x="2517914" y="1957387"/>
                </a:lnTo>
                <a:lnTo>
                  <a:pt x="0" y="1957387"/>
                </a:lnTo>
                <a:close/>
              </a:path>
            </a:pathLst>
          </a:custGeom>
          <a:solidFill>
            <a:schemeClr val="bg1">
              <a:lumMod val="65000"/>
            </a:schemeClr>
          </a:solidFill>
        </p:spPr>
        <p:txBody>
          <a:bodyPr wrap="square">
            <a:noAutofit/>
          </a:bodyPr>
          <a:lstStyle>
            <a:lvl1pPr>
              <a:defRPr sz="900">
                <a:solidFill>
                  <a:schemeClr val="bg1"/>
                </a:solidFill>
              </a:defRPr>
            </a:lvl1pPr>
          </a:lstStyle>
          <a:p>
            <a:r>
              <a:rPr lang="en-US"/>
              <a:t>Click image placeholder insert your picture, and “Send to back”</a:t>
            </a:r>
          </a:p>
        </p:txBody>
      </p:sp>
      <p:sp>
        <p:nvSpPr>
          <p:cNvPr id="11" name="Oval 10"/>
          <p:cNvSpPr/>
          <p:nvPr userDrawn="1"/>
        </p:nvSpPr>
        <p:spPr>
          <a:xfrm>
            <a:off x="8578581" y="113419"/>
            <a:ext cx="485377" cy="647169"/>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userDrawn="1"/>
        </p:nvSpPr>
        <p:spPr>
          <a:xfrm>
            <a:off x="8646380" y="283114"/>
            <a:ext cx="349776" cy="253916"/>
          </a:xfrm>
          <a:prstGeom prst="rect">
            <a:avLst/>
          </a:prstGeom>
        </p:spPr>
        <p:txBody>
          <a:bodyPr wrap="none">
            <a:spAutoFit/>
          </a:bodyPr>
          <a:lstStyle/>
          <a:p>
            <a:pPr algn="ctr"/>
            <a:fld id="{1FF971EA-3A6D-44E0-AE21-1C9457776B3F}" type="slidenum">
              <a:rPr lang="en-US" sz="1050" smtClean="0">
                <a:solidFill>
                  <a:schemeClr val="bg1"/>
                </a:solidFill>
                <a:latin typeface="+mj-lt"/>
              </a:rPr>
              <a:pPr algn="ctr"/>
              <a:t>‹#›</a:t>
            </a:fld>
            <a:endParaRPr lang="en-US" sz="900">
              <a:solidFill>
                <a:schemeClr val="bg1"/>
              </a:solidFill>
              <a:latin typeface="+mj-lt"/>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942" y="5786935"/>
            <a:ext cx="1448140" cy="929962"/>
          </a:xfrm>
          <a:prstGeom prst="rect">
            <a:avLst/>
          </a:prstGeom>
        </p:spPr>
      </p:pic>
    </p:spTree>
    <p:extLst>
      <p:ext uri="{BB962C8B-B14F-4D97-AF65-F5344CB8AC3E}">
        <p14:creationId xmlns:p14="http://schemas.microsoft.com/office/powerpoint/2010/main" val="1206075350"/>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descr="ipad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4676" y="283115"/>
            <a:ext cx="3709504" cy="6857107"/>
          </a:xfrm>
          <a:prstGeom prst="rect">
            <a:avLst/>
          </a:prstGeom>
        </p:spPr>
      </p:pic>
      <p:sp>
        <p:nvSpPr>
          <p:cNvPr id="3" name="Picture Placeholder 7"/>
          <p:cNvSpPr>
            <a:spLocks noGrp="1"/>
          </p:cNvSpPr>
          <p:nvPr>
            <p:ph type="pic" sz="quarter" idx="10" hasCustomPrompt="1"/>
          </p:nvPr>
        </p:nvSpPr>
        <p:spPr>
          <a:xfrm>
            <a:off x="3712602" y="935319"/>
            <a:ext cx="2975238" cy="5213951"/>
          </a:xfrm>
          <a:solidFill>
            <a:schemeClr val="bg1">
              <a:lumMod val="65000"/>
            </a:schemeClr>
          </a:solidFill>
        </p:spPr>
        <p:txBody>
          <a:bodyPr>
            <a:noAutofit/>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050" baseline="0">
                <a:solidFill>
                  <a:schemeClr val="bg1"/>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Click image placeholder insert your picture, and “Send to back”</a:t>
            </a:r>
          </a:p>
        </p:txBody>
      </p:sp>
      <p:sp>
        <p:nvSpPr>
          <p:cNvPr id="10" name="Oval 9"/>
          <p:cNvSpPr/>
          <p:nvPr userDrawn="1"/>
        </p:nvSpPr>
        <p:spPr>
          <a:xfrm>
            <a:off x="8578581" y="113419"/>
            <a:ext cx="485377" cy="647169"/>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8646380" y="283114"/>
            <a:ext cx="349776" cy="253916"/>
          </a:xfrm>
          <a:prstGeom prst="rect">
            <a:avLst/>
          </a:prstGeom>
        </p:spPr>
        <p:txBody>
          <a:bodyPr wrap="none">
            <a:spAutoFit/>
          </a:bodyPr>
          <a:lstStyle/>
          <a:p>
            <a:pPr algn="ctr"/>
            <a:fld id="{1FF971EA-3A6D-44E0-AE21-1C9457776B3F}" type="slidenum">
              <a:rPr lang="en-US" sz="1050" smtClean="0">
                <a:solidFill>
                  <a:schemeClr val="bg1"/>
                </a:solidFill>
                <a:latin typeface="+mj-lt"/>
              </a:rPr>
              <a:pPr algn="ctr"/>
              <a:t>‹#›</a:t>
            </a:fld>
            <a:endParaRPr lang="en-US" sz="900">
              <a:solidFill>
                <a:schemeClr val="bg1"/>
              </a:solidFill>
              <a:latin typeface="+mj-lt"/>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942" y="5786935"/>
            <a:ext cx="1448140" cy="929962"/>
          </a:xfrm>
          <a:prstGeom prst="rect">
            <a:avLst/>
          </a:prstGeom>
        </p:spPr>
      </p:pic>
    </p:spTree>
    <p:extLst>
      <p:ext uri="{BB962C8B-B14F-4D97-AF65-F5344CB8AC3E}">
        <p14:creationId xmlns:p14="http://schemas.microsoft.com/office/powerpoint/2010/main" val="105419133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600"/>
                                        <p:tgtEl>
                                          <p:spTgt spid="6"/>
                                        </p:tgtEl>
                                      </p:cBhvr>
                                    </p:animEffect>
                                    <p:anim calcmode="lin" valueType="num">
                                      <p:cBhvr>
                                        <p:cTn id="8" dur="600" fill="hold"/>
                                        <p:tgtEl>
                                          <p:spTgt spid="6"/>
                                        </p:tgtEl>
                                        <p:attrNameLst>
                                          <p:attrName>ppt_x</p:attrName>
                                        </p:attrNameLst>
                                      </p:cBhvr>
                                      <p:tavLst>
                                        <p:tav tm="0">
                                          <p:val>
                                            <p:strVal val="#ppt_x"/>
                                          </p:val>
                                        </p:tav>
                                        <p:tav tm="100000">
                                          <p:val>
                                            <p:strVal val="#ppt_x"/>
                                          </p:val>
                                        </p:tav>
                                      </p:tavLst>
                                    </p:anim>
                                    <p:anim calcmode="lin" valueType="num">
                                      <p:cBhvr>
                                        <p:cTn id="9" dur="6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FEABFF9-31AA-1A45-B637-78E991032CFD}" type="datetime1">
              <a:rPr lang="en-US"/>
              <a:pPr>
                <a:defRPr/>
              </a:pPr>
              <a:t>11/11/2020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www.cfma.org © 2013 Construction Financial Management Association. All rights reserved. </a:t>
            </a:r>
          </a:p>
        </p:txBody>
      </p:sp>
      <p:sp>
        <p:nvSpPr>
          <p:cNvPr id="6" name="Slide Number Placeholder 5"/>
          <p:cNvSpPr>
            <a:spLocks noGrp="1"/>
          </p:cNvSpPr>
          <p:nvPr>
            <p:ph type="sldNum" sz="quarter" idx="12"/>
          </p:nvPr>
        </p:nvSpPr>
        <p:spPr/>
        <p:txBody>
          <a:bodyPr/>
          <a:lstStyle>
            <a:lvl1pPr>
              <a:defRPr/>
            </a:lvl1pPr>
          </a:lstStyle>
          <a:p>
            <a:pPr>
              <a:defRPr/>
            </a:pPr>
            <a:fld id="{0543F51E-9630-9541-B575-1292556FD4E3}"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pic>
        <p:nvPicPr>
          <p:cNvPr id="8" name="Picture 7">
            <a:extLst>
              <a:ext uri="{FF2B5EF4-FFF2-40B4-BE49-F238E27FC236}">
                <a16:creationId xmlns:a16="http://schemas.microsoft.com/office/drawing/2014/main" id="{54186BD0-CC08-4B46-B7B1-1F7B74A51088}"/>
              </a:ext>
            </a:extLst>
          </p:cNvPr>
          <p:cNvPicPr>
            <a:picLocks noChangeAspect="1"/>
          </p:cNvPicPr>
          <p:nvPr userDrawn="1"/>
        </p:nvPicPr>
        <p:blipFill>
          <a:blip r:embed="rId3"/>
          <a:stretch>
            <a:fillRect/>
          </a:stretch>
        </p:blipFill>
        <p:spPr>
          <a:xfrm>
            <a:off x="-120682" y="0"/>
            <a:ext cx="9144000" cy="6858000"/>
          </a:xfrm>
          <a:prstGeom prst="rect">
            <a:avLst/>
          </a:prstGeom>
        </p:spPr>
      </p:pic>
    </p:spTree>
    <p:extLst>
      <p:ext uri="{BB962C8B-B14F-4D97-AF65-F5344CB8AC3E}">
        <p14:creationId xmlns:p14="http://schemas.microsoft.com/office/powerpoint/2010/main" val="3878890551"/>
      </p:ext>
    </p:extLst>
  </p:cSld>
  <p:clrMapOvr>
    <a:masterClrMapping/>
  </p:clrMapOvr>
  <mc:AlternateContent xmlns:mc="http://schemas.openxmlformats.org/markup-compatibility/2006" xmlns:p14="http://schemas.microsoft.com/office/powerpoint/2010/main">
    <mc:Choice Requires="p14">
      <p:transition spd="slow" p14:dur="105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603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710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415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385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633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939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9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3F6F9-4534-426D-886E-070EE90F96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705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4468A1-4B87-439B-82EC-C3C09A9F3392}" type="datetimeFigureOut">
              <a:rPr lang="en-US" smtClean="0"/>
              <a:t>11/11/2020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971EA-3A6D-44E0-AE21-1C9457776B3F}" type="slidenum">
              <a:rPr lang="en-US" smtClean="0"/>
              <a:t>‹#›</a:t>
            </a:fld>
            <a:endParaRPr lang="en-US"/>
          </a:p>
        </p:txBody>
      </p:sp>
    </p:spTree>
    <p:extLst>
      <p:ext uri="{BB962C8B-B14F-4D97-AF65-F5344CB8AC3E}">
        <p14:creationId xmlns:p14="http://schemas.microsoft.com/office/powerpoint/2010/main" val="27187718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Layout" Target="../slideLayouts/slideLayout29.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15.jpg"/><Relationship Id="rId4" Type="http://schemas.openxmlformats.org/officeDocument/2006/relationships/image" Target="../media/image9.emf"/><Relationship Id="rId9"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pugetsound.cfma.org/" TargetMode="External"/><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F2F767-BC75-F942-B0D1-131F7012253D}"/>
              </a:ext>
            </a:extLst>
          </p:cNvPr>
          <p:cNvPicPr>
            <a:picLocks noChangeAspect="1"/>
          </p:cNvPicPr>
          <p:nvPr/>
        </p:nvPicPr>
        <p:blipFill>
          <a:blip r:embed="rId2"/>
          <a:stretch>
            <a:fillRect/>
          </a:stretch>
        </p:blipFill>
        <p:spPr>
          <a:xfrm>
            <a:off x="3809172" y="2325197"/>
            <a:ext cx="2955281" cy="749721"/>
          </a:xfrm>
          <a:prstGeom prst="rect">
            <a:avLst/>
          </a:prstGeom>
        </p:spPr>
      </p:pic>
      <p:sp>
        <p:nvSpPr>
          <p:cNvPr id="15" name="Rectangle 14">
            <a:extLst>
              <a:ext uri="{FF2B5EF4-FFF2-40B4-BE49-F238E27FC236}">
                <a16:creationId xmlns:a16="http://schemas.microsoft.com/office/drawing/2014/main" id="{D67C30B8-79BF-0145-8CCF-28756D33FD69}"/>
              </a:ext>
            </a:extLst>
          </p:cNvPr>
          <p:cNvSpPr/>
          <p:nvPr/>
        </p:nvSpPr>
        <p:spPr>
          <a:xfrm>
            <a:off x="3072835" y="3191374"/>
            <a:ext cx="2703336" cy="507831"/>
          </a:xfrm>
          <a:prstGeom prst="rect">
            <a:avLst/>
          </a:prstGeom>
        </p:spPr>
        <p:txBody>
          <a:bodyPr wrap="square">
            <a:spAutoFit/>
          </a:bodyPr>
          <a:lstStyle/>
          <a:p>
            <a:pPr defTabSz="685800">
              <a:defRPr/>
            </a:pPr>
            <a:r>
              <a:rPr lang="en-US" sz="1350" b="1" dirty="0">
                <a:solidFill>
                  <a:prstClr val="black">
                    <a:lumMod val="50000"/>
                    <a:lumOff val="50000"/>
                  </a:prstClr>
                </a:solidFill>
                <a:latin typeface="Lato"/>
              </a:rPr>
              <a:t>SAVE TIME AND MONEY WITH:</a:t>
            </a:r>
          </a:p>
        </p:txBody>
      </p:sp>
      <p:pic>
        <p:nvPicPr>
          <p:cNvPr id="18" name="Picture 17">
            <a:extLst>
              <a:ext uri="{FF2B5EF4-FFF2-40B4-BE49-F238E27FC236}">
                <a16:creationId xmlns:a16="http://schemas.microsoft.com/office/drawing/2014/main" id="{38B06231-07B3-D847-BBD3-7071EE5D332D}"/>
              </a:ext>
            </a:extLst>
          </p:cNvPr>
          <p:cNvPicPr>
            <a:picLocks noChangeAspect="1"/>
          </p:cNvPicPr>
          <p:nvPr/>
        </p:nvPicPr>
        <p:blipFill>
          <a:blip r:embed="rId3"/>
          <a:stretch>
            <a:fillRect/>
          </a:stretch>
        </p:blipFill>
        <p:spPr>
          <a:xfrm>
            <a:off x="5857210" y="3522563"/>
            <a:ext cx="1592450" cy="248174"/>
          </a:xfrm>
          <a:prstGeom prst="rect">
            <a:avLst/>
          </a:prstGeom>
        </p:spPr>
      </p:pic>
      <p:pic>
        <p:nvPicPr>
          <p:cNvPr id="19" name="Picture 18">
            <a:extLst>
              <a:ext uri="{FF2B5EF4-FFF2-40B4-BE49-F238E27FC236}">
                <a16:creationId xmlns:a16="http://schemas.microsoft.com/office/drawing/2014/main" id="{8B72091D-2950-6E43-B0C9-BA5D3A79244C}"/>
              </a:ext>
            </a:extLst>
          </p:cNvPr>
          <p:cNvPicPr>
            <a:picLocks noChangeAspect="1"/>
          </p:cNvPicPr>
          <p:nvPr/>
        </p:nvPicPr>
        <p:blipFill>
          <a:blip r:embed="rId4"/>
          <a:stretch>
            <a:fillRect/>
          </a:stretch>
        </p:blipFill>
        <p:spPr>
          <a:xfrm>
            <a:off x="3169186" y="3525497"/>
            <a:ext cx="1158145" cy="248174"/>
          </a:xfrm>
          <a:prstGeom prst="rect">
            <a:avLst/>
          </a:prstGeom>
        </p:spPr>
      </p:pic>
      <p:pic>
        <p:nvPicPr>
          <p:cNvPr id="20" name="Picture 19">
            <a:extLst>
              <a:ext uri="{FF2B5EF4-FFF2-40B4-BE49-F238E27FC236}">
                <a16:creationId xmlns:a16="http://schemas.microsoft.com/office/drawing/2014/main" id="{550FB176-D95D-6444-87E6-FEAB516D1BEE}"/>
              </a:ext>
            </a:extLst>
          </p:cNvPr>
          <p:cNvPicPr>
            <a:picLocks noChangeAspect="1"/>
          </p:cNvPicPr>
          <p:nvPr/>
        </p:nvPicPr>
        <p:blipFill>
          <a:blip r:embed="rId5"/>
          <a:stretch>
            <a:fillRect/>
          </a:stretch>
        </p:blipFill>
        <p:spPr>
          <a:xfrm>
            <a:off x="4482175" y="3520786"/>
            <a:ext cx="1220189" cy="248174"/>
          </a:xfrm>
          <a:prstGeom prst="rect">
            <a:avLst/>
          </a:prstGeom>
        </p:spPr>
      </p:pic>
      <p:pic>
        <p:nvPicPr>
          <p:cNvPr id="22" name="Picture 21">
            <a:extLst>
              <a:ext uri="{FF2B5EF4-FFF2-40B4-BE49-F238E27FC236}">
                <a16:creationId xmlns:a16="http://schemas.microsoft.com/office/drawing/2014/main" id="{8199646E-ED0F-0642-845C-441206DEF36C}"/>
              </a:ext>
            </a:extLst>
          </p:cNvPr>
          <p:cNvPicPr>
            <a:picLocks noChangeAspect="1"/>
          </p:cNvPicPr>
          <p:nvPr/>
        </p:nvPicPr>
        <p:blipFill>
          <a:blip r:embed="rId6"/>
          <a:stretch>
            <a:fillRect/>
          </a:stretch>
        </p:blipFill>
        <p:spPr>
          <a:xfrm>
            <a:off x="4424503" y="2431981"/>
            <a:ext cx="1737052" cy="440768"/>
          </a:xfrm>
          <a:prstGeom prst="rect">
            <a:avLst/>
          </a:prstGeom>
          <a:solidFill>
            <a:srgbClr val="00B050"/>
          </a:solidFill>
        </p:spPr>
      </p:pic>
      <p:pic>
        <p:nvPicPr>
          <p:cNvPr id="5" name="Picture 4" descr="A person wearing a blue dress&#10;&#10;Description generated with very high confidence">
            <a:extLst>
              <a:ext uri="{FF2B5EF4-FFF2-40B4-BE49-F238E27FC236}">
                <a16:creationId xmlns:a16="http://schemas.microsoft.com/office/drawing/2014/main" id="{0275D629-28CC-430D-9B40-DCB81DD96B53}"/>
              </a:ext>
            </a:extLst>
          </p:cNvPr>
          <p:cNvPicPr>
            <a:picLocks noChangeAspect="1"/>
          </p:cNvPicPr>
          <p:nvPr/>
        </p:nvPicPr>
        <p:blipFill>
          <a:blip r:embed="rId7"/>
          <a:stretch>
            <a:fillRect/>
          </a:stretch>
        </p:blipFill>
        <p:spPr>
          <a:xfrm>
            <a:off x="1246101" y="1900182"/>
            <a:ext cx="1158145" cy="1620603"/>
          </a:xfrm>
          <a:prstGeom prst="rect">
            <a:avLst/>
          </a:prstGeom>
        </p:spPr>
      </p:pic>
      <p:pic>
        <p:nvPicPr>
          <p:cNvPr id="8" name="Picture 7">
            <a:extLst>
              <a:ext uri="{FF2B5EF4-FFF2-40B4-BE49-F238E27FC236}">
                <a16:creationId xmlns:a16="http://schemas.microsoft.com/office/drawing/2014/main" id="{86AD9507-DA86-4CCA-BCBA-06EC2EC07E33}"/>
              </a:ext>
            </a:extLst>
          </p:cNvPr>
          <p:cNvPicPr>
            <a:picLocks noChangeAspect="1"/>
          </p:cNvPicPr>
          <p:nvPr/>
        </p:nvPicPr>
        <p:blipFill>
          <a:blip r:embed="rId8"/>
          <a:stretch>
            <a:fillRect/>
          </a:stretch>
        </p:blipFill>
        <p:spPr>
          <a:xfrm>
            <a:off x="4056537" y="1450337"/>
            <a:ext cx="2409420" cy="692006"/>
          </a:xfrm>
          <a:prstGeom prst="rect">
            <a:avLst/>
          </a:prstGeom>
        </p:spPr>
      </p:pic>
      <p:sp>
        <p:nvSpPr>
          <p:cNvPr id="2" name="TextBox 1">
            <a:extLst>
              <a:ext uri="{FF2B5EF4-FFF2-40B4-BE49-F238E27FC236}">
                <a16:creationId xmlns:a16="http://schemas.microsoft.com/office/drawing/2014/main" id="{BC8DEDC9-2569-44C1-97A0-0D640ED4AE5D}"/>
              </a:ext>
            </a:extLst>
          </p:cNvPr>
          <p:cNvSpPr txBox="1"/>
          <p:nvPr/>
        </p:nvSpPr>
        <p:spPr>
          <a:xfrm>
            <a:off x="3231372" y="163409"/>
            <a:ext cx="4110880" cy="854080"/>
          </a:xfrm>
          <a:prstGeom prst="rect">
            <a:avLst/>
          </a:prstGeom>
          <a:noFill/>
        </p:spPr>
        <p:txBody>
          <a:bodyPr wrap="square" rtlCol="0">
            <a:spAutoFit/>
          </a:bodyPr>
          <a:lstStyle/>
          <a:p>
            <a:pPr algn="ctr" defTabSz="685800">
              <a:defRPr/>
            </a:pPr>
            <a:r>
              <a:rPr lang="en-US" sz="1650" dirty="0">
                <a:solidFill>
                  <a:prstClr val="white"/>
                </a:solidFill>
                <a:latin typeface="Lato"/>
              </a:rPr>
              <a:t>THANK YOU TO PUGET SOUND CFMA’S </a:t>
            </a:r>
          </a:p>
          <a:p>
            <a:pPr algn="ctr" defTabSz="685800">
              <a:defRPr/>
            </a:pPr>
            <a:r>
              <a:rPr lang="en-US" sz="1650" dirty="0">
                <a:solidFill>
                  <a:prstClr val="white"/>
                </a:solidFill>
                <a:latin typeface="Lato"/>
              </a:rPr>
              <a:t>2020/2021 ANNUAL EVENT SPONSOR</a:t>
            </a:r>
          </a:p>
        </p:txBody>
      </p:sp>
      <p:sp>
        <p:nvSpPr>
          <p:cNvPr id="10" name="TextBox 9">
            <a:extLst>
              <a:ext uri="{FF2B5EF4-FFF2-40B4-BE49-F238E27FC236}">
                <a16:creationId xmlns:a16="http://schemas.microsoft.com/office/drawing/2014/main" id="{1A696FD2-B1F4-45E2-BAC1-17FF52BA9501}"/>
              </a:ext>
            </a:extLst>
          </p:cNvPr>
          <p:cNvSpPr txBox="1"/>
          <p:nvPr/>
        </p:nvSpPr>
        <p:spPr>
          <a:xfrm>
            <a:off x="1207606" y="3563059"/>
            <a:ext cx="1429370" cy="646331"/>
          </a:xfrm>
          <a:prstGeom prst="rect">
            <a:avLst/>
          </a:prstGeom>
          <a:noFill/>
        </p:spPr>
        <p:txBody>
          <a:bodyPr wrap="square" rtlCol="0">
            <a:spAutoFit/>
          </a:bodyPr>
          <a:lstStyle/>
          <a:p>
            <a:pPr defTabSz="685800">
              <a:defRPr/>
            </a:pPr>
            <a:r>
              <a:rPr lang="en-US" sz="900" b="1" dirty="0">
                <a:solidFill>
                  <a:srgbClr val="44546A">
                    <a:lumMod val="75000"/>
                  </a:srgbClr>
                </a:solidFill>
                <a:latin typeface="Lato"/>
              </a:rPr>
              <a:t>CAITLIN FRYE</a:t>
            </a:r>
          </a:p>
          <a:p>
            <a:pPr defTabSz="685800">
              <a:defRPr/>
            </a:pPr>
            <a:r>
              <a:rPr lang="en-US" sz="900" dirty="0">
                <a:solidFill>
                  <a:srgbClr val="44546A">
                    <a:lumMod val="75000"/>
                  </a:srgbClr>
                </a:solidFill>
                <a:latin typeface="Lato"/>
              </a:rPr>
              <a:t>Senior Account Manager  Seattle, Washington </a:t>
            </a:r>
          </a:p>
        </p:txBody>
      </p:sp>
      <p:pic>
        <p:nvPicPr>
          <p:cNvPr id="16" name="Picture 15">
            <a:extLst>
              <a:ext uri="{FF2B5EF4-FFF2-40B4-BE49-F238E27FC236}">
                <a16:creationId xmlns:a16="http://schemas.microsoft.com/office/drawing/2014/main" id="{AB734AF7-0107-4CAE-9E7E-386AECBD39D4}"/>
              </a:ext>
            </a:extLst>
          </p:cNvPr>
          <p:cNvPicPr>
            <a:picLocks noChangeAspect="1"/>
          </p:cNvPicPr>
          <p:nvPr/>
        </p:nvPicPr>
        <p:blipFill>
          <a:blip r:embed="rId2"/>
          <a:stretch>
            <a:fillRect/>
          </a:stretch>
        </p:blipFill>
        <p:spPr>
          <a:xfrm>
            <a:off x="499442" y="4163010"/>
            <a:ext cx="7998515" cy="1333663"/>
          </a:xfrm>
          <a:prstGeom prst="rect">
            <a:avLst/>
          </a:prstGeom>
        </p:spPr>
      </p:pic>
      <p:sp>
        <p:nvSpPr>
          <p:cNvPr id="4" name="TextBox 3">
            <a:extLst>
              <a:ext uri="{FF2B5EF4-FFF2-40B4-BE49-F238E27FC236}">
                <a16:creationId xmlns:a16="http://schemas.microsoft.com/office/drawing/2014/main" id="{DBE8595E-5146-4EB9-9431-9B206CB40CA7}"/>
              </a:ext>
            </a:extLst>
          </p:cNvPr>
          <p:cNvSpPr txBox="1"/>
          <p:nvPr/>
        </p:nvSpPr>
        <p:spPr>
          <a:xfrm>
            <a:off x="499442" y="4132855"/>
            <a:ext cx="7998515" cy="923330"/>
          </a:xfrm>
          <a:prstGeom prst="rect">
            <a:avLst/>
          </a:prstGeom>
          <a:noFill/>
        </p:spPr>
        <p:txBody>
          <a:bodyPr wrap="square" rtlCol="0">
            <a:spAutoFit/>
          </a:bodyPr>
          <a:lstStyle/>
          <a:p>
            <a:pPr algn="ctr" defTabSz="685800">
              <a:defRPr/>
            </a:pPr>
            <a:r>
              <a:rPr lang="en-US" dirty="0">
                <a:solidFill>
                  <a:prstClr val="white"/>
                </a:solidFill>
                <a:latin typeface="Lato"/>
              </a:rPr>
              <a:t>And Thanks also to our November Event Sponsor, Columbia Bank, </a:t>
            </a:r>
          </a:p>
          <a:p>
            <a:pPr algn="ctr" defTabSz="685800">
              <a:defRPr/>
            </a:pPr>
            <a:r>
              <a:rPr lang="en-US" dirty="0">
                <a:solidFill>
                  <a:prstClr val="white"/>
                </a:solidFill>
                <a:latin typeface="Lato"/>
              </a:rPr>
              <a:t>and Presenter, Ashbaugh Beal</a:t>
            </a:r>
          </a:p>
          <a:p>
            <a:pPr algn="ctr" defTabSz="685800">
              <a:defRPr/>
            </a:pPr>
            <a:endParaRPr lang="en-US" dirty="0">
              <a:solidFill>
                <a:prstClr val="white"/>
              </a:solidFill>
              <a:latin typeface="Lato"/>
            </a:endParaRPr>
          </a:p>
        </p:txBody>
      </p:sp>
      <p:pic>
        <p:nvPicPr>
          <p:cNvPr id="9" name="Picture 8" descr="Logo&#10;&#10;Description automatically generated">
            <a:extLst>
              <a:ext uri="{FF2B5EF4-FFF2-40B4-BE49-F238E27FC236}">
                <a16:creationId xmlns:a16="http://schemas.microsoft.com/office/drawing/2014/main" id="{74DFD1A4-7066-4CDE-B9DF-B5A1AF07EA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4993" y="4777488"/>
            <a:ext cx="3188385" cy="609087"/>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15F5554D-EAD5-43A5-B68D-D2D279ED48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8363" y="4758648"/>
            <a:ext cx="1695188" cy="649015"/>
          </a:xfrm>
          <a:prstGeom prst="rect">
            <a:avLst/>
          </a:prstGeom>
        </p:spPr>
      </p:pic>
    </p:spTree>
    <p:extLst>
      <p:ext uri="{BB962C8B-B14F-4D97-AF65-F5344CB8AC3E}">
        <p14:creationId xmlns:p14="http://schemas.microsoft.com/office/powerpoint/2010/main" val="1569840213"/>
      </p:ext>
    </p:extLst>
  </p:cSld>
  <p:clrMapOvr>
    <a:masterClrMapping/>
  </p:clrMapOvr>
  <mc:AlternateContent xmlns:mc="http://schemas.openxmlformats.org/markup-compatibility/2006" xmlns:p14="http://schemas.microsoft.com/office/powerpoint/2010/main">
    <mc:Choice Requires="p14">
      <p:transition spd="slow" p14:dur="10500" advClick="0" advTm="10000"/>
    </mc:Choice>
    <mc:Fallback xmlns="">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Bidding Rights and Responsibilities</a:t>
            </a:r>
          </a:p>
        </p:txBody>
      </p:sp>
      <p:sp>
        <p:nvSpPr>
          <p:cNvPr id="3" name="Text Placeholder 2"/>
          <p:cNvSpPr>
            <a:spLocks noGrp="1"/>
          </p:cNvSpPr>
          <p:nvPr>
            <p:ph type="body" sz="quarter" idx="12"/>
          </p:nvPr>
        </p:nvSpPr>
        <p:spPr/>
        <p:txBody>
          <a:bodyPr/>
          <a:lstStyle/>
          <a:p>
            <a:pPr marL="0" indent="0">
              <a:buNone/>
            </a:pPr>
            <a:endParaRPr lang="en-US" altLang="en-US" b="1" dirty="0" smtClean="0">
              <a:solidFill>
                <a:schemeClr val="tx1"/>
              </a:solidFill>
            </a:endParaRPr>
          </a:p>
          <a:p>
            <a:r>
              <a:rPr lang="en-US" altLang="en-US" b="1" dirty="0" smtClean="0">
                <a:solidFill>
                  <a:schemeClr val="tx1"/>
                </a:solidFill>
              </a:rPr>
              <a:t>But </a:t>
            </a:r>
            <a:r>
              <a:rPr lang="en-US" altLang="en-US" b="1" dirty="0">
                <a:solidFill>
                  <a:schemeClr val="tx1"/>
                </a:solidFill>
              </a:rPr>
              <a:t>a subcontractor bid is a special </a:t>
            </a:r>
            <a:r>
              <a:rPr lang="en-US" altLang="en-US" b="1" i="1" dirty="0">
                <a:solidFill>
                  <a:schemeClr val="tx1"/>
                </a:solidFill>
              </a:rPr>
              <a:t>kind</a:t>
            </a:r>
            <a:r>
              <a:rPr lang="en-US" altLang="en-US" b="1" dirty="0">
                <a:solidFill>
                  <a:schemeClr val="tx1"/>
                </a:solidFill>
              </a:rPr>
              <a:t> of offer.</a:t>
            </a:r>
          </a:p>
          <a:p>
            <a:pPr lvl="1"/>
            <a:r>
              <a:rPr lang="en-US" altLang="en-US" sz="3200" dirty="0">
                <a:solidFill>
                  <a:schemeClr val="tx1"/>
                </a:solidFill>
              </a:rPr>
              <a:t>Washington law governing subcontractor bids:  </a:t>
            </a:r>
            <a:r>
              <a:rPr lang="en-US" altLang="en-US" i="1" dirty="0">
                <a:solidFill>
                  <a:schemeClr val="tx1"/>
                </a:solidFill>
              </a:rPr>
              <a:t>Arango Construction Co. v. Success Roofing, Inc.</a:t>
            </a:r>
            <a:r>
              <a:rPr lang="en-US" altLang="en-US" dirty="0">
                <a:solidFill>
                  <a:schemeClr val="tx1"/>
                </a:solidFill>
              </a:rPr>
              <a:t>,</a:t>
            </a:r>
            <a:r>
              <a:rPr lang="en-US" altLang="en-US" sz="2400" dirty="0">
                <a:solidFill>
                  <a:schemeClr val="tx1"/>
                </a:solidFill>
              </a:rPr>
              <a:t> </a:t>
            </a:r>
            <a:r>
              <a:rPr lang="en-US" altLang="en-US" sz="2000" dirty="0">
                <a:solidFill>
                  <a:schemeClr val="tx1"/>
                </a:solidFill>
              </a:rPr>
              <a:t>46 Wn. App. 314 (1986)</a:t>
            </a:r>
            <a:r>
              <a:rPr lang="en-US" altLang="en-US" dirty="0">
                <a:solidFill>
                  <a:schemeClr val="tx1"/>
                </a:solidFill>
              </a:rPr>
              <a:t>.</a:t>
            </a: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10</a:t>
            </a:fld>
            <a:endParaRPr lang="en-US" dirty="0">
              <a:solidFill>
                <a:prstClr val="black">
                  <a:tint val="75000"/>
                </a:prstClr>
              </a:solidFill>
            </a:endParaRPr>
          </a:p>
        </p:txBody>
      </p:sp>
    </p:spTree>
    <p:extLst>
      <p:ext uri="{BB962C8B-B14F-4D97-AF65-F5344CB8AC3E}">
        <p14:creationId xmlns:p14="http://schemas.microsoft.com/office/powerpoint/2010/main" val="24131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Bidding Rights and Responsibilities</a:t>
            </a:r>
          </a:p>
        </p:txBody>
      </p:sp>
      <p:sp>
        <p:nvSpPr>
          <p:cNvPr id="3" name="Text Placeholder 2"/>
          <p:cNvSpPr>
            <a:spLocks noGrp="1"/>
          </p:cNvSpPr>
          <p:nvPr>
            <p:ph type="body" sz="quarter" idx="12"/>
          </p:nvPr>
        </p:nvSpPr>
        <p:spPr/>
        <p:txBody>
          <a:bodyPr>
            <a:normAutofit fontScale="77500" lnSpcReduction="20000"/>
          </a:bodyPr>
          <a:lstStyle/>
          <a:p>
            <a:r>
              <a:rPr lang="en-US" altLang="en-US" b="1" dirty="0">
                <a:solidFill>
                  <a:schemeClr val="tx1"/>
                </a:solidFill>
              </a:rPr>
              <a:t>A Sub’s bid must remain open for a reasonable time.</a:t>
            </a:r>
          </a:p>
          <a:p>
            <a:r>
              <a:rPr lang="en-US" altLang="en-US" dirty="0">
                <a:solidFill>
                  <a:schemeClr val="tx1"/>
                </a:solidFill>
                <a:latin typeface="Times New Roman" panose="02020603050405020304" pitchFamily="18" charset="0"/>
              </a:rPr>
              <a:t>“[O]nce a general contractor has incorporated a subcontractor's bid, he has justifiably relied and changed position. . </a:t>
            </a:r>
            <a:r>
              <a:rPr lang="en-US" altLang="en-US" dirty="0" smtClean="0">
                <a:solidFill>
                  <a:schemeClr val="tx1"/>
                </a:solidFill>
                <a:latin typeface="Times New Roman" panose="02020603050405020304" pitchFamily="18" charset="0"/>
              </a:rPr>
              <a:t>.”</a:t>
            </a:r>
          </a:p>
          <a:p>
            <a:r>
              <a:rPr lang="en-US" altLang="en-US" dirty="0">
                <a:solidFill>
                  <a:schemeClr val="tx1"/>
                </a:solidFill>
                <a:latin typeface="Times New Roman" panose="02020603050405020304" pitchFamily="18" charset="0"/>
              </a:rPr>
              <a:t>“Under traditional contract analysis, the subcontractor could withdraw with impunity, because its bid was regarded as an offer, revocable until accepted, to enter into a bilateral contract.”</a:t>
            </a:r>
          </a:p>
          <a:p>
            <a:pPr lvl="1"/>
            <a:r>
              <a:rPr lang="en-US" altLang="en-US" i="1" dirty="0">
                <a:solidFill>
                  <a:schemeClr val="tx1"/>
                </a:solidFill>
                <a:latin typeface="Times New Roman" panose="02020603050405020304" pitchFamily="18" charset="0"/>
              </a:rPr>
              <a:t>Arango Construction Co. v. Success Roofing, Inc.</a:t>
            </a:r>
            <a:r>
              <a:rPr lang="en-US" altLang="en-US" dirty="0">
                <a:solidFill>
                  <a:schemeClr val="tx1"/>
                </a:solidFill>
                <a:latin typeface="Times New Roman" panose="02020603050405020304" pitchFamily="18" charset="0"/>
              </a:rPr>
              <a:t>, 46 Wn. App. 314, 321-22 &amp; 324, 730 P.2d 720, 724 &amp; 726 (1986</a:t>
            </a:r>
            <a:r>
              <a:rPr lang="en-US" altLang="en-US" dirty="0" smtClean="0">
                <a:solidFill>
                  <a:schemeClr val="tx1"/>
                </a:solidFill>
                <a:latin typeface="Times New Roman" panose="02020603050405020304" pitchFamily="18" charset="0"/>
              </a:rPr>
              <a:t>).</a:t>
            </a:r>
            <a:endParaRPr lang="en-US" altLang="en-US" dirty="0">
              <a:solidFill>
                <a:schemeClr val="tx1"/>
              </a:solidFill>
              <a:latin typeface="Times New Roman" panose="02020603050405020304" pitchFamily="18" charset="0"/>
            </a:endParaRP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11</a:t>
            </a:fld>
            <a:endParaRPr lang="en-US" dirty="0">
              <a:solidFill>
                <a:prstClr val="black">
                  <a:tint val="75000"/>
                </a:prstClr>
              </a:solidFill>
            </a:endParaRPr>
          </a:p>
        </p:txBody>
      </p:sp>
    </p:spTree>
    <p:extLst>
      <p:ext uri="{BB962C8B-B14F-4D97-AF65-F5344CB8AC3E}">
        <p14:creationId xmlns:p14="http://schemas.microsoft.com/office/powerpoint/2010/main" val="87983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Bidding Rights and Responsibilities</a:t>
            </a:r>
          </a:p>
        </p:txBody>
      </p:sp>
      <p:sp>
        <p:nvSpPr>
          <p:cNvPr id="3" name="Text Placeholder 2"/>
          <p:cNvSpPr>
            <a:spLocks noGrp="1"/>
          </p:cNvSpPr>
          <p:nvPr>
            <p:ph type="body" sz="quarter" idx="12"/>
          </p:nvPr>
        </p:nvSpPr>
        <p:spPr/>
        <p:txBody>
          <a:bodyPr>
            <a:normAutofit fontScale="92500" lnSpcReduction="10000"/>
          </a:bodyPr>
          <a:lstStyle/>
          <a:p>
            <a:r>
              <a:rPr lang="en-US" altLang="en-US" b="1" dirty="0">
                <a:solidFill>
                  <a:schemeClr val="tx1"/>
                </a:solidFill>
              </a:rPr>
              <a:t>A Sub’s bid must remain open for a reasonable time.</a:t>
            </a:r>
          </a:p>
          <a:p>
            <a:r>
              <a:rPr lang="en-US" altLang="en-US" dirty="0">
                <a:solidFill>
                  <a:schemeClr val="tx1"/>
                </a:solidFill>
                <a:latin typeface="Times New Roman" panose="02020603050405020304" pitchFamily="18" charset="0"/>
              </a:rPr>
              <a:t>“[T]he business context of the bid required that [the law] make the subcontractor's offer irrevocable until the general contractor had an opportunity to accept after being awarded the prime contract</a:t>
            </a:r>
            <a:r>
              <a:rPr lang="en-US" altLang="en-US" dirty="0" smtClean="0">
                <a:solidFill>
                  <a:schemeClr val="tx1"/>
                </a:solidFill>
                <a:latin typeface="Times New Roman" panose="02020603050405020304" pitchFamily="18" charset="0"/>
              </a:rPr>
              <a:t>.”</a:t>
            </a:r>
          </a:p>
          <a:p>
            <a:pPr lvl="1"/>
            <a:r>
              <a:rPr lang="en-US" altLang="en-US" i="1" dirty="0">
                <a:solidFill>
                  <a:schemeClr val="tx1"/>
                </a:solidFill>
                <a:latin typeface="Times New Roman" panose="02020603050405020304" pitchFamily="18" charset="0"/>
              </a:rPr>
              <a:t>Arango Construction Co. v. Success Roofing, Inc.</a:t>
            </a:r>
            <a:r>
              <a:rPr lang="en-US" altLang="en-US" dirty="0">
                <a:solidFill>
                  <a:schemeClr val="tx1"/>
                </a:solidFill>
                <a:latin typeface="Times New Roman" panose="02020603050405020304" pitchFamily="18" charset="0"/>
              </a:rPr>
              <a:t>, 46 Wn. App. 314, 322, 730 P.2d 724 (1986).</a:t>
            </a:r>
          </a:p>
          <a:p>
            <a:endParaRPr lang="en-US" altLang="en-US" dirty="0">
              <a:solidFill>
                <a:schemeClr val="tx1"/>
              </a:solidFill>
              <a:latin typeface="Times New Roman" panose="02020603050405020304" pitchFamily="18" charset="0"/>
            </a:endParaRP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12</a:t>
            </a:fld>
            <a:endParaRPr lang="en-US" dirty="0">
              <a:solidFill>
                <a:prstClr val="black">
                  <a:tint val="75000"/>
                </a:prstClr>
              </a:solidFill>
            </a:endParaRPr>
          </a:p>
        </p:txBody>
      </p:sp>
    </p:spTree>
    <p:extLst>
      <p:ext uri="{BB962C8B-B14F-4D97-AF65-F5344CB8AC3E}">
        <p14:creationId xmlns:p14="http://schemas.microsoft.com/office/powerpoint/2010/main" val="83431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Bidding Rights and Responsibilities</a:t>
            </a:r>
          </a:p>
        </p:txBody>
      </p:sp>
      <p:sp>
        <p:nvSpPr>
          <p:cNvPr id="3" name="Text Placeholder 2"/>
          <p:cNvSpPr>
            <a:spLocks noGrp="1"/>
          </p:cNvSpPr>
          <p:nvPr>
            <p:ph type="body" sz="quarter" idx="12"/>
          </p:nvPr>
        </p:nvSpPr>
        <p:spPr>
          <a:xfrm>
            <a:off x="228599" y="1417638"/>
            <a:ext cx="8229601" cy="4329993"/>
          </a:xfrm>
        </p:spPr>
        <p:txBody>
          <a:bodyPr>
            <a:normAutofit fontScale="92500" lnSpcReduction="20000"/>
          </a:bodyPr>
          <a:lstStyle/>
          <a:p>
            <a:r>
              <a:rPr lang="en-US" altLang="en-US" b="1" dirty="0" smtClean="0">
                <a:solidFill>
                  <a:schemeClr val="tx1"/>
                </a:solidFill>
              </a:rPr>
              <a:t>Common GC strategies to negate Subcontractor’s non-monetary bid terms:</a:t>
            </a:r>
            <a:endParaRPr lang="en-US" altLang="en-US" b="1" dirty="0">
              <a:solidFill>
                <a:schemeClr val="tx1"/>
              </a:solidFill>
            </a:endParaRPr>
          </a:p>
          <a:p>
            <a:r>
              <a:rPr lang="en-US" altLang="en-US" dirty="0">
                <a:solidFill>
                  <a:schemeClr val="tx1"/>
                </a:solidFill>
              </a:rPr>
              <a:t>1.  Get the Sub to sign the Prime’s form of Subcontract, with an integration clause.  (“This Agreements states all contract terms, and supersedes all prior terms and agreements.”)</a:t>
            </a:r>
          </a:p>
          <a:p>
            <a:r>
              <a:rPr lang="en-US" altLang="en-US" dirty="0">
                <a:solidFill>
                  <a:schemeClr val="tx1"/>
                </a:solidFill>
              </a:rPr>
              <a:t>2.  Don’t incorporate the Sub’s bid in the mutually executed written subcontract.</a:t>
            </a:r>
          </a:p>
          <a:p>
            <a:r>
              <a:rPr lang="en-US" altLang="en-US" dirty="0">
                <a:solidFill>
                  <a:schemeClr val="tx1"/>
                </a:solidFill>
              </a:rPr>
              <a:t>3.  Never, ever attach the Sub’s bid to the written subcontract.  Ideally, don’t even refer to it.</a:t>
            </a:r>
          </a:p>
          <a:p>
            <a:endParaRPr lang="en-US" altLang="en-US" dirty="0">
              <a:solidFill>
                <a:schemeClr val="tx1"/>
              </a:solidFill>
              <a:latin typeface="Times New Roman" panose="02020603050405020304" pitchFamily="18" charset="0"/>
            </a:endParaRP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13</a:t>
            </a:fld>
            <a:endParaRPr lang="en-US" dirty="0">
              <a:solidFill>
                <a:prstClr val="black">
                  <a:tint val="75000"/>
                </a:prstClr>
              </a:solidFill>
            </a:endParaRPr>
          </a:p>
        </p:txBody>
      </p:sp>
    </p:spTree>
    <p:extLst>
      <p:ext uri="{BB962C8B-B14F-4D97-AF65-F5344CB8AC3E}">
        <p14:creationId xmlns:p14="http://schemas.microsoft.com/office/powerpoint/2010/main" val="422446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Bidding Rights and Responsibilities</a:t>
            </a:r>
          </a:p>
        </p:txBody>
      </p:sp>
      <p:sp>
        <p:nvSpPr>
          <p:cNvPr id="3" name="Text Placeholder 2"/>
          <p:cNvSpPr>
            <a:spLocks noGrp="1"/>
          </p:cNvSpPr>
          <p:nvPr>
            <p:ph type="body" sz="quarter" idx="12"/>
          </p:nvPr>
        </p:nvSpPr>
        <p:spPr>
          <a:xfrm>
            <a:off x="228599" y="1417638"/>
            <a:ext cx="8229601" cy="4329993"/>
          </a:xfrm>
        </p:spPr>
        <p:txBody>
          <a:bodyPr>
            <a:normAutofit fontScale="92500" lnSpcReduction="20000"/>
          </a:bodyPr>
          <a:lstStyle/>
          <a:p>
            <a:r>
              <a:rPr lang="en-US" altLang="en-US" b="1" dirty="0" smtClean="0">
                <a:solidFill>
                  <a:schemeClr val="tx1"/>
                </a:solidFill>
              </a:rPr>
              <a:t>Creative strategies for Subcontractors to incorporate it’s non-monetary bid terms into the parties’ subcontract:</a:t>
            </a:r>
          </a:p>
          <a:p>
            <a:r>
              <a:rPr lang="en-US" altLang="en-US" b="1" dirty="0" smtClean="0">
                <a:solidFill>
                  <a:schemeClr val="tx1"/>
                </a:solidFill>
              </a:rPr>
              <a:t>Strategy #1:  Subcontractor </a:t>
            </a:r>
            <a:r>
              <a:rPr lang="en-US" altLang="en-US" b="1" dirty="0">
                <a:solidFill>
                  <a:schemeClr val="tx1"/>
                </a:solidFill>
              </a:rPr>
              <a:t>bid language to define when the prime has accepted the bid, and thus when a subcontract exists:</a:t>
            </a:r>
          </a:p>
          <a:p>
            <a:r>
              <a:rPr lang="en-US" altLang="en-US" dirty="0">
                <a:solidFill>
                  <a:schemeClr val="tx1"/>
                </a:solidFill>
                <a:latin typeface="Times New Roman" panose="02020603050405020304" pitchFamily="18" charset="0"/>
              </a:rPr>
              <a:t>“This bid is accepted upon Prime Contractor’s use of  this bid in seeking award of the prime contract. Acceptance becomes effective when Prime Contractor is awarded the Prime Contract.”</a:t>
            </a:r>
          </a:p>
          <a:p>
            <a:endParaRPr lang="en-US" altLang="en-US" b="1" dirty="0">
              <a:solidFill>
                <a:schemeClr val="tx1"/>
              </a:solidFill>
            </a:endParaRPr>
          </a:p>
          <a:p>
            <a:endParaRPr lang="en-US" altLang="en-US" dirty="0">
              <a:solidFill>
                <a:schemeClr val="tx1"/>
              </a:solidFill>
              <a:latin typeface="Times New Roman" panose="02020603050405020304" pitchFamily="18" charset="0"/>
            </a:endParaRP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14</a:t>
            </a:fld>
            <a:endParaRPr lang="en-US" dirty="0">
              <a:solidFill>
                <a:prstClr val="black">
                  <a:tint val="75000"/>
                </a:prstClr>
              </a:solidFill>
            </a:endParaRPr>
          </a:p>
        </p:txBody>
      </p:sp>
    </p:spTree>
    <p:extLst>
      <p:ext uri="{BB962C8B-B14F-4D97-AF65-F5344CB8AC3E}">
        <p14:creationId xmlns:p14="http://schemas.microsoft.com/office/powerpoint/2010/main" val="127515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Bidding Rights and Responsibilities</a:t>
            </a:r>
          </a:p>
        </p:txBody>
      </p:sp>
      <p:sp>
        <p:nvSpPr>
          <p:cNvPr id="3" name="Text Placeholder 2"/>
          <p:cNvSpPr>
            <a:spLocks noGrp="1"/>
          </p:cNvSpPr>
          <p:nvPr>
            <p:ph type="body" sz="quarter" idx="12"/>
          </p:nvPr>
        </p:nvSpPr>
        <p:spPr>
          <a:xfrm>
            <a:off x="228599" y="1417638"/>
            <a:ext cx="8229601" cy="4329993"/>
          </a:xfrm>
        </p:spPr>
        <p:txBody>
          <a:bodyPr>
            <a:normAutofit fontScale="77500" lnSpcReduction="20000"/>
          </a:bodyPr>
          <a:lstStyle/>
          <a:p>
            <a:r>
              <a:rPr lang="en-US" altLang="en-US" b="1" dirty="0" smtClean="0">
                <a:solidFill>
                  <a:schemeClr val="tx1"/>
                </a:solidFill>
              </a:rPr>
              <a:t>Creative strategies for Subcontractors to incorporate it’s non-monetary bid terms into the parties’ subcontract:</a:t>
            </a:r>
          </a:p>
          <a:p>
            <a:r>
              <a:rPr lang="en-US" altLang="en-US" b="1" dirty="0" smtClean="0">
                <a:solidFill>
                  <a:schemeClr val="tx1"/>
                </a:solidFill>
              </a:rPr>
              <a:t>Strategy #2:  Subcontractor </a:t>
            </a:r>
            <a:r>
              <a:rPr lang="en-US" altLang="en-US" b="1" dirty="0">
                <a:solidFill>
                  <a:schemeClr val="tx1"/>
                </a:solidFill>
              </a:rPr>
              <a:t>bid language to block prime </a:t>
            </a:r>
            <a:r>
              <a:rPr lang="en-US" altLang="en-US" b="1" dirty="0" smtClean="0">
                <a:solidFill>
                  <a:schemeClr val="tx1"/>
                </a:solidFill>
              </a:rPr>
              <a:t>from </a:t>
            </a:r>
            <a:r>
              <a:rPr lang="en-US" altLang="en-US" b="1" dirty="0">
                <a:solidFill>
                  <a:schemeClr val="tx1"/>
                </a:solidFill>
              </a:rPr>
              <a:t>getting its terms in the written subcontract:</a:t>
            </a:r>
          </a:p>
          <a:p>
            <a:r>
              <a:rPr lang="en-US" altLang="en-US" dirty="0">
                <a:solidFill>
                  <a:schemeClr val="tx1"/>
                </a:solidFill>
                <a:latin typeface="Times New Roman" panose="02020603050405020304" pitchFamily="18" charset="0"/>
              </a:rPr>
              <a:t>“Upon acceptance of this bid, Prime Contractor agrees to enter into a written subcontract based upon Subcontractor’s standard subcontract form, and not based on any other written subcontract language.”</a:t>
            </a:r>
          </a:p>
          <a:p>
            <a:r>
              <a:rPr lang="en-US" altLang="en-US" dirty="0">
                <a:solidFill>
                  <a:schemeClr val="tx1"/>
                </a:solidFill>
                <a:latin typeface="Times New Roman" panose="02020603050405020304" pitchFamily="18" charset="0"/>
              </a:rPr>
              <a:t>“The terms of this bid are incorporated into and supersede any subsequent written agreement of the parties.”</a:t>
            </a:r>
          </a:p>
          <a:p>
            <a:endParaRPr lang="en-US" altLang="en-US" b="1" dirty="0">
              <a:solidFill>
                <a:schemeClr val="tx1"/>
              </a:solidFill>
            </a:endParaRPr>
          </a:p>
          <a:p>
            <a:endParaRPr lang="en-US" altLang="en-US" dirty="0">
              <a:solidFill>
                <a:schemeClr val="tx1"/>
              </a:solidFill>
              <a:latin typeface="Times New Roman" panose="02020603050405020304" pitchFamily="18" charset="0"/>
            </a:endParaRP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15</a:t>
            </a:fld>
            <a:endParaRPr lang="en-US" dirty="0">
              <a:solidFill>
                <a:prstClr val="black">
                  <a:tint val="75000"/>
                </a:prstClr>
              </a:solidFill>
            </a:endParaRPr>
          </a:p>
        </p:txBody>
      </p:sp>
    </p:spTree>
    <p:extLst>
      <p:ext uri="{BB962C8B-B14F-4D97-AF65-F5344CB8AC3E}">
        <p14:creationId xmlns:p14="http://schemas.microsoft.com/office/powerpoint/2010/main" val="205517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Bidding Rights and Responsibilities</a:t>
            </a:r>
          </a:p>
        </p:txBody>
      </p:sp>
      <p:sp>
        <p:nvSpPr>
          <p:cNvPr id="3" name="Text Placeholder 2"/>
          <p:cNvSpPr>
            <a:spLocks noGrp="1"/>
          </p:cNvSpPr>
          <p:nvPr>
            <p:ph type="body" sz="quarter" idx="12"/>
          </p:nvPr>
        </p:nvSpPr>
        <p:spPr>
          <a:xfrm>
            <a:off x="228599" y="1417638"/>
            <a:ext cx="8229601" cy="4329993"/>
          </a:xfrm>
        </p:spPr>
        <p:txBody>
          <a:bodyPr>
            <a:normAutofit fontScale="77500" lnSpcReduction="20000"/>
          </a:bodyPr>
          <a:lstStyle/>
          <a:p>
            <a:r>
              <a:rPr lang="en-US" altLang="en-US" b="1" dirty="0" smtClean="0">
                <a:solidFill>
                  <a:schemeClr val="tx1"/>
                </a:solidFill>
              </a:rPr>
              <a:t>Creative strategies for Subcontractors to incorporate it’s non-monetary bid terms into the parties’ subcontract:</a:t>
            </a:r>
          </a:p>
          <a:p>
            <a:r>
              <a:rPr lang="en-US" altLang="en-US" b="1" dirty="0" smtClean="0">
                <a:solidFill>
                  <a:schemeClr val="tx1"/>
                </a:solidFill>
              </a:rPr>
              <a:t>Strategy #3: </a:t>
            </a:r>
            <a:r>
              <a:rPr lang="en-US" altLang="en-US" b="1" dirty="0">
                <a:solidFill>
                  <a:schemeClr val="tx1"/>
                </a:solidFill>
              </a:rPr>
              <a:t>Subcontractor bid language to get key clauses that the Sub really wants:</a:t>
            </a:r>
          </a:p>
          <a:p>
            <a:r>
              <a:rPr lang="en-US" altLang="en-US" dirty="0">
                <a:solidFill>
                  <a:schemeClr val="tx1"/>
                </a:solidFill>
                <a:latin typeface="Times New Roman" panose="02020603050405020304" pitchFamily="18" charset="0"/>
              </a:rPr>
              <a:t>“Subcontractor agrees to indemnify Prime to the extent of damage from Subcontractor’s own breach or fault.  Subcontractor has no other obligation to indemnify or defend any party.”</a:t>
            </a:r>
          </a:p>
          <a:p>
            <a:r>
              <a:rPr lang="en-US" altLang="en-US" dirty="0">
                <a:solidFill>
                  <a:schemeClr val="tx1"/>
                </a:solidFill>
                <a:latin typeface="Times New Roman" panose="02020603050405020304" pitchFamily="18" charset="0"/>
              </a:rPr>
              <a:t>“Subcontractor carries the following insurance.  [Describe.]  In the event Prime Contractor wants other or different coverage, Subcontractor’s only obligation is to seek to obtain it, at Prime Contractor’s cost.”</a:t>
            </a:r>
          </a:p>
          <a:p>
            <a:endParaRPr lang="en-US" altLang="en-US" b="1" dirty="0">
              <a:solidFill>
                <a:schemeClr val="tx1"/>
              </a:solidFill>
            </a:endParaRPr>
          </a:p>
          <a:p>
            <a:endParaRPr lang="en-US" altLang="en-US" dirty="0">
              <a:solidFill>
                <a:schemeClr val="tx1"/>
              </a:solidFill>
              <a:latin typeface="Times New Roman" panose="02020603050405020304" pitchFamily="18" charset="0"/>
            </a:endParaRP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16</a:t>
            </a:fld>
            <a:endParaRPr lang="en-US" dirty="0">
              <a:solidFill>
                <a:prstClr val="black">
                  <a:tint val="75000"/>
                </a:prstClr>
              </a:solidFill>
            </a:endParaRPr>
          </a:p>
        </p:txBody>
      </p:sp>
    </p:spTree>
    <p:extLst>
      <p:ext uri="{BB962C8B-B14F-4D97-AF65-F5344CB8AC3E}">
        <p14:creationId xmlns:p14="http://schemas.microsoft.com/office/powerpoint/2010/main" val="1481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315201" cy="990600"/>
          </a:xfrm>
          <a:noFill/>
        </p:spPr>
        <p:txBody>
          <a:bodyPr>
            <a:normAutofit/>
          </a:bodyPr>
          <a:lstStyle/>
          <a:p>
            <a:r>
              <a:rPr lang="en-US" sz="3400" dirty="0" smtClean="0"/>
              <a:t>Performance Rights and Responsibilities</a:t>
            </a:r>
            <a:endParaRPr lang="en-US" sz="3400" dirty="0"/>
          </a:p>
        </p:txBody>
      </p:sp>
      <p:sp>
        <p:nvSpPr>
          <p:cNvPr id="3" name="Text Placeholder 2"/>
          <p:cNvSpPr>
            <a:spLocks noGrp="1"/>
          </p:cNvSpPr>
          <p:nvPr>
            <p:ph type="body" sz="quarter" idx="12"/>
          </p:nvPr>
        </p:nvSpPr>
        <p:spPr>
          <a:xfrm>
            <a:off x="228599" y="1143000"/>
            <a:ext cx="7351059" cy="4604631"/>
          </a:xfrm>
        </p:spPr>
        <p:txBody>
          <a:bodyPr>
            <a:normAutofit fontScale="92500" lnSpcReduction="10000"/>
          </a:bodyPr>
          <a:lstStyle/>
          <a:p>
            <a:r>
              <a:rPr lang="en-US" dirty="0" smtClean="0"/>
              <a:t>The terms of the written subcontract matter, but we also need to be aware of two important realities:</a:t>
            </a:r>
          </a:p>
          <a:p>
            <a:endParaRPr lang="en-US" sz="1000" dirty="0" smtClean="0"/>
          </a:p>
          <a:p>
            <a:pPr lvl="1"/>
            <a:r>
              <a:rPr lang="en-US" dirty="0"/>
              <a:t>Although not stated in the subcontract, other duties and obligations exist which may </a:t>
            </a:r>
            <a:r>
              <a:rPr lang="en-US" dirty="0" smtClean="0"/>
              <a:t>govern </a:t>
            </a:r>
            <a:r>
              <a:rPr lang="en-US" dirty="0"/>
              <a:t>your </a:t>
            </a:r>
            <a:r>
              <a:rPr lang="en-US" dirty="0" smtClean="0"/>
              <a:t>rights and responsibilities </a:t>
            </a:r>
            <a:r>
              <a:rPr lang="en-US" dirty="0"/>
              <a:t>(particularly with regard to additional time and/or compensation</a:t>
            </a:r>
            <a:r>
              <a:rPr lang="en-US" dirty="0" smtClean="0"/>
              <a:t>), and</a:t>
            </a:r>
          </a:p>
          <a:p>
            <a:pPr lvl="1"/>
            <a:endParaRPr lang="en-US" sz="1100" dirty="0"/>
          </a:p>
          <a:p>
            <a:pPr lvl="1"/>
            <a:r>
              <a:rPr lang="en-US" dirty="0" smtClean="0"/>
              <a:t>Certain stated terms in </a:t>
            </a:r>
            <a:r>
              <a:rPr lang="en-US" dirty="0"/>
              <a:t>the subcontract may not actually be binding or </a:t>
            </a:r>
            <a:r>
              <a:rPr lang="en-US" dirty="0" smtClean="0"/>
              <a:t>enforceable</a:t>
            </a:r>
          </a:p>
          <a:p>
            <a:pPr lvl="1"/>
            <a:endParaRPr lang="en-US" sz="1000" dirty="0"/>
          </a:p>
          <a:p>
            <a:pPr lvl="1"/>
            <a:endParaRPr lang="en-US" sz="1400" dirty="0" smtClean="0"/>
          </a:p>
          <a:p>
            <a:pPr lvl="1"/>
            <a:endParaRPr lang="en-US" dirty="0" smtClean="0"/>
          </a:p>
          <a:p>
            <a:pPr lvl="1"/>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17</a:t>
            </a:fld>
            <a:endParaRPr lang="en-US" dirty="0">
              <a:solidFill>
                <a:prstClr val="black">
                  <a:tint val="75000"/>
                </a:prstClr>
              </a:solidFill>
            </a:endParaRPr>
          </a:p>
        </p:txBody>
      </p:sp>
    </p:spTree>
    <p:extLst>
      <p:ext uri="{BB962C8B-B14F-4D97-AF65-F5344CB8AC3E}">
        <p14:creationId xmlns:p14="http://schemas.microsoft.com/office/powerpoint/2010/main" val="134647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315201" cy="990600"/>
          </a:xfrm>
          <a:noFill/>
        </p:spPr>
        <p:txBody>
          <a:bodyPr>
            <a:normAutofit/>
          </a:bodyPr>
          <a:lstStyle/>
          <a:p>
            <a:r>
              <a:rPr lang="en-US" sz="3400" dirty="0" smtClean="0"/>
              <a:t>Implied Duties and Warranties</a:t>
            </a:r>
            <a:endParaRPr lang="en-US" sz="3400" dirty="0"/>
          </a:p>
        </p:txBody>
      </p:sp>
      <p:sp>
        <p:nvSpPr>
          <p:cNvPr id="3" name="Text Placeholder 2"/>
          <p:cNvSpPr>
            <a:spLocks noGrp="1"/>
          </p:cNvSpPr>
          <p:nvPr>
            <p:ph type="body" sz="quarter" idx="12"/>
          </p:nvPr>
        </p:nvSpPr>
        <p:spPr>
          <a:xfrm>
            <a:off x="228599" y="1143000"/>
            <a:ext cx="7351059" cy="4604631"/>
          </a:xfrm>
        </p:spPr>
        <p:txBody>
          <a:bodyPr>
            <a:normAutofit/>
          </a:bodyPr>
          <a:lstStyle/>
          <a:p>
            <a:r>
              <a:rPr lang="en-US" dirty="0" smtClean="0"/>
              <a:t>Although not stated in the actual language of the subcontract, certain important rights, duties and obligations exist, including those arising from the:</a:t>
            </a:r>
          </a:p>
          <a:p>
            <a:pPr lvl="1"/>
            <a:r>
              <a:rPr lang="en-US" dirty="0" smtClean="0"/>
              <a:t>Implied Warranty of Design (Spearin);</a:t>
            </a:r>
          </a:p>
          <a:p>
            <a:pPr lvl="1"/>
            <a:r>
              <a:rPr lang="en-US" dirty="0" smtClean="0"/>
              <a:t>Implied Duty to Not Hinder or Delay; and</a:t>
            </a:r>
          </a:p>
          <a:p>
            <a:pPr lvl="1"/>
            <a:r>
              <a:rPr lang="en-US" dirty="0" smtClean="0"/>
              <a:t>Implied </a:t>
            </a:r>
            <a:r>
              <a:rPr lang="en-US" dirty="0"/>
              <a:t>Duty of Good Faith and Fair </a:t>
            </a:r>
            <a:r>
              <a:rPr lang="en-US" dirty="0" smtClean="0"/>
              <a:t>Dealing.</a:t>
            </a:r>
          </a:p>
          <a:p>
            <a:pPr marL="457200" lvl="1" indent="0">
              <a:buNone/>
            </a:pPr>
            <a:endParaRPr lang="en-US" dirty="0" smtClean="0"/>
          </a:p>
          <a:p>
            <a:pPr lvl="1"/>
            <a:endParaRPr lang="en-US" dirty="0" smtClean="0"/>
          </a:p>
          <a:p>
            <a:pPr lvl="1"/>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18</a:t>
            </a:fld>
            <a:endParaRPr lang="en-US" dirty="0">
              <a:solidFill>
                <a:prstClr val="black">
                  <a:tint val="75000"/>
                </a:prstClr>
              </a:solidFill>
            </a:endParaRPr>
          </a:p>
        </p:txBody>
      </p:sp>
    </p:spTree>
    <p:extLst>
      <p:ext uri="{BB962C8B-B14F-4D97-AF65-F5344CB8AC3E}">
        <p14:creationId xmlns:p14="http://schemas.microsoft.com/office/powerpoint/2010/main" val="307209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fontScale="90000"/>
          </a:bodyPr>
          <a:lstStyle/>
          <a:p>
            <a:r>
              <a:rPr lang="en-US" sz="3600" dirty="0" smtClean="0"/>
              <a:t>Statutory Restrictions or Requirements</a:t>
            </a:r>
            <a:endParaRPr lang="en-US" sz="3600" dirty="0"/>
          </a:p>
        </p:txBody>
      </p:sp>
      <p:sp>
        <p:nvSpPr>
          <p:cNvPr id="3" name="Text Placeholder 2"/>
          <p:cNvSpPr>
            <a:spLocks noGrp="1"/>
          </p:cNvSpPr>
          <p:nvPr>
            <p:ph type="body" sz="quarter" idx="12"/>
          </p:nvPr>
        </p:nvSpPr>
        <p:spPr>
          <a:xfrm>
            <a:off x="228599" y="1143000"/>
            <a:ext cx="7351059" cy="4800600"/>
          </a:xfrm>
        </p:spPr>
        <p:txBody>
          <a:bodyPr>
            <a:normAutofit fontScale="92500" lnSpcReduction="10000"/>
          </a:bodyPr>
          <a:lstStyle/>
          <a:p>
            <a:r>
              <a:rPr lang="en-US" dirty="0" smtClean="0"/>
              <a:t>That which is written in the subcontract may not actually be enforceable</a:t>
            </a:r>
          </a:p>
          <a:p>
            <a:endParaRPr lang="en-US" sz="1200" dirty="0"/>
          </a:p>
          <a:p>
            <a:r>
              <a:rPr lang="en-US" dirty="0" smtClean="0"/>
              <a:t>Key examples include:</a:t>
            </a:r>
          </a:p>
          <a:p>
            <a:pPr lvl="1"/>
            <a:r>
              <a:rPr lang="en-US" dirty="0"/>
              <a:t>RCW </a:t>
            </a:r>
            <a:r>
              <a:rPr lang="en-US" dirty="0" smtClean="0"/>
              <a:t>4.24.360 - “no damages for delay” clauses are void and unenforceable in WA; </a:t>
            </a:r>
            <a:endParaRPr lang="en-US" dirty="0"/>
          </a:p>
          <a:p>
            <a:pPr lvl="1"/>
            <a:r>
              <a:rPr lang="en-US" dirty="0" smtClean="0"/>
              <a:t>RCW 39.10.410 - GC/CM subcontract terms </a:t>
            </a:r>
          </a:p>
          <a:p>
            <a:pPr lvl="1"/>
            <a:r>
              <a:rPr lang="en-US" dirty="0" smtClean="0"/>
              <a:t>Various </a:t>
            </a:r>
            <a:r>
              <a:rPr lang="en-US" dirty="0"/>
              <a:t>S</a:t>
            </a:r>
            <a:r>
              <a:rPr lang="en-US" dirty="0" smtClean="0"/>
              <a:t>tate and Federal Prompt Payment Act provisions governing:</a:t>
            </a:r>
          </a:p>
          <a:p>
            <a:pPr lvl="2"/>
            <a:r>
              <a:rPr lang="en-US" dirty="0" smtClean="0"/>
              <a:t>Subcontractor retainage amount,</a:t>
            </a:r>
          </a:p>
          <a:p>
            <a:pPr lvl="2"/>
            <a:r>
              <a:rPr lang="en-US" dirty="0" smtClean="0"/>
              <a:t>Subcontractor payment timing,</a:t>
            </a:r>
          </a:p>
          <a:p>
            <a:pPr lvl="2"/>
            <a:r>
              <a:rPr lang="en-US" dirty="0" smtClean="0"/>
              <a:t>Subcontract payment withholding</a:t>
            </a:r>
          </a:p>
          <a:p>
            <a:pPr lvl="2"/>
            <a:endParaRPr lang="en-US" dirty="0" smtClean="0"/>
          </a:p>
          <a:p>
            <a:pPr lvl="1"/>
            <a:endParaRPr lang="en-US" dirty="0" smtClean="0"/>
          </a:p>
          <a:p>
            <a:pPr lvl="1"/>
            <a:endParaRPr lang="en-US" sz="1200" dirty="0" smtClean="0"/>
          </a:p>
          <a:p>
            <a:pPr lvl="1"/>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19</a:t>
            </a:fld>
            <a:endParaRPr lang="en-US" dirty="0">
              <a:solidFill>
                <a:prstClr val="black">
                  <a:tint val="75000"/>
                </a:prstClr>
              </a:solidFill>
            </a:endParaRPr>
          </a:p>
        </p:txBody>
      </p:sp>
    </p:spTree>
    <p:extLst>
      <p:ext uri="{BB962C8B-B14F-4D97-AF65-F5344CB8AC3E}">
        <p14:creationId xmlns:p14="http://schemas.microsoft.com/office/powerpoint/2010/main" val="367059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04800" y="685800"/>
            <a:ext cx="7239000" cy="5410200"/>
          </a:xfrm>
        </p:spPr>
        <p:txBody>
          <a:bodyPr>
            <a:normAutofit/>
          </a:bodyPr>
          <a:lstStyle/>
          <a:p>
            <a:pPr marL="0" lvl="0" indent="0" algn="ctr">
              <a:spcBef>
                <a:spcPts val="880"/>
              </a:spcBef>
              <a:buClr>
                <a:srgbClr val="613200"/>
              </a:buClr>
              <a:buSzPts val="4400"/>
              <a:buNone/>
            </a:pPr>
            <a:r>
              <a:rPr lang="en-US" sz="4000" b="1" dirty="0" smtClean="0"/>
              <a:t>General Contractor and Subcontractor Relationships:</a:t>
            </a:r>
          </a:p>
          <a:p>
            <a:pPr marL="0" lvl="0" indent="0" algn="ctr">
              <a:spcBef>
                <a:spcPts val="880"/>
              </a:spcBef>
              <a:buClr>
                <a:srgbClr val="613200"/>
              </a:buClr>
              <a:buSzPts val="4400"/>
              <a:buNone/>
            </a:pPr>
            <a:endParaRPr lang="en-US" sz="4000" b="1" dirty="0"/>
          </a:p>
          <a:p>
            <a:pPr marL="0" lvl="0" indent="0" algn="ctr">
              <a:spcBef>
                <a:spcPts val="880"/>
              </a:spcBef>
              <a:buClr>
                <a:srgbClr val="613200"/>
              </a:buClr>
              <a:buSzPts val="4400"/>
              <a:buNone/>
            </a:pPr>
            <a:r>
              <a:rPr lang="en-US" sz="4000" b="1" dirty="0" smtClean="0"/>
              <a:t>When Fair Isn’t Fair </a:t>
            </a:r>
          </a:p>
          <a:p>
            <a:pPr marL="0" lvl="0" indent="0" algn="ctr">
              <a:spcBef>
                <a:spcPts val="880"/>
              </a:spcBef>
              <a:buClr>
                <a:srgbClr val="613200"/>
              </a:buClr>
              <a:buSzPts val="4400"/>
              <a:buNone/>
            </a:pPr>
            <a:endParaRPr lang="en-US" sz="4000" dirty="0"/>
          </a:p>
          <a:p>
            <a:pPr marL="0" lvl="0" indent="0" algn="ctr">
              <a:spcBef>
                <a:spcPts val="800"/>
              </a:spcBef>
              <a:buClr>
                <a:srgbClr val="613200"/>
              </a:buClr>
              <a:buSzPts val="4000"/>
              <a:buNone/>
            </a:pPr>
            <a:r>
              <a:rPr lang="en-US" sz="2600" dirty="0" smtClean="0"/>
              <a:t>Presenter:</a:t>
            </a:r>
            <a:endParaRPr lang="en-US" sz="2600" dirty="0" smtClean="0"/>
          </a:p>
          <a:p>
            <a:pPr marL="0" lvl="0" indent="0" algn="ctr">
              <a:spcBef>
                <a:spcPts val="800"/>
              </a:spcBef>
              <a:buClr>
                <a:srgbClr val="613200"/>
              </a:buClr>
              <a:buSzPts val="4000"/>
              <a:buNone/>
            </a:pPr>
            <a:r>
              <a:rPr lang="en-US" sz="2600" dirty="0" smtClean="0"/>
              <a:t>Brian </a:t>
            </a:r>
            <a:r>
              <a:rPr lang="en-US" sz="2600" dirty="0" smtClean="0"/>
              <a:t>Guthrie</a:t>
            </a:r>
            <a:endParaRPr lang="en-US" sz="2600" dirty="0"/>
          </a:p>
          <a:p>
            <a:pPr marL="0" indent="0" algn="ctr">
              <a:buNone/>
            </a:pPr>
            <a:endParaRPr lang="en-US" sz="2600" i="1" dirty="0" smtClean="0"/>
          </a:p>
          <a:p>
            <a:pPr marL="0" indent="0" algn="ctr">
              <a:buNone/>
            </a:pPr>
            <a:endParaRPr lang="en-US" sz="4000" i="1" dirty="0"/>
          </a:p>
          <a:p>
            <a:pPr marL="0" indent="0" algn="ctr">
              <a:buNone/>
            </a:pPr>
            <a:endParaRPr lang="en-US" sz="4000" i="1" dirty="0" smtClean="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a:t>
            </a:fld>
            <a:endParaRPr lang="en-US" dirty="0">
              <a:solidFill>
                <a:prstClr val="black">
                  <a:tint val="75000"/>
                </a:prstClr>
              </a:solidFill>
            </a:endParaRPr>
          </a:p>
        </p:txBody>
      </p:sp>
    </p:spTree>
    <p:extLst>
      <p:ext uri="{BB962C8B-B14F-4D97-AF65-F5344CB8AC3E}">
        <p14:creationId xmlns:p14="http://schemas.microsoft.com/office/powerpoint/2010/main" val="34883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10937"/>
            <a:ext cx="9144000" cy="594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0"/>
            <a:ext cx="9144000" cy="914400"/>
          </a:xfrm>
          <a:prstGeom prst="rect">
            <a:avLst/>
          </a:prstGeom>
          <a:solidFill>
            <a:srgbClr val="6B3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20</a:t>
            </a:fld>
            <a:endParaRPr lang="en-US" dirty="0">
              <a:solidFill>
                <a:prstClr val="black">
                  <a:tint val="75000"/>
                </a:prstClr>
              </a:solidFill>
            </a:endParaRPr>
          </a:p>
        </p:txBody>
      </p:sp>
      <p:sp>
        <p:nvSpPr>
          <p:cNvPr id="2" name="Title 1"/>
          <p:cNvSpPr>
            <a:spLocks noGrp="1"/>
          </p:cNvSpPr>
          <p:nvPr>
            <p:ph type="title"/>
          </p:nvPr>
        </p:nvSpPr>
        <p:spPr>
          <a:xfrm>
            <a:off x="0" y="20638"/>
            <a:ext cx="9118600" cy="868362"/>
          </a:xfrm>
        </p:spPr>
        <p:txBody>
          <a:bodyPr>
            <a:normAutofit/>
          </a:bodyPr>
          <a:lstStyle/>
          <a:p>
            <a:r>
              <a:rPr lang="en-US" sz="3600" dirty="0" smtClean="0">
                <a:solidFill>
                  <a:schemeClr val="bg1"/>
                </a:solidFill>
              </a:rPr>
              <a:t>RCW 39.10.410</a:t>
            </a:r>
            <a:endParaRPr lang="en-US" sz="3600" dirty="0">
              <a:solidFill>
                <a:schemeClr val="bg1"/>
              </a:solidFill>
            </a:endParaRPr>
          </a:p>
        </p:txBody>
      </p:sp>
      <p:sp>
        <p:nvSpPr>
          <p:cNvPr id="9" name="Text Placeholder 2"/>
          <p:cNvSpPr>
            <a:spLocks noGrp="1"/>
          </p:cNvSpPr>
          <p:nvPr>
            <p:ph type="body" sz="quarter" idx="12"/>
          </p:nvPr>
        </p:nvSpPr>
        <p:spPr>
          <a:xfrm>
            <a:off x="304800" y="990600"/>
            <a:ext cx="8534400" cy="5486400"/>
          </a:xfrm>
        </p:spPr>
        <p:txBody>
          <a:bodyPr>
            <a:normAutofit fontScale="62500" lnSpcReduction="20000"/>
          </a:bodyPr>
          <a:lstStyle/>
          <a:p>
            <a:pPr marL="0" marR="0" indent="0">
              <a:lnSpc>
                <a:spcPct val="115000"/>
              </a:lnSpc>
              <a:spcBef>
                <a:spcPts val="0"/>
              </a:spcBef>
              <a:spcAft>
                <a:spcPts val="1000"/>
              </a:spcAft>
              <a:buNone/>
            </a:pPr>
            <a:r>
              <a:rPr lang="en-US" sz="2800" b="1" u="sng" dirty="0">
                <a:latin typeface="Calibri" panose="020F0502020204030204" pitchFamily="34" charset="0"/>
                <a:ea typeface="Calibri" panose="020F0502020204030204" pitchFamily="34" charset="0"/>
                <a:cs typeface="Times New Roman" panose="02020603050405020304" pitchFamily="18" charset="0"/>
              </a:rPr>
              <a:t>Subcontract agreements </a:t>
            </a:r>
            <a:r>
              <a:rPr lang="en-US" sz="2800" u="sng" dirty="0">
                <a:latin typeface="Calibri" panose="020F0502020204030204" pitchFamily="34" charset="0"/>
                <a:ea typeface="Calibri" panose="020F0502020204030204" pitchFamily="34" charset="0"/>
                <a:cs typeface="Times New Roman" panose="02020603050405020304" pitchFamily="18" charset="0"/>
              </a:rPr>
              <a:t>used by the general contractor/construction manager </a:t>
            </a:r>
            <a:r>
              <a:rPr lang="en-US" sz="2800" b="1" u="sng" dirty="0">
                <a:latin typeface="Calibri" panose="020F0502020204030204" pitchFamily="34" charset="0"/>
                <a:ea typeface="Calibri" panose="020F0502020204030204" pitchFamily="34" charset="0"/>
                <a:cs typeface="Times New Roman" panose="02020603050405020304" pitchFamily="18" charset="0"/>
              </a:rPr>
              <a:t>shall not</a:t>
            </a:r>
            <a:r>
              <a:rPr lang="en-US" sz="2800" b="1" u="sng" dirty="0" smtClean="0">
                <a:latin typeface="Calibri" panose="020F0502020204030204" pitchFamily="34" charset="0"/>
                <a:ea typeface="Calibri" panose="020F0502020204030204" pitchFamily="34" charset="0"/>
                <a:cs typeface="Times New Roman" panose="02020603050405020304" pitchFamily="18" charset="0"/>
              </a:rPr>
              <a:t>:</a:t>
            </a:r>
          </a:p>
          <a:p>
            <a:pPr marL="0" marR="0" indent="0">
              <a:lnSpc>
                <a:spcPct val="115000"/>
              </a:lnSpc>
              <a:spcBef>
                <a:spcPts val="0"/>
              </a:spcBef>
              <a:spcAft>
                <a:spcPts val="1000"/>
              </a:spcAft>
              <a:buNone/>
            </a:pPr>
            <a:endParaRPr lang="en-US" sz="2800" b="1" u="sng"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2800" b="1" dirty="0" smtClean="0">
                <a:latin typeface="Calibri" panose="020F0502020204030204" pitchFamily="34" charset="0"/>
                <a:ea typeface="Calibri" panose="020F0502020204030204" pitchFamily="34" charset="0"/>
                <a:cs typeface="Times New Roman" panose="02020603050405020304" pitchFamily="18" charset="0"/>
              </a:rPr>
              <a:t>(1) Delegate</a:t>
            </a:r>
            <a:r>
              <a:rPr lang="en-US" sz="2800" b="1" dirty="0">
                <a:latin typeface="Calibri" panose="020F0502020204030204" pitchFamily="34" charset="0"/>
                <a:ea typeface="Calibri" panose="020F0502020204030204" pitchFamily="34" charset="0"/>
                <a:cs typeface="Times New Roman" panose="02020603050405020304" pitchFamily="18" charset="0"/>
              </a:rPr>
              <a:t>, restrict, or assign the general contractor/construction manager's implied duty not to hinder or delay the subcontractor. </a:t>
            </a:r>
            <a:r>
              <a:rPr lang="en-US" sz="2800" dirty="0">
                <a:latin typeface="Calibri" panose="020F0502020204030204" pitchFamily="34" charset="0"/>
                <a:ea typeface="Calibri" panose="020F0502020204030204" pitchFamily="34" charset="0"/>
                <a:cs typeface="Times New Roman" panose="02020603050405020304" pitchFamily="18" charset="0"/>
              </a:rPr>
              <a:t>Nothing in this subsection (1) prohibits the general contractor/construction manager from requiring subcontractors not to hinder or delay the work of the general contractor/construction manager or other subcontractors and to hold subcontractors responsible for such damages</a:t>
            </a:r>
            <a:r>
              <a:rPr lang="en-US" sz="2800" dirty="0" smtClean="0">
                <a:latin typeface="Calibri" panose="020F0502020204030204" pitchFamily="34" charset="0"/>
                <a:ea typeface="Calibri" panose="020F0502020204030204" pitchFamily="34" charset="0"/>
                <a:cs typeface="Times New Roman" panose="02020603050405020304" pitchFamily="18" charset="0"/>
              </a:rPr>
              <a:t>;</a:t>
            </a:r>
          </a:p>
          <a:p>
            <a:pPr marL="0" marR="0" indent="0">
              <a:lnSpc>
                <a:spcPct val="115000"/>
              </a:lnSpc>
              <a:spcBef>
                <a:spcPts val="0"/>
              </a:spcBef>
              <a:spcAft>
                <a:spcPts val="1000"/>
              </a:spcAft>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2800" b="1" dirty="0">
                <a:latin typeface="Calibri" panose="020F0502020204030204" pitchFamily="34" charset="0"/>
                <a:ea typeface="Calibri" panose="020F0502020204030204" pitchFamily="34" charset="0"/>
                <a:cs typeface="Times New Roman" panose="02020603050405020304" pitchFamily="18" charset="0"/>
              </a:rPr>
              <a:t>(2) Delegate, restrict, or assign the general contractor/construction manager's authority to resolve subcontractor conflicts. </a:t>
            </a:r>
            <a:r>
              <a:rPr lang="en-US" sz="2800" dirty="0">
                <a:latin typeface="Calibri" panose="020F0502020204030204" pitchFamily="34" charset="0"/>
                <a:ea typeface="Calibri" panose="020F0502020204030204" pitchFamily="34" charset="0"/>
                <a:cs typeface="Times New Roman" panose="02020603050405020304" pitchFamily="18" charset="0"/>
              </a:rPr>
              <a:t>The general contractor/construction manager may delegate or assign coordination of specific elements of the work, including: (a) The coordination of shop drawings among subcontractors; (b) the coordination among subcontractors in ceiling spaces and mechanical rooms; and (c) the coordination of a subcontractor's lower tier subcontractors. Nothing in this subsection prohibits the general contractor/construction manager from imposing a duty on its subcontractors to cooperate with the general contractor/construction manager and other subcontractors in the coordination of the work;</a:t>
            </a:r>
          </a:p>
          <a:p>
            <a:pPr marL="0" marR="0" indent="0">
              <a:lnSpc>
                <a:spcPct val="115000"/>
              </a:lnSpc>
              <a:spcBef>
                <a:spcPts val="0"/>
              </a:spcBef>
              <a:spcAft>
                <a:spcPts val="1000"/>
              </a:spcAft>
              <a:buNone/>
            </a:pPr>
            <a:endParaRPr lang="en-US" u="sng" dirty="0" smtClean="0"/>
          </a:p>
          <a:p>
            <a:pPr marL="0" indent="0">
              <a:buNone/>
            </a:pPr>
            <a:endParaRPr lang="en-US" sz="3200" u="sng" dirty="0" smtClean="0"/>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96017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10937"/>
            <a:ext cx="9144000" cy="594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0"/>
            <a:ext cx="9144000" cy="914400"/>
          </a:xfrm>
          <a:prstGeom prst="rect">
            <a:avLst/>
          </a:prstGeom>
          <a:solidFill>
            <a:srgbClr val="6B3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21</a:t>
            </a:fld>
            <a:endParaRPr lang="en-US" dirty="0">
              <a:solidFill>
                <a:prstClr val="black">
                  <a:tint val="75000"/>
                </a:prstClr>
              </a:solidFill>
            </a:endParaRPr>
          </a:p>
        </p:txBody>
      </p:sp>
      <p:sp>
        <p:nvSpPr>
          <p:cNvPr id="2" name="Title 1"/>
          <p:cNvSpPr>
            <a:spLocks noGrp="1"/>
          </p:cNvSpPr>
          <p:nvPr>
            <p:ph type="title"/>
          </p:nvPr>
        </p:nvSpPr>
        <p:spPr>
          <a:xfrm>
            <a:off x="0" y="20638"/>
            <a:ext cx="9118600" cy="868362"/>
          </a:xfrm>
        </p:spPr>
        <p:txBody>
          <a:bodyPr>
            <a:normAutofit/>
          </a:bodyPr>
          <a:lstStyle/>
          <a:p>
            <a:r>
              <a:rPr lang="en-US" sz="3600" dirty="0" smtClean="0">
                <a:solidFill>
                  <a:schemeClr val="bg1"/>
                </a:solidFill>
              </a:rPr>
              <a:t>RCW 39.10.410</a:t>
            </a:r>
            <a:endParaRPr lang="en-US" sz="3600" dirty="0">
              <a:solidFill>
                <a:schemeClr val="bg1"/>
              </a:solidFill>
            </a:endParaRPr>
          </a:p>
        </p:txBody>
      </p:sp>
      <p:sp>
        <p:nvSpPr>
          <p:cNvPr id="9" name="Text Placeholder 2"/>
          <p:cNvSpPr>
            <a:spLocks noGrp="1"/>
          </p:cNvSpPr>
          <p:nvPr>
            <p:ph type="body" sz="quarter" idx="12"/>
          </p:nvPr>
        </p:nvSpPr>
        <p:spPr>
          <a:xfrm>
            <a:off x="304800" y="990600"/>
            <a:ext cx="8610600" cy="5715000"/>
          </a:xfrm>
        </p:spPr>
        <p:txBody>
          <a:bodyPr>
            <a:normAutofit fontScale="47500" lnSpcReduction="20000"/>
          </a:bodyPr>
          <a:lstStyle/>
          <a:p>
            <a:pPr marL="0" marR="0" indent="0">
              <a:lnSpc>
                <a:spcPct val="115000"/>
              </a:lnSpc>
              <a:spcBef>
                <a:spcPts val="0"/>
              </a:spcBef>
              <a:spcAft>
                <a:spcPts val="1000"/>
              </a:spcAft>
              <a:buNone/>
            </a:pPr>
            <a:r>
              <a:rPr lang="en-US" sz="3800" b="1" u="sng" dirty="0">
                <a:latin typeface="Calibri" panose="020F0502020204030204" pitchFamily="34" charset="0"/>
                <a:ea typeface="Calibri" panose="020F0502020204030204" pitchFamily="34" charset="0"/>
                <a:cs typeface="Times New Roman" panose="02020603050405020304" pitchFamily="18" charset="0"/>
              </a:rPr>
              <a:t>Subcontract agreements </a:t>
            </a:r>
            <a:r>
              <a:rPr lang="en-US" sz="3800" u="sng" dirty="0">
                <a:latin typeface="Calibri" panose="020F0502020204030204" pitchFamily="34" charset="0"/>
                <a:ea typeface="Calibri" panose="020F0502020204030204" pitchFamily="34" charset="0"/>
                <a:cs typeface="Times New Roman" panose="02020603050405020304" pitchFamily="18" charset="0"/>
              </a:rPr>
              <a:t>used by the general contractor/construction manager </a:t>
            </a:r>
            <a:r>
              <a:rPr lang="en-US" sz="3800" b="1" u="sng" dirty="0">
                <a:latin typeface="Calibri" panose="020F0502020204030204" pitchFamily="34" charset="0"/>
                <a:ea typeface="Calibri" panose="020F0502020204030204" pitchFamily="34" charset="0"/>
                <a:cs typeface="Times New Roman" panose="02020603050405020304" pitchFamily="18" charset="0"/>
              </a:rPr>
              <a:t>shall not:</a:t>
            </a:r>
          </a:p>
          <a:p>
            <a:pPr marL="0" marR="0" indent="0">
              <a:lnSpc>
                <a:spcPct val="115000"/>
              </a:lnSpc>
              <a:spcBef>
                <a:spcPts val="0"/>
              </a:spcBef>
              <a:spcAft>
                <a:spcPts val="1000"/>
              </a:spcAft>
              <a:buNone/>
            </a:pPr>
            <a:r>
              <a:rPr lang="en-US" sz="3800" b="1" dirty="0" smtClean="0">
                <a:latin typeface="Calibri" panose="020F0502020204030204" pitchFamily="34" charset="0"/>
                <a:ea typeface="Calibri" panose="020F0502020204030204" pitchFamily="34" charset="0"/>
                <a:cs typeface="Times New Roman" panose="02020603050405020304" pitchFamily="18" charset="0"/>
              </a:rPr>
              <a:t>(</a:t>
            </a:r>
            <a:r>
              <a:rPr lang="en-US" sz="3800" b="1" dirty="0">
                <a:latin typeface="Calibri" panose="020F0502020204030204" pitchFamily="34" charset="0"/>
                <a:ea typeface="Calibri" panose="020F0502020204030204" pitchFamily="34" charset="0"/>
                <a:cs typeface="Times New Roman" panose="02020603050405020304" pitchFamily="18" charset="0"/>
              </a:rPr>
              <a:t>3) Restrict the subcontractor's right to damages for </a:t>
            </a:r>
            <a:r>
              <a:rPr lang="en-US" sz="3800" b="1" u="sng" dirty="0">
                <a:latin typeface="Calibri" panose="020F0502020204030204" pitchFamily="34" charset="0"/>
                <a:ea typeface="Calibri" panose="020F0502020204030204" pitchFamily="34" charset="0"/>
                <a:cs typeface="Times New Roman" panose="02020603050405020304" pitchFamily="18" charset="0"/>
              </a:rPr>
              <a:t>changes to the construction schedule </a:t>
            </a:r>
            <a:r>
              <a:rPr lang="en-US" sz="3800" b="1" dirty="0">
                <a:latin typeface="Calibri" panose="020F0502020204030204" pitchFamily="34" charset="0"/>
                <a:ea typeface="Calibri" panose="020F0502020204030204" pitchFamily="34" charset="0"/>
                <a:cs typeface="Times New Roman" panose="02020603050405020304" pitchFamily="18" charset="0"/>
              </a:rPr>
              <a:t>or work to the extent that the </a:t>
            </a:r>
            <a:r>
              <a:rPr lang="en-US" sz="3800" b="1" u="sng" dirty="0">
                <a:latin typeface="Calibri" panose="020F0502020204030204" pitchFamily="34" charset="0"/>
                <a:ea typeface="Calibri" panose="020F0502020204030204" pitchFamily="34" charset="0"/>
                <a:cs typeface="Times New Roman" panose="02020603050405020304" pitchFamily="18" charset="0"/>
              </a:rPr>
              <a:t>delay or disruption</a:t>
            </a:r>
            <a:r>
              <a:rPr lang="en-US" sz="3800" b="1" dirty="0">
                <a:latin typeface="Calibri" panose="020F0502020204030204" pitchFamily="34" charset="0"/>
                <a:ea typeface="Calibri" panose="020F0502020204030204" pitchFamily="34" charset="0"/>
                <a:cs typeface="Times New Roman" panose="02020603050405020304" pitchFamily="18" charset="0"/>
              </a:rPr>
              <a:t> is caused by the general contractor/construction manager or entities acting for it. </a:t>
            </a:r>
            <a:r>
              <a:rPr lang="en-US" sz="3800" dirty="0">
                <a:latin typeface="Calibri" panose="020F0502020204030204" pitchFamily="34" charset="0"/>
                <a:ea typeface="Calibri" panose="020F0502020204030204" pitchFamily="34" charset="0"/>
                <a:cs typeface="Times New Roman" panose="02020603050405020304" pitchFamily="18" charset="0"/>
              </a:rPr>
              <a:t>The general contractor/construction manager may require the subcontractor to provide notice that rescheduling or resequencing will result in delays or additional costs</a:t>
            </a:r>
            <a:r>
              <a:rPr lang="en-US" sz="3800" dirty="0" smtClean="0">
                <a:latin typeface="Calibri" panose="020F0502020204030204" pitchFamily="34" charset="0"/>
                <a:ea typeface="Calibri" panose="020F0502020204030204" pitchFamily="34" charset="0"/>
                <a:cs typeface="Times New Roman" panose="02020603050405020304" pitchFamily="18" charset="0"/>
              </a:rPr>
              <a:t>;</a:t>
            </a:r>
          </a:p>
          <a:p>
            <a:pPr marL="0" marR="0" indent="0">
              <a:lnSpc>
                <a:spcPct val="115000"/>
              </a:lnSpc>
              <a:spcBef>
                <a:spcPts val="0"/>
              </a:spcBef>
              <a:spcAft>
                <a:spcPts val="1000"/>
              </a:spcAft>
              <a:buNone/>
            </a:pP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3800" b="1" dirty="0">
                <a:latin typeface="Calibri" panose="020F0502020204030204" pitchFamily="34" charset="0"/>
                <a:ea typeface="Calibri" panose="020F0502020204030204" pitchFamily="34" charset="0"/>
                <a:cs typeface="Times New Roman" panose="02020603050405020304" pitchFamily="18" charset="0"/>
              </a:rPr>
              <a:t>(4) Require the subcontractor to bear the cost of trade damage repair except to the extent the subcontractor is responsible for the damage. </a:t>
            </a:r>
            <a:r>
              <a:rPr lang="en-US" sz="3800" dirty="0">
                <a:latin typeface="Calibri" panose="020F0502020204030204" pitchFamily="34" charset="0"/>
                <a:ea typeface="Calibri" panose="020F0502020204030204" pitchFamily="34" charset="0"/>
                <a:cs typeface="Times New Roman" panose="02020603050405020304" pitchFamily="18" charset="0"/>
              </a:rPr>
              <a:t>Nothing in this subsection (4) precludes the general contractor/construction manager from requiring the subcontractor to take reasonable steps to protect the subcontractor's work from trade damage; </a:t>
            </a:r>
            <a:r>
              <a:rPr lang="en-US" sz="3800" dirty="0" smtClean="0">
                <a:latin typeface="Calibri" panose="020F0502020204030204" pitchFamily="34" charset="0"/>
                <a:ea typeface="Calibri" panose="020F0502020204030204" pitchFamily="34" charset="0"/>
                <a:cs typeface="Times New Roman" panose="02020603050405020304" pitchFamily="18" charset="0"/>
              </a:rPr>
              <a:t>or</a:t>
            </a:r>
          </a:p>
          <a:p>
            <a:pPr marL="0" marR="0" indent="0">
              <a:lnSpc>
                <a:spcPct val="115000"/>
              </a:lnSpc>
              <a:spcBef>
                <a:spcPts val="0"/>
              </a:spcBef>
              <a:spcAft>
                <a:spcPts val="1000"/>
              </a:spcAft>
              <a:buNone/>
            </a:pP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3800" b="1" dirty="0">
                <a:latin typeface="Calibri" panose="020F0502020204030204" pitchFamily="34" charset="0"/>
                <a:ea typeface="Calibri" panose="020F0502020204030204" pitchFamily="34" charset="0"/>
                <a:cs typeface="Times New Roman" panose="02020603050405020304" pitchFamily="18" charset="0"/>
              </a:rPr>
              <a:t>(5) Require the subcontractor to execute progress payment applications that waive claims for additional time or compensation or bond or retainage rights as a condition of receipt of progress payment, except to the extent the subcontractor has received or will receive payment. </a:t>
            </a:r>
            <a:r>
              <a:rPr lang="en-US" sz="3800" dirty="0">
                <a:latin typeface="Calibri" panose="020F0502020204030204" pitchFamily="34" charset="0"/>
                <a:ea typeface="Calibri" panose="020F0502020204030204" pitchFamily="34" charset="0"/>
                <a:cs typeface="Times New Roman" panose="02020603050405020304" pitchFamily="18" charset="0"/>
              </a:rPr>
              <a:t>Nothing in this section precludes the general contractor/construction manager from requiring the subcontractor to provide notice of claims for additional time or compensation as a condition precedent to right of recovery or to execute a full and final release, including a waiver of bond and retainage rights, as a condition of final payment</a:t>
            </a:r>
            <a:r>
              <a:rPr lang="en-US" sz="3800"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34887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subTnLst>
                                    <p:animClr clrSpc="rgb" dir="cw">
                                      <p:cBhvr override="childStyle">
                                        <p:cTn dur="1" fill="hold" display="0" masterRel="nextClick" afterEffect="1"/>
                                        <p:tgtEl>
                                          <p:spTgt spid="9">
                                            <p:txEl>
                                              <p:pRg st="3" end="3"/>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fontScale="90000"/>
          </a:bodyPr>
          <a:lstStyle/>
          <a:p>
            <a:r>
              <a:rPr lang="en-US" sz="3600" dirty="0" smtClean="0"/>
              <a:t>Subcontract Provisions that are often Key to GC – Subcontractor Relations include:</a:t>
            </a:r>
            <a:endParaRPr lang="en-US" sz="3600" dirty="0"/>
          </a:p>
        </p:txBody>
      </p:sp>
      <p:sp>
        <p:nvSpPr>
          <p:cNvPr id="3" name="Text Placeholder 2"/>
          <p:cNvSpPr>
            <a:spLocks noGrp="1"/>
          </p:cNvSpPr>
          <p:nvPr>
            <p:ph type="body" sz="quarter" idx="12"/>
          </p:nvPr>
        </p:nvSpPr>
        <p:spPr>
          <a:xfrm>
            <a:off x="228599" y="1143000"/>
            <a:ext cx="7351059" cy="4604631"/>
          </a:xfrm>
        </p:spPr>
        <p:txBody>
          <a:bodyPr/>
          <a:lstStyle/>
          <a:p>
            <a:endParaRPr lang="en-US" sz="1000" dirty="0" smtClean="0"/>
          </a:p>
          <a:p>
            <a:r>
              <a:rPr lang="en-US" dirty="0" smtClean="0"/>
              <a:t>Flow Down Provisions (as they relate to subcontractor claim requirements)</a:t>
            </a:r>
          </a:p>
          <a:p>
            <a:endParaRPr lang="en-US" sz="1000" dirty="0" smtClean="0"/>
          </a:p>
          <a:p>
            <a:r>
              <a:rPr lang="en-US" dirty="0" smtClean="0"/>
              <a:t>Claim Waiver Provisions </a:t>
            </a:r>
          </a:p>
          <a:p>
            <a:endParaRPr lang="en-US" sz="1000" dirty="0" smtClean="0"/>
          </a:p>
          <a:p>
            <a:r>
              <a:rPr lang="en-US" dirty="0" smtClean="0"/>
              <a:t>Payment Provisions</a:t>
            </a:r>
          </a:p>
          <a:p>
            <a:endParaRPr lang="en-US" sz="1000" dirty="0" smtClean="0"/>
          </a:p>
          <a:p>
            <a:r>
              <a:rPr lang="en-US" dirty="0" smtClean="0"/>
              <a:t>Dispute Resolution Provisions</a:t>
            </a: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22</a:t>
            </a:fld>
            <a:endParaRPr lang="en-US" dirty="0">
              <a:solidFill>
                <a:prstClr val="black">
                  <a:tint val="75000"/>
                </a:prstClr>
              </a:solidFill>
            </a:endParaRPr>
          </a:p>
        </p:txBody>
      </p:sp>
    </p:spTree>
    <p:extLst>
      <p:ext uri="{BB962C8B-B14F-4D97-AF65-F5344CB8AC3E}">
        <p14:creationId xmlns:p14="http://schemas.microsoft.com/office/powerpoint/2010/main" val="46964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Flow Down Provisions</a:t>
            </a:r>
            <a:endParaRPr lang="en-US" sz="4000" dirty="0"/>
          </a:p>
        </p:txBody>
      </p:sp>
      <p:sp>
        <p:nvSpPr>
          <p:cNvPr id="3" name="Text Placeholder 2"/>
          <p:cNvSpPr>
            <a:spLocks noGrp="1"/>
          </p:cNvSpPr>
          <p:nvPr>
            <p:ph type="body" sz="quarter" idx="12"/>
          </p:nvPr>
        </p:nvSpPr>
        <p:spPr>
          <a:xfrm>
            <a:off x="228599" y="990600"/>
            <a:ext cx="7391401" cy="838200"/>
          </a:xfrm>
        </p:spPr>
        <p:txBody>
          <a:bodyPr/>
          <a:lstStyle/>
          <a:p>
            <a:r>
              <a:rPr lang="en-US" dirty="0" smtClean="0">
                <a:solidFill>
                  <a:srgbClr val="663300"/>
                </a:solidFill>
              </a:rPr>
              <a:t>What are they? Why do they exist?</a:t>
            </a: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23</a:t>
            </a:fld>
            <a:endParaRPr lang="en-US" dirty="0">
              <a:solidFill>
                <a:prstClr val="black">
                  <a:tint val="75000"/>
                </a:prstClr>
              </a:solidFill>
            </a:endParaRPr>
          </a:p>
        </p:txBody>
      </p:sp>
      <p:pic>
        <p:nvPicPr>
          <p:cNvPr id="6" name="Picture 5"/>
          <p:cNvPicPr>
            <a:picLocks noChangeAspect="1"/>
          </p:cNvPicPr>
          <p:nvPr/>
        </p:nvPicPr>
        <p:blipFill rotWithShape="1">
          <a:blip r:embed="rId3"/>
          <a:srcRect b="16930"/>
          <a:stretch/>
        </p:blipFill>
        <p:spPr>
          <a:xfrm>
            <a:off x="1219200" y="1524000"/>
            <a:ext cx="4179886" cy="3525062"/>
          </a:xfrm>
          <a:prstGeom prst="rect">
            <a:avLst/>
          </a:prstGeom>
        </p:spPr>
      </p:pic>
      <p:sp>
        <p:nvSpPr>
          <p:cNvPr id="7" name="Text Placeholder 2"/>
          <p:cNvSpPr txBox="1">
            <a:spLocks/>
          </p:cNvSpPr>
          <p:nvPr/>
        </p:nvSpPr>
        <p:spPr>
          <a:xfrm>
            <a:off x="0" y="4953000"/>
            <a:ext cx="7315199" cy="838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6132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6132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6132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6132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6132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solidFill>
                  <a:srgbClr val="663300"/>
                </a:solidFill>
              </a:rPr>
              <a:t>          Owner  -   GC  - Subcontractor</a:t>
            </a:r>
          </a:p>
          <a:p>
            <a:pPr marL="0" indent="0" algn="ctr">
              <a:buNone/>
            </a:pPr>
            <a:r>
              <a:rPr lang="en-US" dirty="0" smtClean="0">
                <a:solidFill>
                  <a:srgbClr val="663300"/>
                </a:solidFill>
              </a:rPr>
              <a:t>              GC (or GC/CM)  - Sub  - Sub-Tier Subcontractor</a:t>
            </a:r>
          </a:p>
        </p:txBody>
      </p:sp>
    </p:spTree>
    <p:extLst>
      <p:ext uri="{BB962C8B-B14F-4D97-AF65-F5344CB8AC3E}">
        <p14:creationId xmlns:p14="http://schemas.microsoft.com/office/powerpoint/2010/main" val="16751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2"/>
          </p:nvPr>
        </p:nvSpPr>
        <p:spPr>
          <a:xfrm>
            <a:off x="228599" y="1143000"/>
            <a:ext cx="7351059" cy="4604631"/>
          </a:xfrm>
        </p:spPr>
        <p:txBody>
          <a:bodyPr>
            <a:normAutofit/>
          </a:bodyPr>
          <a:lstStyle/>
          <a:p>
            <a:r>
              <a:rPr lang="en-US" dirty="0" smtClean="0">
                <a:solidFill>
                  <a:srgbClr val="663300"/>
                </a:solidFill>
              </a:rPr>
              <a:t>However, sometimes when you feel like you’re caught in the middle, you really do need to take a position, as certain claim obligations and claim limitations simply do not flow downstream well</a:t>
            </a:r>
            <a:endParaRPr lang="en-US" dirty="0">
              <a:solidFill>
                <a:srgbClr val="6633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24</a:t>
            </a:fld>
            <a:endParaRPr lang="en-US" dirty="0">
              <a:solidFill>
                <a:prstClr val="black">
                  <a:tint val="75000"/>
                </a:prstClr>
              </a:solidFill>
            </a:endParaRPr>
          </a:p>
        </p:txBody>
      </p:sp>
      <p:sp>
        <p:nvSpPr>
          <p:cNvPr id="7" name="Title 1"/>
          <p:cNvSpPr>
            <a:spLocks noGrp="1"/>
          </p:cNvSpPr>
          <p:nvPr>
            <p:ph type="title"/>
          </p:nvPr>
        </p:nvSpPr>
        <p:spPr>
          <a:xfrm>
            <a:off x="380999" y="0"/>
            <a:ext cx="7239001" cy="990600"/>
          </a:xfrm>
          <a:noFill/>
        </p:spPr>
        <p:txBody>
          <a:bodyPr>
            <a:normAutofit/>
          </a:bodyPr>
          <a:lstStyle/>
          <a:p>
            <a:r>
              <a:rPr lang="en-US" sz="4000" dirty="0" smtClean="0"/>
              <a:t>Flow Down Provisions</a:t>
            </a:r>
            <a:endParaRPr lang="en-US" sz="4000" dirty="0"/>
          </a:p>
        </p:txBody>
      </p:sp>
    </p:spTree>
    <p:extLst>
      <p:ext uri="{BB962C8B-B14F-4D97-AF65-F5344CB8AC3E}">
        <p14:creationId xmlns:p14="http://schemas.microsoft.com/office/powerpoint/2010/main" val="180142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2"/>
          </p:nvPr>
        </p:nvSpPr>
        <p:spPr>
          <a:xfrm>
            <a:off x="228599" y="1143000"/>
            <a:ext cx="7351059" cy="4604631"/>
          </a:xfrm>
        </p:spPr>
        <p:txBody>
          <a:bodyPr>
            <a:normAutofit lnSpcReduction="10000"/>
          </a:bodyPr>
          <a:lstStyle/>
          <a:p>
            <a:r>
              <a:rPr lang="en-US" dirty="0" smtClean="0">
                <a:solidFill>
                  <a:srgbClr val="663300"/>
                </a:solidFill>
              </a:rPr>
              <a:t>As a result of the GC/CM’s initial services in the design and GMACC development process, the GC/CM effectively “owns” some portion of the Owner’s traditional responsibility for:</a:t>
            </a:r>
          </a:p>
          <a:p>
            <a:pPr lvl="1"/>
            <a:r>
              <a:rPr lang="en-US" dirty="0" smtClean="0">
                <a:solidFill>
                  <a:srgbClr val="663300"/>
                </a:solidFill>
              </a:rPr>
              <a:t>The adequacy of the design provided to the Subcontractor (Spearin</a:t>
            </a:r>
            <a:r>
              <a:rPr lang="en-US" dirty="0">
                <a:solidFill>
                  <a:srgbClr val="663300"/>
                </a:solidFill>
              </a:rPr>
              <a:t> </a:t>
            </a:r>
            <a:r>
              <a:rPr lang="en-US" dirty="0" smtClean="0">
                <a:solidFill>
                  <a:srgbClr val="663300"/>
                </a:solidFill>
              </a:rPr>
              <a:t>v. the GC/CM’s design constructability review and contingency $); and</a:t>
            </a:r>
          </a:p>
          <a:p>
            <a:pPr lvl="1"/>
            <a:r>
              <a:rPr lang="en-US" dirty="0" smtClean="0">
                <a:solidFill>
                  <a:srgbClr val="663300"/>
                </a:solidFill>
              </a:rPr>
              <a:t>Differing Site Condition (DSC) impacts;</a:t>
            </a: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25</a:t>
            </a:fld>
            <a:endParaRPr lang="en-US" dirty="0">
              <a:solidFill>
                <a:prstClr val="black">
                  <a:tint val="75000"/>
                </a:prstClr>
              </a:solidFill>
            </a:endParaRPr>
          </a:p>
        </p:txBody>
      </p:sp>
      <p:sp>
        <p:nvSpPr>
          <p:cNvPr id="7" name="Title 1"/>
          <p:cNvSpPr>
            <a:spLocks noGrp="1"/>
          </p:cNvSpPr>
          <p:nvPr>
            <p:ph type="title"/>
          </p:nvPr>
        </p:nvSpPr>
        <p:spPr>
          <a:xfrm>
            <a:off x="380999" y="0"/>
            <a:ext cx="7239001" cy="990600"/>
          </a:xfrm>
          <a:noFill/>
        </p:spPr>
        <p:txBody>
          <a:bodyPr>
            <a:normAutofit fontScale="90000"/>
          </a:bodyPr>
          <a:lstStyle/>
          <a:p>
            <a:r>
              <a:rPr lang="en-US" sz="4000" dirty="0" smtClean="0"/>
              <a:t>GC/CM – Sub flow down challenges</a:t>
            </a:r>
            <a:endParaRPr lang="en-US" sz="4000" dirty="0"/>
          </a:p>
        </p:txBody>
      </p:sp>
    </p:spTree>
    <p:extLst>
      <p:ext uri="{BB962C8B-B14F-4D97-AF65-F5344CB8AC3E}">
        <p14:creationId xmlns:p14="http://schemas.microsoft.com/office/powerpoint/2010/main" val="337467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2"/>
          </p:nvPr>
        </p:nvSpPr>
        <p:spPr>
          <a:xfrm>
            <a:off x="228599" y="1143000"/>
            <a:ext cx="7351059" cy="4604631"/>
          </a:xfrm>
        </p:spPr>
        <p:txBody>
          <a:bodyPr>
            <a:normAutofit fontScale="92500" lnSpcReduction="10000"/>
          </a:bodyPr>
          <a:lstStyle/>
          <a:p>
            <a:r>
              <a:rPr lang="en-US" dirty="0" smtClean="0">
                <a:solidFill>
                  <a:srgbClr val="663300"/>
                </a:solidFill>
              </a:rPr>
              <a:t>One of the most common disconnects is over the subcontractor’s responsibility to support the additional time it seeks in any change request or claim</a:t>
            </a:r>
          </a:p>
          <a:p>
            <a:endParaRPr lang="en-US" dirty="0" smtClean="0">
              <a:solidFill>
                <a:srgbClr val="663300"/>
              </a:solidFill>
            </a:endParaRPr>
          </a:p>
          <a:p>
            <a:r>
              <a:rPr lang="en-US" dirty="0">
                <a:solidFill>
                  <a:srgbClr val="663300"/>
                </a:solidFill>
              </a:rPr>
              <a:t>Problems arise when GC’s </a:t>
            </a:r>
            <a:r>
              <a:rPr lang="en-US" dirty="0" smtClean="0">
                <a:solidFill>
                  <a:srgbClr val="663300"/>
                </a:solidFill>
              </a:rPr>
              <a:t>argue that Subcontractors </a:t>
            </a:r>
            <a:r>
              <a:rPr lang="en-US" dirty="0">
                <a:solidFill>
                  <a:srgbClr val="663300"/>
                </a:solidFill>
              </a:rPr>
              <a:t>own the same </a:t>
            </a:r>
            <a:r>
              <a:rPr lang="en-US" dirty="0" smtClean="0">
                <a:solidFill>
                  <a:srgbClr val="663300"/>
                </a:solidFill>
              </a:rPr>
              <a:t>(often hyper-technical) Critical </a:t>
            </a:r>
            <a:r>
              <a:rPr lang="en-US" dirty="0">
                <a:solidFill>
                  <a:srgbClr val="663300"/>
                </a:solidFill>
              </a:rPr>
              <a:t>Path Method / Time Impact Analysis obligations stated in the main contact</a:t>
            </a:r>
          </a:p>
          <a:p>
            <a:endParaRPr lang="en-US" dirty="0" smtClean="0">
              <a:solidFill>
                <a:srgbClr val="663300"/>
              </a:solidFill>
            </a:endParaRPr>
          </a:p>
          <a:p>
            <a:endParaRPr lang="en-US" dirty="0" smtClean="0">
              <a:solidFill>
                <a:srgbClr val="6633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26</a:t>
            </a:fld>
            <a:endParaRPr lang="en-US" dirty="0">
              <a:solidFill>
                <a:prstClr val="black">
                  <a:tint val="75000"/>
                </a:prstClr>
              </a:solidFill>
            </a:endParaRPr>
          </a:p>
        </p:txBody>
      </p:sp>
      <p:sp>
        <p:nvSpPr>
          <p:cNvPr id="7" name="Title 1"/>
          <p:cNvSpPr>
            <a:spLocks noGrp="1"/>
          </p:cNvSpPr>
          <p:nvPr>
            <p:ph type="title"/>
          </p:nvPr>
        </p:nvSpPr>
        <p:spPr>
          <a:xfrm>
            <a:off x="380999" y="0"/>
            <a:ext cx="7239001" cy="990600"/>
          </a:xfrm>
          <a:noFill/>
        </p:spPr>
        <p:txBody>
          <a:bodyPr>
            <a:normAutofit/>
          </a:bodyPr>
          <a:lstStyle/>
          <a:p>
            <a:r>
              <a:rPr lang="en-US" sz="4000" dirty="0" smtClean="0"/>
              <a:t>GC – Sub flow down challenges</a:t>
            </a:r>
            <a:endParaRPr lang="en-US" sz="4000" dirty="0"/>
          </a:p>
        </p:txBody>
      </p:sp>
    </p:spTree>
    <p:extLst>
      <p:ext uri="{BB962C8B-B14F-4D97-AF65-F5344CB8AC3E}">
        <p14:creationId xmlns:p14="http://schemas.microsoft.com/office/powerpoint/2010/main" val="2509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2"/>
          </p:nvPr>
        </p:nvSpPr>
        <p:spPr>
          <a:xfrm>
            <a:off x="228599" y="1143000"/>
            <a:ext cx="7351059" cy="4604631"/>
          </a:xfrm>
        </p:spPr>
        <p:txBody>
          <a:bodyPr>
            <a:normAutofit lnSpcReduction="10000"/>
          </a:bodyPr>
          <a:lstStyle/>
          <a:p>
            <a:r>
              <a:rPr lang="en-US" dirty="0" smtClean="0">
                <a:solidFill>
                  <a:srgbClr val="663300"/>
                </a:solidFill>
              </a:rPr>
              <a:t>Sub response needs to be Project specific, but in general:</a:t>
            </a:r>
          </a:p>
          <a:p>
            <a:pPr lvl="1"/>
            <a:r>
              <a:rPr lang="en-US" dirty="0" smtClean="0">
                <a:solidFill>
                  <a:srgbClr val="663300"/>
                </a:solidFill>
              </a:rPr>
              <a:t>Seek and support the additional time required for “your” work, rather than the overall Project completion impact, whenever you request a cost impact</a:t>
            </a:r>
          </a:p>
          <a:p>
            <a:pPr lvl="1"/>
            <a:r>
              <a:rPr lang="en-US" dirty="0" smtClean="0">
                <a:solidFill>
                  <a:srgbClr val="663300"/>
                </a:solidFill>
              </a:rPr>
              <a:t>Require the GC </a:t>
            </a:r>
            <a:r>
              <a:rPr lang="en-US" dirty="0">
                <a:solidFill>
                  <a:srgbClr val="663300"/>
                </a:solidFill>
              </a:rPr>
              <a:t>to determine the overall impact on the Project completion </a:t>
            </a:r>
            <a:r>
              <a:rPr lang="en-US" dirty="0" smtClean="0">
                <a:solidFill>
                  <a:srgbClr val="663300"/>
                </a:solidFill>
              </a:rPr>
              <a:t>date (GC is privy to all ongoing Project issues and impacts, and typically is not willing to share its native schedule and updates)</a:t>
            </a: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27</a:t>
            </a:fld>
            <a:endParaRPr lang="en-US" dirty="0">
              <a:solidFill>
                <a:prstClr val="black">
                  <a:tint val="75000"/>
                </a:prstClr>
              </a:solidFill>
            </a:endParaRPr>
          </a:p>
        </p:txBody>
      </p:sp>
      <p:sp>
        <p:nvSpPr>
          <p:cNvPr id="7" name="Title 1"/>
          <p:cNvSpPr>
            <a:spLocks noGrp="1"/>
          </p:cNvSpPr>
          <p:nvPr>
            <p:ph type="title"/>
          </p:nvPr>
        </p:nvSpPr>
        <p:spPr>
          <a:xfrm>
            <a:off x="380999" y="0"/>
            <a:ext cx="7239001" cy="990600"/>
          </a:xfrm>
          <a:noFill/>
        </p:spPr>
        <p:txBody>
          <a:bodyPr>
            <a:normAutofit/>
          </a:bodyPr>
          <a:lstStyle/>
          <a:p>
            <a:r>
              <a:rPr lang="en-US" sz="4000" dirty="0" smtClean="0"/>
              <a:t>GC – Sub flow down challenges</a:t>
            </a:r>
            <a:endParaRPr lang="en-US" sz="4000" dirty="0"/>
          </a:p>
        </p:txBody>
      </p:sp>
    </p:spTree>
    <p:extLst>
      <p:ext uri="{BB962C8B-B14F-4D97-AF65-F5344CB8AC3E}">
        <p14:creationId xmlns:p14="http://schemas.microsoft.com/office/powerpoint/2010/main" val="285786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Claim Waiver Provisions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lnSpcReduction="10000"/>
          </a:bodyPr>
          <a:lstStyle/>
          <a:p>
            <a:r>
              <a:rPr lang="en-US" dirty="0" smtClean="0">
                <a:solidFill>
                  <a:srgbClr val="663300"/>
                </a:solidFill>
              </a:rPr>
              <a:t>Unintended claim waiver (or potential claim waiver) is another one of the most consistent relationship challenges we see</a:t>
            </a:r>
          </a:p>
          <a:p>
            <a:endParaRPr lang="en-US" dirty="0" smtClean="0">
              <a:solidFill>
                <a:srgbClr val="663300"/>
              </a:solidFill>
            </a:endParaRPr>
          </a:p>
          <a:p>
            <a:r>
              <a:rPr lang="en-US" dirty="0" smtClean="0">
                <a:solidFill>
                  <a:srgbClr val="663300"/>
                </a:solidFill>
              </a:rPr>
              <a:t>While this is actually a challenge for both GC’s and Subcontractors</a:t>
            </a:r>
          </a:p>
          <a:p>
            <a:endParaRPr lang="en-US" dirty="0">
              <a:solidFill>
                <a:srgbClr val="663300"/>
              </a:solidFill>
            </a:endParaRPr>
          </a:p>
          <a:p>
            <a:r>
              <a:rPr lang="en-US" dirty="0" smtClean="0">
                <a:solidFill>
                  <a:srgbClr val="663300"/>
                </a:solidFill>
              </a:rPr>
              <a:t>For Subcontractors, this tends to be a far more frequent problem</a:t>
            </a:r>
            <a:endParaRPr lang="en-US" dirty="0">
              <a:solidFill>
                <a:srgbClr val="6633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28</a:t>
            </a:fld>
            <a:endParaRPr lang="en-US" dirty="0">
              <a:solidFill>
                <a:prstClr val="black">
                  <a:tint val="75000"/>
                </a:prstClr>
              </a:solidFill>
            </a:endParaRPr>
          </a:p>
        </p:txBody>
      </p:sp>
    </p:spTree>
    <p:extLst>
      <p:ext uri="{BB962C8B-B14F-4D97-AF65-F5344CB8AC3E}">
        <p14:creationId xmlns:p14="http://schemas.microsoft.com/office/powerpoint/2010/main" val="156614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Claim Waiver Provisions</a:t>
            </a:r>
            <a:endParaRPr lang="en-US" sz="4000" dirty="0"/>
          </a:p>
        </p:txBody>
      </p:sp>
      <p:sp>
        <p:nvSpPr>
          <p:cNvPr id="3" name="Text Placeholder 2"/>
          <p:cNvSpPr>
            <a:spLocks noGrp="1"/>
          </p:cNvSpPr>
          <p:nvPr>
            <p:ph type="body" sz="quarter" idx="12"/>
          </p:nvPr>
        </p:nvSpPr>
        <p:spPr>
          <a:xfrm>
            <a:off x="4419600" y="1143000"/>
            <a:ext cx="3160058" cy="4876800"/>
          </a:xfrm>
        </p:spPr>
        <p:txBody>
          <a:bodyPr>
            <a:normAutofit fontScale="92500" lnSpcReduction="10000"/>
          </a:bodyPr>
          <a:lstStyle/>
          <a:p>
            <a:pPr marL="0" indent="0">
              <a:buNone/>
            </a:pPr>
            <a:r>
              <a:rPr lang="en-US" dirty="0" smtClean="0">
                <a:solidFill>
                  <a:srgbClr val="663300"/>
                </a:solidFill>
              </a:rPr>
              <a:t>With my apologies to William Shakespeare… </a:t>
            </a:r>
          </a:p>
          <a:p>
            <a:pPr marL="0" indent="0">
              <a:buNone/>
            </a:pPr>
            <a:endParaRPr lang="en-US" dirty="0">
              <a:solidFill>
                <a:srgbClr val="663300"/>
              </a:solidFill>
            </a:endParaRPr>
          </a:p>
          <a:p>
            <a:pPr marL="0" indent="0">
              <a:buNone/>
            </a:pPr>
            <a:r>
              <a:rPr lang="en-US" dirty="0" smtClean="0">
                <a:solidFill>
                  <a:srgbClr val="663300"/>
                </a:solidFill>
              </a:rPr>
              <a:t>Let us now count the ways that a Subcontractor can unintentionally waive its right to additional time and money</a:t>
            </a:r>
            <a:endParaRPr lang="en-US" dirty="0">
              <a:solidFill>
                <a:srgbClr val="6633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29</a:t>
            </a:fld>
            <a:endParaRPr lang="en-US" dirty="0">
              <a:solidFill>
                <a:prstClr val="black">
                  <a:tint val="75000"/>
                </a:prstClr>
              </a:solidFill>
            </a:endParaRPr>
          </a:p>
        </p:txBody>
      </p:sp>
      <p:pic>
        <p:nvPicPr>
          <p:cNvPr id="6" name="Picture 5"/>
          <p:cNvPicPr>
            <a:picLocks noChangeAspect="1"/>
          </p:cNvPicPr>
          <p:nvPr/>
        </p:nvPicPr>
        <p:blipFill rotWithShape="1">
          <a:blip r:embed="rId2"/>
          <a:srcRect l="10204" t="24596" r="12245" b="12819"/>
          <a:stretch/>
        </p:blipFill>
        <p:spPr>
          <a:xfrm>
            <a:off x="533400" y="1295399"/>
            <a:ext cx="3505200" cy="4243137"/>
          </a:xfrm>
          <a:prstGeom prst="rect">
            <a:avLst/>
          </a:prstGeom>
        </p:spPr>
      </p:pic>
    </p:spTree>
    <p:extLst>
      <p:ext uri="{BB962C8B-B14F-4D97-AF65-F5344CB8AC3E}">
        <p14:creationId xmlns:p14="http://schemas.microsoft.com/office/powerpoint/2010/main" val="361559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Autofit/>
          </a:bodyPr>
          <a:lstStyle/>
          <a:p>
            <a:r>
              <a:rPr lang="en-US" sz="2800" b="1" u="sng" dirty="0" smtClean="0"/>
              <a:t>GC – Sub Relationships</a:t>
            </a:r>
            <a:r>
              <a:rPr lang="en-US" sz="2800" b="1" dirty="0" smtClean="0"/>
              <a:t>:   </a:t>
            </a:r>
            <a:r>
              <a:rPr lang="en-US" sz="2800" b="1" i="1" dirty="0" smtClean="0"/>
              <a:t>When Fair Isn’t Fair</a:t>
            </a:r>
            <a:endParaRPr lang="en-US" sz="3200" b="1" i="1" dirty="0"/>
          </a:p>
        </p:txBody>
      </p:sp>
      <p:sp>
        <p:nvSpPr>
          <p:cNvPr id="3" name="Text Placeholder 2"/>
          <p:cNvSpPr>
            <a:spLocks noGrp="1"/>
          </p:cNvSpPr>
          <p:nvPr>
            <p:ph type="body" sz="quarter" idx="12"/>
          </p:nvPr>
        </p:nvSpPr>
        <p:spPr>
          <a:xfrm>
            <a:off x="228599" y="1676400"/>
            <a:ext cx="7351059" cy="4071231"/>
          </a:xfrm>
        </p:spPr>
        <p:txBody>
          <a:bodyPr>
            <a:normAutofit/>
          </a:bodyPr>
          <a:lstStyle/>
          <a:p>
            <a:r>
              <a:rPr lang="en-US" dirty="0" smtClean="0"/>
              <a:t>Initial reaction, bold topic for a mixed GC/Sub audience</a:t>
            </a:r>
          </a:p>
          <a:p>
            <a:endParaRPr lang="en-US" dirty="0" smtClean="0"/>
          </a:p>
          <a:p>
            <a:endParaRPr lang="en-US" sz="1000" dirty="0" smtClean="0"/>
          </a:p>
          <a:p>
            <a:r>
              <a:rPr lang="en-US" dirty="0"/>
              <a:t>P</a:t>
            </a:r>
            <a:r>
              <a:rPr lang="en-US" dirty="0" smtClean="0"/>
              <a:t>retty much guaranteed to alienate </a:t>
            </a:r>
            <a:r>
              <a:rPr lang="en-US" dirty="0" smtClean="0"/>
              <a:t>big chunk of </a:t>
            </a:r>
            <a:r>
              <a:rPr lang="en-US" dirty="0" smtClean="0"/>
              <a:t>the audience with every slide</a:t>
            </a:r>
          </a:p>
          <a:p>
            <a:endParaRPr lang="en-US" sz="1000" dirty="0" smtClean="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3</a:t>
            </a:fld>
            <a:endParaRPr lang="en-US" dirty="0">
              <a:solidFill>
                <a:prstClr val="black">
                  <a:tint val="75000"/>
                </a:prstClr>
              </a:solidFill>
            </a:endParaRPr>
          </a:p>
        </p:txBody>
      </p:sp>
    </p:spTree>
    <p:extLst>
      <p:ext uri="{BB962C8B-B14F-4D97-AF65-F5344CB8AC3E}">
        <p14:creationId xmlns:p14="http://schemas.microsoft.com/office/powerpoint/2010/main" val="171909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Claim Waiver: counting the ways…</a:t>
            </a:r>
            <a:endParaRPr lang="en-US" sz="4000" dirty="0"/>
          </a:p>
        </p:txBody>
      </p:sp>
      <p:sp>
        <p:nvSpPr>
          <p:cNvPr id="3" name="Text Placeholder 2"/>
          <p:cNvSpPr>
            <a:spLocks noGrp="1"/>
          </p:cNvSpPr>
          <p:nvPr>
            <p:ph type="body" sz="quarter" idx="12"/>
          </p:nvPr>
        </p:nvSpPr>
        <p:spPr>
          <a:xfrm>
            <a:off x="238461" y="1143000"/>
            <a:ext cx="7457739" cy="4604631"/>
          </a:xfrm>
        </p:spPr>
        <p:txBody>
          <a:bodyPr>
            <a:normAutofit fontScale="92500" lnSpcReduction="10000"/>
          </a:bodyPr>
          <a:lstStyle/>
          <a:p>
            <a:r>
              <a:rPr lang="en-US" sz="2800" dirty="0" smtClean="0">
                <a:solidFill>
                  <a:srgbClr val="663300"/>
                </a:solidFill>
              </a:rPr>
              <a:t>Failure to comply with Change Order and Claim procedures per the specific Subcontract language (i.e. Mike M. Johnson) applies to </a:t>
            </a:r>
            <a:r>
              <a:rPr lang="en-US" sz="2800" u="sng" dirty="0" smtClean="0">
                <a:solidFill>
                  <a:srgbClr val="663300"/>
                </a:solidFill>
              </a:rPr>
              <a:t>timing</a:t>
            </a:r>
            <a:r>
              <a:rPr lang="en-US" sz="2800" dirty="0" smtClean="0">
                <a:solidFill>
                  <a:srgbClr val="663300"/>
                </a:solidFill>
              </a:rPr>
              <a:t> + </a:t>
            </a:r>
            <a:r>
              <a:rPr lang="en-US" sz="2800" u="sng" dirty="0" smtClean="0">
                <a:solidFill>
                  <a:srgbClr val="663300"/>
                </a:solidFill>
              </a:rPr>
              <a:t>content</a:t>
            </a:r>
            <a:r>
              <a:rPr lang="en-US" sz="2800" dirty="0" smtClean="0">
                <a:solidFill>
                  <a:srgbClr val="663300"/>
                </a:solidFill>
              </a:rPr>
              <a:t>:</a:t>
            </a:r>
          </a:p>
          <a:p>
            <a:pPr marL="1257300" lvl="2" indent="-457200">
              <a:buAutoNum type="arabicPeriod"/>
            </a:pPr>
            <a:r>
              <a:rPr lang="en-US" dirty="0" smtClean="0">
                <a:solidFill>
                  <a:srgbClr val="663300"/>
                </a:solidFill>
              </a:rPr>
              <a:t>Notice,</a:t>
            </a:r>
          </a:p>
          <a:p>
            <a:pPr marL="1257300" lvl="2" indent="-457200">
              <a:buAutoNum type="arabicPeriod"/>
            </a:pPr>
            <a:r>
              <a:rPr lang="en-US" dirty="0" smtClean="0">
                <a:solidFill>
                  <a:srgbClr val="663300"/>
                </a:solidFill>
              </a:rPr>
              <a:t>Supplement,</a:t>
            </a:r>
          </a:p>
          <a:p>
            <a:pPr marL="1257300" lvl="2" indent="-457200">
              <a:buAutoNum type="arabicPeriod"/>
            </a:pPr>
            <a:r>
              <a:rPr lang="en-US" dirty="0" smtClean="0">
                <a:solidFill>
                  <a:srgbClr val="663300"/>
                </a:solidFill>
              </a:rPr>
              <a:t>Protest of Denial,</a:t>
            </a:r>
          </a:p>
          <a:p>
            <a:pPr marL="1257300" lvl="2" indent="-457200">
              <a:buAutoNum type="arabicPeriod"/>
            </a:pPr>
            <a:r>
              <a:rPr lang="en-US" dirty="0" smtClean="0">
                <a:solidFill>
                  <a:srgbClr val="663300"/>
                </a:solidFill>
              </a:rPr>
              <a:t>Formal Claim Submission, and </a:t>
            </a:r>
          </a:p>
          <a:p>
            <a:pPr marL="1257300" lvl="2" indent="-457200">
              <a:buAutoNum type="arabicPeriod"/>
            </a:pPr>
            <a:r>
              <a:rPr lang="en-US" dirty="0" smtClean="0">
                <a:solidFill>
                  <a:srgbClr val="663300"/>
                </a:solidFill>
              </a:rPr>
              <a:t>Filing of Suit</a:t>
            </a:r>
          </a:p>
          <a:p>
            <a:endParaRPr lang="en-US" sz="2800" dirty="0" smtClean="0">
              <a:solidFill>
                <a:srgbClr val="663300"/>
              </a:solidFill>
            </a:endParaRPr>
          </a:p>
          <a:p>
            <a:r>
              <a:rPr lang="en-US" sz="2800" dirty="0" smtClean="0">
                <a:solidFill>
                  <a:srgbClr val="663300"/>
                </a:solidFill>
              </a:rPr>
              <a:t>Now multiply these by 2 for the similar, but different, provisions under the upstream/main contract = ~10 ways</a:t>
            </a:r>
            <a:endParaRPr lang="en-US" sz="2800" dirty="0">
              <a:solidFill>
                <a:srgbClr val="6633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30</a:t>
            </a:fld>
            <a:endParaRPr lang="en-US" dirty="0">
              <a:solidFill>
                <a:prstClr val="black">
                  <a:tint val="75000"/>
                </a:prstClr>
              </a:solidFill>
            </a:endParaRPr>
          </a:p>
        </p:txBody>
      </p:sp>
    </p:spTree>
    <p:extLst>
      <p:ext uri="{BB962C8B-B14F-4D97-AF65-F5344CB8AC3E}">
        <p14:creationId xmlns:p14="http://schemas.microsoft.com/office/powerpoint/2010/main" val="211916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Claim Waiver: counting the ways…</a:t>
            </a:r>
            <a:endParaRPr lang="en-US" sz="4000" dirty="0"/>
          </a:p>
        </p:txBody>
      </p:sp>
      <p:sp>
        <p:nvSpPr>
          <p:cNvPr id="3" name="Text Placeholder 2"/>
          <p:cNvSpPr>
            <a:spLocks noGrp="1"/>
          </p:cNvSpPr>
          <p:nvPr>
            <p:ph type="body" sz="quarter" idx="12"/>
          </p:nvPr>
        </p:nvSpPr>
        <p:spPr>
          <a:xfrm>
            <a:off x="228599" y="1066800"/>
            <a:ext cx="7351059" cy="4604631"/>
          </a:xfrm>
        </p:spPr>
        <p:txBody>
          <a:bodyPr>
            <a:normAutofit/>
          </a:bodyPr>
          <a:lstStyle/>
          <a:p>
            <a:pPr marL="0" indent="0">
              <a:buNone/>
            </a:pPr>
            <a:r>
              <a:rPr lang="en-US" dirty="0" smtClean="0">
                <a:solidFill>
                  <a:srgbClr val="663300"/>
                </a:solidFill>
              </a:rPr>
              <a:t>11. Waiver by Progress Payment Release 	Execution</a:t>
            </a:r>
          </a:p>
          <a:p>
            <a:pPr marL="0" indent="0">
              <a:buNone/>
            </a:pPr>
            <a:endParaRPr lang="en-US" dirty="0" smtClean="0">
              <a:solidFill>
                <a:srgbClr val="663300"/>
              </a:solidFill>
            </a:endParaRPr>
          </a:p>
          <a:p>
            <a:pPr marL="0" indent="0">
              <a:buNone/>
            </a:pPr>
            <a:endParaRPr lang="en-US" dirty="0" smtClean="0">
              <a:solidFill>
                <a:srgbClr val="663300"/>
              </a:solidFill>
            </a:endParaRPr>
          </a:p>
          <a:p>
            <a:pPr marL="0" indent="0">
              <a:buNone/>
            </a:pPr>
            <a:endParaRPr lang="en-US" sz="800" dirty="0" smtClean="0">
              <a:solidFill>
                <a:srgbClr val="663300"/>
              </a:solidFill>
            </a:endParaRPr>
          </a:p>
          <a:p>
            <a:pPr marL="0" indent="0">
              <a:buNone/>
            </a:pPr>
            <a:r>
              <a:rPr lang="en-US" dirty="0" smtClean="0">
                <a:solidFill>
                  <a:srgbClr val="663300"/>
                </a:solidFill>
              </a:rPr>
              <a:t>12. Waiver by Change Order language</a:t>
            </a: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31</a:t>
            </a:fld>
            <a:endParaRPr lang="en-US" dirty="0">
              <a:solidFill>
                <a:prstClr val="black">
                  <a:tint val="75000"/>
                </a:prstClr>
              </a:solidFill>
            </a:endParaRPr>
          </a:p>
        </p:txBody>
      </p:sp>
      <p:pic>
        <p:nvPicPr>
          <p:cNvPr id="7" name="Picture 6"/>
          <p:cNvPicPr>
            <a:picLocks noChangeAspect="1"/>
          </p:cNvPicPr>
          <p:nvPr/>
        </p:nvPicPr>
        <p:blipFill>
          <a:blip r:embed="rId3"/>
          <a:stretch>
            <a:fillRect/>
          </a:stretch>
        </p:blipFill>
        <p:spPr>
          <a:xfrm>
            <a:off x="990599" y="4133850"/>
            <a:ext cx="1019175" cy="1123950"/>
          </a:xfrm>
          <a:prstGeom prst="rect">
            <a:avLst/>
          </a:prstGeom>
        </p:spPr>
      </p:pic>
      <p:pic>
        <p:nvPicPr>
          <p:cNvPr id="8" name="Picture 7"/>
          <p:cNvPicPr>
            <a:picLocks noChangeAspect="1"/>
          </p:cNvPicPr>
          <p:nvPr/>
        </p:nvPicPr>
        <p:blipFill>
          <a:blip r:embed="rId3"/>
          <a:stretch>
            <a:fillRect/>
          </a:stretch>
        </p:blipFill>
        <p:spPr>
          <a:xfrm>
            <a:off x="990600" y="2133600"/>
            <a:ext cx="1019175" cy="1123950"/>
          </a:xfrm>
          <a:prstGeom prst="rect">
            <a:avLst/>
          </a:prstGeom>
        </p:spPr>
      </p:pic>
      <p:sp>
        <p:nvSpPr>
          <p:cNvPr id="9" name="TextBox 8"/>
          <p:cNvSpPr txBox="1"/>
          <p:nvPr/>
        </p:nvSpPr>
        <p:spPr>
          <a:xfrm>
            <a:off x="2025014" y="2133600"/>
            <a:ext cx="4876800" cy="1200329"/>
          </a:xfrm>
          <a:prstGeom prst="rect">
            <a:avLst/>
          </a:prstGeom>
          <a:noFill/>
        </p:spPr>
        <p:txBody>
          <a:bodyPr wrap="square" rtlCol="0">
            <a:spAutoFit/>
          </a:bodyPr>
          <a:lstStyle/>
          <a:p>
            <a:r>
              <a:rPr lang="en-US" b="1" i="1" dirty="0" smtClean="0">
                <a:solidFill>
                  <a:srgbClr val="663300"/>
                </a:solidFill>
              </a:rPr>
              <a:t>Typical language is NOT just a release for the $ amount specified in exchange for receipt of payment. Many also release any and all claims through the specified progress billing date!</a:t>
            </a:r>
            <a:endParaRPr lang="en-US" b="1" i="1" dirty="0">
              <a:solidFill>
                <a:srgbClr val="663300"/>
              </a:solidFill>
            </a:endParaRPr>
          </a:p>
        </p:txBody>
      </p:sp>
      <p:sp>
        <p:nvSpPr>
          <p:cNvPr id="10" name="TextBox 9"/>
          <p:cNvSpPr txBox="1"/>
          <p:nvPr/>
        </p:nvSpPr>
        <p:spPr>
          <a:xfrm>
            <a:off x="1981200" y="4114800"/>
            <a:ext cx="4876800" cy="1754326"/>
          </a:xfrm>
          <a:prstGeom prst="rect">
            <a:avLst/>
          </a:prstGeom>
          <a:noFill/>
        </p:spPr>
        <p:txBody>
          <a:bodyPr wrap="square" rtlCol="0">
            <a:spAutoFit/>
          </a:bodyPr>
          <a:lstStyle/>
          <a:p>
            <a:r>
              <a:rPr lang="en-US" b="1" i="1" dirty="0" smtClean="0">
                <a:solidFill>
                  <a:srgbClr val="663300"/>
                </a:solidFill>
              </a:rPr>
              <a:t>e.g. “The additional compensation and time provided in this Change Order constitutes full and final adjustment to the contract time and sum, and includes all resulting impacts, including all direct and indirect costs, as well as any and all delay, disruption, extended overhead…”</a:t>
            </a:r>
            <a:endParaRPr lang="en-US" b="1" i="1" dirty="0">
              <a:solidFill>
                <a:srgbClr val="663300"/>
              </a:solidFill>
            </a:endParaRPr>
          </a:p>
        </p:txBody>
      </p:sp>
      <p:sp>
        <p:nvSpPr>
          <p:cNvPr id="11" name="TextBox 10"/>
          <p:cNvSpPr txBox="1"/>
          <p:nvPr/>
        </p:nvSpPr>
        <p:spPr>
          <a:xfrm>
            <a:off x="2971800" y="5985165"/>
            <a:ext cx="4876800" cy="369332"/>
          </a:xfrm>
          <a:prstGeom prst="rect">
            <a:avLst/>
          </a:prstGeom>
          <a:noFill/>
        </p:spPr>
        <p:txBody>
          <a:bodyPr wrap="square" rtlCol="0">
            <a:spAutoFit/>
          </a:bodyPr>
          <a:lstStyle/>
          <a:p>
            <a:r>
              <a:rPr lang="en-US" b="1" i="1" dirty="0" smtClean="0">
                <a:solidFill>
                  <a:srgbClr val="FF0000"/>
                </a:solidFill>
              </a:rPr>
              <a:t>But my CO doesn’t have waiver language…</a:t>
            </a:r>
            <a:endParaRPr lang="en-US" b="1" i="1" dirty="0">
              <a:solidFill>
                <a:srgbClr val="FF0000"/>
              </a:solidFill>
            </a:endParaRPr>
          </a:p>
        </p:txBody>
      </p:sp>
    </p:spTree>
    <p:extLst>
      <p:ext uri="{BB962C8B-B14F-4D97-AF65-F5344CB8AC3E}">
        <p14:creationId xmlns:p14="http://schemas.microsoft.com/office/powerpoint/2010/main" val="64188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Claim Waiver: counting the ways…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a:bodyPr>
          <a:lstStyle/>
          <a:p>
            <a:pPr marL="0" indent="0">
              <a:buNone/>
            </a:pPr>
            <a:r>
              <a:rPr lang="en-US" dirty="0" smtClean="0">
                <a:solidFill>
                  <a:srgbClr val="663300"/>
                </a:solidFill>
              </a:rPr>
              <a:t>13. Waiver by Change Order Execution based on binding main contract language describing Change Order or Change Pricing requirements</a:t>
            </a:r>
          </a:p>
          <a:p>
            <a:pPr marL="0" indent="0">
              <a:buNone/>
            </a:pPr>
            <a:endParaRPr lang="en-US" dirty="0" smtClean="0">
              <a:solidFill>
                <a:srgbClr val="663300"/>
              </a:solidFill>
            </a:endParaRPr>
          </a:p>
          <a:p>
            <a:pPr marL="0" indent="0">
              <a:buNone/>
            </a:pPr>
            <a:endParaRPr lang="en-US" dirty="0" smtClean="0">
              <a:solidFill>
                <a:srgbClr val="663300"/>
              </a:solidFill>
            </a:endParaRPr>
          </a:p>
          <a:p>
            <a:pPr marL="0" indent="0">
              <a:buNone/>
            </a:pPr>
            <a:endParaRPr lang="en-US" dirty="0" smtClean="0">
              <a:solidFill>
                <a:srgbClr val="6633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32</a:t>
            </a:fld>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762000" y="3450239"/>
            <a:ext cx="1018120" cy="1121761"/>
          </a:xfrm>
          <a:prstGeom prst="rect">
            <a:avLst/>
          </a:prstGeom>
        </p:spPr>
      </p:pic>
      <p:sp>
        <p:nvSpPr>
          <p:cNvPr id="7" name="TextBox 6"/>
          <p:cNvSpPr txBox="1"/>
          <p:nvPr/>
        </p:nvSpPr>
        <p:spPr>
          <a:xfrm>
            <a:off x="1828800" y="3364468"/>
            <a:ext cx="4876800" cy="1200329"/>
          </a:xfrm>
          <a:prstGeom prst="rect">
            <a:avLst/>
          </a:prstGeom>
          <a:noFill/>
        </p:spPr>
        <p:txBody>
          <a:bodyPr wrap="square" rtlCol="0">
            <a:spAutoFit/>
          </a:bodyPr>
          <a:lstStyle/>
          <a:p>
            <a:r>
              <a:rPr lang="en-US" b="1" i="1" dirty="0" smtClean="0">
                <a:solidFill>
                  <a:srgbClr val="663300"/>
                </a:solidFill>
              </a:rPr>
              <a:t>e.g. “The amount of additional time and/or compensation identified in the Change Order shall constitute full and final adjustment for any and all resulting cost and schedule impacts…”</a:t>
            </a:r>
            <a:endParaRPr lang="en-US" b="1" i="1" dirty="0">
              <a:solidFill>
                <a:srgbClr val="663300"/>
              </a:solidFill>
            </a:endParaRPr>
          </a:p>
        </p:txBody>
      </p:sp>
      <p:sp>
        <p:nvSpPr>
          <p:cNvPr id="8" name="TextBox 7"/>
          <p:cNvSpPr txBox="1"/>
          <p:nvPr/>
        </p:nvSpPr>
        <p:spPr>
          <a:xfrm>
            <a:off x="2057400" y="4971548"/>
            <a:ext cx="5638800" cy="369332"/>
          </a:xfrm>
          <a:prstGeom prst="rect">
            <a:avLst/>
          </a:prstGeom>
          <a:noFill/>
        </p:spPr>
        <p:txBody>
          <a:bodyPr wrap="square" rtlCol="0">
            <a:spAutoFit/>
          </a:bodyPr>
          <a:lstStyle/>
          <a:p>
            <a:r>
              <a:rPr lang="en-US" b="1" i="1" dirty="0" smtClean="0">
                <a:solidFill>
                  <a:srgbClr val="FF0000"/>
                </a:solidFill>
              </a:rPr>
              <a:t>But my CO matches my COP, which has an ROR provision</a:t>
            </a:r>
            <a:endParaRPr lang="en-US" b="1" i="1" dirty="0">
              <a:solidFill>
                <a:srgbClr val="FF0000"/>
              </a:solidFill>
            </a:endParaRPr>
          </a:p>
        </p:txBody>
      </p:sp>
    </p:spTree>
    <p:extLst>
      <p:ext uri="{BB962C8B-B14F-4D97-AF65-F5344CB8AC3E}">
        <p14:creationId xmlns:p14="http://schemas.microsoft.com/office/powerpoint/2010/main" val="50794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Claim Waiver: counting the ways…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a:bodyPr>
          <a:lstStyle/>
          <a:p>
            <a:pPr marL="0" indent="0">
              <a:buNone/>
            </a:pPr>
            <a:r>
              <a:rPr lang="en-US" dirty="0" smtClean="0">
                <a:solidFill>
                  <a:srgbClr val="663300"/>
                </a:solidFill>
              </a:rPr>
              <a:t>14. Waiver by invalidation of your COP Reservation of Rights statement through subsequent Change Order execution</a:t>
            </a: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33</a:t>
            </a:fld>
            <a:endParaRPr lang="en-US" dirty="0">
              <a:solidFill>
                <a:prstClr val="black">
                  <a:tint val="75000"/>
                </a:prstClr>
              </a:solidFill>
            </a:endParaRPr>
          </a:p>
        </p:txBody>
      </p:sp>
      <p:pic>
        <p:nvPicPr>
          <p:cNvPr id="8" name="Picture 7"/>
          <p:cNvPicPr>
            <a:picLocks noChangeAspect="1"/>
          </p:cNvPicPr>
          <p:nvPr/>
        </p:nvPicPr>
        <p:blipFill>
          <a:blip r:embed="rId2"/>
          <a:stretch>
            <a:fillRect/>
          </a:stretch>
        </p:blipFill>
        <p:spPr>
          <a:xfrm>
            <a:off x="762000" y="3450239"/>
            <a:ext cx="1018120" cy="1121761"/>
          </a:xfrm>
          <a:prstGeom prst="rect">
            <a:avLst/>
          </a:prstGeom>
        </p:spPr>
      </p:pic>
      <p:sp>
        <p:nvSpPr>
          <p:cNvPr id="9" name="TextBox 8"/>
          <p:cNvSpPr txBox="1"/>
          <p:nvPr/>
        </p:nvSpPr>
        <p:spPr>
          <a:xfrm>
            <a:off x="1828800" y="3364468"/>
            <a:ext cx="4876800" cy="1200329"/>
          </a:xfrm>
          <a:prstGeom prst="rect">
            <a:avLst/>
          </a:prstGeom>
          <a:noFill/>
        </p:spPr>
        <p:txBody>
          <a:bodyPr wrap="square" rtlCol="0">
            <a:spAutoFit/>
          </a:bodyPr>
          <a:lstStyle/>
          <a:p>
            <a:r>
              <a:rPr lang="en-US" b="1" i="1" dirty="0" smtClean="0">
                <a:solidFill>
                  <a:srgbClr val="663300"/>
                </a:solidFill>
              </a:rPr>
              <a:t>Very few Change Orders incorporate all terms and conditions of the underlying COP/COR pricing submitted. When in doubt, make sure your reservation is restated on the Change Order.</a:t>
            </a:r>
            <a:endParaRPr lang="en-US" b="1" i="1" dirty="0">
              <a:solidFill>
                <a:srgbClr val="663300"/>
              </a:solidFill>
            </a:endParaRPr>
          </a:p>
        </p:txBody>
      </p:sp>
      <p:sp>
        <p:nvSpPr>
          <p:cNvPr id="10" name="TextBox 9"/>
          <p:cNvSpPr txBox="1"/>
          <p:nvPr/>
        </p:nvSpPr>
        <p:spPr>
          <a:xfrm>
            <a:off x="2209800" y="5173516"/>
            <a:ext cx="5638800" cy="369332"/>
          </a:xfrm>
          <a:prstGeom prst="rect">
            <a:avLst/>
          </a:prstGeom>
          <a:noFill/>
        </p:spPr>
        <p:txBody>
          <a:bodyPr wrap="square" rtlCol="0">
            <a:spAutoFit/>
          </a:bodyPr>
          <a:lstStyle/>
          <a:p>
            <a:r>
              <a:rPr lang="en-US" b="1" i="1" dirty="0" smtClean="0">
                <a:solidFill>
                  <a:srgbClr val="FF0000"/>
                </a:solidFill>
              </a:rPr>
              <a:t>But what if my CO includes a ROR provision?</a:t>
            </a:r>
            <a:endParaRPr lang="en-US" b="1" i="1" dirty="0">
              <a:solidFill>
                <a:srgbClr val="FF0000"/>
              </a:solidFill>
            </a:endParaRPr>
          </a:p>
        </p:txBody>
      </p:sp>
    </p:spTree>
    <p:extLst>
      <p:ext uri="{BB962C8B-B14F-4D97-AF65-F5344CB8AC3E}">
        <p14:creationId xmlns:p14="http://schemas.microsoft.com/office/powerpoint/2010/main" val="219393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Claim Waiver: counting the ways…</a:t>
            </a:r>
            <a:endParaRPr lang="en-US" sz="4000" dirty="0"/>
          </a:p>
        </p:txBody>
      </p:sp>
      <p:sp>
        <p:nvSpPr>
          <p:cNvPr id="3" name="Text Placeholder 2"/>
          <p:cNvSpPr>
            <a:spLocks noGrp="1"/>
          </p:cNvSpPr>
          <p:nvPr>
            <p:ph type="body" sz="quarter" idx="12"/>
          </p:nvPr>
        </p:nvSpPr>
        <p:spPr>
          <a:xfrm>
            <a:off x="228599" y="1110369"/>
            <a:ext cx="7351059" cy="4604631"/>
          </a:xfrm>
        </p:spPr>
        <p:txBody>
          <a:bodyPr>
            <a:normAutofit/>
          </a:bodyPr>
          <a:lstStyle/>
          <a:p>
            <a:pPr marL="0" indent="0">
              <a:buNone/>
            </a:pPr>
            <a:r>
              <a:rPr lang="en-US" dirty="0" smtClean="0">
                <a:solidFill>
                  <a:srgbClr val="663300"/>
                </a:solidFill>
              </a:rPr>
              <a:t>15. Waiver by invalidation of a stated Reservation of Rights provision based on main contract language in the Change Pricing provisions</a:t>
            </a:r>
            <a:endParaRPr lang="en-US" dirty="0">
              <a:solidFill>
                <a:srgbClr val="6633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34</a:t>
            </a:fld>
            <a:endParaRPr lang="en-US" dirty="0">
              <a:solidFill>
                <a:prstClr val="black">
                  <a:tint val="75000"/>
                </a:prstClr>
              </a:solidFill>
            </a:endParaRPr>
          </a:p>
        </p:txBody>
      </p:sp>
      <p:sp>
        <p:nvSpPr>
          <p:cNvPr id="7" name="TextBox 6"/>
          <p:cNvSpPr txBox="1"/>
          <p:nvPr/>
        </p:nvSpPr>
        <p:spPr>
          <a:xfrm>
            <a:off x="1551520" y="3378875"/>
            <a:ext cx="5154080" cy="2031325"/>
          </a:xfrm>
          <a:prstGeom prst="rect">
            <a:avLst/>
          </a:prstGeom>
          <a:noFill/>
        </p:spPr>
        <p:txBody>
          <a:bodyPr wrap="square" rtlCol="0">
            <a:spAutoFit/>
          </a:bodyPr>
          <a:lstStyle/>
          <a:p>
            <a:r>
              <a:rPr lang="en-US" b="1" i="1" dirty="0" smtClean="0">
                <a:solidFill>
                  <a:srgbClr val="663300"/>
                </a:solidFill>
              </a:rPr>
              <a:t>“If the Owner makes payment for a Change Order or Application for Payment that contains a reservation of rights not initialed by the Owner to indicate agreement with the reservation, and if the Contractor negotiates the check for, or otherwise accepts payment, then the reservation shall be deemed waived, withdrawn and of no effect.”</a:t>
            </a:r>
            <a:endParaRPr lang="en-US" b="1" i="1" dirty="0">
              <a:solidFill>
                <a:srgbClr val="663300"/>
              </a:solidFill>
            </a:endParaRPr>
          </a:p>
        </p:txBody>
      </p:sp>
      <p:pic>
        <p:nvPicPr>
          <p:cNvPr id="8" name="Picture 7"/>
          <p:cNvPicPr>
            <a:picLocks noChangeAspect="1"/>
          </p:cNvPicPr>
          <p:nvPr/>
        </p:nvPicPr>
        <p:blipFill>
          <a:blip r:embed="rId3"/>
          <a:stretch>
            <a:fillRect/>
          </a:stretch>
        </p:blipFill>
        <p:spPr>
          <a:xfrm>
            <a:off x="533400" y="3429000"/>
            <a:ext cx="1018120" cy="1121761"/>
          </a:xfrm>
          <a:prstGeom prst="rect">
            <a:avLst/>
          </a:prstGeom>
        </p:spPr>
      </p:pic>
      <p:sp>
        <p:nvSpPr>
          <p:cNvPr id="9" name="TextBox 8"/>
          <p:cNvSpPr txBox="1"/>
          <p:nvPr/>
        </p:nvSpPr>
        <p:spPr>
          <a:xfrm>
            <a:off x="2895600" y="5410200"/>
            <a:ext cx="4953000" cy="923330"/>
          </a:xfrm>
          <a:prstGeom prst="rect">
            <a:avLst/>
          </a:prstGeom>
          <a:noFill/>
        </p:spPr>
        <p:txBody>
          <a:bodyPr wrap="square" rtlCol="0">
            <a:spAutoFit/>
          </a:bodyPr>
          <a:lstStyle/>
          <a:p>
            <a:r>
              <a:rPr lang="en-US" b="1" i="1" dirty="0" smtClean="0">
                <a:solidFill>
                  <a:srgbClr val="FF0000"/>
                </a:solidFill>
              </a:rPr>
              <a:t>Frequently seen in Owner contracts, no reason not to expect one in a future subcontract, or to assume this  provision does not “flow down”</a:t>
            </a:r>
            <a:endParaRPr lang="en-US" b="1" i="1" dirty="0">
              <a:solidFill>
                <a:srgbClr val="FF0000"/>
              </a:solidFill>
            </a:endParaRPr>
          </a:p>
        </p:txBody>
      </p:sp>
    </p:spTree>
    <p:extLst>
      <p:ext uri="{BB962C8B-B14F-4D97-AF65-F5344CB8AC3E}">
        <p14:creationId xmlns:p14="http://schemas.microsoft.com/office/powerpoint/2010/main" val="21732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3200" dirty="0" smtClean="0"/>
              <a:t>Key Take Away Strategies re: Claim Waiver</a:t>
            </a:r>
            <a:endParaRPr lang="en-US" sz="3200" dirty="0"/>
          </a:p>
        </p:txBody>
      </p:sp>
      <p:sp>
        <p:nvSpPr>
          <p:cNvPr id="3" name="Text Placeholder 2"/>
          <p:cNvSpPr>
            <a:spLocks noGrp="1"/>
          </p:cNvSpPr>
          <p:nvPr>
            <p:ph type="body" sz="quarter" idx="12"/>
          </p:nvPr>
        </p:nvSpPr>
        <p:spPr>
          <a:xfrm>
            <a:off x="228599" y="1143000"/>
            <a:ext cx="7351059" cy="4604631"/>
          </a:xfrm>
        </p:spPr>
        <p:txBody>
          <a:bodyPr>
            <a:normAutofit/>
          </a:bodyPr>
          <a:lstStyle/>
          <a:p>
            <a:r>
              <a:rPr lang="en-US" dirty="0" smtClean="0">
                <a:solidFill>
                  <a:srgbClr val="663300"/>
                </a:solidFill>
              </a:rPr>
              <a:t>Subcontractors are well advised to:</a:t>
            </a:r>
          </a:p>
          <a:p>
            <a:pPr lvl="1"/>
            <a:r>
              <a:rPr lang="en-US" dirty="0" smtClean="0">
                <a:solidFill>
                  <a:srgbClr val="663300"/>
                </a:solidFill>
              </a:rPr>
              <a:t>Understand all of the various actions and inactions that can result in the waiver of their rights to additional time and compensation, </a:t>
            </a:r>
          </a:p>
          <a:p>
            <a:pPr lvl="1"/>
            <a:r>
              <a:rPr lang="en-US" dirty="0" smtClean="0">
                <a:solidFill>
                  <a:srgbClr val="663300"/>
                </a:solidFill>
              </a:rPr>
              <a:t>Approach compliance as their way to assist the GC / upstream contractor in complying with their related upstream obligations</a:t>
            </a:r>
          </a:p>
          <a:p>
            <a:pPr marL="457200" lvl="1" indent="0">
              <a:buNone/>
            </a:pPr>
            <a:r>
              <a:rPr lang="en-US" dirty="0" smtClean="0">
                <a:solidFill>
                  <a:srgbClr val="663300"/>
                </a:solidFill>
              </a:rPr>
              <a:t>	</a:t>
            </a:r>
            <a:endParaRPr lang="en-US" dirty="0">
              <a:solidFill>
                <a:srgbClr val="6633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35</a:t>
            </a:fld>
            <a:endParaRPr lang="en-US" dirty="0">
              <a:solidFill>
                <a:prstClr val="black">
                  <a:tint val="75000"/>
                </a:prstClr>
              </a:solidFill>
            </a:endParaRPr>
          </a:p>
        </p:txBody>
      </p:sp>
    </p:spTree>
    <p:extLst>
      <p:ext uri="{BB962C8B-B14F-4D97-AF65-F5344CB8AC3E}">
        <p14:creationId xmlns:p14="http://schemas.microsoft.com/office/powerpoint/2010/main" val="36460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3200" dirty="0" smtClean="0"/>
              <a:t>Key Take Away Strategies re: Claim Waiver</a:t>
            </a:r>
            <a:endParaRPr lang="en-US" sz="3200" dirty="0"/>
          </a:p>
        </p:txBody>
      </p:sp>
      <p:sp>
        <p:nvSpPr>
          <p:cNvPr id="3" name="Text Placeholder 2"/>
          <p:cNvSpPr>
            <a:spLocks noGrp="1"/>
          </p:cNvSpPr>
          <p:nvPr>
            <p:ph type="body" sz="quarter" idx="12"/>
          </p:nvPr>
        </p:nvSpPr>
        <p:spPr>
          <a:xfrm>
            <a:off x="228599" y="1143000"/>
            <a:ext cx="7351059" cy="4604631"/>
          </a:xfrm>
        </p:spPr>
        <p:txBody>
          <a:bodyPr>
            <a:normAutofit/>
          </a:bodyPr>
          <a:lstStyle/>
          <a:p>
            <a:r>
              <a:rPr lang="en-US" dirty="0" smtClean="0">
                <a:solidFill>
                  <a:srgbClr val="663300"/>
                </a:solidFill>
              </a:rPr>
              <a:t>Your role is not unlike Jerry McGuire’s</a:t>
            </a:r>
          </a:p>
          <a:p>
            <a:endParaRPr lang="en-US" dirty="0">
              <a:solidFill>
                <a:srgbClr val="6633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36</a:t>
            </a:fld>
            <a:endParaRPr lang="en-US" dirty="0">
              <a:solidFill>
                <a:prstClr val="black">
                  <a:tint val="75000"/>
                </a:prstClr>
              </a:solidFill>
            </a:endParaRPr>
          </a:p>
        </p:txBody>
      </p:sp>
      <p:grpSp>
        <p:nvGrpSpPr>
          <p:cNvPr id="9" name="Group 8"/>
          <p:cNvGrpSpPr/>
          <p:nvPr/>
        </p:nvGrpSpPr>
        <p:grpSpPr>
          <a:xfrm>
            <a:off x="1143000" y="1752600"/>
            <a:ext cx="5334000" cy="3995031"/>
            <a:chOff x="1143000" y="1752600"/>
            <a:chExt cx="5334000" cy="3995031"/>
          </a:xfrm>
        </p:grpSpPr>
        <p:pic>
          <p:nvPicPr>
            <p:cNvPr id="6" name="Picture 5"/>
            <p:cNvPicPr>
              <a:picLocks noChangeAspect="1"/>
            </p:cNvPicPr>
            <p:nvPr/>
          </p:nvPicPr>
          <p:blipFill>
            <a:blip r:embed="rId3"/>
            <a:stretch>
              <a:fillRect/>
            </a:stretch>
          </p:blipFill>
          <p:spPr>
            <a:xfrm>
              <a:off x="1150292" y="1752600"/>
              <a:ext cx="5326708" cy="3995031"/>
            </a:xfrm>
            <a:prstGeom prst="rect">
              <a:avLst/>
            </a:prstGeom>
          </p:spPr>
        </p:pic>
        <p:cxnSp>
          <p:nvCxnSpPr>
            <p:cNvPr id="8" name="Straight Connector 7"/>
            <p:cNvCxnSpPr/>
            <p:nvPr/>
          </p:nvCxnSpPr>
          <p:spPr>
            <a:xfrm>
              <a:off x="1143000" y="5657088"/>
              <a:ext cx="5334000" cy="0"/>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225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Payment Provisions - Pay </a:t>
            </a:r>
            <a:r>
              <a:rPr lang="en-US" altLang="en-US" dirty="0"/>
              <a:t>If/When Paid</a:t>
            </a:r>
            <a:endParaRPr lang="en-US" dirty="0"/>
          </a:p>
        </p:txBody>
      </p:sp>
      <p:sp>
        <p:nvSpPr>
          <p:cNvPr id="3" name="Text Placeholder 2"/>
          <p:cNvSpPr>
            <a:spLocks noGrp="1"/>
          </p:cNvSpPr>
          <p:nvPr>
            <p:ph type="body" sz="quarter" idx="12"/>
          </p:nvPr>
        </p:nvSpPr>
        <p:spPr>
          <a:xfrm>
            <a:off x="228599" y="1417639"/>
            <a:ext cx="7351059" cy="715962"/>
          </a:xfrm>
        </p:spPr>
        <p:txBody>
          <a:bodyPr>
            <a:normAutofit/>
          </a:bodyPr>
          <a:lstStyle/>
          <a:p>
            <a:pPr>
              <a:buFontTx/>
              <a:buChar char="•"/>
            </a:pPr>
            <a:r>
              <a:rPr lang="en-US" altLang="en-US" dirty="0" smtClean="0">
                <a:solidFill>
                  <a:srgbClr val="663300"/>
                </a:solidFill>
                <a:latin typeface="+mj-lt"/>
                <a:cs typeface="Arial" panose="020B0604020202020204" pitchFamily="34" charset="0"/>
              </a:rPr>
              <a:t>Trust me – if I make money, so will you!</a:t>
            </a:r>
            <a:endParaRPr lang="en-US" altLang="en-US" dirty="0">
              <a:solidFill>
                <a:srgbClr val="663300"/>
              </a:solidFill>
              <a:latin typeface="+mj-lt"/>
              <a:cs typeface="Arial" panose="020B0604020202020204" pitchFamily="34" charset="0"/>
            </a:endParaRPr>
          </a:p>
          <a:p>
            <a:endParaRPr lang="en-US" dirty="0"/>
          </a:p>
        </p:txBody>
      </p:sp>
      <p:sp>
        <p:nvSpPr>
          <p:cNvPr id="4" name="Slide Number Placeholder 3"/>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72B57-4F54-4650-B5FD-E1728B632A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381000" y="1981200"/>
            <a:ext cx="8153400" cy="3810000"/>
          </a:xfrm>
          <a:prstGeom prst="rect">
            <a:avLst/>
          </a:prstGeom>
        </p:spPr>
      </p:pic>
    </p:spTree>
    <p:extLst>
      <p:ext uri="{BB962C8B-B14F-4D97-AF65-F5344CB8AC3E}">
        <p14:creationId xmlns:p14="http://schemas.microsoft.com/office/powerpoint/2010/main" val="456102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Payment Provisions - Pay </a:t>
            </a:r>
            <a:r>
              <a:rPr lang="en-US" altLang="en-US" dirty="0"/>
              <a:t>If/When Paid</a:t>
            </a:r>
            <a:endParaRPr lang="en-US" dirty="0"/>
          </a:p>
        </p:txBody>
      </p:sp>
      <p:sp>
        <p:nvSpPr>
          <p:cNvPr id="3" name="Text Placeholder 2"/>
          <p:cNvSpPr>
            <a:spLocks noGrp="1"/>
          </p:cNvSpPr>
          <p:nvPr>
            <p:ph type="body" sz="quarter" idx="12"/>
          </p:nvPr>
        </p:nvSpPr>
        <p:spPr/>
        <p:txBody>
          <a:bodyPr>
            <a:normAutofit/>
          </a:bodyPr>
          <a:lstStyle/>
          <a:p>
            <a:pPr>
              <a:buFontTx/>
              <a:buChar char="•"/>
            </a:pPr>
            <a:r>
              <a:rPr lang="en-US" altLang="en-US" dirty="0">
                <a:solidFill>
                  <a:srgbClr val="663300"/>
                </a:solidFill>
                <a:latin typeface="+mj-lt"/>
                <a:cs typeface="Arial" panose="020B0604020202020204" pitchFamily="34" charset="0"/>
              </a:rPr>
              <a:t>Two Types of Payment Clauses</a:t>
            </a:r>
          </a:p>
          <a:p>
            <a:pPr marL="914400" lvl="1" indent="-457200">
              <a:buFont typeface="Akzidenz Grotesk BE Light" panose="02000506040000020003" pitchFamily="50" charset="0"/>
              <a:buAutoNum type="arabicPeriod"/>
            </a:pPr>
            <a:r>
              <a:rPr lang="en-US" altLang="en-US" dirty="0">
                <a:solidFill>
                  <a:srgbClr val="663300"/>
                </a:solidFill>
                <a:latin typeface="+mj-lt"/>
                <a:cs typeface="Arial" panose="020B0604020202020204" pitchFamily="34" charset="0"/>
              </a:rPr>
              <a:t>Pay When Paid – Good for Subcontractors</a:t>
            </a:r>
          </a:p>
          <a:p>
            <a:pPr marL="914400" lvl="1" indent="-457200">
              <a:buFont typeface="Akzidenz Grotesk BE Light" panose="02000506040000020003" pitchFamily="50" charset="0"/>
              <a:buAutoNum type="arabicPeriod"/>
            </a:pPr>
            <a:r>
              <a:rPr lang="en-US" altLang="en-US" dirty="0">
                <a:solidFill>
                  <a:srgbClr val="663300"/>
                </a:solidFill>
                <a:latin typeface="+mj-lt"/>
                <a:cs typeface="Arial" panose="020B0604020202020204" pitchFamily="34" charset="0"/>
              </a:rPr>
              <a:t>Pay If Paid – Good for General Contractors</a:t>
            </a:r>
          </a:p>
          <a:p>
            <a:endParaRPr lang="en-US" altLang="en-US" dirty="0">
              <a:solidFill>
                <a:srgbClr val="663300"/>
              </a:solidFill>
              <a:latin typeface="+mj-lt"/>
              <a:cs typeface="Arial" panose="020B0604020202020204" pitchFamily="34" charset="0"/>
            </a:endParaRPr>
          </a:p>
          <a:p>
            <a:pPr>
              <a:buFontTx/>
              <a:buChar char="•"/>
            </a:pPr>
            <a:r>
              <a:rPr lang="en-US" altLang="en-US" dirty="0">
                <a:solidFill>
                  <a:srgbClr val="663300"/>
                </a:solidFill>
                <a:latin typeface="+mj-lt"/>
                <a:cs typeface="Arial" panose="020B0604020202020204" pitchFamily="34" charset="0"/>
              </a:rPr>
              <a:t>Difference is whether Owner payment is a condition precedent to payment of General Contractor</a:t>
            </a:r>
          </a:p>
          <a:p>
            <a:endParaRPr lang="en-US" dirty="0"/>
          </a:p>
        </p:txBody>
      </p:sp>
      <p:sp>
        <p:nvSpPr>
          <p:cNvPr id="4" name="Slide Number Placeholder 3"/>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72B57-4F54-4650-B5FD-E1728B632A9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47541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Pay If Paid</a:t>
            </a:r>
            <a:endParaRPr lang="en-US" dirty="0"/>
          </a:p>
        </p:txBody>
      </p:sp>
      <p:sp>
        <p:nvSpPr>
          <p:cNvPr id="3" name="Text Placeholder 2"/>
          <p:cNvSpPr>
            <a:spLocks noGrp="1"/>
          </p:cNvSpPr>
          <p:nvPr>
            <p:ph type="body" sz="quarter" idx="12"/>
          </p:nvPr>
        </p:nvSpPr>
        <p:spPr>
          <a:xfrm>
            <a:off x="228599" y="1524000"/>
            <a:ext cx="7351059" cy="4223631"/>
          </a:xfrm>
        </p:spPr>
        <p:txBody>
          <a:bodyPr>
            <a:normAutofit fontScale="70000" lnSpcReduction="20000"/>
          </a:bodyPr>
          <a:lstStyle/>
          <a:p>
            <a:pPr>
              <a:buNone/>
            </a:pPr>
            <a:r>
              <a:rPr lang="en-US" altLang="en-US" dirty="0"/>
              <a:t>	</a:t>
            </a:r>
            <a:r>
              <a:rPr lang="en-US" altLang="en-US" u="sng" dirty="0">
                <a:solidFill>
                  <a:srgbClr val="663300"/>
                </a:solidFill>
                <a:latin typeface="+mj-lt"/>
                <a:cs typeface="Arial" panose="020B0604020202020204" pitchFamily="34" charset="0"/>
              </a:rPr>
              <a:t>Amelco Electric v. Donald M. Drake Company</a:t>
            </a:r>
            <a:r>
              <a:rPr lang="en-US" altLang="en-US" dirty="0">
                <a:solidFill>
                  <a:srgbClr val="663300"/>
                </a:solidFill>
                <a:latin typeface="+mj-lt"/>
                <a:cs typeface="Arial" panose="020B0604020202020204" pitchFamily="34" charset="0"/>
              </a:rPr>
              <a:t>, 20 Wn. App. 899, 583 P.2d 648 (1978).</a:t>
            </a:r>
          </a:p>
          <a:p>
            <a:pPr>
              <a:buNone/>
            </a:pPr>
            <a:endParaRPr lang="en-US" altLang="en-US" sz="2800" dirty="0">
              <a:solidFill>
                <a:srgbClr val="663300"/>
              </a:solidFill>
              <a:latin typeface="+mj-lt"/>
              <a:cs typeface="Arial" panose="020B0604020202020204" pitchFamily="34" charset="0"/>
            </a:endParaRPr>
          </a:p>
          <a:p>
            <a:pPr algn="just">
              <a:buNone/>
            </a:pPr>
            <a:r>
              <a:rPr lang="en-US" altLang="en-US" dirty="0">
                <a:solidFill>
                  <a:srgbClr val="663300"/>
                </a:solidFill>
                <a:latin typeface="+mj-lt"/>
                <a:cs typeface="Arial" panose="020B0604020202020204" pitchFamily="34" charset="0"/>
              </a:rPr>
              <a:t>	[w]e hold that paragraph 7(c) of the subcontract </a:t>
            </a:r>
            <a:r>
              <a:rPr lang="en-US" altLang="en-US" b="1" i="1" dirty="0">
                <a:solidFill>
                  <a:srgbClr val="663300"/>
                </a:solidFill>
                <a:latin typeface="+mj-lt"/>
                <a:cs typeface="Arial" panose="020B0604020202020204" pitchFamily="34" charset="0"/>
              </a:rPr>
              <a:t>did not create a condition precedent</a:t>
            </a:r>
            <a:r>
              <a:rPr lang="en-US" altLang="en-US" dirty="0">
                <a:solidFill>
                  <a:srgbClr val="663300"/>
                </a:solidFill>
                <a:latin typeface="+mj-lt"/>
                <a:cs typeface="Arial" panose="020B0604020202020204" pitchFamily="34" charset="0"/>
              </a:rPr>
              <a:t> by which Amelco’s right to receive payment for work completed was dependent upon Drake first 	being paid by King County. Rather, it postponed payment for a reasonable period of time after the work was completed, during which Drake was afforded an opportunity to obtain from King County the funds necessary to pay Amelco.</a:t>
            </a:r>
          </a:p>
          <a:p>
            <a:pPr algn="just">
              <a:buNone/>
            </a:pPr>
            <a:endParaRPr lang="en-US" altLang="en-US" sz="2800" dirty="0">
              <a:solidFill>
                <a:srgbClr val="663300"/>
              </a:solidFill>
              <a:latin typeface="+mj-lt"/>
              <a:cs typeface="Arial" panose="020B0604020202020204" pitchFamily="34" charset="0"/>
            </a:endParaRPr>
          </a:p>
          <a:p>
            <a:pPr algn="just">
              <a:buNone/>
            </a:pPr>
            <a:r>
              <a:rPr lang="en-US" altLang="en-US" dirty="0" smtClean="0">
                <a:solidFill>
                  <a:srgbClr val="663300"/>
                </a:solidFill>
                <a:latin typeface="+mj-lt"/>
                <a:cs typeface="Arial" panose="020B0604020202020204" pitchFamily="34" charset="0"/>
              </a:rPr>
              <a:t>	20 </a:t>
            </a:r>
            <a:r>
              <a:rPr lang="en-US" altLang="en-US" dirty="0">
                <a:solidFill>
                  <a:srgbClr val="663300"/>
                </a:solidFill>
                <a:latin typeface="+mj-lt"/>
                <a:cs typeface="Arial" panose="020B0604020202020204" pitchFamily="34" charset="0"/>
              </a:rPr>
              <a:t>Wn. App. At 903 (emphasis added).</a:t>
            </a:r>
          </a:p>
          <a:p>
            <a:endParaRPr lang="en-US" dirty="0">
              <a:solidFill>
                <a:srgbClr val="6633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39</a:t>
            </a:fld>
            <a:endParaRPr lang="en-US" dirty="0">
              <a:solidFill>
                <a:prstClr val="black">
                  <a:tint val="75000"/>
                </a:prstClr>
              </a:solidFill>
            </a:endParaRPr>
          </a:p>
        </p:txBody>
      </p:sp>
    </p:spTree>
    <p:extLst>
      <p:ext uri="{BB962C8B-B14F-4D97-AF65-F5344CB8AC3E}">
        <p14:creationId xmlns:p14="http://schemas.microsoft.com/office/powerpoint/2010/main" val="130901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GC – Sub Relationships</a:t>
            </a:r>
            <a:endParaRPr lang="en-US" dirty="0"/>
          </a:p>
        </p:txBody>
      </p:sp>
      <p:sp>
        <p:nvSpPr>
          <p:cNvPr id="3" name="Text Placeholder 2"/>
          <p:cNvSpPr>
            <a:spLocks noGrp="1"/>
          </p:cNvSpPr>
          <p:nvPr>
            <p:ph type="body" sz="quarter" idx="12"/>
          </p:nvPr>
        </p:nvSpPr>
        <p:spPr/>
        <p:txBody>
          <a:bodyPr/>
          <a:lstStyle/>
          <a:p>
            <a:pPr marL="0" indent="0">
              <a:buNone/>
            </a:pPr>
            <a:r>
              <a:rPr lang="en-US" dirty="0" smtClean="0"/>
              <a:t>Relationship advice is often unsolicited and totally worthless…</a:t>
            </a:r>
          </a:p>
          <a:p>
            <a:pPr marL="0" indent="0">
              <a:buNone/>
            </a:pPr>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2362200" y="2514600"/>
            <a:ext cx="4267200" cy="4206875"/>
          </a:xfrm>
          <a:prstGeom prst="rect">
            <a:avLst/>
          </a:prstGeom>
        </p:spPr>
      </p:pic>
    </p:spTree>
    <p:extLst>
      <p:ext uri="{BB962C8B-B14F-4D97-AF65-F5344CB8AC3E}">
        <p14:creationId xmlns:p14="http://schemas.microsoft.com/office/powerpoint/2010/main" val="105772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40</a:t>
            </a:fld>
            <a:endParaRPr lang="en-US" dirty="0">
              <a:solidFill>
                <a:prstClr val="black">
                  <a:tint val="75000"/>
                </a:prstClr>
              </a:solidFill>
            </a:endParaRPr>
          </a:p>
        </p:txBody>
      </p:sp>
      <p:pic>
        <p:nvPicPr>
          <p:cNvPr id="7" name="Content Placeholder 4" descr="CAW PMP pay if paid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33600" y="304800"/>
            <a:ext cx="4881563" cy="6308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5"/>
          <p:cNvSpPr txBox="1">
            <a:spLocks noGrp="1"/>
          </p:cNvSpPr>
          <p:nvPr>
            <p:ph type="body" sz="quarter" idx="12"/>
          </p:nvPr>
        </p:nvSpPr>
        <p:spPr bwMode="auto">
          <a:xfrm>
            <a:off x="990600" y="1417638"/>
            <a:ext cx="7351059" cy="4329993"/>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spcBef>
                <a:spcPct val="50000"/>
              </a:spcBef>
            </a:pPr>
            <a:r>
              <a:rPr lang="en-US" altLang="en-US" dirty="0">
                <a:solidFill>
                  <a:srgbClr val="000000"/>
                </a:solidFill>
              </a:rPr>
              <a:t>Further, it is </a:t>
            </a:r>
            <a:r>
              <a:rPr lang="en-US" altLang="en-US" b="1" i="1" dirty="0">
                <a:solidFill>
                  <a:srgbClr val="000000"/>
                </a:solidFill>
              </a:rPr>
              <a:t>mutually agreed </a:t>
            </a:r>
            <a:r>
              <a:rPr lang="en-US" altLang="en-US" dirty="0">
                <a:solidFill>
                  <a:srgbClr val="000000"/>
                </a:solidFill>
              </a:rPr>
              <a:t>that it shall be an </a:t>
            </a:r>
            <a:r>
              <a:rPr lang="en-US" altLang="en-US" b="1" i="1" dirty="0">
                <a:solidFill>
                  <a:srgbClr val="000000"/>
                </a:solidFill>
              </a:rPr>
              <a:t>express condition precedent </a:t>
            </a:r>
            <a:r>
              <a:rPr lang="en-US" altLang="en-US" dirty="0">
                <a:solidFill>
                  <a:srgbClr val="000000"/>
                </a:solidFill>
              </a:rPr>
              <a:t>to any obligation owing by Contractor to Subcontractor to pay for any work, including changed, extra or additional work performed or claimed by Subcontractor under this Subcontract, that </a:t>
            </a:r>
            <a:r>
              <a:rPr lang="en-US" altLang="en-US" b="1" i="1" dirty="0">
                <a:solidFill>
                  <a:srgbClr val="000000"/>
                </a:solidFill>
              </a:rPr>
              <a:t>Contractor actually received payment on account thereof from Owner</a:t>
            </a:r>
            <a:r>
              <a:rPr lang="en-US" altLang="en-US" dirty="0">
                <a:solidFill>
                  <a:srgbClr val="000000"/>
                </a:solidFill>
              </a:rPr>
              <a:t>.</a:t>
            </a:r>
          </a:p>
        </p:txBody>
      </p:sp>
    </p:spTree>
    <p:extLst>
      <p:ext uri="{BB962C8B-B14F-4D97-AF65-F5344CB8AC3E}">
        <p14:creationId xmlns:p14="http://schemas.microsoft.com/office/powerpoint/2010/main" val="93880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Pay If Paid Clause</a:t>
            </a:r>
            <a:endParaRPr lang="en-US" dirty="0"/>
          </a:p>
        </p:txBody>
      </p:sp>
      <p:sp>
        <p:nvSpPr>
          <p:cNvPr id="3" name="Text Placeholder 2"/>
          <p:cNvSpPr>
            <a:spLocks noGrp="1"/>
          </p:cNvSpPr>
          <p:nvPr>
            <p:ph type="body" sz="quarter" idx="12"/>
          </p:nvPr>
        </p:nvSpPr>
        <p:spPr/>
        <p:txBody>
          <a:bodyPr/>
          <a:lstStyle/>
          <a:p>
            <a:pPr>
              <a:buFontTx/>
              <a:buChar char="•"/>
            </a:pPr>
            <a:r>
              <a:rPr lang="en-US" altLang="en-US" dirty="0">
                <a:solidFill>
                  <a:srgbClr val="663300"/>
                </a:solidFill>
                <a:latin typeface="+mj-lt"/>
                <a:cs typeface="Arial" panose="020B0604020202020204" pitchFamily="34" charset="0"/>
              </a:rPr>
              <a:t>General Contractor’s View</a:t>
            </a:r>
          </a:p>
          <a:p>
            <a:pPr lvl="1">
              <a:buFont typeface="Arial" panose="020B0604020202020204" pitchFamily="34" charset="0"/>
              <a:buChar char="•"/>
            </a:pPr>
            <a:r>
              <a:rPr lang="en-US" altLang="en-US" dirty="0">
                <a:solidFill>
                  <a:srgbClr val="663300"/>
                </a:solidFill>
                <a:latin typeface="+mj-lt"/>
                <a:cs typeface="Arial" panose="020B0604020202020204" pitchFamily="34" charset="0"/>
              </a:rPr>
              <a:t>Fair and Appropriate Allocation of Risk</a:t>
            </a:r>
          </a:p>
          <a:p>
            <a:pPr lvl="1">
              <a:buFont typeface="Arial" panose="020B0604020202020204" pitchFamily="34" charset="0"/>
              <a:buChar char="•"/>
            </a:pPr>
            <a:r>
              <a:rPr lang="en-US" altLang="en-US" dirty="0">
                <a:solidFill>
                  <a:srgbClr val="663300"/>
                </a:solidFill>
                <a:latin typeface="+mj-lt"/>
                <a:cs typeface="Arial" panose="020B0604020202020204" pitchFamily="34" charset="0"/>
              </a:rPr>
              <a:t>Not Responsible to Finance Project</a:t>
            </a: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41</a:t>
            </a:fld>
            <a:endParaRPr lang="en-US" dirty="0">
              <a:solidFill>
                <a:prstClr val="black">
                  <a:tint val="75000"/>
                </a:prstClr>
              </a:solidFill>
            </a:endParaRPr>
          </a:p>
        </p:txBody>
      </p:sp>
    </p:spTree>
    <p:extLst>
      <p:ext uri="{BB962C8B-B14F-4D97-AF65-F5344CB8AC3E}">
        <p14:creationId xmlns:p14="http://schemas.microsoft.com/office/powerpoint/2010/main" val="225644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if Paid Clause</a:t>
            </a:r>
            <a:endParaRPr lang="en-US" dirty="0"/>
          </a:p>
        </p:txBody>
      </p:sp>
      <p:sp>
        <p:nvSpPr>
          <p:cNvPr id="3" name="Text Placeholder 2"/>
          <p:cNvSpPr>
            <a:spLocks noGrp="1"/>
          </p:cNvSpPr>
          <p:nvPr>
            <p:ph type="body" sz="quarter" idx="12"/>
          </p:nvPr>
        </p:nvSpPr>
        <p:spPr/>
        <p:txBody>
          <a:bodyPr/>
          <a:lstStyle/>
          <a:p>
            <a:pPr>
              <a:buFontTx/>
              <a:buChar char="•"/>
            </a:pPr>
            <a:r>
              <a:rPr lang="en-US" altLang="en-US" dirty="0">
                <a:solidFill>
                  <a:srgbClr val="663300"/>
                </a:solidFill>
                <a:latin typeface="+mj-lt"/>
                <a:cs typeface="Arial" panose="020B0604020202020204" pitchFamily="34" charset="0"/>
              </a:rPr>
              <a:t>Subcontractor’s View</a:t>
            </a:r>
          </a:p>
          <a:p>
            <a:pPr lvl="1">
              <a:buFont typeface="Arial" panose="020B0604020202020204" pitchFamily="34" charset="0"/>
              <a:buChar char="•"/>
            </a:pPr>
            <a:r>
              <a:rPr lang="en-US" altLang="en-US" dirty="0">
                <a:solidFill>
                  <a:srgbClr val="663300"/>
                </a:solidFill>
                <a:latin typeface="+mj-lt"/>
                <a:cs typeface="Arial" panose="020B0604020202020204" pitchFamily="34" charset="0"/>
              </a:rPr>
              <a:t>No knowledge of Owner’s financing</a:t>
            </a:r>
          </a:p>
          <a:p>
            <a:pPr lvl="1">
              <a:buFont typeface="Arial" panose="020B0604020202020204" pitchFamily="34" charset="0"/>
              <a:buChar char="•"/>
            </a:pPr>
            <a:r>
              <a:rPr lang="en-US" altLang="en-US" dirty="0">
                <a:solidFill>
                  <a:srgbClr val="663300"/>
                </a:solidFill>
                <a:latin typeface="+mj-lt"/>
                <a:cs typeface="Arial" panose="020B0604020202020204" pitchFamily="34" charset="0"/>
              </a:rPr>
              <a:t>No relationship to Owner</a:t>
            </a:r>
          </a:p>
          <a:p>
            <a:pPr lvl="1">
              <a:buFont typeface="Arial" panose="020B0604020202020204" pitchFamily="34" charset="0"/>
              <a:buChar char="•"/>
            </a:pPr>
            <a:r>
              <a:rPr lang="en-US" altLang="en-US" dirty="0">
                <a:solidFill>
                  <a:srgbClr val="663300"/>
                </a:solidFill>
                <a:latin typeface="+mj-lt"/>
                <a:cs typeface="Arial" panose="020B0604020202020204" pitchFamily="34" charset="0"/>
              </a:rPr>
              <a:t>No control over payment issues that stem solely from Owner/General Contractor relationship</a:t>
            </a: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42</a:t>
            </a:fld>
            <a:endParaRPr lang="en-US" dirty="0">
              <a:solidFill>
                <a:prstClr val="black">
                  <a:tint val="75000"/>
                </a:prstClr>
              </a:solidFill>
            </a:endParaRPr>
          </a:p>
        </p:txBody>
      </p:sp>
    </p:spTree>
    <p:extLst>
      <p:ext uri="{BB962C8B-B14F-4D97-AF65-F5344CB8AC3E}">
        <p14:creationId xmlns:p14="http://schemas.microsoft.com/office/powerpoint/2010/main" val="350070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Pay If Paid Clause</a:t>
            </a:r>
            <a:endParaRPr lang="en-US" dirty="0"/>
          </a:p>
        </p:txBody>
      </p:sp>
      <p:sp>
        <p:nvSpPr>
          <p:cNvPr id="3" name="Text Placeholder 2"/>
          <p:cNvSpPr>
            <a:spLocks noGrp="1"/>
          </p:cNvSpPr>
          <p:nvPr>
            <p:ph type="body" sz="quarter" idx="12"/>
          </p:nvPr>
        </p:nvSpPr>
        <p:spPr/>
        <p:txBody>
          <a:bodyPr/>
          <a:lstStyle/>
          <a:p>
            <a:pPr>
              <a:buFontTx/>
              <a:buChar char="•"/>
            </a:pPr>
            <a:r>
              <a:rPr lang="en-US" altLang="en-US" dirty="0">
                <a:solidFill>
                  <a:srgbClr val="663300"/>
                </a:solidFill>
                <a:latin typeface="+mj-lt"/>
                <a:cs typeface="Arial" panose="020B0604020202020204" pitchFamily="34" charset="0"/>
              </a:rPr>
              <a:t>Potential Compromises/Issues to Consider</a:t>
            </a:r>
          </a:p>
          <a:p>
            <a:pPr lvl="1">
              <a:buFont typeface="Arial" panose="020B0604020202020204" pitchFamily="34" charset="0"/>
              <a:buChar char="•"/>
            </a:pPr>
            <a:r>
              <a:rPr lang="en-US" altLang="en-US" dirty="0" smtClean="0">
                <a:solidFill>
                  <a:srgbClr val="663300"/>
                </a:solidFill>
                <a:latin typeface="+mj-lt"/>
                <a:cs typeface="Arial" panose="020B0604020202020204" pitchFamily="34" charset="0"/>
              </a:rPr>
              <a:t>Time </a:t>
            </a:r>
            <a:r>
              <a:rPr lang="en-US" altLang="en-US" dirty="0">
                <a:solidFill>
                  <a:srgbClr val="663300"/>
                </a:solidFill>
                <a:latin typeface="+mj-lt"/>
                <a:cs typeface="Arial" panose="020B0604020202020204" pitchFamily="34" charset="0"/>
              </a:rPr>
              <a:t>limit for </a:t>
            </a:r>
            <a:r>
              <a:rPr lang="en-US" altLang="en-US" dirty="0" smtClean="0">
                <a:solidFill>
                  <a:srgbClr val="663300"/>
                </a:solidFill>
                <a:latin typeface="+mj-lt"/>
                <a:cs typeface="Arial" panose="020B0604020202020204" pitchFamily="34" charset="0"/>
              </a:rPr>
              <a:t>payment</a:t>
            </a:r>
          </a:p>
          <a:p>
            <a:pPr lvl="1">
              <a:buFont typeface="Arial" panose="020B0604020202020204" pitchFamily="34" charset="0"/>
              <a:buChar char="•"/>
            </a:pPr>
            <a:r>
              <a:rPr lang="en-US" altLang="en-US" dirty="0" smtClean="0">
                <a:solidFill>
                  <a:srgbClr val="663300"/>
                </a:solidFill>
                <a:latin typeface="+mj-lt"/>
                <a:cs typeface="Arial" panose="020B0604020202020204" pitchFamily="34" charset="0"/>
              </a:rPr>
              <a:t>Obligation to pay an “innocent” </a:t>
            </a:r>
            <a:r>
              <a:rPr lang="en-US" altLang="en-US" dirty="0" smtClean="0">
                <a:solidFill>
                  <a:srgbClr val="663300"/>
                </a:solidFill>
                <a:latin typeface="+mj-lt"/>
                <a:cs typeface="Arial" panose="020B0604020202020204" pitchFamily="34" charset="0"/>
              </a:rPr>
              <a:t>subcontractor</a:t>
            </a:r>
          </a:p>
          <a:p>
            <a:pPr lvl="2"/>
            <a:r>
              <a:rPr lang="en-US" altLang="en-US" dirty="0" smtClean="0">
                <a:solidFill>
                  <a:srgbClr val="663300"/>
                </a:solidFill>
                <a:latin typeface="+mj-lt"/>
                <a:cs typeface="Arial" panose="020B0604020202020204" pitchFamily="34" charset="0"/>
              </a:rPr>
              <a:t>i.e</a:t>
            </a:r>
            <a:r>
              <a:rPr lang="en-US" altLang="en-US" dirty="0" smtClean="0">
                <a:solidFill>
                  <a:srgbClr val="663300"/>
                </a:solidFill>
                <a:latin typeface="+mj-lt"/>
                <a:cs typeface="Arial" panose="020B0604020202020204" pitchFamily="34" charset="0"/>
              </a:rPr>
              <a:t>. General Contractor </a:t>
            </a:r>
            <a:r>
              <a:rPr lang="en-US" altLang="en-US" dirty="0" smtClean="0">
                <a:solidFill>
                  <a:srgbClr val="663300"/>
                </a:solidFill>
                <a:latin typeface="+mj-lt"/>
                <a:cs typeface="Arial" panose="020B0604020202020204" pitchFamily="34" charset="0"/>
              </a:rPr>
              <a:t>must pay Sub if the GC is not </a:t>
            </a:r>
            <a:r>
              <a:rPr lang="en-US" altLang="en-US" dirty="0" smtClean="0">
                <a:solidFill>
                  <a:srgbClr val="663300"/>
                </a:solidFill>
                <a:latin typeface="+mj-lt"/>
                <a:cs typeface="Arial" panose="020B0604020202020204" pitchFamily="34" charset="0"/>
              </a:rPr>
              <a:t>paid by Owner for reasons other than </a:t>
            </a:r>
            <a:r>
              <a:rPr lang="en-US" altLang="en-US" dirty="0" smtClean="0">
                <a:solidFill>
                  <a:srgbClr val="663300"/>
                </a:solidFill>
                <a:latin typeface="+mj-lt"/>
                <a:cs typeface="Arial" panose="020B0604020202020204" pitchFamily="34" charset="0"/>
              </a:rPr>
              <a:t>the </a:t>
            </a:r>
            <a:r>
              <a:rPr lang="en-US" altLang="en-US" dirty="0" smtClean="0">
                <a:solidFill>
                  <a:srgbClr val="663300"/>
                </a:solidFill>
                <a:latin typeface="+mj-lt"/>
                <a:cs typeface="Arial" panose="020B0604020202020204" pitchFamily="34" charset="0"/>
              </a:rPr>
              <a:t>Sub’s </a:t>
            </a:r>
            <a:r>
              <a:rPr lang="en-US" altLang="en-US" dirty="0" smtClean="0">
                <a:solidFill>
                  <a:srgbClr val="663300"/>
                </a:solidFill>
                <a:latin typeface="+mj-lt"/>
                <a:cs typeface="Arial" panose="020B0604020202020204" pitchFamily="34" charset="0"/>
              </a:rPr>
              <a:t>failure to perform.  </a:t>
            </a:r>
            <a:endParaRPr lang="en-US" altLang="en-US" dirty="0">
              <a:solidFill>
                <a:srgbClr val="663300"/>
              </a:solidFill>
              <a:latin typeface="+mj-lt"/>
              <a:cs typeface="Arial" panose="020B0604020202020204" pitchFamily="34" charset="0"/>
            </a:endParaRPr>
          </a:p>
          <a:p>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43</a:t>
            </a:fld>
            <a:endParaRPr lang="en-US" dirty="0">
              <a:solidFill>
                <a:prstClr val="black">
                  <a:tint val="75000"/>
                </a:prstClr>
              </a:solidFill>
            </a:endParaRPr>
          </a:p>
        </p:txBody>
      </p:sp>
    </p:spTree>
    <p:extLst>
      <p:ext uri="{BB962C8B-B14F-4D97-AF65-F5344CB8AC3E}">
        <p14:creationId xmlns:p14="http://schemas.microsoft.com/office/powerpoint/2010/main" val="318950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Dispute Resolution Provisions</a:t>
            </a:r>
            <a:endParaRPr lang="en-US" sz="4000" dirty="0"/>
          </a:p>
        </p:txBody>
      </p:sp>
      <p:sp>
        <p:nvSpPr>
          <p:cNvPr id="3" name="Text Placeholder 2"/>
          <p:cNvSpPr>
            <a:spLocks noGrp="1"/>
          </p:cNvSpPr>
          <p:nvPr>
            <p:ph type="body" sz="quarter" idx="12"/>
          </p:nvPr>
        </p:nvSpPr>
        <p:spPr>
          <a:xfrm>
            <a:off x="266220" y="1143000"/>
            <a:ext cx="7351059" cy="4604631"/>
          </a:xfrm>
        </p:spPr>
        <p:txBody>
          <a:bodyPr>
            <a:normAutofit/>
          </a:bodyPr>
          <a:lstStyle/>
          <a:p>
            <a:r>
              <a:rPr lang="en-US" dirty="0" smtClean="0">
                <a:solidFill>
                  <a:schemeClr val="tx1"/>
                </a:solidFill>
              </a:rPr>
              <a:t>Together we will prevail over the Owner!</a:t>
            </a:r>
          </a:p>
          <a:p>
            <a:endParaRPr lang="en-US" dirty="0">
              <a:solidFill>
                <a:srgbClr val="FF00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44</a:t>
            </a:fld>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380999" y="1752599"/>
            <a:ext cx="8382002" cy="3995031"/>
          </a:xfrm>
          <a:prstGeom prst="rect">
            <a:avLst/>
          </a:prstGeom>
        </p:spPr>
      </p:pic>
    </p:spTree>
    <p:extLst>
      <p:ext uri="{BB962C8B-B14F-4D97-AF65-F5344CB8AC3E}">
        <p14:creationId xmlns:p14="http://schemas.microsoft.com/office/powerpoint/2010/main" val="339676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Dispute Resolution Provisions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fontScale="85000" lnSpcReduction="10000"/>
          </a:bodyPr>
          <a:lstStyle/>
          <a:p>
            <a:r>
              <a:rPr lang="en-US" dirty="0" smtClean="0">
                <a:solidFill>
                  <a:schemeClr val="tx1"/>
                </a:solidFill>
              </a:rPr>
              <a:t>Building on the pay-if-paid concept, the majority of subcontracts contain pass-through dispute resolution provisions that further allocate the risk of Owner non-payment to the subcontractor</a:t>
            </a:r>
          </a:p>
          <a:p>
            <a:pPr lvl="1"/>
            <a:r>
              <a:rPr lang="en-US" dirty="0" smtClean="0">
                <a:solidFill>
                  <a:schemeClr val="tx1"/>
                </a:solidFill>
              </a:rPr>
              <a:t>In other words, the GC typically agrees to pass the subcontractor’s claim for additional compensation through to the Owner</a:t>
            </a:r>
          </a:p>
          <a:p>
            <a:pPr lvl="1"/>
            <a:r>
              <a:rPr lang="en-US" dirty="0" smtClean="0">
                <a:solidFill>
                  <a:schemeClr val="tx1"/>
                </a:solidFill>
              </a:rPr>
              <a:t>BUT the GC is only obligated to pay the subcontractor the amount actually recovered from the Owner </a:t>
            </a:r>
          </a:p>
          <a:p>
            <a:pPr lvl="1"/>
            <a:r>
              <a:rPr lang="en-US" dirty="0" smtClean="0">
                <a:solidFill>
                  <a:schemeClr val="tx1"/>
                </a:solidFill>
              </a:rPr>
              <a:t>AND the subcontractor is bound to the result of the upstream litigation or arbitration</a:t>
            </a:r>
            <a:endParaRPr lang="en-US" dirty="0">
              <a:solidFill>
                <a:srgbClr val="FF00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45</a:t>
            </a:fld>
            <a:endParaRPr lang="en-US" dirty="0">
              <a:solidFill>
                <a:prstClr val="black">
                  <a:tint val="75000"/>
                </a:prstClr>
              </a:solidFill>
            </a:endParaRPr>
          </a:p>
        </p:txBody>
      </p:sp>
    </p:spTree>
    <p:extLst>
      <p:ext uri="{BB962C8B-B14F-4D97-AF65-F5344CB8AC3E}">
        <p14:creationId xmlns:p14="http://schemas.microsoft.com/office/powerpoint/2010/main" val="26828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Dispute Resolution Provisions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fontScale="92500" lnSpcReduction="10000"/>
          </a:bodyPr>
          <a:lstStyle/>
          <a:p>
            <a:r>
              <a:rPr lang="en-US" dirty="0" smtClean="0">
                <a:solidFill>
                  <a:schemeClr val="tx1"/>
                </a:solidFill>
              </a:rPr>
              <a:t>To further limit the GC’s risk on subcontractor claims, more and more subcontracts contain provisions that give the GC significant control over the dispute resolution process</a:t>
            </a:r>
          </a:p>
          <a:p>
            <a:r>
              <a:rPr lang="en-US" dirty="0" smtClean="0">
                <a:solidFill>
                  <a:schemeClr val="tx1"/>
                </a:solidFill>
              </a:rPr>
              <a:t>Examples of dispute resolution process control provisions:</a:t>
            </a:r>
          </a:p>
          <a:p>
            <a:pPr lvl="1"/>
            <a:r>
              <a:rPr lang="en-US" dirty="0" smtClean="0">
                <a:solidFill>
                  <a:schemeClr val="tx1"/>
                </a:solidFill>
              </a:rPr>
              <a:t>GC has the right, in its sole discretion, to determine whether a subcontractor’s claim is a pass through claim </a:t>
            </a:r>
            <a:endParaRPr lang="en-US" dirty="0">
              <a:solidFill>
                <a:srgbClr val="FF0000"/>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46</a:t>
            </a:fld>
            <a:endParaRPr lang="en-US" dirty="0">
              <a:solidFill>
                <a:prstClr val="black">
                  <a:tint val="75000"/>
                </a:prstClr>
              </a:solidFill>
            </a:endParaRPr>
          </a:p>
        </p:txBody>
      </p:sp>
    </p:spTree>
    <p:extLst>
      <p:ext uri="{BB962C8B-B14F-4D97-AF65-F5344CB8AC3E}">
        <p14:creationId xmlns:p14="http://schemas.microsoft.com/office/powerpoint/2010/main" val="3849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Dispute Resolution Provisions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lnSpcReduction="10000"/>
          </a:bodyPr>
          <a:lstStyle/>
          <a:p>
            <a:r>
              <a:rPr lang="en-US" dirty="0" smtClean="0">
                <a:solidFill>
                  <a:schemeClr val="tx1"/>
                </a:solidFill>
              </a:rPr>
              <a:t>More examples of dispute resolution process control provisions:</a:t>
            </a:r>
          </a:p>
          <a:p>
            <a:pPr lvl="1"/>
            <a:r>
              <a:rPr lang="en-US" dirty="0" smtClean="0">
                <a:solidFill>
                  <a:schemeClr val="tx1"/>
                </a:solidFill>
              </a:rPr>
              <a:t>Subcontractor agrees to not maintain any independent action against the GC pending completion of the upstream pass-through process</a:t>
            </a:r>
          </a:p>
          <a:p>
            <a:pPr lvl="1"/>
            <a:r>
              <a:rPr lang="en-US" dirty="0" smtClean="0">
                <a:solidFill>
                  <a:schemeClr val="tx1"/>
                </a:solidFill>
              </a:rPr>
              <a:t>Subcontractor agrees to stay any lien or bond foreclosure actions pending completion of the upstream pass-through process</a:t>
            </a: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47</a:t>
            </a:fld>
            <a:endParaRPr lang="en-US" dirty="0">
              <a:solidFill>
                <a:prstClr val="black">
                  <a:tint val="75000"/>
                </a:prstClr>
              </a:solidFill>
            </a:endParaRPr>
          </a:p>
        </p:txBody>
      </p:sp>
    </p:spTree>
    <p:extLst>
      <p:ext uri="{BB962C8B-B14F-4D97-AF65-F5344CB8AC3E}">
        <p14:creationId xmlns:p14="http://schemas.microsoft.com/office/powerpoint/2010/main" val="143149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Dispute Resolution Provisions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fontScale="85000" lnSpcReduction="10000"/>
          </a:bodyPr>
          <a:lstStyle/>
          <a:p>
            <a:r>
              <a:rPr lang="en-US" dirty="0" smtClean="0">
                <a:solidFill>
                  <a:schemeClr val="tx1"/>
                </a:solidFill>
              </a:rPr>
              <a:t>More examples of dispute resolution process control provisions:</a:t>
            </a:r>
          </a:p>
          <a:p>
            <a:pPr lvl="1"/>
            <a:r>
              <a:rPr lang="en-US" dirty="0">
                <a:solidFill>
                  <a:schemeClr val="tx1"/>
                </a:solidFill>
              </a:rPr>
              <a:t>Subcontractor must fully cooperate in the presentation of its claim to the Owner, but the Subcontractor cannot participate as a party in the lawsuit or arbitration</a:t>
            </a:r>
          </a:p>
          <a:p>
            <a:pPr lvl="2"/>
            <a:r>
              <a:rPr lang="en-US" dirty="0">
                <a:solidFill>
                  <a:schemeClr val="tx1"/>
                </a:solidFill>
              </a:rPr>
              <a:t>AND the Subcontractor is responsible to pay for the GC’s attorney fees and expert fees incurred in presenting the subcontractor’s </a:t>
            </a:r>
            <a:r>
              <a:rPr lang="en-US" dirty="0" smtClean="0">
                <a:solidFill>
                  <a:schemeClr val="tx1"/>
                </a:solidFill>
              </a:rPr>
              <a:t>claim</a:t>
            </a:r>
          </a:p>
          <a:p>
            <a:pPr lvl="1"/>
            <a:r>
              <a:rPr lang="en-US" dirty="0" smtClean="0">
                <a:solidFill>
                  <a:schemeClr val="tx1"/>
                </a:solidFill>
              </a:rPr>
              <a:t>GC has the right to settle the subcontractor’s pass-through claim with the Owner, even as part of a global settlement that could significantly undervalue the subcontractor’s claim</a:t>
            </a:r>
            <a:endParaRPr lang="en-US" dirty="0">
              <a:solidFill>
                <a:schemeClr val="tx1"/>
              </a:solidFill>
            </a:endParaRP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48</a:t>
            </a:fld>
            <a:endParaRPr lang="en-US" dirty="0">
              <a:solidFill>
                <a:prstClr val="black">
                  <a:tint val="75000"/>
                </a:prstClr>
              </a:solidFill>
            </a:endParaRPr>
          </a:p>
        </p:txBody>
      </p:sp>
    </p:spTree>
    <p:extLst>
      <p:ext uri="{BB962C8B-B14F-4D97-AF65-F5344CB8AC3E}">
        <p14:creationId xmlns:p14="http://schemas.microsoft.com/office/powerpoint/2010/main" val="25672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Dispute Resolution Provisions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fontScale="92500" lnSpcReduction="20000"/>
          </a:bodyPr>
          <a:lstStyle/>
          <a:p>
            <a:r>
              <a:rPr lang="en-US" dirty="0" smtClean="0">
                <a:solidFill>
                  <a:schemeClr val="tx1"/>
                </a:solidFill>
              </a:rPr>
              <a:t>Key take-aways:</a:t>
            </a:r>
            <a:endParaRPr lang="en-US" dirty="0">
              <a:solidFill>
                <a:schemeClr val="tx1"/>
              </a:solidFill>
            </a:endParaRPr>
          </a:p>
          <a:p>
            <a:pPr lvl="1"/>
            <a:r>
              <a:rPr lang="en-US" dirty="0" smtClean="0">
                <a:solidFill>
                  <a:schemeClr val="tx1"/>
                </a:solidFill>
              </a:rPr>
              <a:t>Pass-through dispute resolution provisions can be a very powerful tool to allocate risk and control the process for resolution of subcontractor claims</a:t>
            </a:r>
          </a:p>
          <a:p>
            <a:pPr marL="457200" lvl="1" indent="0">
              <a:buNone/>
            </a:pPr>
            <a:endParaRPr lang="en-US" dirty="0" smtClean="0">
              <a:solidFill>
                <a:schemeClr val="tx1"/>
              </a:solidFill>
            </a:endParaRPr>
          </a:p>
          <a:p>
            <a:pPr lvl="1"/>
            <a:r>
              <a:rPr lang="en-US" dirty="0" smtClean="0">
                <a:solidFill>
                  <a:schemeClr val="tx1"/>
                </a:solidFill>
              </a:rPr>
              <a:t>Far too often, subcontractors are surprised to learn that their hands are tied and they must sit on the sidelines while the Owner and GC duke it out </a:t>
            </a:r>
          </a:p>
          <a:p>
            <a:pPr lvl="2"/>
            <a:r>
              <a:rPr lang="en-US" dirty="0" smtClean="0">
                <a:solidFill>
                  <a:schemeClr val="tx1"/>
                </a:solidFill>
              </a:rPr>
              <a:t>Subcontractors - READ your subcontract and NEGOTIATE terms!</a:t>
            </a:r>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49</a:t>
            </a:fld>
            <a:endParaRPr lang="en-US" dirty="0">
              <a:solidFill>
                <a:prstClr val="black">
                  <a:tint val="75000"/>
                </a:prstClr>
              </a:solidFill>
            </a:endParaRPr>
          </a:p>
        </p:txBody>
      </p:sp>
    </p:spTree>
    <p:extLst>
      <p:ext uri="{BB962C8B-B14F-4D97-AF65-F5344CB8AC3E}">
        <p14:creationId xmlns:p14="http://schemas.microsoft.com/office/powerpoint/2010/main" val="228148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Autofit/>
          </a:bodyPr>
          <a:lstStyle/>
          <a:p>
            <a:r>
              <a:rPr lang="en-US" sz="2800" b="1" u="sng" dirty="0" smtClean="0"/>
              <a:t>GC – Sub Relationships</a:t>
            </a:r>
            <a:r>
              <a:rPr lang="en-US" sz="2800" b="1" dirty="0" smtClean="0"/>
              <a:t>:   </a:t>
            </a:r>
            <a:r>
              <a:rPr lang="en-US" sz="2800" b="1" i="1" dirty="0" smtClean="0"/>
              <a:t>When Fair Isn’t Fair</a:t>
            </a:r>
            <a:endParaRPr lang="en-US" sz="3200" b="1" i="1" dirty="0"/>
          </a:p>
        </p:txBody>
      </p:sp>
      <p:sp>
        <p:nvSpPr>
          <p:cNvPr id="3" name="Text Placeholder 2"/>
          <p:cNvSpPr>
            <a:spLocks noGrp="1"/>
          </p:cNvSpPr>
          <p:nvPr>
            <p:ph type="body" sz="quarter" idx="12"/>
          </p:nvPr>
        </p:nvSpPr>
        <p:spPr>
          <a:xfrm>
            <a:off x="762000" y="1779030"/>
            <a:ext cx="7351059" cy="3766431"/>
          </a:xfrm>
        </p:spPr>
        <p:txBody>
          <a:bodyPr>
            <a:normAutofit/>
          </a:bodyPr>
          <a:lstStyle/>
          <a:p>
            <a:r>
              <a:rPr lang="en-US" dirty="0" smtClean="0"/>
              <a:t>Presenter Goals:</a:t>
            </a:r>
          </a:p>
          <a:p>
            <a:pPr lvl="1"/>
            <a:r>
              <a:rPr lang="en-US" dirty="0" smtClean="0"/>
              <a:t>Share common problem areas and issues</a:t>
            </a:r>
          </a:p>
          <a:p>
            <a:pPr lvl="1"/>
            <a:r>
              <a:rPr lang="en-US" dirty="0" smtClean="0"/>
              <a:t>Provide perspective to facilitate discussion</a:t>
            </a:r>
          </a:p>
          <a:p>
            <a:pPr lvl="1"/>
            <a:r>
              <a:rPr lang="en-US" dirty="0" smtClean="0"/>
              <a:t>Help parties anticipate and avoid conflicts</a:t>
            </a:r>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5</a:t>
            </a:fld>
            <a:endParaRPr lang="en-US" dirty="0">
              <a:solidFill>
                <a:prstClr val="black">
                  <a:tint val="75000"/>
                </a:prstClr>
              </a:solidFill>
            </a:endParaRPr>
          </a:p>
        </p:txBody>
      </p:sp>
    </p:spTree>
    <p:extLst>
      <p:ext uri="{BB962C8B-B14F-4D97-AF65-F5344CB8AC3E}">
        <p14:creationId xmlns:p14="http://schemas.microsoft.com/office/powerpoint/2010/main" val="371665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04800" y="685800"/>
            <a:ext cx="7239000" cy="5410200"/>
          </a:xfrm>
        </p:spPr>
        <p:txBody>
          <a:bodyPr>
            <a:normAutofit/>
          </a:bodyPr>
          <a:lstStyle/>
          <a:p>
            <a:pPr marL="0" lvl="0" indent="0" algn="ctr">
              <a:spcBef>
                <a:spcPts val="880"/>
              </a:spcBef>
              <a:buClr>
                <a:srgbClr val="613200"/>
              </a:buClr>
              <a:buSzPts val="4400"/>
              <a:buNone/>
            </a:pPr>
            <a:r>
              <a:rPr lang="en-US" sz="4000" b="1" dirty="0" smtClean="0"/>
              <a:t>General Contractor and Subcontractor Relationships:</a:t>
            </a:r>
          </a:p>
          <a:p>
            <a:pPr marL="0" lvl="0" indent="0" algn="ctr">
              <a:spcBef>
                <a:spcPts val="880"/>
              </a:spcBef>
              <a:buClr>
                <a:srgbClr val="613200"/>
              </a:buClr>
              <a:buSzPts val="4400"/>
              <a:buNone/>
            </a:pPr>
            <a:endParaRPr lang="en-US" sz="4000" b="1" dirty="0"/>
          </a:p>
          <a:p>
            <a:pPr marL="0" lvl="0" indent="0" algn="ctr">
              <a:spcBef>
                <a:spcPts val="880"/>
              </a:spcBef>
              <a:buClr>
                <a:srgbClr val="613200"/>
              </a:buClr>
              <a:buSzPts val="4400"/>
              <a:buNone/>
            </a:pPr>
            <a:r>
              <a:rPr lang="en-US" sz="4000" b="1" dirty="0" smtClean="0"/>
              <a:t>When Fair Isn’t Fair </a:t>
            </a:r>
          </a:p>
          <a:p>
            <a:pPr marL="0" lvl="0" indent="0" algn="ctr">
              <a:spcBef>
                <a:spcPts val="880"/>
              </a:spcBef>
              <a:buClr>
                <a:srgbClr val="613200"/>
              </a:buClr>
              <a:buSzPts val="4400"/>
              <a:buNone/>
            </a:pPr>
            <a:endParaRPr lang="en-US" sz="4000" dirty="0"/>
          </a:p>
          <a:p>
            <a:pPr marL="0" lvl="0" indent="0" algn="ctr">
              <a:spcBef>
                <a:spcPts val="800"/>
              </a:spcBef>
              <a:buClr>
                <a:srgbClr val="613200"/>
              </a:buClr>
              <a:buSzPts val="4000"/>
              <a:buNone/>
            </a:pPr>
            <a:r>
              <a:rPr lang="en-US" sz="2600" dirty="0" smtClean="0"/>
              <a:t>Presenter:</a:t>
            </a:r>
            <a:endParaRPr lang="en-US" sz="2600" dirty="0" smtClean="0"/>
          </a:p>
          <a:p>
            <a:pPr marL="0" lvl="0" indent="0" algn="ctr">
              <a:spcBef>
                <a:spcPts val="800"/>
              </a:spcBef>
              <a:buClr>
                <a:srgbClr val="613200"/>
              </a:buClr>
              <a:buSzPts val="4000"/>
              <a:buNone/>
            </a:pPr>
            <a:r>
              <a:rPr lang="en-US" sz="2600" dirty="0" smtClean="0"/>
              <a:t>Brian </a:t>
            </a:r>
            <a:r>
              <a:rPr lang="en-US" sz="2600" dirty="0" smtClean="0"/>
              <a:t>Guthrie</a:t>
            </a:r>
            <a:endParaRPr lang="en-US" sz="2600" i="1" dirty="0" smtClean="0"/>
          </a:p>
          <a:p>
            <a:pPr marL="0" indent="0" algn="ctr">
              <a:buNone/>
            </a:pPr>
            <a:endParaRPr lang="en-US" sz="4000" i="1" dirty="0"/>
          </a:p>
          <a:p>
            <a:pPr marL="0" indent="0" algn="ctr">
              <a:buNone/>
            </a:pPr>
            <a:endParaRPr lang="en-US" sz="4000" i="1" dirty="0" smtClean="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50</a:t>
            </a:fld>
            <a:endParaRPr lang="en-US" dirty="0">
              <a:solidFill>
                <a:prstClr val="black">
                  <a:tint val="75000"/>
                </a:prstClr>
              </a:solidFill>
            </a:endParaRPr>
          </a:p>
        </p:txBody>
      </p:sp>
    </p:spTree>
    <p:extLst>
      <p:ext uri="{BB962C8B-B14F-4D97-AF65-F5344CB8AC3E}">
        <p14:creationId xmlns:p14="http://schemas.microsoft.com/office/powerpoint/2010/main" val="123132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AD9507-DA86-4CCA-BCBA-06EC2EC07E33}"/>
              </a:ext>
            </a:extLst>
          </p:cNvPr>
          <p:cNvPicPr>
            <a:picLocks noChangeAspect="1"/>
          </p:cNvPicPr>
          <p:nvPr/>
        </p:nvPicPr>
        <p:blipFill>
          <a:blip r:embed="rId2"/>
          <a:stretch>
            <a:fillRect/>
          </a:stretch>
        </p:blipFill>
        <p:spPr>
          <a:xfrm>
            <a:off x="3367290" y="1637704"/>
            <a:ext cx="2409420" cy="692006"/>
          </a:xfrm>
          <a:prstGeom prst="rect">
            <a:avLst/>
          </a:prstGeom>
        </p:spPr>
      </p:pic>
      <p:sp>
        <p:nvSpPr>
          <p:cNvPr id="2" name="TextBox 1">
            <a:extLst>
              <a:ext uri="{FF2B5EF4-FFF2-40B4-BE49-F238E27FC236}">
                <a16:creationId xmlns:a16="http://schemas.microsoft.com/office/drawing/2014/main" id="{BC8DEDC9-2569-44C1-97A0-0D640ED4AE5D}"/>
              </a:ext>
            </a:extLst>
          </p:cNvPr>
          <p:cNvSpPr txBox="1"/>
          <p:nvPr/>
        </p:nvSpPr>
        <p:spPr>
          <a:xfrm>
            <a:off x="2587658" y="381000"/>
            <a:ext cx="4475375" cy="600164"/>
          </a:xfrm>
          <a:prstGeom prst="rect">
            <a:avLst/>
          </a:prstGeom>
          <a:noFill/>
        </p:spPr>
        <p:txBody>
          <a:bodyPr wrap="square" rtlCol="0">
            <a:spAutoFit/>
          </a:bodyPr>
          <a:lstStyle/>
          <a:p>
            <a:pPr algn="ctr" defTabSz="685800">
              <a:defRPr/>
            </a:pPr>
            <a:r>
              <a:rPr lang="en-US" sz="1650" dirty="0">
                <a:solidFill>
                  <a:prstClr val="white"/>
                </a:solidFill>
                <a:latin typeface="Lato"/>
              </a:rPr>
              <a:t>THANK YOU TO PUGET SOUND CFMA’S </a:t>
            </a:r>
          </a:p>
          <a:p>
            <a:pPr algn="ctr" defTabSz="685800">
              <a:defRPr/>
            </a:pPr>
            <a:r>
              <a:rPr lang="en-US" sz="1650" dirty="0">
                <a:solidFill>
                  <a:prstClr val="white"/>
                </a:solidFill>
                <a:latin typeface="Lato"/>
              </a:rPr>
              <a:t>2020/2021 ANNUAL EVENT SPONSOR</a:t>
            </a:r>
          </a:p>
        </p:txBody>
      </p:sp>
      <p:sp>
        <p:nvSpPr>
          <p:cNvPr id="10" name="TextBox 9">
            <a:extLst>
              <a:ext uri="{FF2B5EF4-FFF2-40B4-BE49-F238E27FC236}">
                <a16:creationId xmlns:a16="http://schemas.microsoft.com/office/drawing/2014/main" id="{1A696FD2-B1F4-45E2-BAC1-17FF52BA9501}"/>
              </a:ext>
            </a:extLst>
          </p:cNvPr>
          <p:cNvSpPr txBox="1"/>
          <p:nvPr/>
        </p:nvSpPr>
        <p:spPr>
          <a:xfrm>
            <a:off x="1611984" y="2730827"/>
            <a:ext cx="6426724" cy="1708160"/>
          </a:xfrm>
          <a:prstGeom prst="rect">
            <a:avLst/>
          </a:prstGeom>
          <a:noFill/>
        </p:spPr>
        <p:txBody>
          <a:bodyPr wrap="square" rtlCol="0">
            <a:spAutoFit/>
          </a:bodyPr>
          <a:lstStyle/>
          <a:p>
            <a:pPr defTabSz="685800"/>
            <a:r>
              <a:rPr lang="en-US" sz="1500" b="1" dirty="0">
                <a:solidFill>
                  <a:prstClr val="black"/>
                </a:solidFill>
                <a:latin typeface="Verdana" panose="020B0604030504040204" pitchFamily="34" charset="0"/>
              </a:rPr>
              <a:t>SAVE THE DATE---UPCOMING CHAPTER EVENTS </a:t>
            </a:r>
            <a:endParaRPr lang="en-US" sz="1500" dirty="0">
              <a:solidFill>
                <a:prstClr val="black"/>
              </a:solidFill>
              <a:latin typeface="Lato"/>
            </a:endParaRPr>
          </a:p>
          <a:p>
            <a:pPr algn="ctr" defTabSz="685800"/>
            <a:r>
              <a:rPr lang="en-US" sz="1500" dirty="0">
                <a:solidFill>
                  <a:prstClr val="black"/>
                </a:solidFill>
                <a:latin typeface="Lato"/>
              </a:rPr>
              <a:t> </a:t>
            </a:r>
          </a:p>
          <a:p>
            <a:pPr defTabSz="685800"/>
            <a:r>
              <a:rPr lang="en-US" sz="1500">
                <a:solidFill>
                  <a:prstClr val="black"/>
                </a:solidFill>
                <a:latin typeface="Verdana" panose="020B0604030504040204" pitchFamily="34" charset="0"/>
              </a:rPr>
              <a:t>January </a:t>
            </a:r>
            <a:r>
              <a:rPr lang="en-US" sz="1500" dirty="0">
                <a:solidFill>
                  <a:prstClr val="black"/>
                </a:solidFill>
                <a:latin typeface="Verdana" panose="020B0604030504040204" pitchFamily="34" charset="0"/>
              </a:rPr>
              <a:t>12: CPA Accounting Update</a:t>
            </a:r>
            <a:endParaRPr lang="en-US" sz="1500" dirty="0">
              <a:solidFill>
                <a:prstClr val="black"/>
              </a:solidFill>
              <a:latin typeface="Lato"/>
            </a:endParaRPr>
          </a:p>
          <a:p>
            <a:pPr defTabSz="685800"/>
            <a:r>
              <a:rPr lang="en-US" sz="1500" dirty="0">
                <a:solidFill>
                  <a:prstClr val="black"/>
                </a:solidFill>
                <a:latin typeface="Verdana" panose="020B0604030504040204" pitchFamily="34" charset="0"/>
              </a:rPr>
              <a:t>February 9: Government/Legislation Construction Update</a:t>
            </a:r>
            <a:endParaRPr lang="en-US" sz="1500" dirty="0">
              <a:solidFill>
                <a:prstClr val="black"/>
              </a:solidFill>
              <a:latin typeface="Lato"/>
            </a:endParaRPr>
          </a:p>
          <a:p>
            <a:pPr defTabSz="685800"/>
            <a:r>
              <a:rPr lang="en-US" sz="1500" dirty="0">
                <a:solidFill>
                  <a:prstClr val="black"/>
                </a:solidFill>
                <a:latin typeface="Verdana" panose="020B0604030504040204" pitchFamily="34" charset="0"/>
              </a:rPr>
              <a:t>March 9: Economic Update</a:t>
            </a:r>
            <a:endParaRPr lang="en-US" sz="1500" dirty="0">
              <a:solidFill>
                <a:prstClr val="black"/>
              </a:solidFill>
              <a:latin typeface="Lato"/>
            </a:endParaRPr>
          </a:p>
          <a:p>
            <a:pPr defTabSz="685800"/>
            <a:r>
              <a:rPr lang="en-US" sz="1500" dirty="0">
                <a:solidFill>
                  <a:prstClr val="black"/>
                </a:solidFill>
                <a:latin typeface="Verdana" panose="020B0604030504040204" pitchFamily="34" charset="0"/>
              </a:rPr>
              <a:t>April 13: HR Update and Supported Employment</a:t>
            </a:r>
            <a:endParaRPr lang="en-US" sz="1500" dirty="0">
              <a:solidFill>
                <a:prstClr val="black"/>
              </a:solidFill>
              <a:latin typeface="Lato"/>
            </a:endParaRPr>
          </a:p>
          <a:p>
            <a:pPr defTabSz="685800"/>
            <a:r>
              <a:rPr lang="en-US" sz="1500" dirty="0">
                <a:solidFill>
                  <a:prstClr val="black"/>
                </a:solidFill>
                <a:latin typeface="Verdana" panose="020B0604030504040204" pitchFamily="34" charset="0"/>
              </a:rPr>
              <a:t>May 11: C-Suite Panel</a:t>
            </a:r>
            <a:endParaRPr lang="en-US" sz="1500" dirty="0">
              <a:solidFill>
                <a:srgbClr val="44546A">
                  <a:lumMod val="75000"/>
                </a:srgbClr>
              </a:solidFill>
              <a:latin typeface="Lato"/>
            </a:endParaRPr>
          </a:p>
        </p:txBody>
      </p:sp>
      <p:sp>
        <p:nvSpPr>
          <p:cNvPr id="4" name="TextBox 3">
            <a:extLst>
              <a:ext uri="{FF2B5EF4-FFF2-40B4-BE49-F238E27FC236}">
                <a16:creationId xmlns:a16="http://schemas.microsoft.com/office/drawing/2014/main" id="{DBE8595E-5146-4EB9-9431-9B206CB40CA7}"/>
              </a:ext>
            </a:extLst>
          </p:cNvPr>
          <p:cNvSpPr txBox="1"/>
          <p:nvPr/>
        </p:nvSpPr>
        <p:spPr>
          <a:xfrm>
            <a:off x="459557" y="4991286"/>
            <a:ext cx="8441394" cy="369332"/>
          </a:xfrm>
          <a:prstGeom prst="rect">
            <a:avLst/>
          </a:prstGeom>
          <a:solidFill>
            <a:srgbClr val="00B050"/>
          </a:solidFill>
        </p:spPr>
        <p:txBody>
          <a:bodyPr wrap="square" rtlCol="0">
            <a:spAutoFit/>
          </a:bodyPr>
          <a:lstStyle/>
          <a:p>
            <a:pPr algn="ctr" defTabSz="685800">
              <a:defRPr/>
            </a:pPr>
            <a:r>
              <a:rPr lang="en-US" dirty="0">
                <a:solidFill>
                  <a:prstClr val="white"/>
                </a:solidFill>
                <a:latin typeface="Lato"/>
              </a:rPr>
              <a:t>Visit </a:t>
            </a:r>
            <a:r>
              <a:rPr lang="en-US" dirty="0">
                <a:solidFill>
                  <a:prstClr val="white"/>
                </a:solidFill>
                <a:latin typeface="Lato"/>
                <a:hlinkClick r:id="rId3">
                  <a:extLst>
                    <a:ext uri="{A12FA001-AC4F-418D-AE19-62706E023703}">
                      <ahyp:hlinkClr xmlns:ahyp="http://schemas.microsoft.com/office/drawing/2018/hyperlinkcolor" xmlns="" val="tx"/>
                    </a:ext>
                  </a:extLst>
                </a:hlinkClick>
              </a:rPr>
              <a:t>http://pugetsound.cfma.org</a:t>
            </a:r>
            <a:r>
              <a:rPr lang="en-US" dirty="0">
                <a:solidFill>
                  <a:prstClr val="white"/>
                </a:solidFill>
                <a:latin typeface="Lato"/>
              </a:rPr>
              <a:t> for more information on our chapter and events.</a:t>
            </a:r>
          </a:p>
        </p:txBody>
      </p:sp>
    </p:spTree>
    <p:extLst>
      <p:ext uri="{BB962C8B-B14F-4D97-AF65-F5344CB8AC3E}">
        <p14:creationId xmlns:p14="http://schemas.microsoft.com/office/powerpoint/2010/main" val="3694010865"/>
      </p:ext>
    </p:extLst>
  </p:cSld>
  <p:clrMapOvr>
    <a:masterClrMapping/>
  </p:clrMapOvr>
  <mc:AlternateContent xmlns:mc="http://schemas.openxmlformats.org/markup-compatibility/2006" xmlns:p14="http://schemas.microsoft.com/office/powerpoint/2010/main">
    <mc:Choice Requires="p14">
      <p:transition spd="slow" p14:dur="10500" advClick="0" advTm="10000"/>
    </mc:Choice>
    <mc:Fallback xmlns="">
      <p:transition spd="slow"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AD9507-DA86-4CCA-BCBA-06EC2EC07E33}"/>
              </a:ext>
            </a:extLst>
          </p:cNvPr>
          <p:cNvPicPr>
            <a:picLocks noChangeAspect="1"/>
          </p:cNvPicPr>
          <p:nvPr/>
        </p:nvPicPr>
        <p:blipFill>
          <a:blip r:embed="rId2"/>
          <a:stretch>
            <a:fillRect/>
          </a:stretch>
        </p:blipFill>
        <p:spPr>
          <a:xfrm>
            <a:off x="3367290" y="1637704"/>
            <a:ext cx="2409420" cy="692006"/>
          </a:xfrm>
          <a:prstGeom prst="rect">
            <a:avLst/>
          </a:prstGeom>
        </p:spPr>
      </p:pic>
      <p:sp>
        <p:nvSpPr>
          <p:cNvPr id="2" name="TextBox 1">
            <a:extLst>
              <a:ext uri="{FF2B5EF4-FFF2-40B4-BE49-F238E27FC236}">
                <a16:creationId xmlns:a16="http://schemas.microsoft.com/office/drawing/2014/main" id="{BC8DEDC9-2569-44C1-97A0-0D640ED4AE5D}"/>
              </a:ext>
            </a:extLst>
          </p:cNvPr>
          <p:cNvSpPr txBox="1"/>
          <p:nvPr/>
        </p:nvSpPr>
        <p:spPr>
          <a:xfrm>
            <a:off x="2590800" y="381000"/>
            <a:ext cx="4475375" cy="600164"/>
          </a:xfrm>
          <a:prstGeom prst="rect">
            <a:avLst/>
          </a:prstGeom>
          <a:noFill/>
        </p:spPr>
        <p:txBody>
          <a:bodyPr wrap="square" rtlCol="0">
            <a:spAutoFit/>
          </a:bodyPr>
          <a:lstStyle/>
          <a:p>
            <a:pPr algn="ctr" defTabSz="685800">
              <a:defRPr/>
            </a:pPr>
            <a:r>
              <a:rPr lang="en-US" sz="1650" dirty="0">
                <a:solidFill>
                  <a:prstClr val="white"/>
                </a:solidFill>
                <a:latin typeface="Lato"/>
              </a:rPr>
              <a:t>THANK YOU TO PUGET SOUND CFMA’S </a:t>
            </a:r>
          </a:p>
          <a:p>
            <a:pPr algn="ctr" defTabSz="685800">
              <a:defRPr/>
            </a:pPr>
            <a:r>
              <a:rPr lang="en-US" sz="1650" dirty="0">
                <a:solidFill>
                  <a:prstClr val="white"/>
                </a:solidFill>
                <a:latin typeface="Lato"/>
              </a:rPr>
              <a:t>2020/2021 ANNUAL EVENT SPONSOR</a:t>
            </a:r>
          </a:p>
        </p:txBody>
      </p:sp>
      <p:sp>
        <p:nvSpPr>
          <p:cNvPr id="10" name="TextBox 9">
            <a:extLst>
              <a:ext uri="{FF2B5EF4-FFF2-40B4-BE49-F238E27FC236}">
                <a16:creationId xmlns:a16="http://schemas.microsoft.com/office/drawing/2014/main" id="{1A696FD2-B1F4-45E2-BAC1-17FF52BA9501}"/>
              </a:ext>
            </a:extLst>
          </p:cNvPr>
          <p:cNvSpPr txBox="1"/>
          <p:nvPr/>
        </p:nvSpPr>
        <p:spPr>
          <a:xfrm>
            <a:off x="1760456" y="3296435"/>
            <a:ext cx="6426724" cy="553998"/>
          </a:xfrm>
          <a:prstGeom prst="rect">
            <a:avLst/>
          </a:prstGeom>
          <a:noFill/>
        </p:spPr>
        <p:txBody>
          <a:bodyPr wrap="square" rtlCol="0">
            <a:spAutoFit/>
          </a:bodyPr>
          <a:lstStyle/>
          <a:p>
            <a:pPr defTabSz="685800"/>
            <a:r>
              <a:rPr lang="en-US" sz="1500" b="1" dirty="0">
                <a:solidFill>
                  <a:prstClr val="black"/>
                </a:solidFill>
                <a:latin typeface="Verdana" panose="020B0604030504040204" pitchFamily="34" charset="0"/>
              </a:rPr>
              <a:t>SAVE THE DATE---UPCOMING CHAPTER EVENTS </a:t>
            </a:r>
            <a:endParaRPr lang="en-US" sz="1500" dirty="0">
              <a:solidFill>
                <a:prstClr val="black"/>
              </a:solidFill>
              <a:latin typeface="Lato"/>
            </a:endParaRPr>
          </a:p>
          <a:p>
            <a:pPr algn="ctr" defTabSz="685800"/>
            <a:r>
              <a:rPr lang="en-US" sz="1500" dirty="0">
                <a:solidFill>
                  <a:prstClr val="black"/>
                </a:solidFill>
                <a:latin typeface="Lato"/>
              </a:rPr>
              <a:t> </a:t>
            </a:r>
          </a:p>
        </p:txBody>
      </p:sp>
      <p:sp>
        <p:nvSpPr>
          <p:cNvPr id="4" name="TextBox 3">
            <a:extLst>
              <a:ext uri="{FF2B5EF4-FFF2-40B4-BE49-F238E27FC236}">
                <a16:creationId xmlns:a16="http://schemas.microsoft.com/office/drawing/2014/main" id="{DBE8595E-5146-4EB9-9431-9B206CB40CA7}"/>
              </a:ext>
            </a:extLst>
          </p:cNvPr>
          <p:cNvSpPr txBox="1"/>
          <p:nvPr/>
        </p:nvSpPr>
        <p:spPr>
          <a:xfrm>
            <a:off x="956820" y="3162105"/>
            <a:ext cx="7541134" cy="646331"/>
          </a:xfrm>
          <a:prstGeom prst="rect">
            <a:avLst/>
          </a:prstGeom>
          <a:solidFill>
            <a:srgbClr val="00B050"/>
          </a:solidFill>
        </p:spPr>
        <p:txBody>
          <a:bodyPr wrap="square" rtlCol="0">
            <a:spAutoFit/>
          </a:bodyPr>
          <a:lstStyle/>
          <a:p>
            <a:pPr algn="ctr" defTabSz="685800">
              <a:defRPr/>
            </a:pPr>
            <a:r>
              <a:rPr lang="en-US" dirty="0">
                <a:solidFill>
                  <a:prstClr val="white"/>
                </a:solidFill>
                <a:latin typeface="Lato"/>
              </a:rPr>
              <a:t>CPE Code Word for this webinar for the Evaluation/CPE Site is “gourd” National CMFA will email attendees with a link to the Event Evaluation.</a:t>
            </a:r>
          </a:p>
        </p:txBody>
      </p:sp>
    </p:spTree>
    <p:extLst>
      <p:ext uri="{BB962C8B-B14F-4D97-AF65-F5344CB8AC3E}">
        <p14:creationId xmlns:p14="http://schemas.microsoft.com/office/powerpoint/2010/main" val="4094899338"/>
      </p:ext>
    </p:extLst>
  </p:cSld>
  <p:clrMapOvr>
    <a:masterClrMapping/>
  </p:clrMapOvr>
  <mc:AlternateContent xmlns:mc="http://schemas.openxmlformats.org/markup-compatibility/2006" xmlns:p14="http://schemas.microsoft.com/office/powerpoint/2010/main">
    <mc:Choice Requires="p14">
      <p:transition spd="slow" p14:dur="105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a:bodyPr>
          <a:lstStyle/>
          <a:p>
            <a:r>
              <a:rPr lang="en-US" sz="4000" dirty="0" smtClean="0"/>
              <a:t>Today’s Agenda</a:t>
            </a:r>
            <a:endParaRPr lang="en-US" sz="4000" dirty="0"/>
          </a:p>
        </p:txBody>
      </p:sp>
      <p:sp>
        <p:nvSpPr>
          <p:cNvPr id="3" name="Text Placeholder 2"/>
          <p:cNvSpPr>
            <a:spLocks noGrp="1"/>
          </p:cNvSpPr>
          <p:nvPr>
            <p:ph type="body" sz="quarter" idx="12"/>
          </p:nvPr>
        </p:nvSpPr>
        <p:spPr>
          <a:xfrm>
            <a:off x="228599" y="1143000"/>
            <a:ext cx="7351059" cy="4604631"/>
          </a:xfrm>
        </p:spPr>
        <p:txBody>
          <a:bodyPr/>
          <a:lstStyle/>
          <a:p>
            <a:r>
              <a:rPr lang="en-US" dirty="0" smtClean="0"/>
              <a:t>Bidding Rights and Responsibilities</a:t>
            </a:r>
          </a:p>
          <a:p>
            <a:r>
              <a:rPr lang="en-US" dirty="0" smtClean="0"/>
              <a:t>Performance Rights and Responsibilities:</a:t>
            </a:r>
          </a:p>
          <a:p>
            <a:pPr lvl="1"/>
            <a:r>
              <a:rPr lang="en-US" dirty="0" smtClean="0"/>
              <a:t>Implied Duties and Warranties</a:t>
            </a:r>
          </a:p>
          <a:p>
            <a:pPr lvl="1"/>
            <a:r>
              <a:rPr lang="en-US" dirty="0" smtClean="0"/>
              <a:t>Statutory Restrictions or Requirements</a:t>
            </a:r>
          </a:p>
          <a:p>
            <a:pPr lvl="1"/>
            <a:r>
              <a:rPr lang="en-US" dirty="0" smtClean="0"/>
              <a:t>Key Subcontract Provisions:</a:t>
            </a:r>
          </a:p>
          <a:p>
            <a:pPr lvl="2"/>
            <a:r>
              <a:rPr lang="en-US" dirty="0" smtClean="0"/>
              <a:t>Flow Down / Incorporation of the Main Contract</a:t>
            </a:r>
          </a:p>
          <a:p>
            <a:pPr lvl="2"/>
            <a:r>
              <a:rPr lang="en-US" dirty="0" smtClean="0"/>
              <a:t>Claim Waiver</a:t>
            </a:r>
          </a:p>
          <a:p>
            <a:pPr lvl="2"/>
            <a:r>
              <a:rPr lang="en-US" dirty="0" smtClean="0"/>
              <a:t>Payment</a:t>
            </a:r>
          </a:p>
          <a:p>
            <a:pPr lvl="2"/>
            <a:r>
              <a:rPr lang="en-US" dirty="0" smtClean="0"/>
              <a:t>Dispute Resolution</a:t>
            </a:r>
          </a:p>
          <a:p>
            <a:pPr marL="457200" lvl="1" indent="0">
              <a:buNone/>
            </a:pPr>
            <a:endParaRPr lang="en-US" dirty="0" smtClean="0"/>
          </a:p>
          <a:p>
            <a:pPr lvl="1"/>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6</a:t>
            </a:fld>
            <a:endParaRPr lang="en-US" dirty="0">
              <a:solidFill>
                <a:prstClr val="black">
                  <a:tint val="75000"/>
                </a:prstClr>
              </a:solidFill>
            </a:endParaRPr>
          </a:p>
        </p:txBody>
      </p:sp>
    </p:spTree>
    <p:extLst>
      <p:ext uri="{BB962C8B-B14F-4D97-AF65-F5344CB8AC3E}">
        <p14:creationId xmlns:p14="http://schemas.microsoft.com/office/powerpoint/2010/main" val="142139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fontScale="90000"/>
          </a:bodyPr>
          <a:lstStyle/>
          <a:p>
            <a:r>
              <a:rPr lang="en-US" sz="4000" dirty="0" smtClean="0"/>
              <a:t>Bidding Rights and Responsibilities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a:bodyPr>
          <a:lstStyle/>
          <a:p>
            <a:r>
              <a:rPr lang="en-US" altLang="en-US" b="1" dirty="0" smtClean="0">
                <a:solidFill>
                  <a:schemeClr val="tx1"/>
                </a:solidFill>
              </a:rPr>
              <a:t>Before they even know for sure that there will be a Project to build together… </a:t>
            </a:r>
          </a:p>
          <a:p>
            <a:endParaRPr lang="en-US" dirty="0" smtClean="0">
              <a:solidFill>
                <a:srgbClr val="FF0000"/>
              </a:solidFill>
            </a:endParaRPr>
          </a:p>
          <a:p>
            <a:pPr marL="457200" lvl="1" indent="0">
              <a:buNone/>
            </a:pPr>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7</a:t>
            </a:fld>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838200" y="2743200"/>
            <a:ext cx="7162800" cy="2895600"/>
          </a:xfrm>
          <a:prstGeom prst="rect">
            <a:avLst/>
          </a:prstGeom>
        </p:spPr>
      </p:pic>
    </p:spTree>
    <p:extLst>
      <p:ext uri="{BB962C8B-B14F-4D97-AF65-F5344CB8AC3E}">
        <p14:creationId xmlns:p14="http://schemas.microsoft.com/office/powerpoint/2010/main" val="47167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fontScale="90000"/>
          </a:bodyPr>
          <a:lstStyle/>
          <a:p>
            <a:r>
              <a:rPr lang="en-US" sz="4000" dirty="0" smtClean="0"/>
              <a:t>Bidding Rights and Responsibilities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a:bodyPr>
          <a:lstStyle/>
          <a:p>
            <a:r>
              <a:rPr lang="en-US" altLang="en-US" b="1" dirty="0">
                <a:solidFill>
                  <a:schemeClr val="tx1"/>
                </a:solidFill>
              </a:rPr>
              <a:t>General Contractors and Subcontractors begin jockeying to best allocate the risks associated with a prospective Project through the bidding </a:t>
            </a:r>
            <a:r>
              <a:rPr lang="en-US" altLang="en-US" b="1" dirty="0" smtClean="0">
                <a:solidFill>
                  <a:schemeClr val="tx1"/>
                </a:solidFill>
              </a:rPr>
              <a:t>process</a:t>
            </a:r>
          </a:p>
          <a:p>
            <a:endParaRPr lang="en-US" altLang="en-US" b="1" dirty="0">
              <a:solidFill>
                <a:schemeClr val="tx1"/>
              </a:solidFill>
            </a:endParaRPr>
          </a:p>
          <a:p>
            <a:endParaRPr lang="en-US" dirty="0" smtClean="0">
              <a:solidFill>
                <a:srgbClr val="FF0000"/>
              </a:solidFill>
            </a:endParaRPr>
          </a:p>
          <a:p>
            <a:pPr marL="457200" lvl="1" indent="0">
              <a:buNone/>
            </a:pPr>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8</a:t>
            </a:fld>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1981200" y="3200400"/>
            <a:ext cx="5029200" cy="2590800"/>
          </a:xfrm>
          <a:prstGeom prst="rect">
            <a:avLst/>
          </a:prstGeom>
        </p:spPr>
      </p:pic>
    </p:spTree>
    <p:extLst>
      <p:ext uri="{BB962C8B-B14F-4D97-AF65-F5344CB8AC3E}">
        <p14:creationId xmlns:p14="http://schemas.microsoft.com/office/powerpoint/2010/main" val="31428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90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0"/>
            <a:ext cx="7239001" cy="990600"/>
          </a:xfrm>
          <a:noFill/>
        </p:spPr>
        <p:txBody>
          <a:bodyPr>
            <a:normAutofit fontScale="90000"/>
          </a:bodyPr>
          <a:lstStyle/>
          <a:p>
            <a:r>
              <a:rPr lang="en-US" sz="4000" dirty="0" smtClean="0"/>
              <a:t>Bidding Rights and Responsibilities</a:t>
            </a:r>
            <a:endParaRPr lang="en-US" sz="4000" dirty="0"/>
          </a:p>
        </p:txBody>
      </p:sp>
      <p:sp>
        <p:nvSpPr>
          <p:cNvPr id="3" name="Text Placeholder 2"/>
          <p:cNvSpPr>
            <a:spLocks noGrp="1"/>
          </p:cNvSpPr>
          <p:nvPr>
            <p:ph type="body" sz="quarter" idx="12"/>
          </p:nvPr>
        </p:nvSpPr>
        <p:spPr>
          <a:xfrm>
            <a:off x="228599" y="1143000"/>
            <a:ext cx="7351059" cy="4604631"/>
          </a:xfrm>
        </p:spPr>
        <p:txBody>
          <a:bodyPr>
            <a:normAutofit fontScale="92500" lnSpcReduction="10000"/>
          </a:bodyPr>
          <a:lstStyle/>
          <a:p>
            <a:r>
              <a:rPr lang="en-US" altLang="en-US" b="1" dirty="0" smtClean="0">
                <a:solidFill>
                  <a:schemeClr val="tx1"/>
                </a:solidFill>
              </a:rPr>
              <a:t>What is a “bid”?</a:t>
            </a:r>
          </a:p>
          <a:p>
            <a:r>
              <a:rPr lang="en-US" altLang="en-US" b="1" dirty="0" smtClean="0">
                <a:solidFill>
                  <a:schemeClr val="tx1"/>
                </a:solidFill>
              </a:rPr>
              <a:t>A </a:t>
            </a:r>
            <a:r>
              <a:rPr lang="en-US" altLang="en-US" b="1" dirty="0">
                <a:solidFill>
                  <a:schemeClr val="tx1"/>
                </a:solidFill>
              </a:rPr>
              <a:t>bid is an offer (to enter </a:t>
            </a:r>
            <a:r>
              <a:rPr lang="en-US" altLang="en-US" b="1" dirty="0" smtClean="0">
                <a:solidFill>
                  <a:schemeClr val="tx1"/>
                </a:solidFill>
              </a:rPr>
              <a:t>into a </a:t>
            </a:r>
            <a:r>
              <a:rPr lang="en-US" altLang="en-US" b="1" dirty="0">
                <a:solidFill>
                  <a:schemeClr val="tx1"/>
                </a:solidFill>
              </a:rPr>
              <a:t>contract).</a:t>
            </a:r>
          </a:p>
          <a:p>
            <a:pPr>
              <a:spcBef>
                <a:spcPct val="0"/>
              </a:spcBef>
            </a:pPr>
            <a:r>
              <a:rPr lang="en-US" altLang="en-US" dirty="0">
                <a:solidFill>
                  <a:schemeClr val="tx1"/>
                </a:solidFill>
                <a:latin typeface="Times New Roman" panose="02020603050405020304" pitchFamily="18" charset="0"/>
              </a:rPr>
              <a:t>“[A] bid is no more than an offer to contract</a:t>
            </a:r>
            <a:r>
              <a:rPr lang="en-US" altLang="en-US" dirty="0" smtClean="0">
                <a:solidFill>
                  <a:schemeClr val="tx1"/>
                </a:solidFill>
                <a:latin typeface="Times New Roman" panose="02020603050405020304" pitchFamily="18" charset="0"/>
              </a:rPr>
              <a:t>.”</a:t>
            </a:r>
            <a:endParaRPr lang="en-US" altLang="en-US" dirty="0">
              <a:solidFill>
                <a:schemeClr val="tx1"/>
              </a:solidFill>
              <a:latin typeface="Times New Roman" panose="02020603050405020304" pitchFamily="18" charset="0"/>
            </a:endParaRPr>
          </a:p>
          <a:p>
            <a:pPr>
              <a:spcBef>
                <a:spcPct val="0"/>
              </a:spcBef>
            </a:pPr>
            <a:r>
              <a:rPr lang="en-US" altLang="en-US" dirty="0">
                <a:solidFill>
                  <a:schemeClr val="tx1"/>
                </a:solidFill>
                <a:latin typeface="Times New Roman" panose="02020603050405020304" pitchFamily="18" charset="0"/>
              </a:rPr>
              <a:t>The bid provides the party receiving the bid an ability to communicate an acceptance of that offer and thereby create a contract.</a:t>
            </a:r>
          </a:p>
          <a:p>
            <a:pPr lvl="1"/>
            <a:r>
              <a:rPr lang="en-US" altLang="en-US" i="1" dirty="0">
                <a:solidFill>
                  <a:schemeClr val="tx1"/>
                </a:solidFill>
                <a:latin typeface="Times New Roman" panose="02020603050405020304" pitchFamily="18" charset="0"/>
              </a:rPr>
              <a:t>Clover Park School Dist. No. 400 v. Consolidated Dairy Products</a:t>
            </a:r>
            <a:r>
              <a:rPr lang="en-US" altLang="en-US" dirty="0">
                <a:solidFill>
                  <a:schemeClr val="tx1"/>
                </a:solidFill>
                <a:latin typeface="Times New Roman" panose="02020603050405020304" pitchFamily="18" charset="0"/>
              </a:rPr>
              <a:t>, 15 Wn. App. 429, 433, 550 P.2d 47, 49 (1976).</a:t>
            </a:r>
          </a:p>
          <a:p>
            <a:endParaRPr lang="en-US" dirty="0" smtClean="0">
              <a:solidFill>
                <a:srgbClr val="FF0000"/>
              </a:solidFill>
            </a:endParaRPr>
          </a:p>
          <a:p>
            <a:pPr marL="457200" lvl="1" indent="0">
              <a:buNone/>
            </a:pPr>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4"/>
          </p:nvPr>
        </p:nvSpPr>
        <p:spPr/>
        <p:txBody>
          <a:bodyPr/>
          <a:lstStyle/>
          <a:p>
            <a:pPr>
              <a:defRPr/>
            </a:pPr>
            <a:fld id="{17672B57-4F54-4650-B5FD-E1728B632A91}" type="slidenum">
              <a:rPr lang="en-US" smtClean="0">
                <a:solidFill>
                  <a:prstClr val="black">
                    <a:tint val="75000"/>
                  </a:prstClr>
                </a:solidFill>
              </a:rPr>
              <a:pPr>
                <a:defRPr/>
              </a:pPr>
              <a:t>9</a:t>
            </a:fld>
            <a:endParaRPr lang="en-US" dirty="0">
              <a:solidFill>
                <a:prstClr val="black">
                  <a:tint val="75000"/>
                </a:prstClr>
              </a:solidFill>
            </a:endParaRPr>
          </a:p>
        </p:txBody>
      </p:sp>
    </p:spTree>
    <p:extLst>
      <p:ext uri="{BB962C8B-B14F-4D97-AF65-F5344CB8AC3E}">
        <p14:creationId xmlns:p14="http://schemas.microsoft.com/office/powerpoint/2010/main" val="191924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FMA Branded Colors">
      <a:dk1>
        <a:sysClr val="windowText" lastClr="000000"/>
      </a:dk1>
      <a:lt1>
        <a:sysClr val="window" lastClr="FFFFFF"/>
      </a:lt1>
      <a:dk2>
        <a:srgbClr val="44546A"/>
      </a:dk2>
      <a:lt2>
        <a:srgbClr val="E7E6E6"/>
      </a:lt2>
      <a:accent1>
        <a:srgbClr val="013878"/>
      </a:accent1>
      <a:accent2>
        <a:srgbClr val="3F434D"/>
      </a:accent2>
      <a:accent3>
        <a:srgbClr val="30A3DC"/>
      </a:accent3>
      <a:accent4>
        <a:srgbClr val="3F434D"/>
      </a:accent4>
      <a:accent5>
        <a:srgbClr val="30A3DC"/>
      </a:accent5>
      <a:accent6>
        <a:srgbClr val="3F434D"/>
      </a:accent6>
      <a:hlink>
        <a:srgbClr val="0563C1"/>
      </a:hlink>
      <a:folHlink>
        <a:srgbClr val="954F72"/>
      </a:folHlink>
    </a:clrScheme>
    <a:fontScheme name="Business">
      <a:majorFont>
        <a:latin typeface="Montserrat Semi 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11987</TotalTime>
  <Words>3561</Words>
  <Application>Microsoft Office PowerPoint</Application>
  <PresentationFormat>On-screen Show (4:3)</PresentationFormat>
  <Paragraphs>377</Paragraphs>
  <Slides>52</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ＭＳ Ｐゴシック</vt:lpstr>
      <vt:lpstr>Akzidenz Grotesk BE Light</vt:lpstr>
      <vt:lpstr>Arial</vt:lpstr>
      <vt:lpstr>Calibri</vt:lpstr>
      <vt:lpstr>Lato</vt:lpstr>
      <vt:lpstr>Montserrat Semi Bold</vt:lpstr>
      <vt:lpstr>Times New Roman</vt:lpstr>
      <vt:lpstr>Verdana</vt:lpstr>
      <vt:lpstr>1_Office Theme</vt:lpstr>
      <vt:lpstr>Office Theme</vt:lpstr>
      <vt:lpstr>PowerPoint Presentation</vt:lpstr>
      <vt:lpstr>PowerPoint Presentation</vt:lpstr>
      <vt:lpstr>GC – Sub Relationships:   When Fair Isn’t Fair</vt:lpstr>
      <vt:lpstr> GC – Sub Relationships</vt:lpstr>
      <vt:lpstr>GC – Sub Relationships:   When Fair Isn’t Fair</vt:lpstr>
      <vt:lpstr>Today’s Agenda</vt:lpstr>
      <vt:lpstr>Bidding Rights and Responsibilities</vt:lpstr>
      <vt:lpstr>Bidding Rights and Responsibilities</vt:lpstr>
      <vt:lpstr>Bidding Rights and Responsibilities</vt:lpstr>
      <vt:lpstr>Bidding Rights and Responsibilities</vt:lpstr>
      <vt:lpstr>Bidding Rights and Responsibilities</vt:lpstr>
      <vt:lpstr>Bidding Rights and Responsibilities</vt:lpstr>
      <vt:lpstr>Bidding Rights and Responsibilities</vt:lpstr>
      <vt:lpstr>Bidding Rights and Responsibilities</vt:lpstr>
      <vt:lpstr>Bidding Rights and Responsibilities</vt:lpstr>
      <vt:lpstr>Bidding Rights and Responsibilities</vt:lpstr>
      <vt:lpstr>Performance Rights and Responsibilities</vt:lpstr>
      <vt:lpstr>Implied Duties and Warranties</vt:lpstr>
      <vt:lpstr>Statutory Restrictions or Requirements</vt:lpstr>
      <vt:lpstr>RCW 39.10.410</vt:lpstr>
      <vt:lpstr>RCW 39.10.410</vt:lpstr>
      <vt:lpstr>Subcontract Provisions that are often Key to GC – Subcontractor Relations include:</vt:lpstr>
      <vt:lpstr>Flow Down Provisions</vt:lpstr>
      <vt:lpstr>Flow Down Provisions</vt:lpstr>
      <vt:lpstr>GC/CM – Sub flow down challenges</vt:lpstr>
      <vt:lpstr>GC – Sub flow down challenges</vt:lpstr>
      <vt:lpstr>GC – Sub flow down challenges</vt:lpstr>
      <vt:lpstr>Claim Waiver Provisions</vt:lpstr>
      <vt:lpstr>Claim Waiver Provisions</vt:lpstr>
      <vt:lpstr>Claim Waiver: counting the ways…</vt:lpstr>
      <vt:lpstr>Claim Waiver: counting the ways…</vt:lpstr>
      <vt:lpstr>Claim Waiver: counting the ways…</vt:lpstr>
      <vt:lpstr>Claim Waiver: counting the ways…</vt:lpstr>
      <vt:lpstr>Claim Waiver: counting the ways…</vt:lpstr>
      <vt:lpstr>Key Take Away Strategies re: Claim Waiver</vt:lpstr>
      <vt:lpstr>Key Take Away Strategies re: Claim Waiver</vt:lpstr>
      <vt:lpstr>Payment Provisions - Pay If/When Paid</vt:lpstr>
      <vt:lpstr>Payment Provisions - Pay If/When Paid</vt:lpstr>
      <vt:lpstr>Pay If Paid</vt:lpstr>
      <vt:lpstr>PowerPoint Presentation</vt:lpstr>
      <vt:lpstr>Pay If Paid Clause</vt:lpstr>
      <vt:lpstr>Pay if Paid Clause</vt:lpstr>
      <vt:lpstr>Pay If Paid Clause</vt:lpstr>
      <vt:lpstr>Dispute Resolution Provisions</vt:lpstr>
      <vt:lpstr>Dispute Resolution Provisions</vt:lpstr>
      <vt:lpstr>Dispute Resolution Provisions</vt:lpstr>
      <vt:lpstr>Dispute Resolution Provisions</vt:lpstr>
      <vt:lpstr>Dispute Resolution Provisions</vt:lpstr>
      <vt:lpstr>Dispute Resolution Provisions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Annie Lombroia</dc:creator>
  <cp:lastModifiedBy>Brian M. Guthrie</cp:lastModifiedBy>
  <cp:revision>166</cp:revision>
  <cp:lastPrinted>2019-10-29T18:49:15Z</cp:lastPrinted>
  <dcterms:created xsi:type="dcterms:W3CDTF">2019-10-23T19:47:31Z</dcterms:created>
  <dcterms:modified xsi:type="dcterms:W3CDTF">2020-11-11T21:39:08Z</dcterms:modified>
</cp:coreProperties>
</file>