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258" r:id="rId2"/>
    <p:sldId id="259" r:id="rId3"/>
    <p:sldId id="261" r:id="rId4"/>
    <p:sldId id="264" r:id="rId5"/>
    <p:sldId id="301" r:id="rId6"/>
    <p:sldId id="302" r:id="rId7"/>
    <p:sldId id="265" r:id="rId8"/>
    <p:sldId id="303" r:id="rId9"/>
    <p:sldId id="338" r:id="rId10"/>
    <p:sldId id="305" r:id="rId11"/>
    <p:sldId id="331" r:id="rId12"/>
    <p:sldId id="297" r:id="rId13"/>
    <p:sldId id="325" r:id="rId14"/>
    <p:sldId id="332" r:id="rId15"/>
    <p:sldId id="333" r:id="rId16"/>
    <p:sldId id="326" r:id="rId17"/>
    <p:sldId id="334" r:id="rId18"/>
    <p:sldId id="335" r:id="rId19"/>
    <p:sldId id="288" r:id="rId20"/>
    <p:sldId id="339" r:id="rId21"/>
    <p:sldId id="340" r:id="rId22"/>
    <p:sldId id="320" r:id="rId23"/>
    <p:sldId id="330" r:id="rId24"/>
    <p:sldId id="336" r:id="rId25"/>
    <p:sldId id="341" r:id="rId26"/>
    <p:sldId id="324" r:id="rId27"/>
    <p:sldId id="337" r:id="rId28"/>
    <p:sldId id="346" r:id="rId29"/>
    <p:sldId id="345" r:id="rId30"/>
    <p:sldId id="299"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47C850-C549-4F28-AFC9-0CFF84B26795}" type="datetimeFigureOut">
              <a:rPr lang="en-US" smtClean="0"/>
              <a:t>8/22/2019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F496D8-873F-443E-A125-262B985DDB94}" type="slidenum">
              <a:rPr lang="en-US" smtClean="0"/>
              <a:t>‹#›</a:t>
            </a:fld>
            <a:endParaRPr lang="en-US"/>
          </a:p>
        </p:txBody>
      </p:sp>
    </p:spTree>
    <p:extLst>
      <p:ext uri="{BB962C8B-B14F-4D97-AF65-F5344CB8AC3E}">
        <p14:creationId xmlns:p14="http://schemas.microsoft.com/office/powerpoint/2010/main" val="7167752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9C9C8A-355E-438C-A1AA-1442BCC0A32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86000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Privity</a:t>
            </a:r>
            <a:r>
              <a:rPr lang="en-US" baseline="0" dirty="0"/>
              <a:t> means direct contract with the Owner</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CAD2B3-F4A4-48A3-BAF6-63666BDB732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378206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48082B79-F046-4819-AEE2-DFB3B8B8DF4C}" type="datetime1">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8/22/2019</a:t>
            </a:fld>
            <a:endPar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8" name="Footer Placeholder 7"/>
          <p:cNvSpPr>
            <a:spLocks noGrp="1"/>
          </p:cNvSpPr>
          <p:nvPr>
            <p:ph type="ftr" sz="quarter" idx="11"/>
          </p:nvPr>
        </p:nvSpPr>
        <p:spPr/>
        <p:txBody>
          <a:bodyPr/>
          <a:lstStyle/>
          <a:p>
            <a:endPar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9" name="Slide Number Placeholder 8"/>
          <p:cNvSpPr>
            <a:spLocks noGrp="1"/>
          </p:cNvSpPr>
          <p:nvPr>
            <p:ph type="sldNum" sz="quarter" idx="12"/>
          </p:nvPr>
        </p:nvSpPr>
        <p:spPr/>
        <p:txBody>
          <a:bodyPr/>
          <a:lstStyle/>
          <a:p>
            <a:fld id="{4ACDAF8C-2541-430B-B3D8-BCEC29B48EBE}" type="slidenum">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a:t>
            </a:fld>
            <a:endPar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Tree>
    <p:extLst>
      <p:ext uri="{BB962C8B-B14F-4D97-AF65-F5344CB8AC3E}">
        <p14:creationId xmlns:p14="http://schemas.microsoft.com/office/powerpoint/2010/main" val="3650915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3A7F0FA-FCFE-4D17-B1B6-498CF5F35EB2}" type="datetime1">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8/22/2019</a:t>
            </a:fld>
            <a:endPar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6" name="Footer Placeholder 5"/>
          <p:cNvSpPr>
            <a:spLocks noGrp="1"/>
          </p:cNvSpPr>
          <p:nvPr>
            <p:ph type="ftr" sz="quarter" idx="11"/>
          </p:nvPr>
        </p:nvSpPr>
        <p:spPr/>
        <p:txBody>
          <a:bodyPr/>
          <a:lstStyle/>
          <a:p>
            <a:endPar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7" name="Slide Number Placeholder 6"/>
          <p:cNvSpPr>
            <a:spLocks noGrp="1"/>
          </p:cNvSpPr>
          <p:nvPr>
            <p:ph type="sldNum" sz="quarter" idx="12"/>
          </p:nvPr>
        </p:nvSpPr>
        <p:spPr/>
        <p:txBody>
          <a:bodyPr/>
          <a:lstStyle/>
          <a:p>
            <a:fld id="{4ACDAF8C-2541-430B-B3D8-BCEC29B48EBE}" type="slidenum">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a:t>
            </a:fld>
            <a:endPar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Tree>
    <p:extLst>
      <p:ext uri="{BB962C8B-B14F-4D97-AF65-F5344CB8AC3E}">
        <p14:creationId xmlns:p14="http://schemas.microsoft.com/office/powerpoint/2010/main" val="1279582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72B9C74-1C8A-42FA-A465-823CEA5431CE}" type="datetime1">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8/22/2019</a:t>
            </a:fld>
            <a:endPar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6" name="Footer Placeholder 5"/>
          <p:cNvSpPr>
            <a:spLocks noGrp="1"/>
          </p:cNvSpPr>
          <p:nvPr>
            <p:ph type="ftr" sz="quarter" idx="11"/>
          </p:nvPr>
        </p:nvSpPr>
        <p:spPr/>
        <p:txBody>
          <a:bodyPr/>
          <a:lstStyle/>
          <a:p>
            <a:endPar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7" name="Slide Number Placeholder 6"/>
          <p:cNvSpPr>
            <a:spLocks noGrp="1"/>
          </p:cNvSpPr>
          <p:nvPr>
            <p:ph type="sldNum" sz="quarter" idx="12"/>
          </p:nvPr>
        </p:nvSpPr>
        <p:spPr/>
        <p:txBody>
          <a:bodyPr/>
          <a:lstStyle/>
          <a:p>
            <a:fld id="{4ACDAF8C-2541-430B-B3D8-BCEC29B48EBE}" type="slidenum">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a:t>
            </a:fld>
            <a:endPar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Tree>
    <p:extLst>
      <p:ext uri="{BB962C8B-B14F-4D97-AF65-F5344CB8AC3E}">
        <p14:creationId xmlns:p14="http://schemas.microsoft.com/office/powerpoint/2010/main" val="24687534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7EFB5AD-95CF-497C-91F0-EB2037C32B74}" type="datetime1">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8/22/2019</a:t>
            </a:fld>
            <a:endPar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6" name="Footer Placeholder 5"/>
          <p:cNvSpPr>
            <a:spLocks noGrp="1"/>
          </p:cNvSpPr>
          <p:nvPr>
            <p:ph type="ftr" sz="quarter" idx="11"/>
          </p:nvPr>
        </p:nvSpPr>
        <p:spPr/>
        <p:txBody>
          <a:bodyPr/>
          <a:lstStyle/>
          <a:p>
            <a:endPar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7" name="Slide Number Placeholder 6"/>
          <p:cNvSpPr>
            <a:spLocks noGrp="1"/>
          </p:cNvSpPr>
          <p:nvPr>
            <p:ph type="sldNum" sz="quarter" idx="12"/>
          </p:nvPr>
        </p:nvSpPr>
        <p:spPr/>
        <p:txBody>
          <a:bodyPr/>
          <a:lstStyle/>
          <a:p>
            <a:fld id="{4ACDAF8C-2541-430B-B3D8-BCEC29B48EBE}" type="slidenum">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a:t>
            </a:fld>
            <a:endPar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r>
              <a:rPr lang="en-US" sz="8000" dirty="0">
                <a:solidFill>
                  <a:prstClr val="white"/>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a:r>
              <a:rPr lang="en-US" sz="8000" dirty="0">
                <a:solidFill>
                  <a:prstClr val="white"/>
                </a:solidFill>
                <a:effectLst/>
              </a:rPr>
              <a:t>”</a:t>
            </a:r>
          </a:p>
        </p:txBody>
      </p:sp>
    </p:spTree>
    <p:extLst>
      <p:ext uri="{BB962C8B-B14F-4D97-AF65-F5344CB8AC3E}">
        <p14:creationId xmlns:p14="http://schemas.microsoft.com/office/powerpoint/2010/main" val="13385463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BD12580-F1B7-45E7-A600-FA9C435BBA47}" type="datetime1">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8/22/2019</a:t>
            </a:fld>
            <a:endPar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6" name="Footer Placeholder 5"/>
          <p:cNvSpPr>
            <a:spLocks noGrp="1"/>
          </p:cNvSpPr>
          <p:nvPr>
            <p:ph type="ftr" sz="quarter" idx="11"/>
          </p:nvPr>
        </p:nvSpPr>
        <p:spPr/>
        <p:txBody>
          <a:bodyPr/>
          <a:lstStyle/>
          <a:p>
            <a:endPar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7" name="Slide Number Placeholder 6"/>
          <p:cNvSpPr>
            <a:spLocks noGrp="1"/>
          </p:cNvSpPr>
          <p:nvPr>
            <p:ph type="sldNum" sz="quarter" idx="12"/>
          </p:nvPr>
        </p:nvSpPr>
        <p:spPr/>
        <p:txBody>
          <a:bodyPr/>
          <a:lstStyle/>
          <a:p>
            <a:fld id="{4ACDAF8C-2541-430B-B3D8-BCEC29B48EBE}" type="slidenum">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a:t>
            </a:fld>
            <a:endPar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Tree>
    <p:extLst>
      <p:ext uri="{BB962C8B-B14F-4D97-AF65-F5344CB8AC3E}">
        <p14:creationId xmlns:p14="http://schemas.microsoft.com/office/powerpoint/2010/main" val="9037413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DA95EC6-3DA3-4679-9E36-FEE0828A83B1}" type="datetime1">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8/22/2019</a:t>
            </a:fld>
            <a:endPar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4" name="Footer Placeholder 3"/>
          <p:cNvSpPr>
            <a:spLocks noGrp="1"/>
          </p:cNvSpPr>
          <p:nvPr>
            <p:ph type="ftr" sz="quarter" idx="11"/>
          </p:nvPr>
        </p:nvSpPr>
        <p:spPr/>
        <p:txBody>
          <a:bodyPr/>
          <a:lstStyle/>
          <a:p>
            <a:endPar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5" name="Slide Number Placeholder 4"/>
          <p:cNvSpPr>
            <a:spLocks noGrp="1"/>
          </p:cNvSpPr>
          <p:nvPr>
            <p:ph type="sldNum" sz="quarter" idx="12"/>
          </p:nvPr>
        </p:nvSpPr>
        <p:spPr/>
        <p:txBody>
          <a:bodyPr/>
          <a:lstStyle/>
          <a:p>
            <a:fld id="{4ACDAF8C-2541-430B-B3D8-BCEC29B48EBE}" type="slidenum">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a:t>
            </a:fld>
            <a:endPar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Tree>
    <p:extLst>
      <p:ext uri="{BB962C8B-B14F-4D97-AF65-F5344CB8AC3E}">
        <p14:creationId xmlns:p14="http://schemas.microsoft.com/office/powerpoint/2010/main" val="38137772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92E3AC54-DB5F-4D95-ACC5-347E5250A744}" type="datetime1">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8/22/2019</a:t>
            </a:fld>
            <a:endPar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4" name="Footer Placeholder 3"/>
          <p:cNvSpPr>
            <a:spLocks noGrp="1"/>
          </p:cNvSpPr>
          <p:nvPr>
            <p:ph type="ftr" sz="quarter" idx="11"/>
          </p:nvPr>
        </p:nvSpPr>
        <p:spPr/>
        <p:txBody>
          <a:bodyPr/>
          <a:lstStyle/>
          <a:p>
            <a:endPar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5" name="Slide Number Placeholder 4"/>
          <p:cNvSpPr>
            <a:spLocks noGrp="1"/>
          </p:cNvSpPr>
          <p:nvPr>
            <p:ph type="sldNum" sz="quarter" idx="12"/>
          </p:nvPr>
        </p:nvSpPr>
        <p:spPr/>
        <p:txBody>
          <a:bodyPr/>
          <a:lstStyle/>
          <a:p>
            <a:fld id="{4ACDAF8C-2541-430B-B3D8-BCEC29B48EBE}" type="slidenum">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a:t>
            </a:fld>
            <a:endPar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Tree>
    <p:extLst>
      <p:ext uri="{BB962C8B-B14F-4D97-AF65-F5344CB8AC3E}">
        <p14:creationId xmlns:p14="http://schemas.microsoft.com/office/powerpoint/2010/main" val="42144029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34D0DEF-B7BF-4158-8803-98E7B9EB3717}" type="datetime1">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8/22/2019</a:t>
            </a:fld>
            <a:endPar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5" name="Footer Placeholder 4"/>
          <p:cNvSpPr>
            <a:spLocks noGrp="1"/>
          </p:cNvSpPr>
          <p:nvPr>
            <p:ph type="ftr" sz="quarter" idx="11"/>
          </p:nvPr>
        </p:nvSpPr>
        <p:spPr/>
        <p:txBody>
          <a:bodyPr/>
          <a:lstStyle/>
          <a:p>
            <a:endPar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6" name="Slide Number Placeholder 5"/>
          <p:cNvSpPr>
            <a:spLocks noGrp="1"/>
          </p:cNvSpPr>
          <p:nvPr>
            <p:ph type="sldNum" sz="quarter" idx="12"/>
          </p:nvPr>
        </p:nvSpPr>
        <p:spPr/>
        <p:txBody>
          <a:bodyPr/>
          <a:lstStyle/>
          <a:p>
            <a:fld id="{4ACDAF8C-2541-430B-B3D8-BCEC29B48EBE}" type="slidenum">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a:t>
            </a:fld>
            <a:endPar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Tree>
    <p:extLst>
      <p:ext uri="{BB962C8B-B14F-4D97-AF65-F5344CB8AC3E}">
        <p14:creationId xmlns:p14="http://schemas.microsoft.com/office/powerpoint/2010/main" val="24657461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BD447A-5ABF-46A8-B6CA-0C27036B57E1}" type="datetime1">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8/22/2019</a:t>
            </a:fld>
            <a:endPar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5" name="Footer Placeholder 4"/>
          <p:cNvSpPr>
            <a:spLocks noGrp="1"/>
          </p:cNvSpPr>
          <p:nvPr>
            <p:ph type="ftr" sz="quarter" idx="11"/>
          </p:nvPr>
        </p:nvSpPr>
        <p:spPr/>
        <p:txBody>
          <a:bodyPr/>
          <a:lstStyle/>
          <a:p>
            <a:endPar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6" name="Slide Number Placeholder 5"/>
          <p:cNvSpPr>
            <a:spLocks noGrp="1"/>
          </p:cNvSpPr>
          <p:nvPr>
            <p:ph type="sldNum" sz="quarter" idx="12"/>
          </p:nvPr>
        </p:nvSpPr>
        <p:spPr/>
        <p:txBody>
          <a:bodyPr/>
          <a:lstStyle/>
          <a:p>
            <a:fld id="{4ACDAF8C-2541-430B-B3D8-BCEC29B48EBE}" type="slidenum">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a:t>
            </a:fld>
            <a:endPar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Tree>
    <p:extLst>
      <p:ext uri="{BB962C8B-B14F-4D97-AF65-F5344CB8AC3E}">
        <p14:creationId xmlns:p14="http://schemas.microsoft.com/office/powerpoint/2010/main" val="3740599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7C0101-3918-4059-B5DD-3BC9968B954E}" type="datetime1">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8/22/2019</a:t>
            </a:fld>
            <a:endPar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5" name="Footer Placeholder 4"/>
          <p:cNvSpPr>
            <a:spLocks noGrp="1"/>
          </p:cNvSpPr>
          <p:nvPr>
            <p:ph type="ftr" sz="quarter" idx="11"/>
          </p:nvPr>
        </p:nvSpPr>
        <p:spPr/>
        <p:txBody>
          <a:bodyPr/>
          <a:lstStyle/>
          <a:p>
            <a:endPar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6" name="Slide Number Placeholder 5"/>
          <p:cNvSpPr>
            <a:spLocks noGrp="1"/>
          </p:cNvSpPr>
          <p:nvPr>
            <p:ph type="sldNum" sz="quarter" idx="12"/>
          </p:nvPr>
        </p:nvSpPr>
        <p:spPr/>
        <p:txBody>
          <a:bodyPr/>
          <a:lstStyle/>
          <a:p>
            <a:fld id="{4ACDAF8C-2541-430B-B3D8-BCEC29B48EBE}" type="slidenum">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a:t>
            </a:fld>
            <a:endPar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Tree>
    <p:extLst>
      <p:ext uri="{BB962C8B-B14F-4D97-AF65-F5344CB8AC3E}">
        <p14:creationId xmlns:p14="http://schemas.microsoft.com/office/powerpoint/2010/main" val="1746289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62B928E-78F7-42CB-9640-7A57A43D512C}" type="datetime1">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8/22/2019</a:t>
            </a:fld>
            <a:endPar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5" name="Footer Placeholder 4"/>
          <p:cNvSpPr>
            <a:spLocks noGrp="1"/>
          </p:cNvSpPr>
          <p:nvPr>
            <p:ph type="ftr" sz="quarter" idx="11"/>
          </p:nvPr>
        </p:nvSpPr>
        <p:spPr/>
        <p:txBody>
          <a:bodyPr/>
          <a:lstStyle/>
          <a:p>
            <a:endPar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6" name="Slide Number Placeholder 5"/>
          <p:cNvSpPr>
            <a:spLocks noGrp="1"/>
          </p:cNvSpPr>
          <p:nvPr>
            <p:ph type="sldNum" sz="quarter" idx="12"/>
          </p:nvPr>
        </p:nvSpPr>
        <p:spPr/>
        <p:txBody>
          <a:bodyPr/>
          <a:lstStyle/>
          <a:p>
            <a:fld id="{4ACDAF8C-2541-430B-B3D8-BCEC29B48EBE}" type="slidenum">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a:t>
            </a:fld>
            <a:endPar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Tree>
    <p:extLst>
      <p:ext uri="{BB962C8B-B14F-4D97-AF65-F5344CB8AC3E}">
        <p14:creationId xmlns:p14="http://schemas.microsoft.com/office/powerpoint/2010/main" val="30601522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75B3ECF-AA53-46D2-A01F-6AD1674C23F9}" type="datetime1">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8/22/2019</a:t>
            </a:fld>
            <a:endPar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6" name="Footer Placeholder 5"/>
          <p:cNvSpPr>
            <a:spLocks noGrp="1"/>
          </p:cNvSpPr>
          <p:nvPr>
            <p:ph type="ftr" sz="quarter" idx="11"/>
          </p:nvPr>
        </p:nvSpPr>
        <p:spPr/>
        <p:txBody>
          <a:bodyPr/>
          <a:lstStyle/>
          <a:p>
            <a:endPar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7" name="Slide Number Placeholder 6"/>
          <p:cNvSpPr>
            <a:spLocks noGrp="1"/>
          </p:cNvSpPr>
          <p:nvPr>
            <p:ph type="sldNum" sz="quarter" idx="12"/>
          </p:nvPr>
        </p:nvSpPr>
        <p:spPr/>
        <p:txBody>
          <a:bodyPr/>
          <a:lstStyle/>
          <a:p>
            <a:fld id="{4ACDAF8C-2541-430B-B3D8-BCEC29B48EBE}" type="slidenum">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a:t>
            </a:fld>
            <a:endPar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Tree>
    <p:extLst>
      <p:ext uri="{BB962C8B-B14F-4D97-AF65-F5344CB8AC3E}">
        <p14:creationId xmlns:p14="http://schemas.microsoft.com/office/powerpoint/2010/main" val="4218301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B8A7CEA-8108-48A7-ACA3-41164DB84667}" type="datetime1">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8/22/2019</a:t>
            </a:fld>
            <a:endPar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8" name="Footer Placeholder 7"/>
          <p:cNvSpPr>
            <a:spLocks noGrp="1"/>
          </p:cNvSpPr>
          <p:nvPr>
            <p:ph type="ftr" sz="quarter" idx="11"/>
          </p:nvPr>
        </p:nvSpPr>
        <p:spPr/>
        <p:txBody>
          <a:bodyPr/>
          <a:lstStyle/>
          <a:p>
            <a:endPar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9" name="Slide Number Placeholder 8"/>
          <p:cNvSpPr>
            <a:spLocks noGrp="1"/>
          </p:cNvSpPr>
          <p:nvPr>
            <p:ph type="sldNum" sz="quarter" idx="12"/>
          </p:nvPr>
        </p:nvSpPr>
        <p:spPr/>
        <p:txBody>
          <a:bodyPr/>
          <a:lstStyle/>
          <a:p>
            <a:fld id="{4ACDAF8C-2541-430B-B3D8-BCEC29B48EBE}" type="slidenum">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a:t>
            </a:fld>
            <a:endPar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Tree>
    <p:extLst>
      <p:ext uri="{BB962C8B-B14F-4D97-AF65-F5344CB8AC3E}">
        <p14:creationId xmlns:p14="http://schemas.microsoft.com/office/powerpoint/2010/main" val="4241132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4A7AB56-8CED-4EA3-9C46-37AC5C029D93}" type="datetime1">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8/22/2019</a:t>
            </a:fld>
            <a:endPar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4" name="Footer Placeholder 3"/>
          <p:cNvSpPr>
            <a:spLocks noGrp="1"/>
          </p:cNvSpPr>
          <p:nvPr>
            <p:ph type="ftr" sz="quarter" idx="11"/>
          </p:nvPr>
        </p:nvSpPr>
        <p:spPr/>
        <p:txBody>
          <a:bodyPr/>
          <a:lstStyle/>
          <a:p>
            <a:endPar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5" name="Slide Number Placeholder 4"/>
          <p:cNvSpPr>
            <a:spLocks noGrp="1"/>
          </p:cNvSpPr>
          <p:nvPr>
            <p:ph type="sldNum" sz="quarter" idx="12"/>
          </p:nvPr>
        </p:nvSpPr>
        <p:spPr/>
        <p:txBody>
          <a:bodyPr/>
          <a:lstStyle/>
          <a:p>
            <a:fld id="{4ACDAF8C-2541-430B-B3D8-BCEC29B48EBE}" type="slidenum">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a:t>
            </a:fld>
            <a:endPar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Tree>
    <p:extLst>
      <p:ext uri="{BB962C8B-B14F-4D97-AF65-F5344CB8AC3E}">
        <p14:creationId xmlns:p14="http://schemas.microsoft.com/office/powerpoint/2010/main" val="12407657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139DC8-C64B-493F-A7EB-AA4988F228A3}" type="datetime1">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8/22/2019</a:t>
            </a:fld>
            <a:endPar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3" name="Footer Placeholder 2"/>
          <p:cNvSpPr>
            <a:spLocks noGrp="1"/>
          </p:cNvSpPr>
          <p:nvPr>
            <p:ph type="ftr" sz="quarter" idx="11"/>
          </p:nvPr>
        </p:nvSpPr>
        <p:spPr/>
        <p:txBody>
          <a:bodyPr/>
          <a:lstStyle/>
          <a:p>
            <a:endPar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4" name="Slide Number Placeholder 3"/>
          <p:cNvSpPr>
            <a:spLocks noGrp="1"/>
          </p:cNvSpPr>
          <p:nvPr>
            <p:ph type="sldNum" sz="quarter" idx="12"/>
          </p:nvPr>
        </p:nvSpPr>
        <p:spPr/>
        <p:txBody>
          <a:bodyPr/>
          <a:lstStyle/>
          <a:p>
            <a:fld id="{4ACDAF8C-2541-430B-B3D8-BCEC29B48EBE}" type="slidenum">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a:t>
            </a:fld>
            <a:endPar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Tree>
    <p:extLst>
      <p:ext uri="{BB962C8B-B14F-4D97-AF65-F5344CB8AC3E}">
        <p14:creationId xmlns:p14="http://schemas.microsoft.com/office/powerpoint/2010/main" val="1405457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2AF4CC8-FE02-4C50-BB97-B9034CE379AA}" type="datetime1">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8/22/2019</a:t>
            </a:fld>
            <a:endPar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6" name="Footer Placeholder 5"/>
          <p:cNvSpPr>
            <a:spLocks noGrp="1"/>
          </p:cNvSpPr>
          <p:nvPr>
            <p:ph type="ftr" sz="quarter" idx="11"/>
          </p:nvPr>
        </p:nvSpPr>
        <p:spPr/>
        <p:txBody>
          <a:bodyPr/>
          <a:lstStyle/>
          <a:p>
            <a:endPar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7" name="Slide Number Placeholder 6"/>
          <p:cNvSpPr>
            <a:spLocks noGrp="1"/>
          </p:cNvSpPr>
          <p:nvPr>
            <p:ph type="sldNum" sz="quarter" idx="12"/>
          </p:nvPr>
        </p:nvSpPr>
        <p:spPr/>
        <p:txBody>
          <a:bodyPr/>
          <a:lstStyle/>
          <a:p>
            <a:fld id="{4ACDAF8C-2541-430B-B3D8-BCEC29B48EBE}" type="slidenum">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a:t>
            </a:fld>
            <a:endPar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Tree>
    <p:extLst>
      <p:ext uri="{BB962C8B-B14F-4D97-AF65-F5344CB8AC3E}">
        <p14:creationId xmlns:p14="http://schemas.microsoft.com/office/powerpoint/2010/main" val="1340870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ADA7380-BC3F-497E-9214-46CD9B3D7553}" type="datetime1">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8/22/2019</a:t>
            </a:fld>
            <a:endPar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6" name="Footer Placeholder 5"/>
          <p:cNvSpPr>
            <a:spLocks noGrp="1"/>
          </p:cNvSpPr>
          <p:nvPr>
            <p:ph type="ftr" sz="quarter" idx="11"/>
          </p:nvPr>
        </p:nvSpPr>
        <p:spPr/>
        <p:txBody>
          <a:bodyPr/>
          <a:lstStyle/>
          <a:p>
            <a:endPar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7" name="Slide Number Placeholder 6"/>
          <p:cNvSpPr>
            <a:spLocks noGrp="1"/>
          </p:cNvSpPr>
          <p:nvPr>
            <p:ph type="sldNum" sz="quarter" idx="12"/>
          </p:nvPr>
        </p:nvSpPr>
        <p:spPr/>
        <p:txBody>
          <a:bodyPr/>
          <a:lstStyle/>
          <a:p>
            <a:fld id="{4ACDAF8C-2541-430B-B3D8-BCEC29B48EBE}" type="slidenum">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a:t>
            </a:fld>
            <a:endPar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Tree>
    <p:extLst>
      <p:ext uri="{BB962C8B-B14F-4D97-AF65-F5344CB8AC3E}">
        <p14:creationId xmlns:p14="http://schemas.microsoft.com/office/powerpoint/2010/main" val="1468432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7F13870D-428E-4600-AAFB-8DC16B651846}" type="datetime1">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8/22/2019</a:t>
            </a:fld>
            <a:endPar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4ACDAF8C-2541-430B-B3D8-BCEC29B48EBE}" type="slidenum">
              <a:rPr lang="en-US"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a:t>
            </a:fld>
            <a:endPar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Tree>
    <p:extLst>
      <p:ext uri="{BB962C8B-B14F-4D97-AF65-F5344CB8AC3E}">
        <p14:creationId xmlns:p14="http://schemas.microsoft.com/office/powerpoint/2010/main" val="68467809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75581" y="1683947"/>
            <a:ext cx="9144000" cy="1641490"/>
          </a:xfrm>
        </p:spPr>
        <p:txBody>
          <a:bodyPr>
            <a:noAutofit/>
          </a:bodyPr>
          <a:lstStyle/>
          <a:p>
            <a:pPr algn="ctr"/>
            <a:r>
              <a:rPr lang="en-US" sz="4800" dirty="0">
                <a:effectLst/>
                <a:latin typeface="Times New Roman" panose="02020603050405020304" pitchFamily="18" charset="0"/>
                <a:cs typeface="Times New Roman" panose="02020603050405020304" pitchFamily="18" charset="0"/>
              </a:rPr>
              <a:t>Florida’s Construction Lien Law:</a:t>
            </a:r>
            <a:br>
              <a:rPr lang="en-US" sz="4800" dirty="0">
                <a:effectLst/>
                <a:latin typeface="Times New Roman" panose="02020603050405020304" pitchFamily="18" charset="0"/>
                <a:cs typeface="Times New Roman" panose="02020603050405020304" pitchFamily="18" charset="0"/>
              </a:rPr>
            </a:br>
            <a:r>
              <a:rPr lang="en-US" sz="4800" dirty="0">
                <a:effectLst/>
                <a:latin typeface="Times New Roman" panose="02020603050405020304" pitchFamily="18" charset="0"/>
                <a:cs typeface="Times New Roman" panose="02020603050405020304" pitchFamily="18" charset="0"/>
              </a:rPr>
              <a:t>Something old, something new and </a:t>
            </a:r>
            <a:br>
              <a:rPr lang="en-US" sz="4800" dirty="0">
                <a:effectLst/>
                <a:latin typeface="Times New Roman" panose="02020603050405020304" pitchFamily="18" charset="0"/>
                <a:cs typeface="Times New Roman" panose="02020603050405020304" pitchFamily="18" charset="0"/>
              </a:rPr>
            </a:br>
            <a:r>
              <a:rPr lang="en-US" sz="4800" dirty="0">
                <a:effectLst/>
                <a:latin typeface="Times New Roman" panose="02020603050405020304" pitchFamily="18" charset="0"/>
                <a:cs typeface="Times New Roman" panose="02020603050405020304" pitchFamily="18" charset="0"/>
              </a:rPr>
              <a:t>some things not to do</a:t>
            </a:r>
          </a:p>
        </p:txBody>
      </p:sp>
      <p:sp>
        <p:nvSpPr>
          <p:cNvPr id="3" name="Subtitle 2"/>
          <p:cNvSpPr>
            <a:spLocks noGrp="1"/>
          </p:cNvSpPr>
          <p:nvPr>
            <p:ph type="subTitle" idx="1"/>
          </p:nvPr>
        </p:nvSpPr>
        <p:spPr>
          <a:xfrm>
            <a:off x="1524000" y="4086868"/>
            <a:ext cx="9144000" cy="754025"/>
          </a:xfrm>
        </p:spPr>
        <p:txBody>
          <a:bodyPr>
            <a:normAutofit fontScale="25000" lnSpcReduction="20000"/>
          </a:bodyPr>
          <a:lstStyle/>
          <a:p>
            <a:endParaRPr lang="en-US" dirty="0"/>
          </a:p>
          <a:p>
            <a:pPr algn="ctr"/>
            <a:r>
              <a:rPr lang="en-US" sz="9600" dirty="0">
                <a:latin typeface="Book Antiqua" panose="02040602050305030304" pitchFamily="18" charset="0"/>
              </a:rPr>
              <a:t>CFMA Luncheon</a:t>
            </a:r>
          </a:p>
          <a:p>
            <a:pPr algn="ctr"/>
            <a:r>
              <a:rPr lang="en-US" sz="9600" dirty="0">
                <a:latin typeface="Book Antiqua" panose="02040602050305030304" pitchFamily="18" charset="0"/>
              </a:rPr>
              <a:t>August 21, 2019</a:t>
            </a:r>
          </a:p>
        </p:txBody>
      </p:sp>
      <p:pic>
        <p:nvPicPr>
          <p:cNvPr id="4" name="Picture 3"/>
          <p:cNvPicPr>
            <a:picLocks noChangeAspect="1"/>
          </p:cNvPicPr>
          <p:nvPr/>
        </p:nvPicPr>
        <p:blipFill>
          <a:blip r:embed="rId3"/>
          <a:stretch>
            <a:fillRect/>
          </a:stretch>
        </p:blipFill>
        <p:spPr>
          <a:xfrm>
            <a:off x="758252" y="5098927"/>
            <a:ext cx="1322947" cy="1280271"/>
          </a:xfrm>
          <a:prstGeom prst="rect">
            <a:avLst/>
          </a:prstGeom>
        </p:spPr>
      </p:pic>
      <p:pic>
        <p:nvPicPr>
          <p:cNvPr id="5" name="Picture 4"/>
          <p:cNvPicPr>
            <a:picLocks noChangeAspect="1"/>
          </p:cNvPicPr>
          <p:nvPr/>
        </p:nvPicPr>
        <p:blipFill>
          <a:blip r:embed="rId4"/>
          <a:stretch>
            <a:fillRect/>
          </a:stretch>
        </p:blipFill>
        <p:spPr>
          <a:xfrm>
            <a:off x="9865196" y="4611205"/>
            <a:ext cx="1316850" cy="1767993"/>
          </a:xfrm>
          <a:prstGeom prst="rect">
            <a:avLst/>
          </a:prstGeom>
        </p:spPr>
      </p:pic>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ffectLst/>
              <a:uLnTx/>
              <a:uFillTx/>
              <a:latin typeface="Corbel" panose="020B0503020204020204"/>
              <a:ea typeface="+mn-ea"/>
              <a:cs typeface="+mn-cs"/>
            </a:endParaRPr>
          </a:p>
        </p:txBody>
      </p:sp>
    </p:spTree>
    <p:extLst>
      <p:ext uri="{BB962C8B-B14F-4D97-AF65-F5344CB8AC3E}">
        <p14:creationId xmlns:p14="http://schemas.microsoft.com/office/powerpoint/2010/main" val="5511145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What is Not </a:t>
            </a:r>
            <a:r>
              <a:rPr lang="en-US" dirty="0" err="1">
                <a:latin typeface="Times New Roman" panose="02020603050405020304" pitchFamily="18" charset="0"/>
                <a:cs typeface="Times New Roman" panose="02020603050405020304" pitchFamily="18" charset="0"/>
              </a:rPr>
              <a:t>Lienable</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pPr algn="just"/>
            <a:r>
              <a:rPr lang="en-US" sz="2600" dirty="0">
                <a:latin typeface="Times New Roman" panose="02020603050405020304" pitchFamily="18" charset="0"/>
                <a:cs typeface="Times New Roman" panose="02020603050405020304" pitchFamily="18" charset="0"/>
              </a:rPr>
              <a:t>Generally, items that do not directly benefit the property and are not in furtherance of the </a:t>
            </a:r>
            <a:r>
              <a:rPr lang="en-US" sz="2600" b="1" u="sng" dirty="0">
                <a:latin typeface="Times New Roman" panose="02020603050405020304" pitchFamily="18" charset="0"/>
                <a:cs typeface="Times New Roman" panose="02020603050405020304" pitchFamily="18" charset="0"/>
              </a:rPr>
              <a:t>prime contract</a:t>
            </a:r>
            <a:r>
              <a:rPr lang="en-US" sz="2600" dirty="0">
                <a:latin typeface="Times New Roman" panose="02020603050405020304" pitchFamily="18" charset="0"/>
                <a:cs typeface="Times New Roman" panose="02020603050405020304" pitchFamily="18" charset="0"/>
              </a:rPr>
              <a:t> should not be included in the Claim of Lien</a:t>
            </a:r>
          </a:p>
          <a:p>
            <a:pPr marL="0" indent="0" algn="just">
              <a:buNone/>
            </a:pPr>
            <a:endParaRPr lang="en-US" sz="600" dirty="0">
              <a:latin typeface="Times New Roman" panose="02020603050405020304" pitchFamily="18" charset="0"/>
              <a:cs typeface="Times New Roman" panose="02020603050405020304" pitchFamily="18" charset="0"/>
            </a:endParaRPr>
          </a:p>
          <a:p>
            <a:pPr algn="just"/>
            <a:r>
              <a:rPr lang="en-US" sz="2600" dirty="0">
                <a:latin typeface="Times New Roman" panose="02020603050405020304" pitchFamily="18" charset="0"/>
                <a:cs typeface="Times New Roman" panose="02020603050405020304" pitchFamily="18" charset="0"/>
              </a:rPr>
              <a:t>Examples include:</a:t>
            </a:r>
          </a:p>
          <a:p>
            <a:pPr lvl="1" algn="just"/>
            <a:r>
              <a:rPr lang="en-US" sz="2200" dirty="0">
                <a:latin typeface="Times New Roman" panose="02020603050405020304" pitchFamily="18" charset="0"/>
                <a:cs typeface="Times New Roman" panose="02020603050405020304" pitchFamily="18" charset="0"/>
              </a:rPr>
              <a:t>Punchlist and warranty repairs</a:t>
            </a:r>
          </a:p>
          <a:p>
            <a:pPr lvl="1" algn="just"/>
            <a:r>
              <a:rPr lang="en-US" sz="2200" dirty="0">
                <a:latin typeface="Times New Roman" panose="02020603050405020304" pitchFamily="18" charset="0"/>
                <a:cs typeface="Times New Roman" panose="02020603050405020304" pitchFamily="18" charset="0"/>
              </a:rPr>
              <a:t>Disputed change order work (authorized vs unauthorized)</a:t>
            </a:r>
          </a:p>
          <a:p>
            <a:pPr lvl="1" algn="just"/>
            <a:r>
              <a:rPr lang="en-US" sz="2200" dirty="0">
                <a:latin typeface="Times New Roman" panose="02020603050405020304" pitchFamily="18" charset="0"/>
                <a:cs typeface="Times New Roman" panose="02020603050405020304" pitchFamily="18" charset="0"/>
              </a:rPr>
              <a:t>Lost profits and delay damages</a:t>
            </a:r>
          </a:p>
          <a:p>
            <a:pPr lvl="1" algn="just"/>
            <a:r>
              <a:rPr lang="en-US" sz="2200" dirty="0">
                <a:latin typeface="Times New Roman" panose="02020603050405020304" pitchFamily="18" charset="0"/>
                <a:cs typeface="Times New Roman" panose="02020603050405020304" pitchFamily="18" charset="0"/>
              </a:rPr>
              <a:t>Liquidated damages</a:t>
            </a:r>
          </a:p>
          <a:p>
            <a:pPr lvl="1" algn="just"/>
            <a:r>
              <a:rPr lang="en-US" sz="2200" dirty="0">
                <a:latin typeface="Times New Roman" panose="02020603050405020304" pitchFamily="18" charset="0"/>
                <a:cs typeface="Times New Roman" panose="02020603050405020304" pitchFamily="18" charset="0"/>
              </a:rPr>
              <a:t>Attorney fees</a:t>
            </a:r>
          </a:p>
          <a:p>
            <a:pPr lvl="1" algn="just"/>
            <a:r>
              <a:rPr lang="en-US" sz="2200" dirty="0">
                <a:latin typeface="Times New Roman" panose="02020603050405020304" pitchFamily="18" charset="0"/>
                <a:cs typeface="Times New Roman" panose="02020603050405020304" pitchFamily="18" charset="0"/>
              </a:rPr>
              <a:t>Repair costs of rental equipment</a:t>
            </a:r>
          </a:p>
          <a:p>
            <a:pPr lvl="1" algn="just"/>
            <a:r>
              <a:rPr lang="en-US" sz="2200" dirty="0">
                <a:latin typeface="Times New Roman" panose="02020603050405020304" pitchFamily="18" charset="0"/>
                <a:cs typeface="Times New Roman" panose="02020603050405020304" pitchFamily="18" charset="0"/>
              </a:rPr>
              <a:t>Overhead and profit only</a:t>
            </a:r>
          </a:p>
          <a:p>
            <a:pPr marL="0" indent="0">
              <a:buNone/>
            </a:pP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78AC9D-E1CE-4A15-8E1C-5ED6F602F22C}" type="slidenum">
              <a:rPr kumimoji="0" lang="en-US" sz="1200" b="0" i="0" u="none" strike="noStrike" kern="1200" cap="none" spc="0" normalizeH="0" baseline="0" noProof="0" smtClean="0">
                <a:ln>
                  <a:noFill/>
                </a:ln>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ffectLst/>
                <a:uLnTx/>
                <a:uFillTx/>
                <a:latin typeface="Corbel" panose="020B0503020204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ffectLst/>
              <a:uLnTx/>
              <a:uFillTx/>
              <a:latin typeface="Corbel" panose="020B0503020204020204"/>
              <a:ea typeface="+mn-ea"/>
              <a:cs typeface="+mn-cs"/>
            </a:endParaRPr>
          </a:p>
        </p:txBody>
      </p:sp>
    </p:spTree>
    <p:extLst>
      <p:ext uri="{BB962C8B-B14F-4D97-AF65-F5344CB8AC3E}">
        <p14:creationId xmlns:p14="http://schemas.microsoft.com/office/powerpoint/2010/main" val="2676587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1000"/>
                                        <p:tgtEl>
                                          <p:spTgt spid="3">
                                            <p:txEl>
                                              <p:pRg st="4" end="4"/>
                                            </p:txEl>
                                          </p:spTgt>
                                        </p:tgtEl>
                                      </p:cBhvr>
                                    </p:animEffect>
                                    <p:anim calcmode="lin" valueType="num">
                                      <p:cBhvr>
                                        <p:cTn id="2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23" fill="hold">
                            <p:stCondLst>
                              <p:cond delay="2000"/>
                            </p:stCondLst>
                            <p:childTnLst>
                              <p:par>
                                <p:cTn id="24" presetID="42" presetClass="entr" presetSubtype="0" fill="hold" grpId="0" nodeType="after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1000"/>
                                        <p:tgtEl>
                                          <p:spTgt spid="3">
                                            <p:txEl>
                                              <p:pRg st="5" end="5"/>
                                            </p:txEl>
                                          </p:spTgt>
                                        </p:tgtEl>
                                      </p:cBhvr>
                                    </p:animEffect>
                                    <p:anim calcmode="lin" valueType="num">
                                      <p:cBhvr>
                                        <p:cTn id="2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29" fill="hold">
                            <p:stCondLst>
                              <p:cond delay="3000"/>
                            </p:stCondLst>
                            <p:childTnLst>
                              <p:par>
                                <p:cTn id="30" presetID="42" presetClass="entr" presetSubtype="0" fill="hold" grpId="0" nodeType="after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1000"/>
                                        <p:tgtEl>
                                          <p:spTgt spid="3">
                                            <p:txEl>
                                              <p:pRg st="6" end="6"/>
                                            </p:txEl>
                                          </p:spTgt>
                                        </p:tgtEl>
                                      </p:cBhvr>
                                    </p:animEffect>
                                    <p:anim calcmode="lin" valueType="num">
                                      <p:cBhvr>
                                        <p:cTn id="3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35" fill="hold">
                            <p:stCondLst>
                              <p:cond delay="4000"/>
                            </p:stCondLst>
                            <p:childTnLst>
                              <p:par>
                                <p:cTn id="36" presetID="42" presetClass="entr" presetSubtype="0" fill="hold" grpId="0" nodeType="after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fade">
                                      <p:cBhvr>
                                        <p:cTn id="38" dur="1000"/>
                                        <p:tgtEl>
                                          <p:spTgt spid="3">
                                            <p:txEl>
                                              <p:pRg st="7" end="7"/>
                                            </p:txEl>
                                          </p:spTgt>
                                        </p:tgtEl>
                                      </p:cBhvr>
                                    </p:animEffect>
                                    <p:anim calcmode="lin" valueType="num">
                                      <p:cBhvr>
                                        <p:cTn id="3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41" fill="hold">
                            <p:stCondLst>
                              <p:cond delay="5000"/>
                            </p:stCondLst>
                            <p:childTnLst>
                              <p:par>
                                <p:cTn id="42" presetID="42" presetClass="entr" presetSubtype="0" fill="hold" grpId="0" nodeType="afterEffect">
                                  <p:stCondLst>
                                    <p:cond delay="0"/>
                                  </p:stCondLst>
                                  <p:childTnLst>
                                    <p:set>
                                      <p:cBhvr>
                                        <p:cTn id="43" dur="1" fill="hold">
                                          <p:stCondLst>
                                            <p:cond delay="0"/>
                                          </p:stCondLst>
                                        </p:cTn>
                                        <p:tgtEl>
                                          <p:spTgt spid="3">
                                            <p:txEl>
                                              <p:pRg st="8" end="8"/>
                                            </p:txEl>
                                          </p:spTgt>
                                        </p:tgtEl>
                                        <p:attrNameLst>
                                          <p:attrName>style.visibility</p:attrName>
                                        </p:attrNameLst>
                                      </p:cBhvr>
                                      <p:to>
                                        <p:strVal val="visible"/>
                                      </p:to>
                                    </p:set>
                                    <p:animEffect transition="in" filter="fade">
                                      <p:cBhvr>
                                        <p:cTn id="44" dur="1000"/>
                                        <p:tgtEl>
                                          <p:spTgt spid="3">
                                            <p:txEl>
                                              <p:pRg st="8" end="8"/>
                                            </p:txEl>
                                          </p:spTgt>
                                        </p:tgtEl>
                                      </p:cBhvr>
                                    </p:animEffect>
                                    <p:anim calcmode="lin" valueType="num">
                                      <p:cBhvr>
                                        <p:cTn id="4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par>
                          <p:cTn id="47" fill="hold">
                            <p:stCondLst>
                              <p:cond delay="6000"/>
                            </p:stCondLst>
                            <p:childTnLst>
                              <p:par>
                                <p:cTn id="48" presetID="42" presetClass="entr" presetSubtype="0" fill="hold" grpId="0" nodeType="afterEffect">
                                  <p:stCondLst>
                                    <p:cond delay="0"/>
                                  </p:stCondLst>
                                  <p:childTnLst>
                                    <p:set>
                                      <p:cBhvr>
                                        <p:cTn id="49" dur="1" fill="hold">
                                          <p:stCondLst>
                                            <p:cond delay="0"/>
                                          </p:stCondLst>
                                        </p:cTn>
                                        <p:tgtEl>
                                          <p:spTgt spid="3">
                                            <p:txEl>
                                              <p:pRg st="9" end="9"/>
                                            </p:txEl>
                                          </p:spTgt>
                                        </p:tgtEl>
                                        <p:attrNameLst>
                                          <p:attrName>style.visibility</p:attrName>
                                        </p:attrNameLst>
                                      </p:cBhvr>
                                      <p:to>
                                        <p:strVal val="visible"/>
                                      </p:to>
                                    </p:set>
                                    <p:animEffect transition="in" filter="fade">
                                      <p:cBhvr>
                                        <p:cTn id="50" dur="1000"/>
                                        <p:tgtEl>
                                          <p:spTgt spid="3">
                                            <p:txEl>
                                              <p:pRg st="9" end="9"/>
                                            </p:txEl>
                                          </p:spTgt>
                                        </p:tgtEl>
                                      </p:cBhvr>
                                    </p:animEffect>
                                    <p:anim calcmode="lin" valueType="num">
                                      <p:cBhvr>
                                        <p:cTn id="5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CBD9F-C482-4472-AF16-E31333118761}"/>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The Lien/Bond Process</a:t>
            </a:r>
          </a:p>
        </p:txBody>
      </p:sp>
      <p:sp>
        <p:nvSpPr>
          <p:cNvPr id="3" name="Content Placeholder 2">
            <a:extLst>
              <a:ext uri="{FF2B5EF4-FFF2-40B4-BE49-F238E27FC236}">
                <a16:creationId xmlns:a16="http://schemas.microsoft.com/office/drawing/2014/main" id="{CA2D9C21-F89C-4F55-9D20-298F98660526}"/>
              </a:ext>
            </a:extLst>
          </p:cNvPr>
          <p:cNvSpPr>
            <a:spLocks noGrp="1"/>
          </p:cNvSpPr>
          <p:nvPr>
            <p:ph idx="1"/>
          </p:nvPr>
        </p:nvSpPr>
        <p:spPr/>
        <p:txBody>
          <a:bodyPr>
            <a:normAutofit fontScale="77500" lnSpcReduction="20000"/>
          </a:bodyPr>
          <a:lstStyle/>
          <a:p>
            <a:r>
              <a:rPr lang="en-US" dirty="0">
                <a:latin typeface="Times New Roman" panose="02020603050405020304" pitchFamily="18" charset="0"/>
                <a:cs typeface="Times New Roman" panose="02020603050405020304" pitchFamily="18" charset="0"/>
              </a:rPr>
              <a:t>#1- Notice of Commencement (NOC)- Owner records</a:t>
            </a:r>
          </a:p>
          <a:p>
            <a:pPr lvl="1"/>
            <a:r>
              <a:rPr lang="en-US" dirty="0">
                <a:latin typeface="Times New Roman" panose="02020603050405020304" pitchFamily="18" charset="0"/>
                <a:cs typeface="Times New Roman" panose="02020603050405020304" pitchFamily="18" charset="0"/>
              </a:rPr>
              <a:t>Provides information for potential lienors</a:t>
            </a:r>
          </a:p>
          <a:p>
            <a:pPr lvl="1"/>
            <a:r>
              <a:rPr lang="en-US" dirty="0">
                <a:latin typeface="Times New Roman" panose="02020603050405020304" pitchFamily="18" charset="0"/>
                <a:cs typeface="Times New Roman" panose="02020603050405020304" pitchFamily="18" charset="0"/>
              </a:rPr>
              <a:t>Creates priority for claims</a:t>
            </a:r>
          </a:p>
          <a:p>
            <a:pPr lvl="1"/>
            <a:r>
              <a:rPr lang="en-US" dirty="0">
                <a:latin typeface="Times New Roman" panose="02020603050405020304" pitchFamily="18" charset="0"/>
                <a:cs typeface="Times New Roman" panose="02020603050405020304" pitchFamily="18" charset="0"/>
              </a:rPr>
              <a:t>Bond should be attached </a:t>
            </a:r>
          </a:p>
          <a:p>
            <a:pPr marL="457200" lvl="1" indent="0">
              <a:buNone/>
            </a:pPr>
            <a:endParaRPr lang="en-US" sz="1500"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#2- Notice to Owner/Notice to Contractor- Serve within 45 days of 1</a:t>
            </a:r>
            <a:r>
              <a:rPr lang="en-US" baseline="30000" dirty="0">
                <a:latin typeface="Times New Roman" panose="02020603050405020304" pitchFamily="18" charset="0"/>
                <a:cs typeface="Times New Roman" panose="02020603050405020304" pitchFamily="18" charset="0"/>
              </a:rPr>
              <a:t>st</a:t>
            </a:r>
            <a:r>
              <a:rPr lang="en-US" dirty="0">
                <a:latin typeface="Times New Roman" panose="02020603050405020304" pitchFamily="18" charset="0"/>
                <a:cs typeface="Times New Roman" panose="02020603050405020304" pitchFamily="18" charset="0"/>
              </a:rPr>
              <a:t> start </a:t>
            </a:r>
          </a:p>
          <a:p>
            <a:pPr lvl="1"/>
            <a:r>
              <a:rPr lang="en-US" dirty="0">
                <a:latin typeface="Times New Roman" panose="02020603050405020304" pitchFamily="18" charset="0"/>
                <a:cs typeface="Times New Roman" panose="02020603050405020304" pitchFamily="18" charset="0"/>
              </a:rPr>
              <a:t>Required for lienors not in contract with the Owner (i.e., not GC), except laborers</a:t>
            </a:r>
          </a:p>
          <a:p>
            <a:pPr lvl="1" algn="just"/>
            <a:r>
              <a:rPr lang="en-US" sz="2200" dirty="0">
                <a:latin typeface="Times New Roman" panose="02020603050405020304" pitchFamily="18" charset="0"/>
                <a:cs typeface="Times New Roman" panose="02020603050405020304" pitchFamily="18" charset="0"/>
              </a:rPr>
              <a:t>Serve on upstream parties without direct contract (i.e., sub-sub serve on Owner </a:t>
            </a:r>
            <a:r>
              <a:rPr lang="en-US" sz="2200" b="1" dirty="0">
                <a:latin typeface="Times New Roman" panose="02020603050405020304" pitchFamily="18" charset="0"/>
                <a:cs typeface="Times New Roman" panose="02020603050405020304" pitchFamily="18" charset="0"/>
              </a:rPr>
              <a:t>and</a:t>
            </a:r>
            <a:r>
              <a:rPr lang="en-US" sz="2200" dirty="0">
                <a:latin typeface="Times New Roman" panose="02020603050405020304" pitchFamily="18" charset="0"/>
                <a:cs typeface="Times New Roman" panose="02020603050405020304" pitchFamily="18" charset="0"/>
              </a:rPr>
              <a:t> GC)</a:t>
            </a:r>
          </a:p>
          <a:p>
            <a:pPr lvl="1" algn="just"/>
            <a:r>
              <a:rPr lang="en-US" sz="2200" u="sng" dirty="0">
                <a:latin typeface="Times New Roman" panose="02020603050405020304" pitchFamily="18" charset="0"/>
                <a:cs typeface="Times New Roman" panose="02020603050405020304" pitchFamily="18" charset="0"/>
              </a:rPr>
              <a:t>Specially fabricated materials</a:t>
            </a:r>
            <a:r>
              <a:rPr lang="en-US" sz="2200" dirty="0">
                <a:latin typeface="Times New Roman" panose="02020603050405020304" pitchFamily="18" charset="0"/>
                <a:cs typeface="Times New Roman" panose="02020603050405020304" pitchFamily="18" charset="0"/>
              </a:rPr>
              <a:t>: Deadline is measured </a:t>
            </a:r>
            <a:r>
              <a:rPr lang="en-US" sz="2200" b="1" dirty="0">
                <a:latin typeface="Times New Roman" panose="02020603050405020304" pitchFamily="18" charset="0"/>
                <a:cs typeface="Times New Roman" panose="02020603050405020304" pitchFamily="18" charset="0"/>
              </a:rPr>
              <a:t>from date fabrication begins</a:t>
            </a:r>
            <a:r>
              <a:rPr lang="en-US" sz="2200" dirty="0">
                <a:latin typeface="Times New Roman" panose="02020603050405020304" pitchFamily="18" charset="0"/>
                <a:cs typeface="Times New Roman" panose="02020603050405020304" pitchFamily="18" charset="0"/>
              </a:rPr>
              <a:t> rather than first delivery</a:t>
            </a:r>
          </a:p>
          <a:p>
            <a:pPr lvl="1" algn="just"/>
            <a:r>
              <a:rPr lang="en-US" sz="2200" u="sng" dirty="0">
                <a:latin typeface="Times New Roman" panose="02020603050405020304" pitchFamily="18" charset="0"/>
                <a:cs typeface="Times New Roman" panose="02020603050405020304" pitchFamily="18" charset="0"/>
              </a:rPr>
              <a:t>Supplier</a:t>
            </a:r>
            <a:r>
              <a:rPr lang="en-US" sz="2200" dirty="0">
                <a:latin typeface="Times New Roman" panose="02020603050405020304" pitchFamily="18" charset="0"/>
                <a:cs typeface="Times New Roman" panose="02020603050405020304" pitchFamily="18" charset="0"/>
              </a:rPr>
              <a:t>: Deadline measured from first day supplies </a:t>
            </a:r>
            <a:r>
              <a:rPr lang="en-US" sz="2200" b="1" dirty="0">
                <a:latin typeface="Times New Roman" panose="02020603050405020304" pitchFamily="18" charset="0"/>
                <a:cs typeface="Times New Roman" panose="02020603050405020304" pitchFamily="18" charset="0"/>
              </a:rPr>
              <a:t>delivered to job site</a:t>
            </a:r>
          </a:p>
          <a:p>
            <a:pPr marL="457200" lvl="1" indent="0">
              <a:buNone/>
            </a:pPr>
            <a:endParaRPr lang="en-US" sz="1500"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#3- Claim of Lien/Notice of Nonpayment- due 90 days from final furnishing</a:t>
            </a:r>
          </a:p>
          <a:p>
            <a:pPr lvl="1"/>
            <a:r>
              <a:rPr lang="en-US" sz="2200" dirty="0">
                <a:latin typeface="Times New Roman" panose="02020603050405020304" pitchFamily="18" charset="0"/>
                <a:cs typeface="Times New Roman" panose="02020603050405020304" pitchFamily="18" charset="0"/>
              </a:rPr>
              <a:t>Copy of lien must be served on Owner within 15 days of recording</a:t>
            </a:r>
          </a:p>
          <a:p>
            <a:pPr lvl="1"/>
            <a:r>
              <a:rPr lang="en-US" sz="2200" dirty="0">
                <a:latin typeface="Times New Roman" panose="02020603050405020304" pitchFamily="18" charset="0"/>
                <a:cs typeface="Times New Roman" panose="02020603050405020304" pitchFamily="18" charset="0"/>
              </a:rPr>
              <a:t>Final Contractor’s Affidavit must be served on Owner 5 days before filing suit</a:t>
            </a:r>
          </a:p>
          <a:p>
            <a:pPr marL="457200" lvl="1" indent="0">
              <a:buNone/>
            </a:pPr>
            <a:endParaRPr lang="en-US" sz="1500"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#4- File suit within 1 year of Lien/Notice of Nonpayment</a:t>
            </a:r>
          </a:p>
        </p:txBody>
      </p:sp>
      <p:sp>
        <p:nvSpPr>
          <p:cNvPr id="4" name="Slide Number Placeholder 3">
            <a:extLst>
              <a:ext uri="{FF2B5EF4-FFF2-40B4-BE49-F238E27FC236}">
                <a16:creationId xmlns:a16="http://schemas.microsoft.com/office/drawing/2014/main" id="{B5234D56-BE70-45B9-931E-A758669EDC1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ACDAF8C-2541-430B-B3D8-BCEC29B48EBE}" type="slidenum">
              <a:rPr kumimoji="0" lang="en-US" sz="1200" b="0" i="0" u="none" strike="noStrike" kern="1200" cap="none" spc="0" normalizeH="0" baseline="0" noProof="0" smtClean="0">
                <a:ln>
                  <a:noFill/>
                </a:ln>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ffectLst/>
                <a:uLnTx/>
                <a:uFillTx/>
                <a:latin typeface="Corbel" panose="020B0503020204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ffectLst/>
              <a:uLnTx/>
              <a:uFillTx/>
              <a:latin typeface="Corbel" panose="020B0503020204020204"/>
              <a:ea typeface="+mn-ea"/>
              <a:cs typeface="+mn-cs"/>
            </a:endParaRPr>
          </a:p>
        </p:txBody>
      </p:sp>
    </p:spTree>
    <p:extLst>
      <p:ext uri="{BB962C8B-B14F-4D97-AF65-F5344CB8AC3E}">
        <p14:creationId xmlns:p14="http://schemas.microsoft.com/office/powerpoint/2010/main" val="2320096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anim calcmode="lin" valueType="num">
                                      <p:cBhvr>
                                        <p:cTn id="1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1000"/>
                                        <p:tgtEl>
                                          <p:spTgt spid="3">
                                            <p:txEl>
                                              <p:pRg st="5" end="5"/>
                                            </p:txEl>
                                          </p:spTgt>
                                        </p:tgtEl>
                                      </p:cBhvr>
                                    </p:animEffect>
                                    <p:anim calcmode="lin" valueType="num">
                                      <p:cBhvr>
                                        <p:cTn id="2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1000"/>
                                        <p:tgtEl>
                                          <p:spTgt spid="3">
                                            <p:txEl>
                                              <p:pRg st="6" end="6"/>
                                            </p:txEl>
                                          </p:spTgt>
                                        </p:tgtEl>
                                      </p:cBhvr>
                                    </p:animEffect>
                                    <p:anim calcmode="lin" valueType="num">
                                      <p:cBhvr>
                                        <p:cTn id="3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36" fill="hold">
                            <p:stCondLst>
                              <p:cond delay="1000"/>
                            </p:stCondLst>
                            <p:childTnLst>
                              <p:par>
                                <p:cTn id="37" presetID="42" presetClass="entr" presetSubtype="0" fill="hold" grpId="0" nodeType="after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fade">
                                      <p:cBhvr>
                                        <p:cTn id="39" dur="1000"/>
                                        <p:tgtEl>
                                          <p:spTgt spid="3">
                                            <p:txEl>
                                              <p:pRg st="7" end="7"/>
                                            </p:txEl>
                                          </p:spTgt>
                                        </p:tgtEl>
                                      </p:cBhvr>
                                    </p:animEffect>
                                    <p:anim calcmode="lin" valueType="num">
                                      <p:cBhvr>
                                        <p:cTn id="4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42" fill="hold">
                            <p:stCondLst>
                              <p:cond delay="2000"/>
                            </p:stCondLst>
                            <p:childTnLst>
                              <p:par>
                                <p:cTn id="43" presetID="42" presetClass="entr" presetSubtype="0" fill="hold" grpId="0" nodeType="after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Effect transition="in" filter="fade">
                                      <p:cBhvr>
                                        <p:cTn id="45" dur="1000"/>
                                        <p:tgtEl>
                                          <p:spTgt spid="3">
                                            <p:txEl>
                                              <p:pRg st="8" end="8"/>
                                            </p:txEl>
                                          </p:spTgt>
                                        </p:tgtEl>
                                      </p:cBhvr>
                                    </p:animEffect>
                                    <p:anim calcmode="lin" valueType="num">
                                      <p:cBhvr>
                                        <p:cTn id="4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par>
                          <p:cTn id="48" fill="hold">
                            <p:stCondLst>
                              <p:cond delay="3000"/>
                            </p:stCondLst>
                            <p:childTnLst>
                              <p:par>
                                <p:cTn id="49" presetID="42" presetClass="entr" presetSubtype="0" fill="hold" grpId="0" nodeType="after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animEffect transition="in" filter="fade">
                                      <p:cBhvr>
                                        <p:cTn id="51" dur="1000"/>
                                        <p:tgtEl>
                                          <p:spTgt spid="3">
                                            <p:txEl>
                                              <p:pRg st="9" end="9"/>
                                            </p:txEl>
                                          </p:spTgt>
                                        </p:tgtEl>
                                      </p:cBhvr>
                                    </p:animEffect>
                                    <p:anim calcmode="lin" valueType="num">
                                      <p:cBhvr>
                                        <p:cTn id="52"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grpId="0" nodeType="clickEffect">
                                  <p:stCondLst>
                                    <p:cond delay="0"/>
                                  </p:stCondLst>
                                  <p:childTnLst>
                                    <p:set>
                                      <p:cBhvr>
                                        <p:cTn id="57" dur="1" fill="hold">
                                          <p:stCondLst>
                                            <p:cond delay="0"/>
                                          </p:stCondLst>
                                        </p:cTn>
                                        <p:tgtEl>
                                          <p:spTgt spid="3">
                                            <p:txEl>
                                              <p:pRg st="11" end="11"/>
                                            </p:txEl>
                                          </p:spTgt>
                                        </p:tgtEl>
                                        <p:attrNameLst>
                                          <p:attrName>style.visibility</p:attrName>
                                        </p:attrNameLst>
                                      </p:cBhvr>
                                      <p:to>
                                        <p:strVal val="visible"/>
                                      </p:to>
                                    </p:set>
                                    <p:animEffect transition="in" filter="fade">
                                      <p:cBhvr>
                                        <p:cTn id="58" dur="1000"/>
                                        <p:tgtEl>
                                          <p:spTgt spid="3">
                                            <p:txEl>
                                              <p:pRg st="11" end="11"/>
                                            </p:txEl>
                                          </p:spTgt>
                                        </p:tgtEl>
                                      </p:cBhvr>
                                    </p:animEffect>
                                    <p:anim calcmode="lin" valueType="num">
                                      <p:cBhvr>
                                        <p:cTn id="59"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60"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par>
                          <p:cTn id="61" fill="hold">
                            <p:stCondLst>
                              <p:cond delay="1000"/>
                            </p:stCondLst>
                            <p:childTnLst>
                              <p:par>
                                <p:cTn id="62" presetID="42" presetClass="entr" presetSubtype="0" fill="hold" grpId="0" nodeType="afterEffect">
                                  <p:stCondLst>
                                    <p:cond delay="0"/>
                                  </p:stCondLst>
                                  <p:childTnLst>
                                    <p:set>
                                      <p:cBhvr>
                                        <p:cTn id="63" dur="1" fill="hold">
                                          <p:stCondLst>
                                            <p:cond delay="0"/>
                                          </p:stCondLst>
                                        </p:cTn>
                                        <p:tgtEl>
                                          <p:spTgt spid="3">
                                            <p:txEl>
                                              <p:pRg st="12" end="12"/>
                                            </p:txEl>
                                          </p:spTgt>
                                        </p:tgtEl>
                                        <p:attrNameLst>
                                          <p:attrName>style.visibility</p:attrName>
                                        </p:attrNameLst>
                                      </p:cBhvr>
                                      <p:to>
                                        <p:strVal val="visible"/>
                                      </p:to>
                                    </p:set>
                                    <p:animEffect transition="in" filter="fade">
                                      <p:cBhvr>
                                        <p:cTn id="64" dur="1000"/>
                                        <p:tgtEl>
                                          <p:spTgt spid="3">
                                            <p:txEl>
                                              <p:pRg st="12" end="12"/>
                                            </p:txEl>
                                          </p:spTgt>
                                        </p:tgtEl>
                                      </p:cBhvr>
                                    </p:animEffect>
                                    <p:anim calcmode="lin" valueType="num">
                                      <p:cBhvr>
                                        <p:cTn id="65"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66"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par>
                          <p:cTn id="67" fill="hold">
                            <p:stCondLst>
                              <p:cond delay="2000"/>
                            </p:stCondLst>
                            <p:childTnLst>
                              <p:par>
                                <p:cTn id="68" presetID="42" presetClass="entr" presetSubtype="0" fill="hold" grpId="0" nodeType="afterEffect">
                                  <p:stCondLst>
                                    <p:cond delay="0"/>
                                  </p:stCondLst>
                                  <p:childTnLst>
                                    <p:set>
                                      <p:cBhvr>
                                        <p:cTn id="69" dur="1" fill="hold">
                                          <p:stCondLst>
                                            <p:cond delay="0"/>
                                          </p:stCondLst>
                                        </p:cTn>
                                        <p:tgtEl>
                                          <p:spTgt spid="3">
                                            <p:txEl>
                                              <p:pRg st="13" end="13"/>
                                            </p:txEl>
                                          </p:spTgt>
                                        </p:tgtEl>
                                        <p:attrNameLst>
                                          <p:attrName>style.visibility</p:attrName>
                                        </p:attrNameLst>
                                      </p:cBhvr>
                                      <p:to>
                                        <p:strVal val="visible"/>
                                      </p:to>
                                    </p:set>
                                    <p:animEffect transition="in" filter="fade">
                                      <p:cBhvr>
                                        <p:cTn id="70" dur="1000"/>
                                        <p:tgtEl>
                                          <p:spTgt spid="3">
                                            <p:txEl>
                                              <p:pRg st="13" end="13"/>
                                            </p:txEl>
                                          </p:spTgt>
                                        </p:tgtEl>
                                      </p:cBhvr>
                                    </p:animEffect>
                                    <p:anim calcmode="lin" valueType="num">
                                      <p:cBhvr>
                                        <p:cTn id="71"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
                                            <p:txEl>
                                              <p:pRg st="15" end="15"/>
                                            </p:txEl>
                                          </p:spTgt>
                                        </p:tgtEl>
                                        <p:attrNameLst>
                                          <p:attrName>style.visibility</p:attrName>
                                        </p:attrNameLst>
                                      </p:cBhvr>
                                      <p:to>
                                        <p:strVal val="visible"/>
                                      </p:to>
                                    </p:set>
                                    <p:animEffect transition="in" filter="fade">
                                      <p:cBhvr>
                                        <p:cTn id="77" dur="1000"/>
                                        <p:tgtEl>
                                          <p:spTgt spid="3">
                                            <p:txEl>
                                              <p:pRg st="15" end="15"/>
                                            </p:txEl>
                                          </p:spTgt>
                                        </p:tgtEl>
                                      </p:cBhvr>
                                    </p:animEffect>
                                    <p:anim calcmode="lin" valueType="num">
                                      <p:cBhvr>
                                        <p:cTn id="78" dur="1000" fill="hold"/>
                                        <p:tgtEl>
                                          <p:spTgt spid="3">
                                            <p:txEl>
                                              <p:pRg st="15" end="15"/>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5" end="1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Payment Bonds on Private Projects</a:t>
            </a:r>
          </a:p>
        </p:txBody>
      </p:sp>
      <p:sp>
        <p:nvSpPr>
          <p:cNvPr id="3" name="Content Placeholder 2"/>
          <p:cNvSpPr>
            <a:spLocks noGrp="1"/>
          </p:cNvSpPr>
          <p:nvPr>
            <p:ph idx="1"/>
          </p:nvPr>
        </p:nvSpPr>
        <p:spPr>
          <a:xfrm>
            <a:off x="1120000" y="1690688"/>
            <a:ext cx="10233800" cy="4351338"/>
          </a:xfrm>
        </p:spPr>
        <p:txBody>
          <a:bodyPr>
            <a:noAutofit/>
          </a:bodyPr>
          <a:lstStyle/>
          <a:p>
            <a:pPr algn="just"/>
            <a:r>
              <a:rPr lang="en-US" sz="2600" dirty="0">
                <a:latin typeface="Times New Roman" panose="02020603050405020304" pitchFamily="18" charset="0"/>
                <a:cs typeface="Times New Roman" panose="02020603050405020304" pitchFamily="18" charset="0"/>
              </a:rPr>
              <a:t>What Is It?</a:t>
            </a:r>
          </a:p>
          <a:p>
            <a:pPr lvl="1" algn="just"/>
            <a:r>
              <a:rPr lang="en-US" dirty="0">
                <a:latin typeface="Times New Roman" panose="02020603050405020304" pitchFamily="18" charset="0"/>
                <a:cs typeface="Times New Roman" panose="02020603050405020304" pitchFamily="18" charset="0"/>
              </a:rPr>
              <a:t>Security to ensure contractor pays lower tiered subcontractors and suppliers</a:t>
            </a:r>
          </a:p>
          <a:p>
            <a:pPr lvl="1" algn="just"/>
            <a:r>
              <a:rPr lang="en-US" dirty="0">
                <a:latin typeface="Times New Roman" panose="02020603050405020304" pitchFamily="18" charset="0"/>
                <a:cs typeface="Times New Roman" panose="02020603050405020304" pitchFamily="18" charset="0"/>
              </a:rPr>
              <a:t>Should be recorded as an attachment to the NOC</a:t>
            </a:r>
          </a:p>
          <a:p>
            <a:pPr marL="457200" lvl="1" indent="0" algn="just">
              <a:buNone/>
            </a:pPr>
            <a:endParaRPr lang="en-US" sz="1200" dirty="0">
              <a:latin typeface="Times New Roman" panose="02020603050405020304" pitchFamily="18" charset="0"/>
              <a:cs typeface="Times New Roman" panose="02020603050405020304" pitchFamily="18" charset="0"/>
            </a:endParaRPr>
          </a:p>
          <a:p>
            <a:pPr algn="just"/>
            <a:r>
              <a:rPr lang="en-US" sz="2600" dirty="0">
                <a:latin typeface="Times New Roman" panose="02020603050405020304" pitchFamily="18" charset="0"/>
                <a:cs typeface="Times New Roman" panose="02020603050405020304" pitchFamily="18" charset="0"/>
              </a:rPr>
              <a:t>Timing Requirements for Lienor not in privity with GC</a:t>
            </a:r>
          </a:p>
          <a:p>
            <a:pPr lvl="1" algn="just"/>
            <a:r>
              <a:rPr lang="en-US" dirty="0">
                <a:latin typeface="Times New Roman" panose="02020603050405020304" pitchFamily="18" charset="0"/>
                <a:cs typeface="Times New Roman" panose="02020603050405020304" pitchFamily="18" charset="0"/>
              </a:rPr>
              <a:t>Serve Notice to Contractor within 45 days after commence work</a:t>
            </a:r>
          </a:p>
          <a:p>
            <a:pPr lvl="1" algn="just"/>
            <a:r>
              <a:rPr lang="en-US" dirty="0">
                <a:latin typeface="Times New Roman" panose="02020603050405020304" pitchFamily="18" charset="0"/>
                <a:cs typeface="Times New Roman" panose="02020603050405020304" pitchFamily="18" charset="0"/>
              </a:rPr>
              <a:t>Serve a written Notice of Nonpayment to the contractor and the surety no later than 90 days after the final furnishing</a:t>
            </a:r>
          </a:p>
          <a:p>
            <a:pPr lvl="2" algn="just"/>
            <a:r>
              <a:rPr lang="en-US" dirty="0">
                <a:latin typeface="Times New Roman" panose="02020603050405020304" pitchFamily="18" charset="0"/>
                <a:cs typeface="Times New Roman" panose="02020603050405020304" pitchFamily="18" charset="0"/>
              </a:rPr>
              <a:t>Failure to receive retainage (up to 10%) is not considered non-payment requiring Notice of Nonpayment</a:t>
            </a:r>
          </a:p>
          <a:p>
            <a:pPr lvl="1" algn="just"/>
            <a:r>
              <a:rPr lang="en-US" dirty="0">
                <a:latin typeface="Times New Roman" panose="02020603050405020304" pitchFamily="18" charset="0"/>
                <a:cs typeface="Times New Roman" panose="02020603050405020304" pitchFamily="18" charset="0"/>
              </a:rPr>
              <a:t>File suit within 1 year of final furnishing </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78AC9D-E1CE-4A15-8E1C-5ED6F602F22C}" type="slidenum">
              <a:rPr kumimoji="0" lang="en-US" sz="1200" b="0" i="0" u="none" strike="noStrike" kern="1200" cap="none" spc="0" normalizeH="0" baseline="0" noProof="0" smtClean="0">
                <a:ln>
                  <a:noFill/>
                </a:ln>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ffectLst/>
                <a:uLnTx/>
                <a:uFillTx/>
                <a:latin typeface="Corbel" panose="020B0503020204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ffectLst/>
              <a:uLnTx/>
              <a:uFillTx/>
              <a:latin typeface="Corbel" panose="020B0503020204020204"/>
              <a:ea typeface="+mn-ea"/>
              <a:cs typeface="+mn-cs"/>
            </a:endParaRPr>
          </a:p>
        </p:txBody>
      </p:sp>
    </p:spTree>
    <p:extLst>
      <p:ext uri="{BB962C8B-B14F-4D97-AF65-F5344CB8AC3E}">
        <p14:creationId xmlns:p14="http://schemas.microsoft.com/office/powerpoint/2010/main" val="1657112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anim calcmode="lin" valueType="num">
                                      <p:cBhvr>
                                        <p:cTn id="1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1000"/>
                                        <p:tgtEl>
                                          <p:spTgt spid="3">
                                            <p:txEl>
                                              <p:pRg st="4" end="4"/>
                                            </p:txEl>
                                          </p:spTgt>
                                        </p:tgtEl>
                                      </p:cBhvr>
                                    </p:animEffect>
                                    <p:anim calcmode="lin" valueType="num">
                                      <p:cBhvr>
                                        <p:cTn id="2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anim calcmode="lin" valueType="num">
                                      <p:cBhvr>
                                        <p:cTn id="2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1000"/>
                                        <p:tgtEl>
                                          <p:spTgt spid="3">
                                            <p:txEl>
                                              <p:pRg st="6" end="6"/>
                                            </p:txEl>
                                          </p:spTgt>
                                        </p:tgtEl>
                                      </p:cBhvr>
                                    </p:animEffect>
                                    <p:anim calcmode="lin" valueType="num">
                                      <p:cBhvr>
                                        <p:cTn id="3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37" fill="hold">
                            <p:stCondLst>
                              <p:cond delay="1000"/>
                            </p:stCondLst>
                            <p:childTnLst>
                              <p:par>
                                <p:cTn id="38" presetID="42" presetClass="entr" presetSubtype="0" fill="hold" grpId="0" nodeType="after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fade">
                                      <p:cBhvr>
                                        <p:cTn id="40" dur="1000"/>
                                        <p:tgtEl>
                                          <p:spTgt spid="3">
                                            <p:txEl>
                                              <p:pRg st="7" end="7"/>
                                            </p:txEl>
                                          </p:spTgt>
                                        </p:tgtEl>
                                      </p:cBhvr>
                                    </p:animEffect>
                                    <p:anim calcmode="lin" valueType="num">
                                      <p:cBhvr>
                                        <p:cTn id="41"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000"/>
                                        <p:tgtEl>
                                          <p:spTgt spid="3">
                                            <p:txEl>
                                              <p:pRg st="8" end="8"/>
                                            </p:txEl>
                                          </p:spTgt>
                                        </p:tgtEl>
                                      </p:cBhvr>
                                    </p:animEffect>
                                    <p:anim calcmode="lin" valueType="num">
                                      <p:cBhvr>
                                        <p:cTn id="4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B7EF0-D568-4AC7-92C7-AB92D6FBACB6}"/>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2019 Legislative Changes</a:t>
            </a:r>
          </a:p>
        </p:txBody>
      </p:sp>
      <p:sp>
        <p:nvSpPr>
          <p:cNvPr id="3" name="Content Placeholder 2">
            <a:extLst>
              <a:ext uri="{FF2B5EF4-FFF2-40B4-BE49-F238E27FC236}">
                <a16:creationId xmlns:a16="http://schemas.microsoft.com/office/drawing/2014/main" id="{70312E5C-5BBA-4C4F-A2FA-3A672F5B6256}"/>
              </a:ext>
            </a:extLst>
          </p:cNvPr>
          <p:cNvSpPr>
            <a:spLocks noGrp="1"/>
          </p:cNvSpPr>
          <p:nvPr>
            <p:ph idx="1"/>
          </p:nvPr>
        </p:nvSpPr>
        <p:spPr/>
        <p:txBody>
          <a:bodyPr/>
          <a:lstStyle/>
          <a:p>
            <a:pPr algn="just"/>
            <a:r>
              <a:rPr lang="en-US" dirty="0">
                <a:latin typeface="Times New Roman" panose="02020603050405020304" pitchFamily="18" charset="0"/>
                <a:cs typeface="Times New Roman" panose="02020603050405020304" pitchFamily="18" charset="0"/>
              </a:rPr>
              <a:t>Significant changes to the Notice of Nonpayment under F.S. 713.23 (private job) and F.S. 255.05 (public job)</a:t>
            </a:r>
          </a:p>
          <a:p>
            <a:pPr lvl="1" algn="just"/>
            <a:r>
              <a:rPr lang="en-US" dirty="0">
                <a:latin typeface="Times New Roman" panose="02020603050405020304" pitchFamily="18" charset="0"/>
                <a:cs typeface="Times New Roman" panose="02020603050405020304" pitchFamily="18" charset="0"/>
              </a:rPr>
              <a:t>F.S. 337.18 bonds for roadway projects were not affected</a:t>
            </a:r>
          </a:p>
          <a:p>
            <a:pPr algn="just"/>
            <a:r>
              <a:rPr lang="en-US" dirty="0">
                <a:latin typeface="Times New Roman" panose="02020603050405020304" pitchFamily="18" charset="0"/>
                <a:cs typeface="Times New Roman" panose="02020603050405020304" pitchFamily="18" charset="0"/>
              </a:rPr>
              <a:t>Notice of Nonpayment is a prerequisite to perfecting a bond claim</a:t>
            </a:r>
          </a:p>
          <a:p>
            <a:pPr algn="just"/>
            <a:r>
              <a:rPr lang="en-US" dirty="0">
                <a:latin typeface="Times New Roman" panose="02020603050405020304" pitchFamily="18" charset="0"/>
                <a:cs typeface="Times New Roman" panose="02020603050405020304" pitchFamily="18" charset="0"/>
              </a:rPr>
              <a:t>Previously….</a:t>
            </a:r>
          </a:p>
          <a:p>
            <a:pPr lvl="1" algn="just"/>
            <a:r>
              <a:rPr lang="en-US" dirty="0">
                <a:latin typeface="Times New Roman" panose="02020603050405020304" pitchFamily="18" charset="0"/>
                <a:cs typeface="Times New Roman" panose="02020603050405020304" pitchFamily="18" charset="0"/>
              </a:rPr>
              <a:t>No set form</a:t>
            </a:r>
          </a:p>
          <a:p>
            <a:pPr lvl="1" algn="just"/>
            <a:r>
              <a:rPr lang="en-US" dirty="0">
                <a:latin typeface="Times New Roman" panose="02020603050405020304" pitchFamily="18" charset="0"/>
                <a:cs typeface="Times New Roman" panose="02020603050405020304" pitchFamily="18" charset="0"/>
              </a:rPr>
              <a:t>Not under oath</a:t>
            </a:r>
          </a:p>
          <a:p>
            <a:pPr lvl="1" algn="just"/>
            <a:r>
              <a:rPr lang="en-US" dirty="0">
                <a:latin typeface="Times New Roman" panose="02020603050405020304" pitchFamily="18" charset="0"/>
                <a:cs typeface="Times New Roman" panose="02020603050405020304" pitchFamily="18" charset="0"/>
              </a:rPr>
              <a:t>No specific service requirements </a:t>
            </a:r>
          </a:p>
          <a:p>
            <a:pPr lvl="1" algn="just"/>
            <a:r>
              <a:rPr lang="en-US" dirty="0">
                <a:latin typeface="Times New Roman" panose="02020603050405020304" pitchFamily="18" charset="0"/>
                <a:cs typeface="Times New Roman" panose="02020603050405020304" pitchFamily="18" charset="0"/>
              </a:rPr>
              <a:t>Did not have to specify what was for retainage for private projects</a:t>
            </a:r>
          </a:p>
          <a:p>
            <a:pPr lvl="1" algn="just"/>
            <a:r>
              <a:rPr lang="en-US" dirty="0">
                <a:latin typeface="Times New Roman" panose="02020603050405020304" pitchFamily="18" charset="0"/>
                <a:cs typeface="Times New Roman" panose="02020603050405020304" pitchFamily="18" charset="0"/>
              </a:rPr>
              <a:t>No penalty for including incorrect information</a:t>
            </a:r>
          </a:p>
          <a:p>
            <a:endParaRPr lang="en-US" dirty="0">
              <a:latin typeface="Times New Roman" panose="02020603050405020304" pitchFamily="18"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ED0959AA-B880-4F5D-A988-D9F87DD135B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ACDAF8C-2541-430B-B3D8-BCEC29B48EBE}" type="slidenum">
              <a:rPr kumimoji="0" lang="en-US" sz="1200" b="0" i="0" u="none" strike="noStrike" kern="1200" cap="none" spc="0" normalizeH="0" baseline="0" noProof="0" smtClean="0">
                <a:ln>
                  <a:noFill/>
                </a:ln>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ffectLst/>
                <a:uLnTx/>
                <a:uFillTx/>
                <a:latin typeface="Corbel" panose="020B0503020204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ffectLst/>
              <a:uLnTx/>
              <a:uFillTx/>
              <a:latin typeface="Corbel" panose="020B0503020204020204"/>
              <a:ea typeface="+mn-ea"/>
              <a:cs typeface="+mn-cs"/>
            </a:endParaRPr>
          </a:p>
        </p:txBody>
      </p:sp>
    </p:spTree>
    <p:extLst>
      <p:ext uri="{BB962C8B-B14F-4D97-AF65-F5344CB8AC3E}">
        <p14:creationId xmlns:p14="http://schemas.microsoft.com/office/powerpoint/2010/main" val="383553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24" fill="hold">
                            <p:stCondLst>
                              <p:cond delay="1000"/>
                            </p:stCondLst>
                            <p:childTnLst>
                              <p:par>
                                <p:cTn id="25" presetID="42" presetClass="entr" presetSubtype="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anim calcmode="lin" valueType="num">
                                      <p:cBhvr>
                                        <p:cTn id="2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30" fill="hold">
                            <p:stCondLst>
                              <p:cond delay="2000"/>
                            </p:stCondLst>
                            <p:childTnLst>
                              <p:par>
                                <p:cTn id="31" presetID="42" presetClass="entr" presetSubtype="0" fill="hold" grpId="0" nodeType="after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1000"/>
                                        <p:tgtEl>
                                          <p:spTgt spid="3">
                                            <p:txEl>
                                              <p:pRg st="6" end="6"/>
                                            </p:txEl>
                                          </p:spTgt>
                                        </p:tgtEl>
                                      </p:cBhvr>
                                    </p:animEffect>
                                    <p:anim calcmode="lin" valueType="num">
                                      <p:cBhvr>
                                        <p:cTn id="3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36" fill="hold">
                            <p:stCondLst>
                              <p:cond delay="3000"/>
                            </p:stCondLst>
                            <p:childTnLst>
                              <p:par>
                                <p:cTn id="37" presetID="42" presetClass="entr" presetSubtype="0" fill="hold" grpId="0" nodeType="after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fade">
                                      <p:cBhvr>
                                        <p:cTn id="39" dur="1000"/>
                                        <p:tgtEl>
                                          <p:spTgt spid="3">
                                            <p:txEl>
                                              <p:pRg st="7" end="7"/>
                                            </p:txEl>
                                          </p:spTgt>
                                        </p:tgtEl>
                                      </p:cBhvr>
                                    </p:animEffect>
                                    <p:anim calcmode="lin" valueType="num">
                                      <p:cBhvr>
                                        <p:cTn id="4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42" fill="hold">
                            <p:stCondLst>
                              <p:cond delay="4000"/>
                            </p:stCondLst>
                            <p:childTnLst>
                              <p:par>
                                <p:cTn id="43" presetID="42" presetClass="entr" presetSubtype="0" fill="hold" grpId="0" nodeType="after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Effect transition="in" filter="fade">
                                      <p:cBhvr>
                                        <p:cTn id="45" dur="1000"/>
                                        <p:tgtEl>
                                          <p:spTgt spid="3">
                                            <p:txEl>
                                              <p:pRg st="8" end="8"/>
                                            </p:txEl>
                                          </p:spTgt>
                                        </p:tgtEl>
                                      </p:cBhvr>
                                    </p:animEffect>
                                    <p:anim calcmode="lin" valueType="num">
                                      <p:cBhvr>
                                        <p:cTn id="4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161611-0C5F-44EB-8341-5190E852A79C}"/>
              </a:ext>
            </a:extLst>
          </p:cNvPr>
          <p:cNvSpPr>
            <a:spLocks noGrp="1"/>
          </p:cNvSpPr>
          <p:nvPr>
            <p:ph type="title"/>
          </p:nvPr>
        </p:nvSpPr>
        <p:spPr/>
        <p:txBody>
          <a:bodyPr>
            <a:normAutofit fontScale="90000"/>
          </a:bodyPr>
          <a:lstStyle/>
          <a:p>
            <a:pPr algn="ctr"/>
            <a:r>
              <a:rPr lang="en-US" dirty="0">
                <a:latin typeface="Times New Roman" panose="02020603050405020304" pitchFamily="18" charset="0"/>
                <a:cs typeface="Times New Roman" panose="02020603050405020304" pitchFamily="18" charset="0"/>
              </a:rPr>
              <a:t>Changes to F.S. 713.23 and F.S. 255.05</a:t>
            </a:r>
          </a:p>
        </p:txBody>
      </p:sp>
      <p:sp>
        <p:nvSpPr>
          <p:cNvPr id="3" name="Content Placeholder 2">
            <a:extLst>
              <a:ext uri="{FF2B5EF4-FFF2-40B4-BE49-F238E27FC236}">
                <a16:creationId xmlns:a16="http://schemas.microsoft.com/office/drawing/2014/main" id="{D1B2BEF7-D2BD-4A7F-8EE9-0392682D0E19}"/>
              </a:ext>
            </a:extLst>
          </p:cNvPr>
          <p:cNvSpPr>
            <a:spLocks noGrp="1"/>
          </p:cNvSpPr>
          <p:nvPr>
            <p:ph idx="1"/>
          </p:nvPr>
        </p:nvSpPr>
        <p:spPr/>
        <p:txBody>
          <a:bodyPr>
            <a:normAutofit lnSpcReduction="10000"/>
          </a:bodyPr>
          <a:lstStyle/>
          <a:p>
            <a:r>
              <a:rPr lang="en-US" dirty="0">
                <a:latin typeface="Times New Roman" panose="02020603050405020304" pitchFamily="18" charset="0"/>
                <a:cs typeface="Times New Roman" panose="02020603050405020304" pitchFamily="18" charset="0"/>
              </a:rPr>
              <a:t>Statutory form must be “substantially” followed</a:t>
            </a:r>
          </a:p>
          <a:p>
            <a:pPr marL="0" indent="0">
              <a:buNone/>
            </a:pPr>
            <a:endParaRPr lang="en-US" sz="1200"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Must be served on the contractor &amp; surety in accordance with F.S. 713.18</a:t>
            </a:r>
          </a:p>
          <a:p>
            <a:pPr marL="0" indent="0">
              <a:buNone/>
            </a:pPr>
            <a:endParaRPr lang="en-US" sz="1200"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Must specify amounts for retainage (non-privity claimants)</a:t>
            </a:r>
          </a:p>
          <a:p>
            <a:pPr marL="0" indent="0">
              <a:buNone/>
            </a:pPr>
            <a:endParaRPr lang="en-US" sz="1200"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Must be completed under oath- more akin to a sworn statement of account </a:t>
            </a:r>
          </a:p>
          <a:p>
            <a:pPr marL="0" indent="0">
              <a:buNone/>
            </a:pPr>
            <a:endParaRPr lang="en-US" sz="1200"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Effective October 1, 2019</a:t>
            </a:r>
          </a:p>
          <a:p>
            <a:pPr lvl="1"/>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4189C27B-B97F-4895-9796-7F018DA01DB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ACDAF8C-2541-430B-B3D8-BCEC29B48EBE}" type="slidenum">
              <a:rPr kumimoji="0" lang="en-US" sz="1200" b="0" i="0" u="none" strike="noStrike" kern="1200" cap="none" spc="0" normalizeH="0" baseline="0" noProof="0" smtClean="0">
                <a:ln>
                  <a:noFill/>
                </a:ln>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ffectLst/>
                <a:uLnTx/>
                <a:uFillTx/>
                <a:latin typeface="Corbel" panose="020B0503020204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ffectLst/>
              <a:uLnTx/>
              <a:uFillTx/>
              <a:latin typeface="Corbel" panose="020B0503020204020204"/>
              <a:ea typeface="+mn-ea"/>
              <a:cs typeface="+mn-cs"/>
            </a:endParaRPr>
          </a:p>
        </p:txBody>
      </p:sp>
    </p:spTree>
    <p:extLst>
      <p:ext uri="{BB962C8B-B14F-4D97-AF65-F5344CB8AC3E}">
        <p14:creationId xmlns:p14="http://schemas.microsoft.com/office/powerpoint/2010/main" val="1736629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1000"/>
                                        <p:tgtEl>
                                          <p:spTgt spid="3">
                                            <p:txEl>
                                              <p:pRg st="6" end="6"/>
                                            </p:txEl>
                                          </p:spTgt>
                                        </p:tgtEl>
                                      </p:cBhvr>
                                    </p:animEffect>
                                    <p:anim calcmode="lin" valueType="num">
                                      <p:cBhvr>
                                        <p:cTn id="2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fade">
                                      <p:cBhvr>
                                        <p:cTn id="28" dur="1000"/>
                                        <p:tgtEl>
                                          <p:spTgt spid="3">
                                            <p:txEl>
                                              <p:pRg st="8" end="8"/>
                                            </p:txEl>
                                          </p:spTgt>
                                        </p:tgtEl>
                                      </p:cBhvr>
                                    </p:animEffect>
                                    <p:anim calcmode="lin" valueType="num">
                                      <p:cBhvr>
                                        <p:cTn id="29"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7406AB-DC95-452E-BFCC-75A9D6E45E87}"/>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New verification requirement</a:t>
            </a:r>
          </a:p>
        </p:txBody>
      </p:sp>
      <p:sp>
        <p:nvSpPr>
          <p:cNvPr id="3" name="Content Placeholder 2">
            <a:extLst>
              <a:ext uri="{FF2B5EF4-FFF2-40B4-BE49-F238E27FC236}">
                <a16:creationId xmlns:a16="http://schemas.microsoft.com/office/drawing/2014/main" id="{9397D89D-57DA-4C35-9E08-1C31FB50AD8A}"/>
              </a:ext>
            </a:extLst>
          </p:cNvPr>
          <p:cNvSpPr>
            <a:spLocks noGrp="1"/>
          </p:cNvSpPr>
          <p:nvPr>
            <p:ph idx="1"/>
          </p:nvPr>
        </p:nvSpPr>
        <p:spPr/>
        <p:txBody>
          <a:bodyPr>
            <a:normAutofit lnSpcReduction="10000"/>
          </a:bodyPr>
          <a:lstStyle/>
          <a:p>
            <a:pPr algn="just"/>
            <a:r>
              <a:rPr lang="en-US" dirty="0">
                <a:latin typeface="Times New Roman" panose="02020603050405020304" pitchFamily="18" charset="0"/>
                <a:cs typeface="Times New Roman" panose="02020603050405020304" pitchFamily="18" charset="0"/>
              </a:rPr>
              <a:t>“A claimant who serves a fraudulent notice of nonpayment </a:t>
            </a:r>
            <a:r>
              <a:rPr lang="en-US" b="1" dirty="0">
                <a:solidFill>
                  <a:srgbClr val="FF0000"/>
                </a:solidFill>
                <a:latin typeface="Times New Roman" panose="02020603050405020304" pitchFamily="18" charset="0"/>
                <a:cs typeface="Times New Roman" panose="02020603050405020304" pitchFamily="18" charset="0"/>
              </a:rPr>
              <a:t>forfeits</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his or her rights under the bond. A notice of nonpayment is fraudulent if the claimant has </a:t>
            </a:r>
            <a:r>
              <a:rPr lang="en-US" b="1" dirty="0">
                <a:latin typeface="Times New Roman" panose="02020603050405020304" pitchFamily="18" charset="0"/>
                <a:cs typeface="Times New Roman" panose="02020603050405020304" pitchFamily="18" charset="0"/>
              </a:rPr>
              <a:t>willfully exaggerated</a:t>
            </a:r>
            <a:r>
              <a:rPr lang="en-US" dirty="0">
                <a:latin typeface="Times New Roman" panose="02020603050405020304" pitchFamily="18" charset="0"/>
                <a:cs typeface="Times New Roman" panose="02020603050405020304" pitchFamily="18" charset="0"/>
              </a:rPr>
              <a:t> the amount unpaid, </a:t>
            </a:r>
            <a:r>
              <a:rPr lang="en-US" b="1" dirty="0">
                <a:latin typeface="Times New Roman" panose="02020603050405020304" pitchFamily="18" charset="0"/>
                <a:cs typeface="Times New Roman" panose="02020603050405020304" pitchFamily="18" charset="0"/>
              </a:rPr>
              <a:t>willfully included </a:t>
            </a:r>
            <a:r>
              <a:rPr lang="en-US" dirty="0">
                <a:latin typeface="Times New Roman" panose="02020603050405020304" pitchFamily="18" charset="0"/>
                <a:cs typeface="Times New Roman" panose="02020603050405020304" pitchFamily="18" charset="0"/>
              </a:rPr>
              <a:t>a claim for work not performed or materials not furnished for the subject improvement, or prepared the notice with such willful and gross negligence as to amount to a </a:t>
            </a:r>
            <a:r>
              <a:rPr lang="en-US" b="1" dirty="0">
                <a:latin typeface="Times New Roman" panose="02020603050405020304" pitchFamily="18" charset="0"/>
                <a:cs typeface="Times New Roman" panose="02020603050405020304" pitchFamily="18" charset="0"/>
              </a:rPr>
              <a:t>willful exaggeration</a:t>
            </a:r>
            <a:r>
              <a:rPr lang="en-US" dirty="0">
                <a:latin typeface="Times New Roman" panose="02020603050405020304" pitchFamily="18" charset="0"/>
                <a:cs typeface="Times New Roman" panose="02020603050405020304" pitchFamily="18" charset="0"/>
              </a:rPr>
              <a:t>.”</a:t>
            </a:r>
          </a:p>
          <a:p>
            <a:pPr marL="0" indent="0" algn="just">
              <a:buNone/>
            </a:pPr>
            <a:endParaRPr lang="en-US" sz="1500" dirty="0">
              <a:latin typeface="Times New Roman" panose="02020603050405020304" pitchFamily="18" charset="0"/>
              <a:cs typeface="Times New Roman" panose="02020603050405020304" pitchFamily="18" charset="0"/>
            </a:endParaRPr>
          </a:p>
          <a:p>
            <a:pPr lvl="1" algn="just"/>
            <a:r>
              <a:rPr lang="en-US" dirty="0">
                <a:latin typeface="Times New Roman" panose="02020603050405020304" pitchFamily="18" charset="0"/>
                <a:cs typeface="Times New Roman" panose="02020603050405020304" pitchFamily="18" charset="0"/>
              </a:rPr>
              <a:t>Good faith dispute or minor mistake not considered willful exaggeration</a:t>
            </a:r>
          </a:p>
          <a:p>
            <a:pPr lvl="1" algn="just"/>
            <a:r>
              <a:rPr lang="en-US" dirty="0">
                <a:latin typeface="Times New Roman" panose="02020603050405020304" pitchFamily="18" charset="0"/>
                <a:cs typeface="Times New Roman" panose="02020603050405020304" pitchFamily="18" charset="0"/>
              </a:rPr>
              <a:t>Negligent inclusion/omission without evidence of prejudice to contractor </a:t>
            </a:r>
            <a:r>
              <a:rPr lang="en-US" b="1" u="sng" dirty="0">
                <a:latin typeface="Times New Roman" panose="02020603050405020304" pitchFamily="18" charset="0"/>
                <a:cs typeface="Times New Roman" panose="02020603050405020304" pitchFamily="18" charset="0"/>
              </a:rPr>
              <a:t>will not</a:t>
            </a:r>
            <a:r>
              <a:rPr lang="en-US" dirty="0">
                <a:latin typeface="Times New Roman" panose="02020603050405020304" pitchFamily="18" charset="0"/>
                <a:cs typeface="Times New Roman" panose="02020603050405020304" pitchFamily="18" charset="0"/>
              </a:rPr>
              <a:t> defeat claim</a:t>
            </a:r>
          </a:p>
          <a:p>
            <a:pPr lvl="1" algn="just"/>
            <a:r>
              <a:rPr lang="en-US" dirty="0">
                <a:latin typeface="Times New Roman" panose="02020603050405020304" pitchFamily="18" charset="0"/>
                <a:cs typeface="Times New Roman" panose="02020603050405020304" pitchFamily="18" charset="0"/>
              </a:rPr>
              <a:t>Service of a fraudulent notice of nonpayment is a </a:t>
            </a:r>
            <a:r>
              <a:rPr lang="en-US" b="1" dirty="0">
                <a:latin typeface="Times New Roman" panose="02020603050405020304" pitchFamily="18" charset="0"/>
                <a:cs typeface="Times New Roman" panose="02020603050405020304" pitchFamily="18" charset="0"/>
              </a:rPr>
              <a:t>complete defense</a:t>
            </a:r>
            <a:endParaRPr lang="en-US" dirty="0">
              <a:latin typeface="Times New Roman" panose="02020603050405020304" pitchFamily="18" charset="0"/>
              <a:cs typeface="Times New Roman" panose="02020603050405020304" pitchFamily="18" charset="0"/>
            </a:endParaRPr>
          </a:p>
          <a:p>
            <a:pPr lvl="1"/>
            <a:endParaRPr lang="en-US" dirty="0">
              <a:latin typeface="Times New Roman" panose="02020603050405020304" pitchFamily="18"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63F2D100-2B2D-426F-822B-8BFAA261C2E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ACDAF8C-2541-430B-B3D8-BCEC29B48EBE}" type="slidenum">
              <a:rPr kumimoji="0" lang="en-US" sz="1200" b="0" i="0" u="none" strike="noStrike" kern="1200" cap="none" spc="0" normalizeH="0" baseline="0" noProof="0" smtClean="0">
                <a:ln>
                  <a:noFill/>
                </a:ln>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ffectLst/>
                <a:uLnTx/>
                <a:uFillTx/>
                <a:latin typeface="Corbel" panose="020B0503020204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ffectLst/>
              <a:uLnTx/>
              <a:uFillTx/>
              <a:latin typeface="Corbel" panose="020B0503020204020204"/>
              <a:ea typeface="+mn-ea"/>
              <a:cs typeface="+mn-cs"/>
            </a:endParaRPr>
          </a:p>
        </p:txBody>
      </p:sp>
    </p:spTree>
    <p:extLst>
      <p:ext uri="{BB962C8B-B14F-4D97-AF65-F5344CB8AC3E}">
        <p14:creationId xmlns:p14="http://schemas.microsoft.com/office/powerpoint/2010/main" val="1843824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E88C8A-A878-464E-ADF1-5488C7F83060}"/>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Statutory Form</a:t>
            </a:r>
          </a:p>
        </p:txBody>
      </p:sp>
      <p:sp>
        <p:nvSpPr>
          <p:cNvPr id="3" name="Content Placeholder 2">
            <a:extLst>
              <a:ext uri="{FF2B5EF4-FFF2-40B4-BE49-F238E27FC236}">
                <a16:creationId xmlns:a16="http://schemas.microsoft.com/office/drawing/2014/main" id="{F4FDF22D-3FAC-45EC-908E-A885CB775E3B}"/>
              </a:ext>
            </a:extLst>
          </p:cNvPr>
          <p:cNvSpPr>
            <a:spLocks noGrp="1"/>
          </p:cNvSpPr>
          <p:nvPr>
            <p:ph idx="1"/>
          </p:nvPr>
        </p:nvSpPr>
        <p:spPr/>
        <p:txBody>
          <a:bodyPr>
            <a:normAutofit fontScale="47500" lnSpcReduction="20000"/>
          </a:bodyPr>
          <a:lstStyle/>
          <a:p>
            <a:pPr marL="0" indent="0" algn="ctr">
              <a:buNone/>
            </a:pPr>
            <a:r>
              <a:rPr lang="en-US" sz="3800" dirty="0">
                <a:latin typeface="Times New Roman" panose="02020603050405020304" pitchFamily="18" charset="0"/>
                <a:cs typeface="Times New Roman" panose="02020603050405020304" pitchFamily="18" charset="0"/>
              </a:rPr>
              <a:t>NOTICE OF NONPAYMENT</a:t>
            </a:r>
          </a:p>
          <a:p>
            <a:pPr marL="0" indent="0">
              <a:buNone/>
            </a:pPr>
            <a:r>
              <a:rPr lang="en-US" sz="3600" dirty="0">
                <a:latin typeface="Times New Roman" panose="02020603050405020304" pitchFamily="18" charset="0"/>
                <a:cs typeface="Times New Roman" panose="02020603050405020304" pitchFamily="18" charset="0"/>
              </a:rPr>
              <a:t>To </a:t>
            </a:r>
            <a:r>
              <a:rPr lang="en-US" sz="3600" u="sng" dirty="0">
                <a:latin typeface="Times New Roman" panose="02020603050405020304" pitchFamily="18" charset="0"/>
                <a:cs typeface="Times New Roman" panose="02020603050405020304" pitchFamily="18" charset="0"/>
              </a:rPr>
              <a:t>  (name of contractor and address)  </a:t>
            </a:r>
            <a:endParaRPr lang="en-US" sz="3600" dirty="0">
              <a:latin typeface="Times New Roman" panose="02020603050405020304" pitchFamily="18" charset="0"/>
              <a:cs typeface="Times New Roman" panose="02020603050405020304" pitchFamily="18" charset="0"/>
            </a:endParaRPr>
          </a:p>
          <a:p>
            <a:pPr marL="0" indent="0">
              <a:buNone/>
            </a:pPr>
            <a:r>
              <a:rPr lang="en-US" sz="3600" u="sng" dirty="0">
                <a:latin typeface="Times New Roman" panose="02020603050405020304" pitchFamily="18" charset="0"/>
                <a:cs typeface="Times New Roman" panose="02020603050405020304" pitchFamily="18" charset="0"/>
              </a:rPr>
              <a:t>  (name of surety and address)  </a:t>
            </a:r>
            <a:endParaRPr lang="en-US" sz="3600" dirty="0">
              <a:latin typeface="Times New Roman" panose="02020603050405020304" pitchFamily="18" charset="0"/>
              <a:cs typeface="Times New Roman" panose="02020603050405020304" pitchFamily="18" charset="0"/>
            </a:endParaRPr>
          </a:p>
          <a:p>
            <a:pPr marL="0" indent="0">
              <a:buNone/>
            </a:pPr>
            <a:r>
              <a:rPr lang="en-US" sz="3600" dirty="0">
                <a:latin typeface="Times New Roman" panose="02020603050405020304" pitchFamily="18" charset="0"/>
                <a:cs typeface="Times New Roman" panose="02020603050405020304" pitchFamily="18" charset="0"/>
              </a:rPr>
              <a:t>The undersigned lienor notifies you that:</a:t>
            </a:r>
          </a:p>
          <a:p>
            <a:pPr marL="0" indent="0">
              <a:buNone/>
            </a:pPr>
            <a:r>
              <a:rPr lang="en-US" sz="3600" dirty="0">
                <a:latin typeface="Times New Roman" panose="02020603050405020304" pitchFamily="18" charset="0"/>
                <a:cs typeface="Times New Roman" panose="02020603050405020304" pitchFamily="18" charset="0"/>
              </a:rPr>
              <a:t>1. The lienor has furnished </a:t>
            </a:r>
            <a:r>
              <a:rPr lang="en-US" sz="3600" u="sng" dirty="0">
                <a:latin typeface="Times New Roman" panose="02020603050405020304" pitchFamily="18" charset="0"/>
                <a:cs typeface="Times New Roman" panose="02020603050405020304" pitchFamily="18" charset="0"/>
              </a:rPr>
              <a:t>  (describe labor, services, or materials)  </a:t>
            </a:r>
            <a:r>
              <a:rPr lang="en-US" sz="3600" dirty="0">
                <a:latin typeface="Times New Roman" panose="02020603050405020304" pitchFamily="18" charset="0"/>
                <a:cs typeface="Times New Roman" panose="02020603050405020304" pitchFamily="18" charset="0"/>
              </a:rPr>
              <a:t> for the improvement of the real property identified as </a:t>
            </a:r>
            <a:r>
              <a:rPr lang="en-US" sz="3600" u="sng" dirty="0">
                <a:latin typeface="Times New Roman" panose="02020603050405020304" pitchFamily="18" charset="0"/>
                <a:cs typeface="Times New Roman" panose="02020603050405020304" pitchFamily="18" charset="0"/>
              </a:rPr>
              <a:t>  (property description)  </a:t>
            </a:r>
            <a:r>
              <a:rPr lang="en-US" sz="3600" dirty="0">
                <a:latin typeface="Times New Roman" panose="02020603050405020304" pitchFamily="18" charset="0"/>
                <a:cs typeface="Times New Roman" panose="02020603050405020304" pitchFamily="18" charset="0"/>
              </a:rPr>
              <a:t>. The corresponding amount unpaid to date is $ , of which $  is unpaid retainage.</a:t>
            </a:r>
          </a:p>
          <a:p>
            <a:pPr marL="0" indent="0">
              <a:buNone/>
            </a:pPr>
            <a:r>
              <a:rPr lang="en-US" sz="3600" dirty="0">
                <a:latin typeface="Times New Roman" panose="02020603050405020304" pitchFamily="18" charset="0"/>
                <a:cs typeface="Times New Roman" panose="02020603050405020304" pitchFamily="18" charset="0"/>
              </a:rPr>
              <a:t>2. The lienor has been paid to date the amount of $  for previously furnishing </a:t>
            </a:r>
            <a:r>
              <a:rPr lang="en-US" sz="3600" u="sng" dirty="0">
                <a:latin typeface="Times New Roman" panose="02020603050405020304" pitchFamily="18" charset="0"/>
                <a:cs typeface="Times New Roman" panose="02020603050405020304" pitchFamily="18" charset="0"/>
              </a:rPr>
              <a:t>  (describe labor, services, or materials)  </a:t>
            </a:r>
            <a:r>
              <a:rPr lang="en-US" sz="3600" dirty="0">
                <a:latin typeface="Times New Roman" panose="02020603050405020304" pitchFamily="18" charset="0"/>
                <a:cs typeface="Times New Roman" panose="02020603050405020304" pitchFamily="18" charset="0"/>
              </a:rPr>
              <a:t> for this improvement.</a:t>
            </a:r>
          </a:p>
          <a:p>
            <a:pPr marL="0" indent="0">
              <a:buNone/>
            </a:pPr>
            <a:r>
              <a:rPr lang="en-US" sz="3600" dirty="0">
                <a:latin typeface="Times New Roman" panose="02020603050405020304" pitchFamily="18" charset="0"/>
                <a:cs typeface="Times New Roman" panose="02020603050405020304" pitchFamily="18" charset="0"/>
              </a:rPr>
              <a:t>3. The lienor expects to furnish </a:t>
            </a:r>
            <a:r>
              <a:rPr lang="en-US" sz="3600" u="sng" dirty="0">
                <a:latin typeface="Times New Roman" panose="02020603050405020304" pitchFamily="18" charset="0"/>
                <a:cs typeface="Times New Roman" panose="02020603050405020304" pitchFamily="18" charset="0"/>
              </a:rPr>
              <a:t>  (describe labor, services, or materials)  </a:t>
            </a:r>
            <a:r>
              <a:rPr lang="en-US" sz="3600" dirty="0">
                <a:latin typeface="Times New Roman" panose="02020603050405020304" pitchFamily="18" charset="0"/>
                <a:cs typeface="Times New Roman" panose="02020603050405020304" pitchFamily="18" charset="0"/>
              </a:rPr>
              <a:t> for this improvement in the future (if known), and the corresponding amount expected to become due is $  (if known).I declare that I have read the foregoing Notice of Nonpayment and that the facts stated in it are true to the best of my knowledge and belief.</a:t>
            </a:r>
          </a:p>
          <a:p>
            <a:pPr marL="0" indent="0">
              <a:buNone/>
            </a:pPr>
            <a:r>
              <a:rPr lang="en-US" sz="3600" dirty="0">
                <a:latin typeface="Times New Roman" panose="02020603050405020304" pitchFamily="18" charset="0"/>
                <a:cs typeface="Times New Roman" panose="02020603050405020304" pitchFamily="18" charset="0"/>
              </a:rPr>
              <a:t>DATED on </a:t>
            </a:r>
            <a:r>
              <a:rPr lang="en-US" sz="3600" u="sng" dirty="0">
                <a:latin typeface="Times New Roman" panose="02020603050405020304" pitchFamily="18" charset="0"/>
                <a:cs typeface="Times New Roman" panose="02020603050405020304" pitchFamily="18" charset="0"/>
              </a:rPr>
              <a:t>(date)</a:t>
            </a:r>
            <a:r>
              <a:rPr lang="en-US" sz="3600" dirty="0">
                <a:latin typeface="Times New Roman" panose="02020603050405020304" pitchFamily="18" charset="0"/>
                <a:cs typeface="Times New Roman" panose="02020603050405020304" pitchFamily="18" charset="0"/>
              </a:rPr>
              <a:t> , </a:t>
            </a:r>
            <a:r>
              <a:rPr lang="en-US" sz="3600" u="sng" dirty="0">
                <a:latin typeface="Times New Roman" panose="02020603050405020304" pitchFamily="18" charset="0"/>
                <a:cs typeface="Times New Roman" panose="02020603050405020304" pitchFamily="18" charset="0"/>
              </a:rPr>
              <a:t>(month)</a:t>
            </a:r>
            <a:r>
              <a:rPr lang="en-US" sz="3600" dirty="0">
                <a:latin typeface="Times New Roman" panose="02020603050405020304" pitchFamily="18" charset="0"/>
                <a:cs typeface="Times New Roman" panose="02020603050405020304" pitchFamily="18" charset="0"/>
              </a:rPr>
              <a:t> 2019.</a:t>
            </a:r>
          </a:p>
          <a:p>
            <a:pPr marL="0" indent="0">
              <a:buNone/>
            </a:pPr>
            <a:r>
              <a:rPr lang="en-US" sz="3600" u="sng" dirty="0">
                <a:latin typeface="Times New Roman" panose="02020603050405020304" pitchFamily="18" charset="0"/>
                <a:cs typeface="Times New Roman" panose="02020603050405020304" pitchFamily="18" charset="0"/>
              </a:rPr>
              <a:t>  (signature and address of lienor)  </a:t>
            </a:r>
          </a:p>
          <a:p>
            <a:pPr marL="0" indent="0">
              <a:buNone/>
            </a:pPr>
            <a:endParaRPr lang="en-US" sz="2500" u="sng" dirty="0">
              <a:latin typeface="Times New Roman" panose="02020603050405020304" pitchFamily="18" charset="0"/>
              <a:cs typeface="Times New Roman" panose="02020603050405020304" pitchFamily="18" charset="0"/>
            </a:endParaRPr>
          </a:p>
          <a:p>
            <a:pPr marL="0" indent="0">
              <a:buNone/>
            </a:pPr>
            <a:r>
              <a:rPr lang="en-US" sz="3400" dirty="0">
                <a:latin typeface="Times New Roman" panose="02020603050405020304" pitchFamily="18" charset="0"/>
                <a:cs typeface="Times New Roman" panose="02020603050405020304" pitchFamily="18" charset="0"/>
              </a:rPr>
              <a:t>[Notary signature/stamp]</a:t>
            </a:r>
          </a:p>
          <a:p>
            <a:pPr marL="0" indent="0">
              <a:lnSpc>
                <a:spcPct val="120000"/>
              </a:lnSpc>
              <a:buNone/>
            </a:pPr>
            <a:endParaRPr lang="en-US" sz="3400" dirty="0">
              <a:latin typeface="Times New Roman" panose="02020603050405020304" pitchFamily="18" charset="0"/>
              <a:cs typeface="Times New Roman" panose="02020603050405020304" pitchFamily="18" charset="0"/>
            </a:endParaRPr>
          </a:p>
          <a:p>
            <a:pPr marL="0" indent="0">
              <a:buNone/>
            </a:pPr>
            <a:endParaRPr lang="en-US" dirty="0"/>
          </a:p>
        </p:txBody>
      </p:sp>
      <p:sp>
        <p:nvSpPr>
          <p:cNvPr id="4" name="Slide Number Placeholder 3">
            <a:extLst>
              <a:ext uri="{FF2B5EF4-FFF2-40B4-BE49-F238E27FC236}">
                <a16:creationId xmlns:a16="http://schemas.microsoft.com/office/drawing/2014/main" id="{520D9977-4B50-44BE-8EA8-07FE2FDBB5B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ACDAF8C-2541-430B-B3D8-BCEC29B48EBE}" type="slidenum">
              <a:rPr kumimoji="0" lang="en-US" sz="1200" b="0" i="0" u="none" strike="noStrike" kern="1200" cap="none" spc="0" normalizeH="0" baseline="0" noProof="0" smtClean="0">
                <a:ln>
                  <a:noFill/>
                </a:ln>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ffectLst/>
                <a:uLnTx/>
                <a:uFillTx/>
                <a:latin typeface="Corbel" panose="020B0503020204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ffectLst/>
              <a:uLnTx/>
              <a:uFillTx/>
              <a:latin typeface="Corbel" panose="020B0503020204020204"/>
              <a:ea typeface="+mn-ea"/>
              <a:cs typeface="+mn-cs"/>
            </a:endParaRPr>
          </a:p>
        </p:txBody>
      </p:sp>
    </p:spTree>
    <p:extLst>
      <p:ext uri="{BB962C8B-B14F-4D97-AF65-F5344CB8AC3E}">
        <p14:creationId xmlns:p14="http://schemas.microsoft.com/office/powerpoint/2010/main" val="18530615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1637F8-6DEF-4EBE-9480-3FFE3C08115D}"/>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What does this mean?</a:t>
            </a:r>
          </a:p>
        </p:txBody>
      </p:sp>
      <p:sp>
        <p:nvSpPr>
          <p:cNvPr id="3" name="Content Placeholder 2">
            <a:extLst>
              <a:ext uri="{FF2B5EF4-FFF2-40B4-BE49-F238E27FC236}">
                <a16:creationId xmlns:a16="http://schemas.microsoft.com/office/drawing/2014/main" id="{76661D12-DABE-4024-9FFB-B2EEB4157F80}"/>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The Notice of Nonpayment and its accuracy is now as important as a Claim of Lien</a:t>
            </a:r>
          </a:p>
          <a:p>
            <a:pPr lvl="1"/>
            <a:r>
              <a:rPr lang="en-US" dirty="0">
                <a:latin typeface="Times New Roman" panose="02020603050405020304" pitchFamily="18" charset="0"/>
                <a:cs typeface="Times New Roman" panose="02020603050405020304" pitchFamily="18" charset="0"/>
              </a:rPr>
              <a:t>Check your dates and your numbers</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Greater potential for fraud claims but remember a good faith dispute as to the amount due does not equal fraud</a:t>
            </a:r>
          </a:p>
          <a:p>
            <a:pPr lvl="1"/>
            <a:r>
              <a:rPr lang="en-US" dirty="0">
                <a:latin typeface="Times New Roman" panose="02020603050405020304" pitchFamily="18" charset="0"/>
                <a:cs typeface="Times New Roman" panose="02020603050405020304" pitchFamily="18" charset="0"/>
              </a:rPr>
              <a:t>Presently no independent cause of action </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Courts will rely heavily on fraudulent lien caselaw</a:t>
            </a:r>
          </a:p>
        </p:txBody>
      </p:sp>
      <p:sp>
        <p:nvSpPr>
          <p:cNvPr id="4" name="Slide Number Placeholder 3">
            <a:extLst>
              <a:ext uri="{FF2B5EF4-FFF2-40B4-BE49-F238E27FC236}">
                <a16:creationId xmlns:a16="http://schemas.microsoft.com/office/drawing/2014/main" id="{9CC6C900-C2CE-4340-9B7A-DAB5D33191F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ACDAF8C-2541-430B-B3D8-BCEC29B48EBE}" type="slidenum">
              <a:rPr kumimoji="0" lang="en-US" sz="1200" b="0" i="0" u="none" strike="noStrike" kern="1200" cap="none" spc="0" normalizeH="0" baseline="0" noProof="0" smtClean="0">
                <a:ln>
                  <a:noFill/>
                </a:ln>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ffectLst/>
                <a:uLnTx/>
                <a:uFillTx/>
                <a:latin typeface="Corbel" panose="020B0503020204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ffectLst/>
              <a:uLnTx/>
              <a:uFillTx/>
              <a:latin typeface="Corbel" panose="020B0503020204020204"/>
              <a:ea typeface="+mn-ea"/>
              <a:cs typeface="+mn-cs"/>
            </a:endParaRPr>
          </a:p>
        </p:txBody>
      </p:sp>
    </p:spTree>
    <p:extLst>
      <p:ext uri="{BB962C8B-B14F-4D97-AF65-F5344CB8AC3E}">
        <p14:creationId xmlns:p14="http://schemas.microsoft.com/office/powerpoint/2010/main" val="1018696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1000"/>
                                        <p:tgtEl>
                                          <p:spTgt spid="3">
                                            <p:txEl>
                                              <p:pRg st="4" end="4"/>
                                            </p:txEl>
                                          </p:spTgt>
                                        </p:tgtEl>
                                      </p:cBhvr>
                                    </p:animEffect>
                                    <p:anim calcmode="lin" valueType="num">
                                      <p:cBhvr>
                                        <p:cTn id="2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1000"/>
                                        <p:tgtEl>
                                          <p:spTgt spid="3">
                                            <p:txEl>
                                              <p:pRg st="6" end="6"/>
                                            </p:txEl>
                                          </p:spTgt>
                                        </p:tgtEl>
                                      </p:cBhvr>
                                    </p:animEffect>
                                    <p:anim calcmode="lin" valueType="num">
                                      <p:cBhvr>
                                        <p:cTn id="2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D63694-B5B0-44D7-BB5D-A80953C1150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80FF602-A731-430A-A8AB-0C4DB5BBF62A}"/>
              </a:ext>
            </a:extLst>
          </p:cNvPr>
          <p:cNvSpPr>
            <a:spLocks noGrp="1"/>
          </p:cNvSpPr>
          <p:nvPr>
            <p:ph idx="1"/>
          </p:nvPr>
        </p:nvSpPr>
        <p:spPr/>
        <p:txBody>
          <a:bodyPr>
            <a:normAutofit/>
          </a:bodyPr>
          <a:lstStyle/>
          <a:p>
            <a:pPr marL="0" indent="0" algn="ctr">
              <a:buNone/>
            </a:pPr>
            <a:r>
              <a:rPr lang="en-US" sz="7200" dirty="0">
                <a:latin typeface="Times New Roman" panose="02020603050405020304" pitchFamily="18" charset="0"/>
                <a:cs typeface="Times New Roman" panose="02020603050405020304" pitchFamily="18" charset="0"/>
              </a:rPr>
              <a:t>COMMON PITFALLS WITH LIEN/BOND CLAIMS</a:t>
            </a:r>
          </a:p>
        </p:txBody>
      </p:sp>
      <p:sp>
        <p:nvSpPr>
          <p:cNvPr id="4" name="Slide Number Placeholder 3">
            <a:extLst>
              <a:ext uri="{FF2B5EF4-FFF2-40B4-BE49-F238E27FC236}">
                <a16:creationId xmlns:a16="http://schemas.microsoft.com/office/drawing/2014/main" id="{3A09EF07-9828-4003-82C7-EB7BD64246D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ACDAF8C-2541-430B-B3D8-BCEC29B48EBE}" type="slidenum">
              <a:rPr kumimoji="0" lang="en-US" sz="1200" b="0" i="0" u="none" strike="noStrike" kern="1200" cap="none" spc="0" normalizeH="0" baseline="0" noProof="0" smtClean="0">
                <a:ln>
                  <a:noFill/>
                </a:ln>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ffectLst/>
                <a:uLnTx/>
                <a:uFillTx/>
                <a:latin typeface="Corbel" panose="020B0503020204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ffectLst/>
              <a:uLnTx/>
              <a:uFillTx/>
              <a:latin typeface="Corbel" panose="020B0503020204020204"/>
              <a:ea typeface="+mn-ea"/>
              <a:cs typeface="+mn-cs"/>
            </a:endParaRPr>
          </a:p>
        </p:txBody>
      </p:sp>
    </p:spTree>
    <p:extLst>
      <p:ext uri="{BB962C8B-B14F-4D97-AF65-F5344CB8AC3E}">
        <p14:creationId xmlns:p14="http://schemas.microsoft.com/office/powerpoint/2010/main" val="25430392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Partial and Final Lien Waivers</a:t>
            </a:r>
          </a:p>
        </p:txBody>
      </p:sp>
      <p:sp>
        <p:nvSpPr>
          <p:cNvPr id="3" name="Content Placeholder 2"/>
          <p:cNvSpPr>
            <a:spLocks noGrp="1"/>
          </p:cNvSpPr>
          <p:nvPr>
            <p:ph idx="1"/>
          </p:nvPr>
        </p:nvSpPr>
        <p:spPr/>
        <p:txBody>
          <a:bodyPr>
            <a:normAutofit fontScale="92500" lnSpcReduction="20000"/>
          </a:bodyPr>
          <a:lstStyle/>
          <a:p>
            <a:pPr algn="just"/>
            <a:r>
              <a:rPr lang="en-US" dirty="0">
                <a:latin typeface="Times New Roman" panose="02020603050405020304" pitchFamily="18" charset="0"/>
                <a:cs typeface="Times New Roman" panose="02020603050405020304" pitchFamily="18" charset="0"/>
              </a:rPr>
              <a:t>Statutory forms that have minimum information that must be included</a:t>
            </a:r>
          </a:p>
          <a:p>
            <a:pPr lvl="1" algn="just"/>
            <a:r>
              <a:rPr lang="en-US" dirty="0">
                <a:latin typeface="Times New Roman" panose="02020603050405020304" pitchFamily="18" charset="0"/>
                <a:cs typeface="Times New Roman" panose="02020603050405020304" pitchFamily="18" charset="0"/>
              </a:rPr>
              <a:t>May not require a lienor to furnish a lien waiver or release of lien that is different from the statutory form </a:t>
            </a:r>
            <a:r>
              <a:rPr lang="en-US" b="1" u="sng" dirty="0">
                <a:latin typeface="Times New Roman" panose="02020603050405020304" pitchFamily="18" charset="0"/>
                <a:cs typeface="Times New Roman" panose="02020603050405020304" pitchFamily="18" charset="0"/>
              </a:rPr>
              <a:t>but if lienor agrees to different form it will be enforceable</a:t>
            </a:r>
          </a:p>
          <a:p>
            <a:pPr marL="457200" lvl="1" indent="0" algn="just">
              <a:buNone/>
            </a:pPr>
            <a:endParaRPr lang="en-US" sz="1300" b="1" u="sng" dirty="0">
              <a:latin typeface="Times New Roman" panose="02020603050405020304" pitchFamily="18" charset="0"/>
              <a:cs typeface="Times New Roman" panose="02020603050405020304" pitchFamily="18" charset="0"/>
            </a:endParaRPr>
          </a:p>
          <a:p>
            <a:pPr marL="585216" lvl="1" indent="0" algn="just">
              <a:buNone/>
            </a:pPr>
            <a:endParaRPr lang="en-US" sz="1000"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Can be conditioned upon the clearance of the funds if clearly stated (e.g., “This release of Lien is not effective until payment of the above consideration is received in paid funds.”)</a:t>
            </a:r>
          </a:p>
          <a:p>
            <a:pPr lvl="1" algn="just"/>
            <a:r>
              <a:rPr lang="en-US" dirty="0">
                <a:latin typeface="Times New Roman" panose="02020603050405020304" pitchFamily="18" charset="0"/>
                <a:cs typeface="Times New Roman" panose="02020603050405020304" pitchFamily="18" charset="0"/>
              </a:rPr>
              <a:t>In the absence of a payment bond protecting the owner, the owner may withhold from any payment to the contractor the amount of any such unpaid check until any such condition is satisfied</a:t>
            </a:r>
          </a:p>
          <a:p>
            <a:pPr marL="585216" lvl="1" indent="0" algn="just">
              <a:buNone/>
            </a:pPr>
            <a:endParaRPr lang="en-US" sz="1300"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Cannot require party to release lien or bond rights in advance of work being performed</a:t>
            </a:r>
          </a:p>
          <a:p>
            <a:pPr algn="just"/>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78AC9D-E1CE-4A15-8E1C-5ED6F602F22C}" type="slidenum">
              <a:rPr kumimoji="0" lang="en-US" sz="1200" b="0" i="0" u="none" strike="noStrike" kern="1200" cap="none" spc="0" normalizeH="0" baseline="0" noProof="0" smtClean="0">
                <a:ln>
                  <a:noFill/>
                </a:ln>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ffectLst/>
                <a:uLnTx/>
                <a:uFillTx/>
                <a:latin typeface="Corbel" panose="020B0503020204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dirty="0">
              <a:ln>
                <a:noFill/>
              </a:ln>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ffectLst/>
              <a:uLnTx/>
              <a:uFillTx/>
              <a:latin typeface="Corbel" panose="020B0503020204020204"/>
              <a:ea typeface="+mn-ea"/>
              <a:cs typeface="+mn-cs"/>
            </a:endParaRPr>
          </a:p>
        </p:txBody>
      </p:sp>
    </p:spTree>
    <p:extLst>
      <p:ext uri="{BB962C8B-B14F-4D97-AF65-F5344CB8AC3E}">
        <p14:creationId xmlns:p14="http://schemas.microsoft.com/office/powerpoint/2010/main" val="4091937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1000"/>
                                        <p:tgtEl>
                                          <p:spTgt spid="3">
                                            <p:txEl>
                                              <p:pRg st="5" end="5"/>
                                            </p:txEl>
                                          </p:spTgt>
                                        </p:tgtEl>
                                      </p:cBhvr>
                                    </p:animEffect>
                                    <p:anim calcmode="lin" valueType="num">
                                      <p:cBhvr>
                                        <p:cTn id="2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1000"/>
                                        <p:tgtEl>
                                          <p:spTgt spid="3">
                                            <p:txEl>
                                              <p:pRg st="7" end="7"/>
                                            </p:txEl>
                                          </p:spTgt>
                                        </p:tgtEl>
                                      </p:cBhvr>
                                    </p:animEffect>
                                    <p:anim calcmode="lin" valueType="num">
                                      <p:cBhvr>
                                        <p:cTn id="2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Overview </a:t>
            </a:r>
          </a:p>
        </p:txBody>
      </p:sp>
      <p:sp>
        <p:nvSpPr>
          <p:cNvPr id="3" name="Content Placeholder 2"/>
          <p:cNvSpPr>
            <a:spLocks noGrp="1"/>
          </p:cNvSpPr>
          <p:nvPr>
            <p:ph idx="1"/>
          </p:nvPr>
        </p:nvSpPr>
        <p:spPr>
          <a:xfrm>
            <a:off x="1120000" y="1690688"/>
            <a:ext cx="10233800" cy="4351338"/>
          </a:xfrm>
        </p:spPr>
        <p:txBody>
          <a:bodyPr>
            <a:normAutofit fontScale="85000" lnSpcReduction="20000"/>
          </a:bodyPr>
          <a:lstStyle/>
          <a:p>
            <a:pPr algn="just"/>
            <a:r>
              <a:rPr lang="en-US" sz="3600" dirty="0">
                <a:latin typeface="Times New Roman" panose="02020603050405020304" pitchFamily="18" charset="0"/>
                <a:cs typeface="Times New Roman" panose="02020603050405020304" pitchFamily="18" charset="0"/>
              </a:rPr>
              <a:t>The Basics of Florida’s Lien Law</a:t>
            </a:r>
          </a:p>
          <a:p>
            <a:pPr lvl="1" algn="just"/>
            <a:r>
              <a:rPr lang="en-US" sz="3200" dirty="0">
                <a:latin typeface="Times New Roman" panose="02020603050405020304" pitchFamily="18" charset="0"/>
                <a:cs typeface="Times New Roman" panose="02020603050405020304" pitchFamily="18" charset="0"/>
              </a:rPr>
              <a:t>Who Can Lien</a:t>
            </a:r>
          </a:p>
          <a:p>
            <a:pPr lvl="1" algn="just"/>
            <a:r>
              <a:rPr lang="en-US" sz="3200" dirty="0">
                <a:latin typeface="Times New Roman" panose="02020603050405020304" pitchFamily="18" charset="0"/>
                <a:cs typeface="Times New Roman" panose="02020603050405020304" pitchFamily="18" charset="0"/>
              </a:rPr>
              <a:t>What is </a:t>
            </a:r>
            <a:r>
              <a:rPr lang="en-US" sz="3200" dirty="0" err="1">
                <a:latin typeface="Times New Roman" panose="02020603050405020304" pitchFamily="18" charset="0"/>
                <a:cs typeface="Times New Roman" panose="02020603050405020304" pitchFamily="18" charset="0"/>
              </a:rPr>
              <a:t>Lienable</a:t>
            </a:r>
            <a:endParaRPr lang="en-US" sz="3200" dirty="0">
              <a:latin typeface="Times New Roman" panose="02020603050405020304" pitchFamily="18" charset="0"/>
              <a:cs typeface="Times New Roman" panose="02020603050405020304" pitchFamily="18" charset="0"/>
            </a:endParaRPr>
          </a:p>
          <a:p>
            <a:pPr lvl="1" algn="just"/>
            <a:r>
              <a:rPr lang="en-US" sz="3200" dirty="0">
                <a:latin typeface="Times New Roman" panose="02020603050405020304" pitchFamily="18" charset="0"/>
                <a:cs typeface="Times New Roman" panose="02020603050405020304" pitchFamily="18" charset="0"/>
              </a:rPr>
              <a:t>Perfecting Your Lien Rights</a:t>
            </a:r>
          </a:p>
          <a:p>
            <a:pPr marL="457200" lvl="1" indent="0" algn="just">
              <a:buNone/>
            </a:pPr>
            <a:endParaRPr lang="en-US" sz="3200" dirty="0">
              <a:latin typeface="Times New Roman" panose="02020603050405020304" pitchFamily="18" charset="0"/>
              <a:cs typeface="Times New Roman" panose="02020603050405020304" pitchFamily="18" charset="0"/>
            </a:endParaRPr>
          </a:p>
          <a:p>
            <a:pPr algn="just"/>
            <a:r>
              <a:rPr lang="en-US" sz="3600" dirty="0">
                <a:latin typeface="Times New Roman" panose="02020603050405020304" pitchFamily="18" charset="0"/>
                <a:cs typeface="Times New Roman" panose="02020603050405020304" pitchFamily="18" charset="0"/>
              </a:rPr>
              <a:t>2019 Statutory Changes</a:t>
            </a:r>
          </a:p>
          <a:p>
            <a:pPr marL="0" indent="0" algn="just">
              <a:buNone/>
            </a:pPr>
            <a:endParaRPr lang="en-US" sz="3600" dirty="0">
              <a:latin typeface="Times New Roman" panose="02020603050405020304" pitchFamily="18" charset="0"/>
              <a:cs typeface="Times New Roman" panose="02020603050405020304" pitchFamily="18" charset="0"/>
            </a:endParaRPr>
          </a:p>
          <a:p>
            <a:pPr algn="just"/>
            <a:r>
              <a:rPr lang="en-US" sz="3600" dirty="0">
                <a:latin typeface="Times New Roman" panose="02020603050405020304" pitchFamily="18" charset="0"/>
                <a:cs typeface="Times New Roman" panose="02020603050405020304" pitchFamily="18" charset="0"/>
              </a:rPr>
              <a:t>Common Pitfalls</a:t>
            </a:r>
          </a:p>
          <a:p>
            <a:pPr marL="457200" lvl="1" indent="0" algn="just">
              <a:buNone/>
            </a:pPr>
            <a:endParaRPr lang="en-US" sz="3200" dirty="0">
              <a:latin typeface="Times New Roman" panose="02020603050405020304" pitchFamily="18" charset="0"/>
              <a:cs typeface="Times New Roman" panose="02020603050405020304" pitchFamily="18" charset="0"/>
            </a:endParaRPr>
          </a:p>
          <a:p>
            <a:pPr algn="just"/>
            <a:r>
              <a:rPr lang="en-US" sz="3600" dirty="0">
                <a:latin typeface="Times New Roman" panose="02020603050405020304" pitchFamily="18" charset="0"/>
                <a:cs typeface="Times New Roman" panose="02020603050405020304" pitchFamily="18" charset="0"/>
              </a:rPr>
              <a:t>Questions</a:t>
            </a:r>
          </a:p>
          <a:p>
            <a:pPr algn="just"/>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78AC9D-E1CE-4A15-8E1C-5ED6F602F22C}" type="slidenum">
              <a:rPr kumimoji="0" lang="en-US" sz="1200" b="0" i="0" u="none" strike="noStrike" kern="1200" cap="none" spc="0" normalizeH="0" baseline="0" noProof="0" smtClean="0">
                <a:ln>
                  <a:noFill/>
                </a:ln>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ffectLst/>
                <a:uLnTx/>
                <a:uFillTx/>
                <a:latin typeface="Corbel" panose="020B0503020204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ffectLst/>
              <a:uLnTx/>
              <a:uFillTx/>
              <a:latin typeface="Corbel" panose="020B0503020204020204"/>
              <a:ea typeface="+mn-ea"/>
              <a:cs typeface="+mn-cs"/>
            </a:endParaRPr>
          </a:p>
        </p:txBody>
      </p:sp>
    </p:spTree>
    <p:extLst>
      <p:ext uri="{BB962C8B-B14F-4D97-AF65-F5344CB8AC3E}">
        <p14:creationId xmlns:p14="http://schemas.microsoft.com/office/powerpoint/2010/main" val="3745415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fade">
                                      <p:cBhvr>
                                        <p:cTn id="39" dur="1000"/>
                                        <p:tgtEl>
                                          <p:spTgt spid="3">
                                            <p:txEl>
                                              <p:pRg st="7" end="7"/>
                                            </p:txEl>
                                          </p:spTgt>
                                        </p:tgtEl>
                                      </p:cBhvr>
                                    </p:animEffect>
                                    <p:anim calcmode="lin" valueType="num">
                                      <p:cBhvr>
                                        <p:cTn id="4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3">
                                            <p:txEl>
                                              <p:pRg st="9" end="9"/>
                                            </p:txEl>
                                          </p:spTgt>
                                        </p:tgtEl>
                                        <p:attrNameLst>
                                          <p:attrName>style.visibility</p:attrName>
                                        </p:attrNameLst>
                                      </p:cBhvr>
                                      <p:to>
                                        <p:strVal val="visible"/>
                                      </p:to>
                                    </p:set>
                                    <p:animEffect transition="in" filter="fade">
                                      <p:cBhvr>
                                        <p:cTn id="46" dur="1000"/>
                                        <p:tgtEl>
                                          <p:spTgt spid="3">
                                            <p:txEl>
                                              <p:pRg st="9" end="9"/>
                                            </p:txEl>
                                          </p:spTgt>
                                        </p:tgtEl>
                                      </p:cBhvr>
                                    </p:animEffect>
                                    <p:anim calcmode="lin" valueType="num">
                                      <p:cBhvr>
                                        <p:cTn id="4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1F42C-FADB-4F87-BB13-9A01C4A291CC}"/>
              </a:ext>
            </a:extLst>
          </p:cNvPr>
          <p:cNvSpPr>
            <a:spLocks noGrp="1"/>
          </p:cNvSpPr>
          <p:nvPr>
            <p:ph type="title"/>
          </p:nvPr>
        </p:nvSpPr>
        <p:spPr/>
        <p:txBody>
          <a:bodyPr>
            <a:noAutofit/>
          </a:bodyPr>
          <a:lstStyle/>
          <a:p>
            <a:pPr algn="ctr"/>
            <a:r>
              <a:rPr lang="en-US" sz="4000" dirty="0">
                <a:latin typeface="Times New Roman" panose="02020603050405020304" pitchFamily="18" charset="0"/>
                <a:cs typeface="Times New Roman" panose="02020603050405020304" pitchFamily="18" charset="0"/>
              </a:rPr>
              <a:t>WAIVER AND RELEASE OF LIEN UPON PROGRESS PAYMENT</a:t>
            </a:r>
          </a:p>
        </p:txBody>
      </p:sp>
      <p:sp>
        <p:nvSpPr>
          <p:cNvPr id="3" name="Content Placeholder 2">
            <a:extLst>
              <a:ext uri="{FF2B5EF4-FFF2-40B4-BE49-F238E27FC236}">
                <a16:creationId xmlns:a16="http://schemas.microsoft.com/office/drawing/2014/main" id="{A5B52DC9-4195-49D7-8B7C-2D79DBE38BDC}"/>
              </a:ext>
            </a:extLst>
          </p:cNvPr>
          <p:cNvSpPr>
            <a:spLocks noGrp="1"/>
          </p:cNvSpPr>
          <p:nvPr>
            <p:ph idx="1"/>
          </p:nvPr>
        </p:nvSpPr>
        <p:spPr/>
        <p:txBody>
          <a:bodyPr>
            <a:normAutofit fontScale="92500" lnSpcReduction="20000"/>
          </a:bodyPr>
          <a:lstStyle/>
          <a:p>
            <a:pPr marL="0" indent="0" algn="just">
              <a:buNone/>
            </a:pPr>
            <a:r>
              <a:rPr lang="en-US" dirty="0">
                <a:latin typeface="Times New Roman" panose="02020603050405020304" pitchFamily="18" charset="0"/>
                <a:cs typeface="Times New Roman" panose="02020603050405020304" pitchFamily="18" charset="0"/>
              </a:rPr>
              <a:t>The undersigned lienor, in </a:t>
            </a:r>
            <a:r>
              <a:rPr lang="en-US" b="1" u="sng" dirty="0">
                <a:solidFill>
                  <a:srgbClr val="FF0000"/>
                </a:solidFill>
                <a:latin typeface="Times New Roman" panose="02020603050405020304" pitchFamily="18" charset="0"/>
                <a:cs typeface="Times New Roman" panose="02020603050405020304" pitchFamily="18" charset="0"/>
              </a:rPr>
              <a:t>consideration of the sum of $___ </a:t>
            </a:r>
            <a:r>
              <a:rPr lang="en-US" dirty="0">
                <a:latin typeface="Times New Roman" panose="02020603050405020304" pitchFamily="18" charset="0"/>
                <a:cs typeface="Times New Roman" panose="02020603050405020304" pitchFamily="18" charset="0"/>
              </a:rPr>
              <a:t>, hereby waives and releases its lien and right to claim a lien for labor, services, or materials furnished </a:t>
            </a:r>
            <a:r>
              <a:rPr lang="en-US" b="1" u="sng" dirty="0">
                <a:solidFill>
                  <a:srgbClr val="FF0000"/>
                </a:solidFill>
                <a:latin typeface="Times New Roman" panose="02020603050405020304" pitchFamily="18" charset="0"/>
                <a:cs typeface="Times New Roman" panose="02020603050405020304" pitchFamily="18" charset="0"/>
              </a:rPr>
              <a:t>through   (insert date) </a:t>
            </a:r>
            <a:r>
              <a:rPr lang="en-US" u="sng"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to </a:t>
            </a:r>
            <a:r>
              <a:rPr lang="en-US" u="sng" dirty="0">
                <a:latin typeface="Times New Roman" panose="02020603050405020304" pitchFamily="18" charset="0"/>
                <a:cs typeface="Times New Roman" panose="02020603050405020304" pitchFamily="18" charset="0"/>
              </a:rPr>
              <a:t>  (insert the name of your customer)  </a:t>
            </a:r>
            <a:r>
              <a:rPr lang="en-US" dirty="0">
                <a:latin typeface="Times New Roman" panose="02020603050405020304" pitchFamily="18" charset="0"/>
                <a:cs typeface="Times New Roman" panose="02020603050405020304" pitchFamily="18" charset="0"/>
              </a:rPr>
              <a:t> on the job of </a:t>
            </a:r>
            <a:r>
              <a:rPr lang="en-US" u="sng" dirty="0">
                <a:latin typeface="Times New Roman" panose="02020603050405020304" pitchFamily="18" charset="0"/>
                <a:cs typeface="Times New Roman" panose="02020603050405020304" pitchFamily="18" charset="0"/>
              </a:rPr>
              <a:t>  (insert the name of the owner)  </a:t>
            </a:r>
            <a:r>
              <a:rPr lang="en-US" dirty="0">
                <a:latin typeface="Times New Roman" panose="02020603050405020304" pitchFamily="18" charset="0"/>
                <a:cs typeface="Times New Roman" panose="02020603050405020304" pitchFamily="18" charset="0"/>
              </a:rPr>
              <a:t> to the following property:</a:t>
            </a:r>
          </a:p>
          <a:p>
            <a:pPr marL="0" indent="0" algn="just">
              <a:buNone/>
            </a:pPr>
            <a:r>
              <a:rPr lang="en-US" u="sng" dirty="0">
                <a:latin typeface="Times New Roman" panose="02020603050405020304" pitchFamily="18" charset="0"/>
                <a:cs typeface="Times New Roman" panose="02020603050405020304" pitchFamily="18" charset="0"/>
              </a:rPr>
              <a:t>  (description of property)  </a:t>
            </a:r>
          </a:p>
          <a:p>
            <a:pPr marL="0" indent="0" algn="just">
              <a:buNone/>
            </a:pPr>
            <a:endParaRPr lang="en-US" dirty="0">
              <a:latin typeface="Times New Roman" panose="02020603050405020304" pitchFamily="18" charset="0"/>
              <a:cs typeface="Times New Roman" panose="02020603050405020304" pitchFamily="18" charset="0"/>
            </a:endParaRPr>
          </a:p>
          <a:p>
            <a:pPr marL="0" indent="0" algn="just">
              <a:buNone/>
            </a:pPr>
            <a:r>
              <a:rPr lang="en-US" dirty="0">
                <a:latin typeface="Times New Roman" panose="02020603050405020304" pitchFamily="18" charset="0"/>
                <a:cs typeface="Times New Roman" panose="02020603050405020304" pitchFamily="18" charset="0"/>
              </a:rPr>
              <a:t>This waiver and release does not cover any retention or labor, services, or materials furnished after the date specified.</a:t>
            </a:r>
          </a:p>
          <a:p>
            <a:pPr marL="0" indent="0" algn="just">
              <a:buNone/>
            </a:pPr>
            <a:endParaRPr lang="en-US" dirty="0">
              <a:latin typeface="Times New Roman" panose="02020603050405020304" pitchFamily="18" charset="0"/>
              <a:cs typeface="Times New Roman" panose="02020603050405020304" pitchFamily="18" charset="0"/>
            </a:endParaRPr>
          </a:p>
          <a:p>
            <a:pPr marL="0" indent="0" algn="just">
              <a:buNone/>
            </a:pPr>
            <a:r>
              <a:rPr lang="en-US" dirty="0">
                <a:latin typeface="Times New Roman" panose="02020603050405020304" pitchFamily="18" charset="0"/>
                <a:cs typeface="Times New Roman" panose="02020603050405020304" pitchFamily="18" charset="0"/>
              </a:rPr>
              <a:t>DATED on  , </a:t>
            </a:r>
            <a:r>
              <a:rPr lang="en-US" u="sng" dirty="0">
                <a:latin typeface="Times New Roman" panose="02020603050405020304" pitchFamily="18" charset="0"/>
                <a:cs typeface="Times New Roman" panose="02020603050405020304" pitchFamily="18" charset="0"/>
              </a:rPr>
              <a:t>  (year)  </a:t>
            </a:r>
            <a:r>
              <a:rPr lang="en-US" dirty="0">
                <a:latin typeface="Times New Roman" panose="02020603050405020304" pitchFamily="18" charset="0"/>
                <a:cs typeface="Times New Roman" panose="02020603050405020304" pitchFamily="18" charset="0"/>
              </a:rPr>
              <a:t>.     </a:t>
            </a:r>
            <a:r>
              <a:rPr lang="en-US" u="sng" dirty="0">
                <a:latin typeface="Times New Roman" panose="02020603050405020304" pitchFamily="18" charset="0"/>
                <a:cs typeface="Times New Roman" panose="02020603050405020304" pitchFamily="18" charset="0"/>
              </a:rPr>
              <a:t>  (Lienor)  </a:t>
            </a:r>
            <a:endParaRPr lang="en-US" dirty="0">
              <a:latin typeface="Times New Roman" panose="02020603050405020304" pitchFamily="18" charset="0"/>
              <a:cs typeface="Times New Roman" panose="02020603050405020304" pitchFamily="18" charset="0"/>
            </a:endParaRPr>
          </a:p>
          <a:p>
            <a:pPr marL="0" indent="0" algn="just">
              <a:buNone/>
            </a:pPr>
            <a:r>
              <a:rPr lang="en-US" dirty="0">
                <a:latin typeface="Times New Roman" panose="02020603050405020304" pitchFamily="18" charset="0"/>
                <a:cs typeface="Times New Roman" panose="02020603050405020304" pitchFamily="18" charset="0"/>
              </a:rPr>
              <a:t>By: __________________________</a:t>
            </a:r>
          </a:p>
          <a:p>
            <a:endParaRPr lang="en-US" dirty="0"/>
          </a:p>
        </p:txBody>
      </p:sp>
      <p:sp>
        <p:nvSpPr>
          <p:cNvPr id="4" name="Slide Number Placeholder 3">
            <a:extLst>
              <a:ext uri="{FF2B5EF4-FFF2-40B4-BE49-F238E27FC236}">
                <a16:creationId xmlns:a16="http://schemas.microsoft.com/office/drawing/2014/main" id="{6E591E10-CA06-4A74-B5A6-7CF1253EA03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ACDAF8C-2541-430B-B3D8-BCEC29B48EBE}" type="slidenum">
              <a:rPr kumimoji="0" lang="en-US" sz="1200" b="0" i="0" u="none" strike="noStrike" kern="1200" cap="none" spc="0" normalizeH="0" baseline="0" noProof="0" smtClean="0">
                <a:ln>
                  <a:noFill/>
                </a:ln>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ffectLst/>
                <a:uLnTx/>
                <a:uFillTx/>
                <a:latin typeface="Corbel" panose="020B0503020204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ffectLst/>
              <a:uLnTx/>
              <a:uFillTx/>
              <a:latin typeface="Corbel" panose="020B0503020204020204"/>
              <a:ea typeface="+mn-ea"/>
              <a:cs typeface="+mn-cs"/>
            </a:endParaRPr>
          </a:p>
        </p:txBody>
      </p:sp>
    </p:spTree>
    <p:extLst>
      <p:ext uri="{BB962C8B-B14F-4D97-AF65-F5344CB8AC3E}">
        <p14:creationId xmlns:p14="http://schemas.microsoft.com/office/powerpoint/2010/main" val="2605868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A965C-961A-4BB5-A6A7-C7A296403E29}"/>
              </a:ext>
            </a:extLst>
          </p:cNvPr>
          <p:cNvSpPr>
            <a:spLocks noGrp="1"/>
          </p:cNvSpPr>
          <p:nvPr>
            <p:ph type="title"/>
          </p:nvPr>
        </p:nvSpPr>
        <p:spPr/>
        <p:txBody>
          <a:bodyPr>
            <a:normAutofit fontScale="90000"/>
          </a:bodyPr>
          <a:lstStyle/>
          <a:p>
            <a:pPr algn="ctr"/>
            <a:r>
              <a:rPr lang="en-US" dirty="0">
                <a:latin typeface="Times New Roman" panose="02020603050405020304" pitchFamily="18" charset="0"/>
                <a:cs typeface="Times New Roman" panose="02020603050405020304" pitchFamily="18" charset="0"/>
              </a:rPr>
              <a:t>Conditional vs Unconditional Waivers</a:t>
            </a:r>
          </a:p>
        </p:txBody>
      </p:sp>
      <p:sp>
        <p:nvSpPr>
          <p:cNvPr id="3" name="Content Placeholder 2">
            <a:extLst>
              <a:ext uri="{FF2B5EF4-FFF2-40B4-BE49-F238E27FC236}">
                <a16:creationId xmlns:a16="http://schemas.microsoft.com/office/drawing/2014/main" id="{BE278958-FED2-4525-AA08-EB3AE74BE088}"/>
              </a:ext>
            </a:extLst>
          </p:cNvPr>
          <p:cNvSpPr>
            <a:spLocks noGrp="1"/>
          </p:cNvSpPr>
          <p:nvPr>
            <p:ph idx="1"/>
          </p:nvPr>
        </p:nvSpPr>
        <p:spPr/>
        <p:txBody>
          <a:bodyPr>
            <a:normAutofit fontScale="85000" lnSpcReduction="20000"/>
          </a:bodyPr>
          <a:lstStyle/>
          <a:p>
            <a:pPr algn="just"/>
            <a:r>
              <a:rPr lang="en-US" sz="3000" dirty="0">
                <a:latin typeface="Times New Roman" panose="02020603050405020304" pitchFamily="18" charset="0"/>
                <a:cs typeface="Times New Roman" panose="02020603050405020304" pitchFamily="18" charset="0"/>
              </a:rPr>
              <a:t>Owners often require conditionals for current month and unconditional for prior month</a:t>
            </a:r>
          </a:p>
          <a:p>
            <a:pPr marL="0" indent="0" algn="just">
              <a:buNone/>
            </a:pPr>
            <a:endParaRPr lang="en-US" sz="3000" dirty="0">
              <a:latin typeface="Times New Roman" panose="02020603050405020304" pitchFamily="18" charset="0"/>
              <a:cs typeface="Times New Roman" panose="02020603050405020304" pitchFamily="18" charset="0"/>
            </a:endParaRPr>
          </a:p>
          <a:p>
            <a:pPr algn="just"/>
            <a:r>
              <a:rPr lang="en-US" sz="3000" dirty="0">
                <a:latin typeface="Times New Roman" panose="02020603050405020304" pitchFamily="18" charset="0"/>
                <a:cs typeface="Times New Roman" panose="02020603050405020304" pitchFamily="18" charset="0"/>
              </a:rPr>
              <a:t>Argument that all waivers are conditional by virtue of language “in consideration of the sum…”- if no funds received then release is not valid</a:t>
            </a:r>
          </a:p>
          <a:p>
            <a:pPr marL="0" indent="0" algn="just">
              <a:buNone/>
            </a:pPr>
            <a:endParaRPr lang="en-US" sz="1700" dirty="0">
              <a:latin typeface="Times New Roman" panose="02020603050405020304" pitchFamily="18" charset="0"/>
              <a:cs typeface="Times New Roman" panose="02020603050405020304" pitchFamily="18" charset="0"/>
            </a:endParaRPr>
          </a:p>
          <a:p>
            <a:pPr algn="just"/>
            <a:r>
              <a:rPr lang="en-US" sz="3000" dirty="0">
                <a:latin typeface="Times New Roman" panose="02020603050405020304" pitchFamily="18" charset="0"/>
                <a:cs typeface="Times New Roman" panose="02020603050405020304" pitchFamily="18" charset="0"/>
              </a:rPr>
              <a:t>This is often different than a true conditional release which would specify that it is conditioned upon receipt of payment and not valid until such payment is received</a:t>
            </a:r>
          </a:p>
          <a:p>
            <a:pPr marL="0" indent="0" algn="just">
              <a:buNone/>
            </a:pPr>
            <a:endParaRPr lang="en-US" sz="1700" dirty="0">
              <a:latin typeface="Times New Roman" panose="02020603050405020304" pitchFamily="18" charset="0"/>
              <a:cs typeface="Times New Roman" panose="02020603050405020304" pitchFamily="18" charset="0"/>
            </a:endParaRPr>
          </a:p>
          <a:p>
            <a:pPr algn="just"/>
            <a:r>
              <a:rPr lang="en-US" sz="3000" dirty="0">
                <a:latin typeface="Times New Roman" panose="02020603050405020304" pitchFamily="18" charset="0"/>
                <a:cs typeface="Times New Roman" panose="02020603050405020304" pitchFamily="18" charset="0"/>
              </a:rPr>
              <a:t>More important focus is on what you are releasing and carving out any disputed claims– if not following statutory form release will be interpreted based upon its language</a:t>
            </a:r>
          </a:p>
          <a:p>
            <a:endParaRPr lang="en-US" dirty="0"/>
          </a:p>
        </p:txBody>
      </p:sp>
      <p:sp>
        <p:nvSpPr>
          <p:cNvPr id="4" name="Slide Number Placeholder 3">
            <a:extLst>
              <a:ext uri="{FF2B5EF4-FFF2-40B4-BE49-F238E27FC236}">
                <a16:creationId xmlns:a16="http://schemas.microsoft.com/office/drawing/2014/main" id="{9A86926E-4086-43E2-B7AE-E49C45B5100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ACDAF8C-2541-430B-B3D8-BCEC29B48EBE}" type="slidenum">
              <a:rPr kumimoji="0" lang="en-US" sz="1200" b="0" i="0" u="none" strike="noStrike" kern="1200" cap="none" spc="0" normalizeH="0" baseline="0" noProof="0" smtClean="0">
                <a:ln>
                  <a:noFill/>
                </a:ln>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ffectLst/>
                <a:uLnTx/>
                <a:uFillTx/>
                <a:latin typeface="Corbel" panose="020B0503020204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ffectLst/>
              <a:uLnTx/>
              <a:uFillTx/>
              <a:latin typeface="Corbel" panose="020B0503020204020204"/>
              <a:ea typeface="+mn-ea"/>
              <a:cs typeface="+mn-cs"/>
            </a:endParaRPr>
          </a:p>
        </p:txBody>
      </p:sp>
    </p:spTree>
    <p:extLst>
      <p:ext uri="{BB962C8B-B14F-4D97-AF65-F5344CB8AC3E}">
        <p14:creationId xmlns:p14="http://schemas.microsoft.com/office/powerpoint/2010/main" val="3907023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1000"/>
                                        <p:tgtEl>
                                          <p:spTgt spid="3">
                                            <p:txEl>
                                              <p:pRg st="6" end="6"/>
                                            </p:txEl>
                                          </p:spTgt>
                                        </p:tgtEl>
                                      </p:cBhvr>
                                    </p:animEffect>
                                    <p:anim calcmode="lin" valueType="num">
                                      <p:cBhvr>
                                        <p:cTn id="2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Additional Considerations</a:t>
            </a:r>
          </a:p>
        </p:txBody>
      </p:sp>
      <p:sp>
        <p:nvSpPr>
          <p:cNvPr id="3" name="Content Placeholder 2"/>
          <p:cNvSpPr>
            <a:spLocks noGrp="1"/>
          </p:cNvSpPr>
          <p:nvPr>
            <p:ph idx="1"/>
          </p:nvPr>
        </p:nvSpPr>
        <p:spPr/>
        <p:txBody>
          <a:bodyPr>
            <a:normAutofit fontScale="70000" lnSpcReduction="20000"/>
          </a:bodyPr>
          <a:lstStyle/>
          <a:p>
            <a:r>
              <a:rPr lang="en-US" sz="3600" dirty="0">
                <a:latin typeface="Times New Roman" panose="02020603050405020304" pitchFamily="18" charset="0"/>
                <a:cs typeface="Times New Roman" panose="02020603050405020304" pitchFamily="18" charset="0"/>
              </a:rPr>
              <a:t>A release can be for a specific time and/or dollar amount </a:t>
            </a:r>
          </a:p>
          <a:p>
            <a:pPr lvl="1"/>
            <a:r>
              <a:rPr lang="en-US" sz="3200" dirty="0">
                <a:latin typeface="Times New Roman" panose="02020603050405020304" pitchFamily="18" charset="0"/>
                <a:cs typeface="Times New Roman" panose="02020603050405020304" pitchFamily="18" charset="0"/>
              </a:rPr>
              <a:t>If time should only be through date of work performed – as opposed to the date it is signed</a:t>
            </a:r>
          </a:p>
          <a:p>
            <a:pPr marL="457200" lvl="1" indent="0">
              <a:buNone/>
            </a:pPr>
            <a:endParaRPr lang="en-US" sz="32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An exact dollar amount is not required to be listed (</a:t>
            </a:r>
            <a:r>
              <a:rPr lang="en-US" sz="3600" dirty="0" err="1">
                <a:latin typeface="Times New Roman" panose="02020603050405020304" pitchFamily="18" charset="0"/>
                <a:cs typeface="Times New Roman" panose="02020603050405020304" pitchFamily="18" charset="0"/>
              </a:rPr>
              <a:t>i.e</a:t>
            </a:r>
            <a:r>
              <a:rPr lang="en-US" sz="3600" dirty="0">
                <a:latin typeface="Times New Roman" panose="02020603050405020304" pitchFamily="18" charset="0"/>
                <a:cs typeface="Times New Roman" panose="02020603050405020304" pitchFamily="18" charset="0"/>
              </a:rPr>
              <a:t>, $10)</a:t>
            </a:r>
          </a:p>
          <a:p>
            <a:pPr marL="0" indent="0">
              <a:buNone/>
            </a:pPr>
            <a:endParaRPr lang="en-US" sz="36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If case where no work done then would recommend just releasing all claims for work done through a particular date</a:t>
            </a:r>
          </a:p>
          <a:p>
            <a:pPr marL="0" indent="0">
              <a:buNone/>
            </a:pPr>
            <a:endParaRPr lang="en-US" sz="36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Release should carve out anything not included</a:t>
            </a:r>
          </a:p>
          <a:p>
            <a:pPr lvl="1"/>
            <a:r>
              <a:rPr lang="en-US" sz="3200" dirty="0">
                <a:latin typeface="Times New Roman" panose="02020603050405020304" pitchFamily="18" charset="0"/>
                <a:cs typeface="Times New Roman" panose="02020603050405020304" pitchFamily="18" charset="0"/>
              </a:rPr>
              <a:t>Retainage (especially if releasing through a certain date)</a:t>
            </a:r>
          </a:p>
          <a:p>
            <a:pPr lvl="1"/>
            <a:r>
              <a:rPr lang="en-US" sz="3200" dirty="0">
                <a:latin typeface="Times New Roman" panose="02020603050405020304" pitchFamily="18" charset="0"/>
                <a:cs typeface="Times New Roman" panose="02020603050405020304" pitchFamily="18" charset="0"/>
              </a:rPr>
              <a:t>Pending change orders</a:t>
            </a:r>
          </a:p>
        </p:txBody>
      </p:sp>
      <p:sp>
        <p:nvSpPr>
          <p:cNvPr id="4" name="Slide Number Placeholder 3">
            <a:extLst>
              <a:ext uri="{FF2B5EF4-FFF2-40B4-BE49-F238E27FC236}">
                <a16:creationId xmlns:a16="http://schemas.microsoft.com/office/drawing/2014/main" id="{BC46485C-F5DA-417D-BE84-DB1E3B7C192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80BEBD-1563-4584-B187-693F702D64F6}" type="slidenum">
              <a:rPr kumimoji="0" lang="en-US" sz="1200" b="0" i="0" u="none" strike="noStrike" kern="1200" cap="none" spc="0" normalizeH="0" baseline="0" noProof="0" smtClean="0">
                <a:ln>
                  <a:noFill/>
                </a:ln>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ffectLst/>
                <a:uLnTx/>
                <a:uFillTx/>
                <a:latin typeface="Corbel" panose="020B0503020204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ffectLst/>
              <a:uLnTx/>
              <a:uFillTx/>
              <a:latin typeface="Corbel" panose="020B0503020204020204"/>
              <a:ea typeface="+mn-ea"/>
              <a:cs typeface="+mn-cs"/>
            </a:endParaRPr>
          </a:p>
        </p:txBody>
      </p:sp>
    </p:spTree>
    <p:extLst>
      <p:ext uri="{BB962C8B-B14F-4D97-AF65-F5344CB8AC3E}">
        <p14:creationId xmlns:p14="http://schemas.microsoft.com/office/powerpoint/2010/main" val="329730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5" end="5"/>
                                            </p:txEl>
                                          </p:spTgt>
                                        </p:tgtEl>
                                        <p:attrNameLst>
                                          <p:attrName>style.visibility</p:attrName>
                                        </p:attrNameLst>
                                      </p:cBhvr>
                                      <p:to>
                                        <p:strVal val="visible"/>
                                      </p:to>
                                    </p:set>
                                    <p:animEffect transition="in" filter="fade">
                                      <p:cBhvr>
                                        <p:cTn id="14" dur="1000"/>
                                        <p:tgtEl>
                                          <p:spTgt spid="3">
                                            <p:txEl>
                                              <p:pRg st="5" end="5"/>
                                            </p:txEl>
                                          </p:spTgt>
                                        </p:tgtEl>
                                      </p:cBhvr>
                                    </p:animEffect>
                                    <p:anim calcmode="lin" valueType="num">
                                      <p:cBhvr>
                                        <p:cTn id="1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fade">
                                      <p:cBhvr>
                                        <p:cTn id="21" dur="1000"/>
                                        <p:tgtEl>
                                          <p:spTgt spid="3">
                                            <p:txEl>
                                              <p:pRg st="7" end="7"/>
                                            </p:txEl>
                                          </p:spTgt>
                                        </p:tgtEl>
                                      </p:cBhvr>
                                    </p:animEffect>
                                    <p:anim calcmode="lin" valueType="num">
                                      <p:cBhvr>
                                        <p:cTn id="2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24" fill="hold">
                            <p:stCondLst>
                              <p:cond delay="1000"/>
                            </p:stCondLst>
                            <p:childTnLst>
                              <p:par>
                                <p:cTn id="25" presetID="42" presetClass="entr" presetSubtype="0" fill="hold" grpId="0" nodeType="after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1000"/>
                                        <p:tgtEl>
                                          <p:spTgt spid="3">
                                            <p:txEl>
                                              <p:pRg st="8" end="8"/>
                                            </p:txEl>
                                          </p:spTgt>
                                        </p:tgtEl>
                                      </p:cBhvr>
                                    </p:animEffect>
                                    <p:anim calcmode="lin" valueType="num">
                                      <p:cBhvr>
                                        <p:cTn id="2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par>
                          <p:cTn id="30" fill="hold">
                            <p:stCondLst>
                              <p:cond delay="2000"/>
                            </p:stCondLst>
                            <p:childTnLst>
                              <p:par>
                                <p:cTn id="31" presetID="42" presetClass="entr" presetSubtype="0" fill="hold" grpId="0" nodeType="after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fade">
                                      <p:cBhvr>
                                        <p:cTn id="33" dur="1000"/>
                                        <p:tgtEl>
                                          <p:spTgt spid="3">
                                            <p:txEl>
                                              <p:pRg st="9" end="9"/>
                                            </p:txEl>
                                          </p:spTgt>
                                        </p:tgtEl>
                                      </p:cBhvr>
                                    </p:animEffect>
                                    <p:anim calcmode="lin" valueType="num">
                                      <p:cBhvr>
                                        <p:cTn id="3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8C3C5F-47CD-4DAC-9F20-16EDA257B150}"/>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Perfecting Lien/Bond Claim Issues</a:t>
            </a:r>
          </a:p>
        </p:txBody>
      </p:sp>
      <p:sp>
        <p:nvSpPr>
          <p:cNvPr id="3" name="Content Placeholder 2">
            <a:extLst>
              <a:ext uri="{FF2B5EF4-FFF2-40B4-BE49-F238E27FC236}">
                <a16:creationId xmlns:a16="http://schemas.microsoft.com/office/drawing/2014/main" id="{290E2D09-ABE2-4296-9364-AA396D557F05}"/>
              </a:ext>
            </a:extLst>
          </p:cNvPr>
          <p:cNvSpPr>
            <a:spLocks noGrp="1"/>
          </p:cNvSpPr>
          <p:nvPr>
            <p:ph idx="1"/>
          </p:nvPr>
        </p:nvSpPr>
        <p:spPr/>
        <p:txBody>
          <a:bodyPr/>
          <a:lstStyle/>
          <a:p>
            <a:r>
              <a:rPr lang="en-US" sz="3600" dirty="0">
                <a:latin typeface="Times New Roman" panose="02020603050405020304" pitchFamily="18" charset="0"/>
                <a:cs typeface="Times New Roman" panose="02020603050405020304" pitchFamily="18" charset="0"/>
              </a:rPr>
              <a:t>Measuring your time- failure to do both operates to invalidate a lien</a:t>
            </a:r>
          </a:p>
          <a:p>
            <a:pPr lvl="1"/>
            <a:r>
              <a:rPr lang="en-US" sz="3200" dirty="0">
                <a:latin typeface="Times New Roman" panose="02020603050405020304" pitchFamily="18" charset="0"/>
                <a:cs typeface="Times New Roman" panose="02020603050405020304" pitchFamily="18" charset="0"/>
              </a:rPr>
              <a:t>NTO/NTC- 45 days</a:t>
            </a:r>
          </a:p>
          <a:p>
            <a:pPr lvl="1"/>
            <a:r>
              <a:rPr lang="en-US" sz="3200" dirty="0">
                <a:latin typeface="Times New Roman" panose="02020603050405020304" pitchFamily="18" charset="0"/>
                <a:cs typeface="Times New Roman" panose="02020603050405020304" pitchFamily="18" charset="0"/>
              </a:rPr>
              <a:t>Lien/Notice of Nonpayment- 90 days</a:t>
            </a:r>
          </a:p>
          <a:p>
            <a:pPr marL="457200" lvl="1" indent="0">
              <a:buNone/>
            </a:pPr>
            <a:endParaRPr lang="en-US" sz="28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Including </a:t>
            </a:r>
            <a:r>
              <a:rPr lang="en-US" sz="3600" dirty="0" err="1">
                <a:latin typeface="Times New Roman" panose="02020603050405020304" pitchFamily="18" charset="0"/>
                <a:cs typeface="Times New Roman" panose="02020603050405020304" pitchFamily="18" charset="0"/>
              </a:rPr>
              <a:t>nonlienable</a:t>
            </a:r>
            <a:r>
              <a:rPr lang="en-US" sz="3600" dirty="0">
                <a:latin typeface="Times New Roman" panose="02020603050405020304" pitchFamily="18" charset="0"/>
                <a:cs typeface="Times New Roman" panose="02020603050405020304" pitchFamily="18" charset="0"/>
              </a:rPr>
              <a:t> items in Claim of Lien or Notice of Nonpayment</a:t>
            </a:r>
          </a:p>
          <a:p>
            <a:pPr lvl="1"/>
            <a:r>
              <a:rPr lang="en-US" sz="3200" dirty="0">
                <a:latin typeface="Times New Roman" panose="02020603050405020304" pitchFamily="18" charset="0"/>
                <a:cs typeface="Times New Roman" panose="02020603050405020304" pitchFamily="18" charset="0"/>
              </a:rPr>
              <a:t>Exposure to fraudulent lien claim</a:t>
            </a:r>
          </a:p>
          <a:p>
            <a:endParaRPr lang="en-US" dirty="0"/>
          </a:p>
        </p:txBody>
      </p:sp>
      <p:sp>
        <p:nvSpPr>
          <p:cNvPr id="4" name="Slide Number Placeholder 3">
            <a:extLst>
              <a:ext uri="{FF2B5EF4-FFF2-40B4-BE49-F238E27FC236}">
                <a16:creationId xmlns:a16="http://schemas.microsoft.com/office/drawing/2014/main" id="{E4415401-05D9-4C4A-91AF-6A72DFA89C0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ACDAF8C-2541-430B-B3D8-BCEC29B48EBE}" type="slidenum">
              <a:rPr kumimoji="0" lang="en-US" sz="1200" b="0" i="0" u="none" strike="noStrike" kern="1200" cap="none" spc="0" normalizeH="0" baseline="0" noProof="0" smtClean="0">
                <a:ln>
                  <a:noFill/>
                </a:ln>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ffectLst/>
                <a:uLnTx/>
                <a:uFillTx/>
                <a:latin typeface="Corbel" panose="020B0503020204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ffectLst/>
              <a:uLnTx/>
              <a:uFillTx/>
              <a:latin typeface="Corbel" panose="020B0503020204020204"/>
              <a:ea typeface="+mn-ea"/>
              <a:cs typeface="+mn-cs"/>
            </a:endParaRPr>
          </a:p>
        </p:txBody>
      </p:sp>
    </p:spTree>
    <p:extLst>
      <p:ext uri="{BB962C8B-B14F-4D97-AF65-F5344CB8AC3E}">
        <p14:creationId xmlns:p14="http://schemas.microsoft.com/office/powerpoint/2010/main" val="1192050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anim calcmode="lin" valueType="num">
                                      <p:cBhvr>
                                        <p:cTn id="1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1000"/>
                                        <p:tgtEl>
                                          <p:spTgt spid="3">
                                            <p:txEl>
                                              <p:pRg st="4" end="4"/>
                                            </p:txEl>
                                          </p:spTgt>
                                        </p:tgtEl>
                                      </p:cBhvr>
                                    </p:animEffect>
                                    <p:anim calcmode="lin" valueType="num">
                                      <p:cBhvr>
                                        <p:cTn id="2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3" presetID="42"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1000"/>
                                        <p:tgtEl>
                                          <p:spTgt spid="3">
                                            <p:txEl>
                                              <p:pRg st="5" end="5"/>
                                            </p:txEl>
                                          </p:spTgt>
                                        </p:tgtEl>
                                      </p:cBhvr>
                                    </p:animEffect>
                                    <p:anim calcmode="lin" valueType="num">
                                      <p:cBhvr>
                                        <p:cTn id="2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F6921-4E84-40B1-9340-31576650B49F}"/>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Final Furnishing</a:t>
            </a:r>
          </a:p>
        </p:txBody>
      </p:sp>
      <p:sp>
        <p:nvSpPr>
          <p:cNvPr id="3" name="Content Placeholder 2">
            <a:extLst>
              <a:ext uri="{FF2B5EF4-FFF2-40B4-BE49-F238E27FC236}">
                <a16:creationId xmlns:a16="http://schemas.microsoft.com/office/drawing/2014/main" id="{FEBFDA33-C165-46C3-9F07-EE2BB132F92B}"/>
              </a:ext>
            </a:extLst>
          </p:cNvPr>
          <p:cNvSpPr>
            <a:spLocks noGrp="1"/>
          </p:cNvSpPr>
          <p:nvPr>
            <p:ph idx="1"/>
          </p:nvPr>
        </p:nvSpPr>
        <p:spPr/>
        <p:txBody>
          <a:bodyPr>
            <a:normAutofit/>
          </a:bodyPr>
          <a:lstStyle/>
          <a:p>
            <a:pPr algn="just"/>
            <a:r>
              <a:rPr lang="en-US" dirty="0">
                <a:latin typeface="Times New Roman" panose="02020603050405020304" pitchFamily="18" charset="0"/>
                <a:cs typeface="Times New Roman" panose="02020603050405020304" pitchFamily="18" charset="0"/>
              </a:rPr>
              <a:t>Defined in F.S. 713.01(12) </a:t>
            </a:r>
          </a:p>
          <a:p>
            <a:pPr marL="0" indent="0" algn="just">
              <a:buNone/>
            </a:pPr>
            <a:endParaRPr lang="en-US" sz="2200" dirty="0">
              <a:latin typeface="Times New Roman" panose="02020603050405020304" pitchFamily="18" charset="0"/>
              <a:cs typeface="Times New Roman" panose="02020603050405020304" pitchFamily="18" charset="0"/>
            </a:endParaRPr>
          </a:p>
          <a:p>
            <a:pPr lvl="1" algn="just"/>
            <a:r>
              <a:rPr lang="en-US" sz="2800" dirty="0">
                <a:latin typeface="Times New Roman" panose="02020603050405020304" pitchFamily="18" charset="0"/>
                <a:cs typeface="Times New Roman" panose="02020603050405020304" pitchFamily="18" charset="0"/>
              </a:rPr>
              <a:t>The last date that the lienor furnishes labor, services, or materials. Such date may not be measured by other standards, such as the issuance of a </a:t>
            </a:r>
            <a:r>
              <a:rPr lang="en-US" sz="2800" b="1" u="sng" dirty="0">
                <a:latin typeface="Times New Roman" panose="02020603050405020304" pitchFamily="18" charset="0"/>
                <a:cs typeface="Times New Roman" panose="02020603050405020304" pitchFamily="18" charset="0"/>
              </a:rPr>
              <a:t>certificate of occupancy or the issuance of a certificate of final completion, and does not include correction of deficiencies</a:t>
            </a:r>
            <a:r>
              <a:rPr lang="en-US" sz="2800" dirty="0">
                <a:latin typeface="Times New Roman" panose="02020603050405020304" pitchFamily="18" charset="0"/>
                <a:cs typeface="Times New Roman" panose="02020603050405020304" pitchFamily="18" charset="0"/>
              </a:rPr>
              <a:t> in the lienor’s previously performed work or materials supplied. With respect to rental equipment, the term means the date that the rental equipment was last on the job site and available for use.</a:t>
            </a:r>
          </a:p>
          <a:p>
            <a:pPr algn="just"/>
            <a:endParaRPr lang="en-US" dirty="0">
              <a:latin typeface="Times New Roman" panose="02020603050405020304" pitchFamily="18" charset="0"/>
              <a:cs typeface="Times New Roman" panose="02020603050405020304" pitchFamily="18" charset="0"/>
            </a:endParaRPr>
          </a:p>
          <a:p>
            <a:pPr lvl="1"/>
            <a:endParaRPr lang="en-US" dirty="0"/>
          </a:p>
        </p:txBody>
      </p:sp>
      <p:sp>
        <p:nvSpPr>
          <p:cNvPr id="4" name="Slide Number Placeholder 3">
            <a:extLst>
              <a:ext uri="{FF2B5EF4-FFF2-40B4-BE49-F238E27FC236}">
                <a16:creationId xmlns:a16="http://schemas.microsoft.com/office/drawing/2014/main" id="{678F034E-B2A7-43A3-9E24-92C318AB8C0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ACDAF8C-2541-430B-B3D8-BCEC29B48EBE}" type="slidenum">
              <a:rPr kumimoji="0" lang="en-US" sz="1200" b="0" i="0" u="none" strike="noStrike" kern="1200" cap="none" spc="0" normalizeH="0" baseline="0" noProof="0" smtClean="0">
                <a:ln>
                  <a:noFill/>
                </a:ln>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ffectLst/>
                <a:uLnTx/>
                <a:uFillTx/>
                <a:latin typeface="Corbel" panose="020B0503020204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ffectLst/>
              <a:uLnTx/>
              <a:uFillTx/>
              <a:latin typeface="Corbel" panose="020B0503020204020204"/>
              <a:ea typeface="+mn-ea"/>
              <a:cs typeface="+mn-cs"/>
            </a:endParaRPr>
          </a:p>
        </p:txBody>
      </p:sp>
    </p:spTree>
    <p:extLst>
      <p:ext uri="{BB962C8B-B14F-4D97-AF65-F5344CB8AC3E}">
        <p14:creationId xmlns:p14="http://schemas.microsoft.com/office/powerpoint/2010/main" val="42622248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65D1A-755A-4796-AE7B-B9AFA6FEB8E4}"/>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Practical Application</a:t>
            </a:r>
          </a:p>
        </p:txBody>
      </p:sp>
      <p:sp>
        <p:nvSpPr>
          <p:cNvPr id="3" name="Content Placeholder 2">
            <a:extLst>
              <a:ext uri="{FF2B5EF4-FFF2-40B4-BE49-F238E27FC236}">
                <a16:creationId xmlns:a16="http://schemas.microsoft.com/office/drawing/2014/main" id="{D3FCC2F2-4428-4E49-8481-26FDC36AC4A5}"/>
              </a:ext>
            </a:extLst>
          </p:cNvPr>
          <p:cNvSpPr>
            <a:spLocks noGrp="1"/>
          </p:cNvSpPr>
          <p:nvPr>
            <p:ph idx="1"/>
          </p:nvPr>
        </p:nvSpPr>
        <p:spPr/>
        <p:txBody>
          <a:bodyPr>
            <a:normAutofit fontScale="92500" lnSpcReduction="20000"/>
          </a:bodyPr>
          <a:lstStyle/>
          <a:p>
            <a:pPr algn="just"/>
            <a:r>
              <a:rPr lang="en-US" dirty="0">
                <a:latin typeface="Times New Roman" panose="02020603050405020304" pitchFamily="18" charset="0"/>
                <a:cs typeface="Times New Roman" panose="02020603050405020304" pitchFamily="18" charset="0"/>
              </a:rPr>
              <a:t>General test for determining whether an activity would extend time for recording lien/serving Notice of Nonpayment</a:t>
            </a:r>
          </a:p>
          <a:p>
            <a:pPr marL="0" indent="0" algn="just">
              <a:buNone/>
            </a:pPr>
            <a:endParaRPr lang="en-US" sz="1600" dirty="0">
              <a:latin typeface="Times New Roman" panose="02020603050405020304" pitchFamily="18" charset="0"/>
              <a:cs typeface="Times New Roman" panose="02020603050405020304" pitchFamily="18" charset="0"/>
            </a:endParaRPr>
          </a:p>
          <a:p>
            <a:pPr lvl="1" algn="just"/>
            <a:r>
              <a:rPr lang="en-US" dirty="0">
                <a:latin typeface="Times New Roman" panose="02020603050405020304" pitchFamily="18" charset="0"/>
                <a:cs typeface="Times New Roman" panose="02020603050405020304" pitchFamily="18" charset="0"/>
              </a:rPr>
              <a:t>performed in good faith;</a:t>
            </a:r>
          </a:p>
          <a:p>
            <a:pPr lvl="1" algn="just"/>
            <a:r>
              <a:rPr lang="en-US" dirty="0">
                <a:latin typeface="Times New Roman" panose="02020603050405020304" pitchFamily="18" charset="0"/>
                <a:cs typeface="Times New Roman" panose="02020603050405020304" pitchFamily="18" charset="0"/>
              </a:rPr>
              <a:t>within a reasonable time;</a:t>
            </a:r>
          </a:p>
          <a:p>
            <a:pPr lvl="1" algn="just"/>
            <a:r>
              <a:rPr lang="en-US" dirty="0">
                <a:latin typeface="Times New Roman" panose="02020603050405020304" pitchFamily="18" charset="0"/>
                <a:cs typeface="Times New Roman" panose="02020603050405020304" pitchFamily="18" charset="0"/>
              </a:rPr>
              <a:t>in pursuance of the terms of the contract; and</a:t>
            </a:r>
          </a:p>
          <a:p>
            <a:pPr lvl="1" algn="just"/>
            <a:r>
              <a:rPr lang="en-US" dirty="0">
                <a:latin typeface="Times New Roman" panose="02020603050405020304" pitchFamily="18" charset="0"/>
                <a:cs typeface="Times New Roman" panose="02020603050405020304" pitchFamily="18" charset="0"/>
              </a:rPr>
              <a:t>whether the work was necessary to a “finished job.”</a:t>
            </a:r>
          </a:p>
          <a:p>
            <a:pPr marL="0" indent="0" algn="just">
              <a:buNone/>
            </a:pPr>
            <a:endParaRPr lang="en-US" sz="1700"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Remedial, corrective, warranty, repair work or work incidental and </a:t>
            </a:r>
            <a:r>
              <a:rPr lang="en-US" b="1" u="sng" dirty="0">
                <a:latin typeface="Times New Roman" panose="02020603050405020304" pitchFamily="18" charset="0"/>
                <a:cs typeface="Times New Roman" panose="02020603050405020304" pitchFamily="18" charset="0"/>
              </a:rPr>
              <a:t>not necessary to complete the contract</a:t>
            </a:r>
            <a:r>
              <a:rPr lang="en-US" dirty="0">
                <a:latin typeface="Times New Roman" panose="02020603050405020304" pitchFamily="18" charset="0"/>
                <a:cs typeface="Times New Roman" panose="02020603050405020304" pitchFamily="18" charset="0"/>
              </a:rPr>
              <a:t> does not extend time for filing claim of lien</a:t>
            </a:r>
          </a:p>
          <a:p>
            <a:pPr marL="0" indent="0" algn="just">
              <a:buNone/>
            </a:pPr>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Fifth DCA includes completion of </a:t>
            </a:r>
            <a:r>
              <a:rPr lang="en-US" dirty="0" err="1">
                <a:latin typeface="Times New Roman" panose="02020603050405020304" pitchFamily="18" charset="0"/>
                <a:cs typeface="Times New Roman" panose="02020603050405020304" pitchFamily="18" charset="0"/>
              </a:rPr>
              <a:t>punchlist</a:t>
            </a:r>
            <a:r>
              <a:rPr lang="en-US" dirty="0">
                <a:latin typeface="Times New Roman" panose="02020603050405020304" pitchFamily="18" charset="0"/>
                <a:cs typeface="Times New Roman" panose="02020603050405020304" pitchFamily="18" charset="0"/>
              </a:rPr>
              <a:t> work as exclusion to liens</a:t>
            </a:r>
          </a:p>
          <a:p>
            <a:endParaRPr lang="en-US" dirty="0"/>
          </a:p>
        </p:txBody>
      </p:sp>
      <p:sp>
        <p:nvSpPr>
          <p:cNvPr id="4" name="Slide Number Placeholder 3">
            <a:extLst>
              <a:ext uri="{FF2B5EF4-FFF2-40B4-BE49-F238E27FC236}">
                <a16:creationId xmlns:a16="http://schemas.microsoft.com/office/drawing/2014/main" id="{40671D06-619A-46D3-A31B-E50D21FAAD4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ACDAF8C-2541-430B-B3D8-BCEC29B48EBE}" type="slidenum">
              <a:rPr kumimoji="0" lang="en-US" sz="1200" b="0" i="0" u="none" strike="noStrike" kern="1200" cap="none" spc="0" normalizeH="0" baseline="0" noProof="0" smtClean="0">
                <a:ln>
                  <a:noFill/>
                </a:ln>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ffectLst/>
                <a:uLnTx/>
                <a:uFillTx/>
                <a:latin typeface="Corbel" panose="020B0503020204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ffectLst/>
              <a:uLnTx/>
              <a:uFillTx/>
              <a:latin typeface="Corbel" panose="020B0503020204020204"/>
              <a:ea typeface="+mn-ea"/>
              <a:cs typeface="+mn-cs"/>
            </a:endParaRPr>
          </a:p>
        </p:txBody>
      </p:sp>
    </p:spTree>
    <p:extLst>
      <p:ext uri="{BB962C8B-B14F-4D97-AF65-F5344CB8AC3E}">
        <p14:creationId xmlns:p14="http://schemas.microsoft.com/office/powerpoint/2010/main" val="1036283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1000"/>
                                        <p:tgtEl>
                                          <p:spTgt spid="3">
                                            <p:txEl>
                                              <p:pRg st="3" end="3"/>
                                            </p:txEl>
                                          </p:spTgt>
                                        </p:tgtEl>
                                      </p:cBhvr>
                                    </p:animEffect>
                                    <p:anim calcmode="lin" valueType="num">
                                      <p:cBhvr>
                                        <p:cTn id="1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anim calcmode="lin" valueType="num">
                                      <p:cBhvr>
                                        <p:cTn id="2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1000"/>
                                        <p:tgtEl>
                                          <p:spTgt spid="3">
                                            <p:txEl>
                                              <p:pRg st="5" end="5"/>
                                            </p:txEl>
                                          </p:spTgt>
                                        </p:tgtEl>
                                      </p:cBhvr>
                                    </p:animEffect>
                                    <p:anim calcmode="lin" valueType="num">
                                      <p:cBhvr>
                                        <p:cTn id="2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1000"/>
                                        <p:tgtEl>
                                          <p:spTgt spid="3">
                                            <p:txEl>
                                              <p:pRg st="7" end="7"/>
                                            </p:txEl>
                                          </p:spTgt>
                                        </p:tgtEl>
                                      </p:cBhvr>
                                    </p:animEffect>
                                    <p:anim calcmode="lin" valueType="num">
                                      <p:cBhvr>
                                        <p:cTn id="3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Effect transition="in" filter="fade">
                                      <p:cBhvr>
                                        <p:cTn id="39" dur="1000"/>
                                        <p:tgtEl>
                                          <p:spTgt spid="3">
                                            <p:txEl>
                                              <p:pRg st="9" end="9"/>
                                            </p:txEl>
                                          </p:spTgt>
                                        </p:tgtEl>
                                      </p:cBhvr>
                                    </p:animEffect>
                                    <p:anim calcmode="lin" valueType="num">
                                      <p:cBhvr>
                                        <p:cTn id="40"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495E9-D4F4-49B8-B4A8-2CB9492A2955}"/>
              </a:ext>
            </a:extLst>
          </p:cNvPr>
          <p:cNvSpPr>
            <a:spLocks noGrp="1"/>
          </p:cNvSpPr>
          <p:nvPr>
            <p:ph type="title"/>
          </p:nvPr>
        </p:nvSpPr>
        <p:spPr/>
        <p:txBody>
          <a:bodyPr>
            <a:noAutofit/>
          </a:bodyPr>
          <a:lstStyle/>
          <a:p>
            <a:pPr algn="ctr"/>
            <a:r>
              <a:rPr lang="en-US" dirty="0">
                <a:latin typeface="Times New Roman" panose="02020603050405020304" pitchFamily="18" charset="0"/>
                <a:cs typeface="Times New Roman" panose="02020603050405020304" pitchFamily="18" charset="0"/>
              </a:rPr>
              <a:t>Service of Required Notices </a:t>
            </a:r>
          </a:p>
        </p:txBody>
      </p:sp>
      <p:sp>
        <p:nvSpPr>
          <p:cNvPr id="3" name="Content Placeholder 2">
            <a:extLst>
              <a:ext uri="{FF2B5EF4-FFF2-40B4-BE49-F238E27FC236}">
                <a16:creationId xmlns:a16="http://schemas.microsoft.com/office/drawing/2014/main" id="{2D5660CA-CE9F-4FE7-BE9B-B52C51559AF5}"/>
              </a:ext>
            </a:extLst>
          </p:cNvPr>
          <p:cNvSpPr>
            <a:spLocks noGrp="1"/>
          </p:cNvSpPr>
          <p:nvPr>
            <p:ph idx="1"/>
          </p:nvPr>
        </p:nvSpPr>
        <p:spPr/>
        <p:txBody>
          <a:bodyPr>
            <a:normAutofit fontScale="92500"/>
          </a:bodyPr>
          <a:lstStyle/>
          <a:p>
            <a:r>
              <a:rPr lang="en-US" dirty="0">
                <a:latin typeface="Times New Roman" panose="02020603050405020304" pitchFamily="18" charset="0"/>
                <a:cs typeface="Times New Roman" panose="02020603050405020304" pitchFamily="18" charset="0"/>
              </a:rPr>
              <a:t>F.S. 713.08(1) requires that service of NTO, Claim of Lien, Notice of Contest of Lien be made by the following:</a:t>
            </a:r>
          </a:p>
          <a:p>
            <a:pPr lvl="1"/>
            <a:r>
              <a:rPr lang="en-US" dirty="0">
                <a:latin typeface="Times New Roman" panose="02020603050405020304" pitchFamily="18" charset="0"/>
                <a:cs typeface="Times New Roman" panose="02020603050405020304" pitchFamily="18" charset="0"/>
              </a:rPr>
              <a:t>Personal service to person to be served</a:t>
            </a:r>
          </a:p>
          <a:p>
            <a:pPr lvl="1"/>
            <a:r>
              <a:rPr lang="en-US" dirty="0">
                <a:latin typeface="Times New Roman" panose="02020603050405020304" pitchFamily="18" charset="0"/>
                <a:cs typeface="Times New Roman" panose="02020603050405020304" pitchFamily="18" charset="0"/>
              </a:rPr>
              <a:t>Common carrier delivery service or by certified mail with evidence of delivery</a:t>
            </a:r>
          </a:p>
          <a:p>
            <a:pPr lvl="1"/>
            <a:r>
              <a:rPr lang="en-US" dirty="0">
                <a:latin typeface="Times New Roman" panose="02020603050405020304" pitchFamily="18" charset="0"/>
                <a:cs typeface="Times New Roman" panose="02020603050405020304" pitchFamily="18" charset="0"/>
              </a:rPr>
              <a:t>Posting at the site of improvement if (1) or (2) cannot be done</a:t>
            </a:r>
          </a:p>
          <a:p>
            <a:pPr marL="0" indent="0">
              <a:buNone/>
            </a:pPr>
            <a:endParaRPr lang="en-US" sz="1600"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F.S. 713.23 does not specify service in accordance with 713.18 but F.S. 255.05 does so good practice to do so</a:t>
            </a:r>
          </a:p>
          <a:p>
            <a:pPr marL="0" indent="0">
              <a:buNone/>
            </a:pPr>
            <a:endParaRPr lang="en-US" sz="1700"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This </a:t>
            </a:r>
            <a:r>
              <a:rPr lang="en-US" b="1" u="sng" dirty="0">
                <a:latin typeface="Times New Roman" panose="02020603050405020304" pitchFamily="18" charset="0"/>
                <a:cs typeface="Times New Roman" panose="02020603050405020304" pitchFamily="18" charset="0"/>
              </a:rPr>
              <a:t>does not</a:t>
            </a:r>
            <a:r>
              <a:rPr lang="en-US" dirty="0">
                <a:latin typeface="Times New Roman" panose="02020603050405020304" pitchFamily="18" charset="0"/>
                <a:cs typeface="Times New Roman" panose="02020603050405020304" pitchFamily="18" charset="0"/>
              </a:rPr>
              <a:t> apply to waivers, pay apps or other documents that are not required to be served</a:t>
            </a:r>
          </a:p>
          <a:p>
            <a:pPr algn="just"/>
            <a:endParaRPr lang="en-US"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802277EB-98F6-4F60-849D-A425E212F69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ACDAF8C-2541-430B-B3D8-BCEC29B48EBE}" type="slidenum">
              <a:rPr kumimoji="0" lang="en-US" sz="1200" b="0" i="0" u="none" strike="noStrike" kern="1200" cap="none" spc="0" normalizeH="0" baseline="0" noProof="0" smtClean="0">
                <a:ln>
                  <a:noFill/>
                </a:ln>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ffectLst/>
                <a:uLnTx/>
                <a:uFillTx/>
                <a:latin typeface="Corbel" panose="020B0503020204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a:ln>
                <a:noFill/>
              </a:ln>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ffectLst/>
              <a:uLnTx/>
              <a:uFillTx/>
              <a:latin typeface="Corbel" panose="020B0503020204020204"/>
              <a:ea typeface="+mn-ea"/>
              <a:cs typeface="+mn-cs"/>
            </a:endParaRPr>
          </a:p>
        </p:txBody>
      </p:sp>
    </p:spTree>
    <p:extLst>
      <p:ext uri="{BB962C8B-B14F-4D97-AF65-F5344CB8AC3E}">
        <p14:creationId xmlns:p14="http://schemas.microsoft.com/office/powerpoint/2010/main" val="2969062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anim calcmode="lin" valueType="num">
                                      <p:cBhvr>
                                        <p:cTn id="1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1000"/>
                                        <p:tgtEl>
                                          <p:spTgt spid="3">
                                            <p:txEl>
                                              <p:pRg st="5" end="5"/>
                                            </p:txEl>
                                          </p:spTgt>
                                        </p:tgtEl>
                                      </p:cBhvr>
                                    </p:animEffect>
                                    <p:anim calcmode="lin" valueType="num">
                                      <p:cBhvr>
                                        <p:cTn id="2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fade">
                                      <p:cBhvr>
                                        <p:cTn id="33" dur="1000"/>
                                        <p:tgtEl>
                                          <p:spTgt spid="3">
                                            <p:txEl>
                                              <p:pRg st="7" end="7"/>
                                            </p:txEl>
                                          </p:spTgt>
                                        </p:tgtEl>
                                      </p:cBhvr>
                                    </p:animEffect>
                                    <p:anim calcmode="lin" valueType="num">
                                      <p:cBhvr>
                                        <p:cTn id="3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B052C-921A-4905-AF33-E3B634F37711}"/>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Service Effective Date</a:t>
            </a:r>
          </a:p>
        </p:txBody>
      </p:sp>
      <p:sp>
        <p:nvSpPr>
          <p:cNvPr id="3" name="Content Placeholder 2">
            <a:extLst>
              <a:ext uri="{FF2B5EF4-FFF2-40B4-BE49-F238E27FC236}">
                <a16:creationId xmlns:a16="http://schemas.microsoft.com/office/drawing/2014/main" id="{EA814B2A-C9AB-4C6C-AEFA-0AEC187863AD}"/>
              </a:ext>
            </a:extLst>
          </p:cNvPr>
          <p:cNvSpPr>
            <a:spLocks noGrp="1"/>
          </p:cNvSpPr>
          <p:nvPr>
            <p:ph idx="1"/>
          </p:nvPr>
        </p:nvSpPr>
        <p:spPr/>
        <p:txBody>
          <a:bodyPr>
            <a:normAutofit fontScale="92500" lnSpcReduction="10000"/>
          </a:bodyPr>
          <a:lstStyle/>
          <a:p>
            <a:r>
              <a:rPr lang="en-US" dirty="0">
                <a:latin typeface="Times New Roman" panose="02020603050405020304" pitchFamily="18" charset="0"/>
                <a:cs typeface="Times New Roman" panose="02020603050405020304" pitchFamily="18" charset="0"/>
              </a:rPr>
              <a:t>Section (2) provides that service of NTO/NTC is </a:t>
            </a:r>
            <a:r>
              <a:rPr lang="en-US" u="sng" dirty="0">
                <a:latin typeface="Times New Roman" panose="02020603050405020304" pitchFamily="18" charset="0"/>
                <a:cs typeface="Times New Roman" panose="02020603050405020304" pitchFamily="18" charset="0"/>
              </a:rPr>
              <a:t>effective</a:t>
            </a:r>
            <a:r>
              <a:rPr lang="en-US" dirty="0">
                <a:latin typeface="Times New Roman" panose="02020603050405020304" pitchFamily="18" charset="0"/>
                <a:cs typeface="Times New Roman" panose="02020603050405020304" pitchFamily="18" charset="0"/>
              </a:rPr>
              <a:t> on date of mailing IF:</a:t>
            </a:r>
          </a:p>
          <a:p>
            <a:pPr lvl="1"/>
            <a:r>
              <a:rPr lang="en-US" dirty="0">
                <a:latin typeface="Times New Roman" panose="02020603050405020304" pitchFamily="18" charset="0"/>
                <a:cs typeface="Times New Roman" panose="02020603050405020304" pitchFamily="18" charset="0"/>
              </a:rPr>
              <a:t>It is sent by certified mail/return receipt to last known </a:t>
            </a:r>
            <a:r>
              <a:rPr lang="en-US" dirty="0" err="1">
                <a:latin typeface="Times New Roman" panose="02020603050405020304" pitchFamily="18" charset="0"/>
                <a:cs typeface="Times New Roman" panose="02020603050405020304" pitchFamily="18" charset="0"/>
              </a:rPr>
              <a:t>addr</a:t>
            </a:r>
            <a:r>
              <a:rPr lang="en-US" dirty="0">
                <a:latin typeface="Times New Roman" panose="02020603050405020304" pitchFamily="18" charset="0"/>
                <a:cs typeface="Times New Roman" panose="02020603050405020304" pitchFamily="18" charset="0"/>
              </a:rPr>
              <a:t> on NOC or if no NOC, the building permit application</a:t>
            </a:r>
          </a:p>
          <a:p>
            <a:pPr lvl="1"/>
            <a:r>
              <a:rPr lang="en-US" dirty="0">
                <a:latin typeface="Times New Roman" panose="02020603050405020304" pitchFamily="18" charset="0"/>
                <a:cs typeface="Times New Roman" panose="02020603050405020304" pitchFamily="18" charset="0"/>
              </a:rPr>
              <a:t>The notice is mailed within 40 days after 1</a:t>
            </a:r>
            <a:r>
              <a:rPr lang="en-US" baseline="30000" dirty="0">
                <a:latin typeface="Times New Roman" panose="02020603050405020304" pitchFamily="18" charset="0"/>
                <a:cs typeface="Times New Roman" panose="02020603050405020304" pitchFamily="18" charset="0"/>
              </a:rPr>
              <a:t>st</a:t>
            </a:r>
            <a:r>
              <a:rPr lang="en-US" dirty="0">
                <a:latin typeface="Times New Roman" panose="02020603050405020304" pitchFamily="18" charset="0"/>
                <a:cs typeface="Times New Roman" panose="02020603050405020304" pitchFamily="18" charset="0"/>
              </a:rPr>
              <a:t> furnishing AND</a:t>
            </a:r>
          </a:p>
          <a:p>
            <a:pPr lvl="1"/>
            <a:r>
              <a:rPr lang="en-US" dirty="0">
                <a:latin typeface="Times New Roman" panose="02020603050405020304" pitchFamily="18" charset="0"/>
                <a:cs typeface="Times New Roman" panose="02020603050405020304" pitchFamily="18" charset="0"/>
              </a:rPr>
              <a:t>Person who served the notice maintains a log that shows the certified mail details or electronic tracking</a:t>
            </a:r>
          </a:p>
          <a:p>
            <a:pPr marL="457200" lvl="1" indent="0">
              <a:buNone/>
            </a:pP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All other notices are effective on date of mailing if:</a:t>
            </a:r>
          </a:p>
          <a:p>
            <a:pPr lvl="1"/>
            <a:r>
              <a:rPr lang="en-US" dirty="0">
                <a:latin typeface="Times New Roman" panose="02020603050405020304" pitchFamily="18" charset="0"/>
                <a:cs typeface="Times New Roman" panose="02020603050405020304" pitchFamily="18" charset="0"/>
              </a:rPr>
              <a:t>Sent to last known </a:t>
            </a:r>
            <a:r>
              <a:rPr lang="en-US" dirty="0" err="1">
                <a:latin typeface="Times New Roman" panose="02020603050405020304" pitchFamily="18" charset="0"/>
                <a:cs typeface="Times New Roman" panose="02020603050405020304" pitchFamily="18" charset="0"/>
              </a:rPr>
              <a:t>addr</a:t>
            </a:r>
            <a:r>
              <a:rPr lang="en-US" dirty="0">
                <a:latin typeface="Times New Roman" panose="02020603050405020304" pitchFamily="18" charset="0"/>
                <a:cs typeface="Times New Roman" panose="02020603050405020304" pitchFamily="18" charset="0"/>
              </a:rPr>
              <a:t> on NOC, building permit application of person to be served, and</a:t>
            </a:r>
          </a:p>
          <a:p>
            <a:pPr lvl="1"/>
            <a:r>
              <a:rPr lang="en-US" dirty="0">
                <a:latin typeface="Times New Roman" panose="02020603050405020304" pitchFamily="18" charset="0"/>
                <a:cs typeface="Times New Roman" panose="02020603050405020304" pitchFamily="18" charset="0"/>
              </a:rPr>
              <a:t>Returned as refused, not forwardable, unclaimed through no fault of person serving</a:t>
            </a:r>
          </a:p>
          <a:p>
            <a:endParaRPr lang="en-US"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3E7EFD87-77F7-415A-919F-0375137EEF6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ACDAF8C-2541-430B-B3D8-BCEC29B48EBE}" type="slidenum">
              <a:rPr kumimoji="0" lang="en-US" sz="1200" b="0" i="0" u="none" strike="noStrike" kern="1200" cap="none" spc="0" normalizeH="0" baseline="0" noProof="0" smtClean="0">
                <a:ln>
                  <a:noFill/>
                </a:ln>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ffectLst/>
                <a:uLnTx/>
                <a:uFillTx/>
                <a:latin typeface="Corbel" panose="020B0503020204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a:ln>
                <a:noFill/>
              </a:ln>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ffectLst/>
              <a:uLnTx/>
              <a:uFillTx/>
              <a:latin typeface="Corbel" panose="020B0503020204020204"/>
              <a:ea typeface="+mn-ea"/>
              <a:cs typeface="+mn-cs"/>
            </a:endParaRPr>
          </a:p>
        </p:txBody>
      </p:sp>
    </p:spTree>
    <p:extLst>
      <p:ext uri="{BB962C8B-B14F-4D97-AF65-F5344CB8AC3E}">
        <p14:creationId xmlns:p14="http://schemas.microsoft.com/office/powerpoint/2010/main" val="1381883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anim calcmode="lin" valueType="num">
                                      <p:cBhvr>
                                        <p:cTn id="1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1000"/>
                                        <p:tgtEl>
                                          <p:spTgt spid="3">
                                            <p:txEl>
                                              <p:pRg st="5" end="5"/>
                                            </p:txEl>
                                          </p:spTgt>
                                        </p:tgtEl>
                                      </p:cBhvr>
                                    </p:animEffect>
                                    <p:anim calcmode="lin" valueType="num">
                                      <p:cBhvr>
                                        <p:cTn id="2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29" fill="hold">
                            <p:stCondLst>
                              <p:cond delay="1000"/>
                            </p:stCondLst>
                            <p:childTnLst>
                              <p:par>
                                <p:cTn id="30" presetID="42" presetClass="entr" presetSubtype="0" fill="hold" grpId="0" nodeType="after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1000"/>
                                        <p:tgtEl>
                                          <p:spTgt spid="3">
                                            <p:txEl>
                                              <p:pRg st="6" end="6"/>
                                            </p:txEl>
                                          </p:spTgt>
                                        </p:tgtEl>
                                      </p:cBhvr>
                                    </p:animEffect>
                                    <p:anim calcmode="lin" valueType="num">
                                      <p:cBhvr>
                                        <p:cTn id="3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35" fill="hold">
                            <p:stCondLst>
                              <p:cond delay="2000"/>
                            </p:stCondLst>
                            <p:childTnLst>
                              <p:par>
                                <p:cTn id="36" presetID="42" presetClass="entr" presetSubtype="0" fill="hold" grpId="0" nodeType="after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fade">
                                      <p:cBhvr>
                                        <p:cTn id="38" dur="1000"/>
                                        <p:tgtEl>
                                          <p:spTgt spid="3">
                                            <p:txEl>
                                              <p:pRg st="7" end="7"/>
                                            </p:txEl>
                                          </p:spTgt>
                                        </p:tgtEl>
                                      </p:cBhvr>
                                    </p:animEffect>
                                    <p:anim calcmode="lin" valueType="num">
                                      <p:cBhvr>
                                        <p:cTn id="3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9AE13-57AF-4765-BC8E-C6B5F442292F}"/>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Recent Court Ruling</a:t>
            </a:r>
          </a:p>
        </p:txBody>
      </p:sp>
      <p:sp>
        <p:nvSpPr>
          <p:cNvPr id="3" name="Content Placeholder 2">
            <a:extLst>
              <a:ext uri="{FF2B5EF4-FFF2-40B4-BE49-F238E27FC236}">
                <a16:creationId xmlns:a16="http://schemas.microsoft.com/office/drawing/2014/main" id="{EF368A3E-A796-479B-8A69-F3727EE775E1}"/>
              </a:ext>
            </a:extLst>
          </p:cNvPr>
          <p:cNvSpPr>
            <a:spLocks noGrp="1"/>
          </p:cNvSpPr>
          <p:nvPr>
            <p:ph idx="1"/>
          </p:nvPr>
        </p:nvSpPr>
        <p:spPr/>
        <p:txBody>
          <a:bodyPr/>
          <a:lstStyle/>
          <a:p>
            <a:pPr algn="just"/>
            <a:r>
              <a:rPr lang="en-US" sz="3200" dirty="0">
                <a:latin typeface="Times New Roman" panose="02020603050405020304" pitchFamily="18" charset="0"/>
                <a:cs typeface="Times New Roman" panose="02020603050405020304" pitchFamily="18" charset="0"/>
              </a:rPr>
              <a:t>Subcontractor served NTO via certified mail to address listed on NOC</a:t>
            </a:r>
          </a:p>
          <a:p>
            <a:pPr algn="just"/>
            <a:r>
              <a:rPr lang="en-US" sz="3200" dirty="0">
                <a:latin typeface="Times New Roman" panose="02020603050405020304" pitchFamily="18" charset="0"/>
                <a:cs typeface="Times New Roman" panose="02020603050405020304" pitchFamily="18" charset="0"/>
              </a:rPr>
              <a:t>The NTO was returned undeliverable.</a:t>
            </a:r>
          </a:p>
          <a:p>
            <a:pPr algn="just"/>
            <a:r>
              <a:rPr lang="en-US" sz="3200" dirty="0">
                <a:latin typeface="Times New Roman" panose="02020603050405020304" pitchFamily="18" charset="0"/>
                <a:cs typeface="Times New Roman" panose="02020603050405020304" pitchFamily="18" charset="0"/>
              </a:rPr>
              <a:t>Court ruled service improper- finding that the subcontractor was required to try for personal service or post on jobsite, i.e., another form of service when the NTO came back</a:t>
            </a:r>
          </a:p>
          <a:p>
            <a:pPr marL="0" indent="0" algn="just">
              <a:buNone/>
            </a:pPr>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Is this correct under Florida Statutes?</a:t>
            </a:r>
          </a:p>
          <a:p>
            <a:endParaRPr lang="en-US" dirty="0"/>
          </a:p>
        </p:txBody>
      </p:sp>
      <p:sp>
        <p:nvSpPr>
          <p:cNvPr id="4" name="Slide Number Placeholder 3">
            <a:extLst>
              <a:ext uri="{FF2B5EF4-FFF2-40B4-BE49-F238E27FC236}">
                <a16:creationId xmlns:a16="http://schemas.microsoft.com/office/drawing/2014/main" id="{2E0C0C53-9A56-4D1D-8B0B-0D445194248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ACDAF8C-2541-430B-B3D8-BCEC29B48EBE}" type="slidenum">
              <a:rPr kumimoji="0" lang="en-US" sz="1200" b="0" i="0" u="none" strike="noStrike" kern="1200" cap="none" spc="0" normalizeH="0" baseline="0" noProof="0" smtClean="0">
                <a:ln>
                  <a:noFill/>
                </a:ln>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ffectLst/>
                <a:uLnTx/>
                <a:uFillTx/>
                <a:latin typeface="Corbel" panose="020B0503020204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a:ln>
                <a:noFill/>
              </a:ln>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ffectLst/>
              <a:uLnTx/>
              <a:uFillTx/>
              <a:latin typeface="Corbel" panose="020B0503020204020204"/>
              <a:ea typeface="+mn-ea"/>
              <a:cs typeface="+mn-cs"/>
            </a:endParaRPr>
          </a:p>
        </p:txBody>
      </p:sp>
    </p:spTree>
    <p:extLst>
      <p:ext uri="{BB962C8B-B14F-4D97-AF65-F5344CB8AC3E}">
        <p14:creationId xmlns:p14="http://schemas.microsoft.com/office/powerpoint/2010/main" val="1601206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F5500-BD9D-4AFE-BB91-3E5B7EC61256}"/>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Analysis</a:t>
            </a:r>
          </a:p>
        </p:txBody>
      </p:sp>
      <p:sp>
        <p:nvSpPr>
          <p:cNvPr id="3" name="Content Placeholder 2">
            <a:extLst>
              <a:ext uri="{FF2B5EF4-FFF2-40B4-BE49-F238E27FC236}">
                <a16:creationId xmlns:a16="http://schemas.microsoft.com/office/drawing/2014/main" id="{2C423730-82CE-4E57-AEA9-7CA34D6F5139}"/>
              </a:ext>
            </a:extLst>
          </p:cNvPr>
          <p:cNvSpPr>
            <a:spLocks noGrp="1"/>
          </p:cNvSpPr>
          <p:nvPr>
            <p:ph idx="1"/>
          </p:nvPr>
        </p:nvSpPr>
        <p:spPr/>
        <p:txBody>
          <a:bodyPr>
            <a:normAutofit fontScale="92500" lnSpcReduction="20000"/>
          </a:bodyPr>
          <a:lstStyle/>
          <a:p>
            <a:pPr algn="just"/>
            <a:r>
              <a:rPr lang="en-US" dirty="0">
                <a:latin typeface="Times New Roman" panose="02020603050405020304" pitchFamily="18" charset="0"/>
                <a:cs typeface="Times New Roman" panose="02020603050405020304" pitchFamily="18" charset="0"/>
              </a:rPr>
              <a:t>Argue- No</a:t>
            </a:r>
          </a:p>
          <a:p>
            <a:pPr algn="just"/>
            <a:r>
              <a:rPr lang="en-US" dirty="0">
                <a:latin typeface="Times New Roman" panose="02020603050405020304" pitchFamily="18" charset="0"/>
                <a:cs typeface="Times New Roman" panose="02020603050405020304" pitchFamily="18" charset="0"/>
              </a:rPr>
              <a:t>Subcontractor complied with the requirements for proper service under F.S. 713.18(1)</a:t>
            </a:r>
          </a:p>
          <a:p>
            <a:pPr lvl="1" algn="just"/>
            <a:r>
              <a:rPr lang="en-US" dirty="0">
                <a:latin typeface="Times New Roman" panose="02020603050405020304" pitchFamily="18" charset="0"/>
                <a:cs typeface="Times New Roman" panose="02020603050405020304" pitchFamily="18" charset="0"/>
              </a:rPr>
              <a:t>Sent to last known address on the NOC</a:t>
            </a:r>
          </a:p>
          <a:p>
            <a:pPr lvl="1" algn="just"/>
            <a:r>
              <a:rPr lang="en-US" dirty="0">
                <a:latin typeface="Times New Roman" panose="02020603050405020304" pitchFamily="18" charset="0"/>
                <a:cs typeface="Times New Roman" panose="02020603050405020304" pitchFamily="18" charset="0"/>
              </a:rPr>
              <a:t>Service was timely (within 45 days per F.S. 713.06) </a:t>
            </a:r>
          </a:p>
          <a:p>
            <a:pPr marL="457200" lvl="1" indent="0" algn="just">
              <a:buNone/>
            </a:pPr>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Service was </a:t>
            </a:r>
            <a:r>
              <a:rPr lang="en-US" b="1" u="sng" dirty="0">
                <a:latin typeface="Times New Roman" panose="02020603050405020304" pitchFamily="18" charset="0"/>
                <a:cs typeface="Times New Roman" panose="02020603050405020304" pitchFamily="18" charset="0"/>
              </a:rPr>
              <a:t>effective</a:t>
            </a:r>
            <a:r>
              <a:rPr lang="en-US" dirty="0">
                <a:latin typeface="Times New Roman" panose="02020603050405020304" pitchFamily="18" charset="0"/>
                <a:cs typeface="Times New Roman" panose="02020603050405020304" pitchFamily="18" charset="0"/>
              </a:rPr>
              <a:t> on date of mailing if sent within 40 days of first performing—note the Court wasn’t analyzing the time but whether the FORM of service was proper</a:t>
            </a:r>
          </a:p>
          <a:p>
            <a:pPr marL="0" indent="0" algn="just">
              <a:buNone/>
            </a:pPr>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Fact that it came back as refused/undeliverable should not impact otherwise proper service</a:t>
            </a:r>
          </a:p>
          <a:p>
            <a:pPr marL="457200" lvl="1" indent="0">
              <a:buNone/>
            </a:pPr>
            <a:endParaRPr lang="en-US" dirty="0"/>
          </a:p>
        </p:txBody>
      </p:sp>
      <p:sp>
        <p:nvSpPr>
          <p:cNvPr id="4" name="Slide Number Placeholder 3">
            <a:extLst>
              <a:ext uri="{FF2B5EF4-FFF2-40B4-BE49-F238E27FC236}">
                <a16:creationId xmlns:a16="http://schemas.microsoft.com/office/drawing/2014/main" id="{38F40273-61FB-422A-8E37-5F69FAC3462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ACDAF8C-2541-430B-B3D8-BCEC29B48EBE}" type="slidenum">
              <a:rPr kumimoji="0" lang="en-US" sz="1200" b="0" i="0" u="none" strike="noStrike" kern="1200" cap="none" spc="0" normalizeH="0" baseline="0" noProof="0" smtClean="0">
                <a:ln>
                  <a:noFill/>
                </a:ln>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ffectLst/>
                <a:uLnTx/>
                <a:uFillTx/>
                <a:latin typeface="Corbel" panose="020B0503020204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a:ln>
                <a:noFill/>
              </a:ln>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ffectLst/>
              <a:uLnTx/>
              <a:uFillTx/>
              <a:latin typeface="Corbel" panose="020B0503020204020204"/>
              <a:ea typeface="+mn-ea"/>
              <a:cs typeface="+mn-cs"/>
            </a:endParaRPr>
          </a:p>
        </p:txBody>
      </p:sp>
    </p:spTree>
    <p:extLst>
      <p:ext uri="{BB962C8B-B14F-4D97-AF65-F5344CB8AC3E}">
        <p14:creationId xmlns:p14="http://schemas.microsoft.com/office/powerpoint/2010/main" val="2041346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anim calcmode="lin" valueType="num">
                                      <p:cBhvr>
                                        <p:cTn id="1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1000"/>
                                        <p:tgtEl>
                                          <p:spTgt spid="3">
                                            <p:txEl>
                                              <p:pRg st="5" end="5"/>
                                            </p:txEl>
                                          </p:spTgt>
                                        </p:tgtEl>
                                      </p:cBhvr>
                                    </p:animEffect>
                                    <p:anim calcmode="lin" valueType="num">
                                      <p:cBhvr>
                                        <p:cTn id="2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fade">
                                      <p:cBhvr>
                                        <p:cTn id="33" dur="1000"/>
                                        <p:tgtEl>
                                          <p:spTgt spid="3">
                                            <p:txEl>
                                              <p:pRg st="7" end="7"/>
                                            </p:txEl>
                                          </p:spTgt>
                                        </p:tgtEl>
                                      </p:cBhvr>
                                    </p:animEffect>
                                    <p:anim calcmode="lin" valueType="num">
                                      <p:cBhvr>
                                        <p:cTn id="3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latin typeface="Times New Roman" panose="02020603050405020304" pitchFamily="18" charset="0"/>
                <a:cs typeface="Times New Roman" panose="02020603050405020304" pitchFamily="18" charset="0"/>
              </a:rPr>
              <a:t>Who Can Record a Claim of Lien</a:t>
            </a:r>
          </a:p>
        </p:txBody>
      </p:sp>
      <p:sp>
        <p:nvSpPr>
          <p:cNvPr id="3" name="Content Placeholder 2"/>
          <p:cNvSpPr>
            <a:spLocks noGrp="1"/>
          </p:cNvSpPr>
          <p:nvPr>
            <p:ph idx="1"/>
          </p:nvPr>
        </p:nvSpPr>
        <p:spPr/>
        <p:txBody>
          <a:bodyPr>
            <a:normAutofit lnSpcReduction="10000"/>
          </a:bodyPr>
          <a:lstStyle/>
          <a:p>
            <a:pPr marL="285750" indent="-342900" algn="just"/>
            <a:r>
              <a:rPr lang="en-US" sz="3000" dirty="0">
                <a:latin typeface="Times New Roman" panose="02020603050405020304" pitchFamily="18" charset="0"/>
                <a:cs typeface="Times New Roman" panose="02020603050405020304" pitchFamily="18" charset="0"/>
              </a:rPr>
              <a:t>Contractor (whoever contracts with Owner)</a:t>
            </a:r>
          </a:p>
          <a:p>
            <a:pPr marL="285750" indent="-342900" algn="just"/>
            <a:r>
              <a:rPr lang="en-US" sz="3000" dirty="0">
                <a:latin typeface="Times New Roman" panose="02020603050405020304" pitchFamily="18" charset="0"/>
                <a:cs typeface="Times New Roman" panose="02020603050405020304" pitchFamily="18" charset="0"/>
              </a:rPr>
              <a:t>Subcontractor (includes temp labor firm)</a:t>
            </a:r>
          </a:p>
          <a:p>
            <a:pPr marL="285750" indent="-342900" algn="just"/>
            <a:r>
              <a:rPr lang="en-US" sz="3000" dirty="0">
                <a:latin typeface="Times New Roman" panose="02020603050405020304" pitchFamily="18" charset="0"/>
                <a:cs typeface="Times New Roman" panose="02020603050405020304" pitchFamily="18" charset="0"/>
              </a:rPr>
              <a:t>Sub-subcontractor</a:t>
            </a:r>
          </a:p>
          <a:p>
            <a:pPr marL="285750" indent="-342900" algn="just"/>
            <a:r>
              <a:rPr lang="en-US" sz="3000" dirty="0">
                <a:latin typeface="Times New Roman" panose="02020603050405020304" pitchFamily="18" charset="0"/>
                <a:cs typeface="Times New Roman" panose="02020603050405020304" pitchFamily="18" charset="0"/>
              </a:rPr>
              <a:t>Laborer (rights run to the individual; includes temp employees working for sub on single project)</a:t>
            </a:r>
          </a:p>
          <a:p>
            <a:pPr marL="742950" lvl="1" indent="-342900" algn="just"/>
            <a:r>
              <a:rPr lang="en-US" sz="2600" dirty="0">
                <a:latin typeface="Times New Roman" panose="02020603050405020304" pitchFamily="18" charset="0"/>
                <a:cs typeface="Times New Roman" panose="02020603050405020304" pitchFamily="18" charset="0"/>
              </a:rPr>
              <a:t>Labor supply company would not be a laborer </a:t>
            </a:r>
          </a:p>
          <a:p>
            <a:pPr marL="285750" indent="-342900" algn="just"/>
            <a:r>
              <a:rPr lang="en-US" sz="3000" dirty="0">
                <a:latin typeface="Times New Roman" panose="02020603050405020304" pitchFamily="18" charset="0"/>
                <a:cs typeface="Times New Roman" panose="02020603050405020304" pitchFamily="18" charset="0"/>
              </a:rPr>
              <a:t>Supplier (cannot perform labor or install materials)</a:t>
            </a:r>
          </a:p>
          <a:p>
            <a:pPr marL="285750" indent="-342900" algn="just"/>
            <a:r>
              <a:rPr lang="en-US" sz="3000" dirty="0">
                <a:latin typeface="Times New Roman" panose="02020603050405020304" pitchFamily="18" charset="0"/>
                <a:cs typeface="Times New Roman" panose="02020603050405020304" pitchFamily="18" charset="0"/>
              </a:rPr>
              <a:t>Certain design professionals</a:t>
            </a:r>
          </a:p>
          <a:p>
            <a:pPr marL="742950" lvl="1" indent="-342900" algn="just"/>
            <a:r>
              <a:rPr lang="en-US" sz="2800" dirty="0">
                <a:latin typeface="Times New Roman" panose="02020603050405020304" pitchFamily="18" charset="0"/>
                <a:cs typeface="Times New Roman" panose="02020603050405020304" pitchFamily="18" charset="0"/>
              </a:rPr>
              <a:t>Architects, interior designers, surveyors, mappers, engineers</a:t>
            </a:r>
          </a:p>
          <a:p>
            <a:pPr algn="just"/>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78AC9D-E1CE-4A15-8E1C-5ED6F602F22C}" type="slidenum">
              <a:rPr kumimoji="0" lang="en-US" sz="1200" b="0" i="0" u="none" strike="noStrike" kern="1200" cap="none" spc="0" normalizeH="0" baseline="0" noProof="0" smtClean="0">
                <a:ln>
                  <a:noFill/>
                </a:ln>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ffectLst/>
                <a:uLnTx/>
                <a:uFillTx/>
                <a:latin typeface="Corbel" panose="020B0503020204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ffectLst/>
              <a:uLnTx/>
              <a:uFillTx/>
              <a:latin typeface="Corbel" panose="020B0503020204020204"/>
              <a:ea typeface="+mn-ea"/>
              <a:cs typeface="+mn-cs"/>
            </a:endParaRPr>
          </a:p>
        </p:txBody>
      </p:sp>
    </p:spTree>
    <p:extLst>
      <p:ext uri="{BB962C8B-B14F-4D97-AF65-F5344CB8AC3E}">
        <p14:creationId xmlns:p14="http://schemas.microsoft.com/office/powerpoint/2010/main" val="2320622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50" fill="hold">
                            <p:stCondLst>
                              <p:cond delay="1000"/>
                            </p:stCondLst>
                            <p:childTnLst>
                              <p:par>
                                <p:cTn id="51" presetID="42" presetClass="entr" presetSubtype="0" fill="hold" grpId="0" nodeType="afterEffect">
                                  <p:stCondLst>
                                    <p:cond delay="0"/>
                                  </p:stCondLst>
                                  <p:childTnLst>
                                    <p:set>
                                      <p:cBhvr>
                                        <p:cTn id="52" dur="1" fill="hold">
                                          <p:stCondLst>
                                            <p:cond delay="0"/>
                                          </p:stCondLst>
                                        </p:cTn>
                                        <p:tgtEl>
                                          <p:spTgt spid="3">
                                            <p:txEl>
                                              <p:pRg st="7" end="7"/>
                                            </p:txEl>
                                          </p:spTgt>
                                        </p:tgtEl>
                                        <p:attrNameLst>
                                          <p:attrName>style.visibility</p:attrName>
                                        </p:attrNameLst>
                                      </p:cBhvr>
                                      <p:to>
                                        <p:strVal val="visible"/>
                                      </p:to>
                                    </p:set>
                                    <p:animEffect transition="in" filter="fade">
                                      <p:cBhvr>
                                        <p:cTn id="53" dur="1000"/>
                                        <p:tgtEl>
                                          <p:spTgt spid="3">
                                            <p:txEl>
                                              <p:pRg st="7" end="7"/>
                                            </p:txEl>
                                          </p:spTgt>
                                        </p:tgtEl>
                                      </p:cBhvr>
                                    </p:animEffect>
                                    <p:anim calcmode="lin" valueType="num">
                                      <p:cBhvr>
                                        <p:cTn id="5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BEA0552-E626-44A0-A7DA-6EF1D52A0043}"/>
              </a:ext>
            </a:extLst>
          </p:cNvPr>
          <p:cNvSpPr>
            <a:spLocks noGrp="1"/>
          </p:cNvSpPr>
          <p:nvPr>
            <p:ph type="title"/>
          </p:nvPr>
        </p:nvSpPr>
        <p:spPr/>
        <p:txBody>
          <a:bodyPr/>
          <a:lstStyle/>
          <a:p>
            <a:endParaRPr lang="en-US" dirty="0"/>
          </a:p>
        </p:txBody>
      </p:sp>
      <p:sp>
        <p:nvSpPr>
          <p:cNvPr id="3" name="Content Placeholder 2"/>
          <p:cNvSpPr>
            <a:spLocks noGrp="1"/>
          </p:cNvSpPr>
          <p:nvPr>
            <p:ph idx="1"/>
          </p:nvPr>
        </p:nvSpPr>
        <p:spPr>
          <a:xfrm>
            <a:off x="979100" y="1253331"/>
            <a:ext cx="10233800" cy="4351338"/>
          </a:xfrm>
        </p:spPr>
        <p:txBody>
          <a:bodyPr>
            <a:normAutofit/>
          </a:bodyPr>
          <a:lstStyle/>
          <a:p>
            <a:pPr marL="137160" indent="0" algn="ctr">
              <a:buNone/>
            </a:pPr>
            <a:r>
              <a:rPr lang="en-US" sz="11600" dirty="0">
                <a:latin typeface="Times New Roman" panose="02020603050405020304" pitchFamily="18" charset="0"/>
                <a:cs typeface="Times New Roman" panose="02020603050405020304" pitchFamily="18" charset="0"/>
              </a:rPr>
              <a:t>QUESTIONS?</a:t>
            </a:r>
          </a:p>
          <a:p>
            <a:pPr marL="137160" indent="0" algn="ctr">
              <a:buNone/>
            </a:pPr>
            <a:endParaRPr lang="en-US" sz="3200" dirty="0">
              <a:latin typeface="Times New Roman" panose="02020603050405020304" pitchFamily="18" charset="0"/>
              <a:cs typeface="Times New Roman" panose="02020603050405020304" pitchFamily="18" charset="0"/>
            </a:endParaRPr>
          </a:p>
          <a:p>
            <a:pPr marL="137160" indent="0" algn="ctr">
              <a:buNone/>
            </a:pPr>
            <a:r>
              <a:rPr lang="en-US" sz="3200" dirty="0">
                <a:latin typeface="Times New Roman" panose="02020603050405020304" pitchFamily="18" charset="0"/>
                <a:cs typeface="Times New Roman" panose="02020603050405020304" pitchFamily="18" charset="0"/>
              </a:rPr>
              <a:t>Christene H. Ford, Esq.</a:t>
            </a:r>
          </a:p>
          <a:p>
            <a:pPr marL="137160" indent="0" algn="ctr">
              <a:buNone/>
            </a:pPr>
            <a:r>
              <a:rPr lang="en-US" sz="3200" dirty="0">
                <a:latin typeface="Times New Roman" panose="02020603050405020304" pitchFamily="18" charset="0"/>
                <a:cs typeface="Times New Roman" panose="02020603050405020304" pitchFamily="18" charset="0"/>
              </a:rPr>
              <a:t>chf@kirwinnorris.com</a:t>
            </a:r>
          </a:p>
          <a:p>
            <a:pPr marL="137160" indent="0" algn="ctr">
              <a:buNone/>
            </a:pPr>
            <a:endParaRPr lang="en-US" dirty="0"/>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78AC9D-E1CE-4A15-8E1C-5ED6F602F22C}" type="slidenum">
              <a:rPr kumimoji="0" lang="en-US" sz="1200" b="0" i="0" u="none" strike="noStrike" kern="1200" cap="none" spc="0" normalizeH="0" baseline="0" noProof="0" smtClean="0">
                <a:ln>
                  <a:noFill/>
                </a:ln>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ffectLst/>
                <a:uLnTx/>
                <a:uFillTx/>
                <a:latin typeface="Corbel" panose="020B0503020204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dirty="0">
              <a:ln>
                <a:noFill/>
              </a:ln>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ffectLst/>
              <a:uLnTx/>
              <a:uFillTx/>
              <a:latin typeface="Corbel" panose="020B0503020204020204"/>
              <a:ea typeface="+mn-ea"/>
              <a:cs typeface="+mn-cs"/>
            </a:endParaRPr>
          </a:p>
        </p:txBody>
      </p:sp>
    </p:spTree>
    <p:extLst>
      <p:ext uri="{BB962C8B-B14F-4D97-AF65-F5344CB8AC3E}">
        <p14:creationId xmlns:p14="http://schemas.microsoft.com/office/powerpoint/2010/main" val="2751130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latin typeface="Times New Roman" panose="02020603050405020304" pitchFamily="18" charset="0"/>
                <a:cs typeface="Times New Roman" panose="02020603050405020304" pitchFamily="18" charset="0"/>
              </a:rPr>
              <a:t>Who Cannot Record a Lien</a:t>
            </a:r>
          </a:p>
        </p:txBody>
      </p:sp>
      <p:sp>
        <p:nvSpPr>
          <p:cNvPr id="3" name="Content Placeholder 2"/>
          <p:cNvSpPr>
            <a:spLocks noGrp="1"/>
          </p:cNvSpPr>
          <p:nvPr>
            <p:ph idx="1"/>
          </p:nvPr>
        </p:nvSpPr>
        <p:spPr/>
        <p:txBody>
          <a:bodyPr>
            <a:normAutofit fontScale="92500" lnSpcReduction="10000"/>
          </a:bodyPr>
          <a:lstStyle/>
          <a:p>
            <a:pPr algn="just"/>
            <a:r>
              <a:rPr lang="en-US" dirty="0">
                <a:latin typeface="Times New Roman" panose="02020603050405020304" pitchFamily="18" charset="0"/>
                <a:cs typeface="Times New Roman" panose="02020603050405020304" pitchFamily="18" charset="0"/>
              </a:rPr>
              <a:t>Sub-sub-subcontractor and anyone dealing with them</a:t>
            </a:r>
          </a:p>
          <a:p>
            <a:pPr lvl="1" algn="just"/>
            <a:r>
              <a:rPr lang="en-US" dirty="0">
                <a:latin typeface="Times New Roman" panose="02020603050405020304" pitchFamily="18" charset="0"/>
                <a:cs typeface="Times New Roman" panose="02020603050405020304" pitchFamily="18" charset="0"/>
              </a:rPr>
              <a:t>Includes temporary staffing agency used by sub-subcontractor</a:t>
            </a:r>
          </a:p>
          <a:p>
            <a:pPr lvl="1" algn="just"/>
            <a:r>
              <a:rPr lang="en-US" dirty="0">
                <a:latin typeface="Times New Roman" panose="02020603050405020304" pitchFamily="18" charset="0"/>
                <a:cs typeface="Times New Roman" panose="02020603050405020304" pitchFamily="18" charset="0"/>
              </a:rPr>
              <a:t>Might include laborers who perform work for a sub-sub (depends on contract)</a:t>
            </a:r>
          </a:p>
          <a:p>
            <a:pPr marL="0" indent="0" algn="just">
              <a:buNone/>
            </a:pPr>
            <a:endParaRPr lang="en-US" sz="1000"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Supplier to supplier</a:t>
            </a:r>
          </a:p>
          <a:p>
            <a:pPr marL="0" indent="0" algn="just">
              <a:buNone/>
            </a:pPr>
            <a:endParaRPr lang="en-US" sz="1000"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A supplier’s fabricator</a:t>
            </a:r>
          </a:p>
          <a:p>
            <a:pPr marL="0" indent="0" algn="just">
              <a:buNone/>
            </a:pPr>
            <a:endParaRPr lang="en-US" sz="1000"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Unlicensed contractor</a:t>
            </a:r>
          </a:p>
          <a:p>
            <a:pPr marL="0" indent="0" algn="just">
              <a:buNone/>
            </a:pPr>
            <a:endParaRPr lang="en-US" sz="1000"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Companies providing services that don’t permanently improve the property, i.e., cleaning or maintenance</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78AC9D-E1CE-4A15-8E1C-5ED6F602F22C}" type="slidenum">
              <a:rPr kumimoji="0" lang="en-US" sz="1200" b="0" i="0" u="none" strike="noStrike" kern="1200" cap="none" spc="0" normalizeH="0" baseline="0" noProof="0" smtClean="0">
                <a:ln>
                  <a:noFill/>
                </a:ln>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ffectLst/>
                <a:uLnTx/>
                <a:uFillTx/>
                <a:latin typeface="Corbel" panose="020B0503020204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ffectLst/>
              <a:uLnTx/>
              <a:uFillTx/>
              <a:latin typeface="Corbel" panose="020B0503020204020204"/>
              <a:ea typeface="+mn-ea"/>
              <a:cs typeface="+mn-cs"/>
            </a:endParaRPr>
          </a:p>
        </p:txBody>
      </p:sp>
    </p:spTree>
    <p:extLst>
      <p:ext uri="{BB962C8B-B14F-4D97-AF65-F5344CB8AC3E}">
        <p14:creationId xmlns:p14="http://schemas.microsoft.com/office/powerpoint/2010/main" val="3200314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anim calcmode="lin" valueType="num">
                                      <p:cBhvr>
                                        <p:cTn id="3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txEl>
                                              <p:pRg st="8" end="8"/>
                                            </p:txEl>
                                          </p:spTgt>
                                        </p:tgtEl>
                                        <p:attrNameLst>
                                          <p:attrName>style.visibility</p:attrName>
                                        </p:attrNameLst>
                                      </p:cBhvr>
                                      <p:to>
                                        <p:strVal val="visible"/>
                                      </p:to>
                                    </p:set>
                                    <p:animEffect transition="in" filter="fade">
                                      <p:cBhvr>
                                        <p:cTn id="38" dur="1000"/>
                                        <p:tgtEl>
                                          <p:spTgt spid="3">
                                            <p:txEl>
                                              <p:pRg st="8" end="8"/>
                                            </p:txEl>
                                          </p:spTgt>
                                        </p:tgtEl>
                                      </p:cBhvr>
                                    </p:animEffect>
                                    <p:anim calcmode="lin" valueType="num">
                                      <p:cBhvr>
                                        <p:cTn id="39"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animEffect transition="in" filter="fade">
                                      <p:cBhvr>
                                        <p:cTn id="45" dur="1000"/>
                                        <p:tgtEl>
                                          <p:spTgt spid="3">
                                            <p:txEl>
                                              <p:pRg st="10" end="10"/>
                                            </p:txEl>
                                          </p:spTgt>
                                        </p:tgtEl>
                                      </p:cBhvr>
                                    </p:animEffect>
                                    <p:anim calcmode="lin" valueType="num">
                                      <p:cBhvr>
                                        <p:cTn id="46"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3AC78-C206-45F1-8433-A1B7CEFB4BE7}"/>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Exclusions to Liens</a:t>
            </a:r>
          </a:p>
        </p:txBody>
      </p:sp>
      <p:sp>
        <p:nvSpPr>
          <p:cNvPr id="3" name="Content Placeholder 2">
            <a:extLst>
              <a:ext uri="{FF2B5EF4-FFF2-40B4-BE49-F238E27FC236}">
                <a16:creationId xmlns:a16="http://schemas.microsoft.com/office/drawing/2014/main" id="{6F029989-6CF1-4740-AB09-38FB04BC8BFC}"/>
              </a:ext>
            </a:extLst>
          </p:cNvPr>
          <p:cNvSpPr>
            <a:spLocks noGrp="1"/>
          </p:cNvSpPr>
          <p:nvPr>
            <p:ph idx="1"/>
          </p:nvPr>
        </p:nvSpPr>
        <p:spPr/>
        <p:txBody>
          <a:bodyPr>
            <a:normAutofit fontScale="92500" lnSpcReduction="20000"/>
          </a:bodyPr>
          <a:lstStyle/>
          <a:p>
            <a:pPr marL="0" indent="0">
              <a:buNone/>
            </a:pPr>
            <a:endParaRPr lang="en-US" sz="8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Government/public property is not subject to a lien</a:t>
            </a:r>
          </a:p>
          <a:p>
            <a:pPr lvl="1" algn="just"/>
            <a:r>
              <a:rPr lang="en-US" sz="2800" dirty="0">
                <a:latin typeface="Times New Roman" panose="02020603050405020304" pitchFamily="18" charset="0"/>
                <a:cs typeface="Times New Roman" panose="02020603050405020304" pitchFamily="18" charset="0"/>
              </a:rPr>
              <a:t>BUT, can lien for work done on public property as part of private job—lien attaches to owner’s private property even though work was done on public property</a:t>
            </a:r>
          </a:p>
          <a:p>
            <a:pPr marL="0" indent="0">
              <a:buNone/>
            </a:pPr>
            <a:endParaRPr lang="en-US" sz="19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If a Project is properly bonded then there can be no liens</a:t>
            </a:r>
          </a:p>
          <a:p>
            <a:pPr lvl="1" algn="just"/>
            <a:r>
              <a:rPr lang="en-US" sz="2800" dirty="0">
                <a:latin typeface="Times New Roman" panose="02020603050405020304" pitchFamily="18" charset="0"/>
                <a:cs typeface="Times New Roman" panose="02020603050405020304" pitchFamily="18" charset="0"/>
              </a:rPr>
              <a:t>If a lien is recorded then Owner/GC can record Notice of Bond which automatically transfers the lien to the payment bond</a:t>
            </a:r>
          </a:p>
          <a:p>
            <a:pPr marL="457200" lvl="1" indent="0" algn="just">
              <a:buNone/>
            </a:pPr>
            <a:endParaRPr lang="en-US" sz="1200" dirty="0">
              <a:latin typeface="Times New Roman" panose="02020603050405020304" pitchFamily="18" charset="0"/>
              <a:cs typeface="Times New Roman" panose="02020603050405020304" pitchFamily="18" charset="0"/>
            </a:endParaRPr>
          </a:p>
          <a:p>
            <a:pPr lvl="1" algn="just"/>
            <a:r>
              <a:rPr lang="en-US" sz="2800" dirty="0">
                <a:latin typeface="Times New Roman" panose="02020603050405020304" pitchFamily="18" charset="0"/>
                <a:cs typeface="Times New Roman" panose="02020603050405020304" pitchFamily="18" charset="0"/>
              </a:rPr>
              <a:t>Can also post a Lien Transfer Bond: Bond amount + 3 years statutory interest + greater of $1,000 or 25% of the lien amount to cover attorneys' fees</a:t>
            </a:r>
          </a:p>
          <a:p>
            <a:endParaRPr lang="en-US" dirty="0"/>
          </a:p>
        </p:txBody>
      </p:sp>
      <p:sp>
        <p:nvSpPr>
          <p:cNvPr id="4" name="Slide Number Placeholder 3">
            <a:extLst>
              <a:ext uri="{FF2B5EF4-FFF2-40B4-BE49-F238E27FC236}">
                <a16:creationId xmlns:a16="http://schemas.microsoft.com/office/drawing/2014/main" id="{927D0C80-9512-45AF-A742-71292A0E795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80BEBD-1563-4584-B187-693F702D64F6}" type="slidenum">
              <a:rPr kumimoji="0" lang="en-US" sz="1200" b="0" i="0" u="none" strike="noStrike" kern="1200" cap="none" spc="0" normalizeH="0" baseline="0" noProof="0" smtClean="0">
                <a:ln>
                  <a:noFill/>
                </a:ln>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ffectLst/>
                <a:uLnTx/>
                <a:uFillTx/>
                <a:latin typeface="Corbel" panose="020B0503020204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ffectLst/>
              <a:uLnTx/>
              <a:uFillTx/>
              <a:latin typeface="Corbel" panose="020B0503020204020204"/>
              <a:ea typeface="+mn-ea"/>
              <a:cs typeface="+mn-cs"/>
            </a:endParaRPr>
          </a:p>
        </p:txBody>
      </p:sp>
    </p:spTree>
    <p:extLst>
      <p:ext uri="{BB962C8B-B14F-4D97-AF65-F5344CB8AC3E}">
        <p14:creationId xmlns:p14="http://schemas.microsoft.com/office/powerpoint/2010/main" val="3551825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5" end="5"/>
                                            </p:txEl>
                                          </p:spTgt>
                                        </p:tgtEl>
                                        <p:attrNameLst>
                                          <p:attrName>style.visibility</p:attrName>
                                        </p:attrNameLst>
                                      </p:cBhvr>
                                      <p:to>
                                        <p:strVal val="visible"/>
                                      </p:to>
                                    </p:set>
                                    <p:animEffect transition="in" filter="fade">
                                      <p:cBhvr>
                                        <p:cTn id="14" dur="1000"/>
                                        <p:tgtEl>
                                          <p:spTgt spid="3">
                                            <p:txEl>
                                              <p:pRg st="5" end="5"/>
                                            </p:txEl>
                                          </p:spTgt>
                                        </p:tgtEl>
                                      </p:cBhvr>
                                    </p:animEffect>
                                    <p:anim calcmode="lin" valueType="num">
                                      <p:cBhvr>
                                        <p:cTn id="1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fade">
                                      <p:cBhvr>
                                        <p:cTn id="21" dur="1000"/>
                                        <p:tgtEl>
                                          <p:spTgt spid="3">
                                            <p:txEl>
                                              <p:pRg st="7" end="7"/>
                                            </p:txEl>
                                          </p:spTgt>
                                        </p:tgtEl>
                                      </p:cBhvr>
                                    </p:animEffect>
                                    <p:anim calcmode="lin" valueType="num">
                                      <p:cBhvr>
                                        <p:cTn id="2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09D5D-24AD-4CC7-8458-12B2A4FF3767}"/>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What Is </a:t>
            </a:r>
            <a:r>
              <a:rPr lang="en-US" dirty="0" err="1">
                <a:latin typeface="Times New Roman" panose="02020603050405020304" pitchFamily="18" charset="0"/>
                <a:cs typeface="Times New Roman" panose="02020603050405020304" pitchFamily="18" charset="0"/>
              </a:rPr>
              <a:t>Lienable</a:t>
            </a:r>
            <a:endParaRPr 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6FA6EE17-0B1A-4B4F-BD35-AC9381DF613C}"/>
              </a:ext>
            </a:extLst>
          </p:cNvPr>
          <p:cNvSpPr>
            <a:spLocks noGrp="1"/>
          </p:cNvSpPr>
          <p:nvPr>
            <p:ph idx="1"/>
          </p:nvPr>
        </p:nvSpPr>
        <p:spPr/>
        <p:txBody>
          <a:bodyPr>
            <a:normAutofit/>
          </a:bodyPr>
          <a:lstStyle/>
          <a:p>
            <a:r>
              <a:rPr lang="en-US" sz="3600" dirty="0">
                <a:latin typeface="Times New Roman" panose="02020603050405020304" pitchFamily="18" charset="0"/>
                <a:cs typeface="Times New Roman" panose="02020603050405020304" pitchFamily="18" charset="0"/>
              </a:rPr>
              <a:t>Improvements to the real property that is the subject of the Contract are </a:t>
            </a:r>
            <a:r>
              <a:rPr lang="en-US" sz="3600" dirty="0" err="1">
                <a:latin typeface="Times New Roman" panose="02020603050405020304" pitchFamily="18" charset="0"/>
                <a:cs typeface="Times New Roman" panose="02020603050405020304" pitchFamily="18" charset="0"/>
              </a:rPr>
              <a:t>lienable</a:t>
            </a:r>
            <a:endParaRPr lang="en-US" sz="3600" dirty="0">
              <a:latin typeface="Times New Roman" panose="02020603050405020304" pitchFamily="18" charset="0"/>
              <a:cs typeface="Times New Roman" panose="02020603050405020304" pitchFamily="18" charset="0"/>
            </a:endParaRPr>
          </a:p>
          <a:p>
            <a:pPr marL="0" indent="0">
              <a:buNone/>
            </a:pPr>
            <a:endParaRPr lang="en-US" sz="18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Labor</a:t>
            </a:r>
          </a:p>
          <a:p>
            <a:r>
              <a:rPr lang="en-US" sz="3600" dirty="0">
                <a:latin typeface="Times New Roman" panose="02020603050405020304" pitchFamily="18" charset="0"/>
                <a:cs typeface="Times New Roman" panose="02020603050405020304" pitchFamily="18" charset="0"/>
              </a:rPr>
              <a:t>Services</a:t>
            </a:r>
          </a:p>
          <a:p>
            <a:r>
              <a:rPr lang="en-US" sz="3600" dirty="0">
                <a:latin typeface="Times New Roman" panose="02020603050405020304" pitchFamily="18" charset="0"/>
                <a:cs typeface="Times New Roman" panose="02020603050405020304" pitchFamily="18" charset="0"/>
              </a:rPr>
              <a:t>Materials</a:t>
            </a:r>
          </a:p>
          <a:p>
            <a:r>
              <a:rPr lang="en-US" sz="3600" dirty="0">
                <a:latin typeface="Times New Roman" panose="02020603050405020304" pitchFamily="18" charset="0"/>
                <a:cs typeface="Times New Roman" panose="02020603050405020304" pitchFamily="18" charset="0"/>
              </a:rPr>
              <a:t>Equipment</a:t>
            </a:r>
          </a:p>
          <a:p>
            <a:endParaRPr lang="en-US" sz="3600" dirty="0"/>
          </a:p>
          <a:p>
            <a:pPr marL="0" indent="0">
              <a:buNone/>
            </a:pPr>
            <a:endParaRPr lang="en-US" sz="3600" dirty="0"/>
          </a:p>
        </p:txBody>
      </p:sp>
      <p:sp>
        <p:nvSpPr>
          <p:cNvPr id="4" name="Slide Number Placeholder 3">
            <a:extLst>
              <a:ext uri="{FF2B5EF4-FFF2-40B4-BE49-F238E27FC236}">
                <a16:creationId xmlns:a16="http://schemas.microsoft.com/office/drawing/2014/main" id="{3E85A3AE-8C75-4DE8-B8E7-B86215F95BC8}"/>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80BEBD-1563-4584-B187-693F702D64F6}" type="slidenum">
              <a:rPr kumimoji="0" lang="en-US" sz="1200" b="0" i="0" u="none" strike="noStrike" kern="1200" cap="none" spc="0" normalizeH="0" baseline="0" noProof="0" smtClean="0">
                <a:ln>
                  <a:noFill/>
                </a:ln>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ffectLst/>
                <a:uLnTx/>
                <a:uFillTx/>
                <a:latin typeface="Corbel" panose="020B0503020204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ffectLst/>
              <a:uLnTx/>
              <a:uFillTx/>
              <a:latin typeface="Corbel" panose="020B0503020204020204"/>
              <a:ea typeface="+mn-ea"/>
              <a:cs typeface="+mn-cs"/>
            </a:endParaRPr>
          </a:p>
        </p:txBody>
      </p:sp>
    </p:spTree>
    <p:extLst>
      <p:ext uri="{BB962C8B-B14F-4D97-AF65-F5344CB8AC3E}">
        <p14:creationId xmlns:p14="http://schemas.microsoft.com/office/powerpoint/2010/main" val="3490920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1000"/>
                                        <p:tgtEl>
                                          <p:spTgt spid="3">
                                            <p:txEl>
                                              <p:pRg st="3" end="3"/>
                                            </p:txEl>
                                          </p:spTgt>
                                        </p:tgtEl>
                                      </p:cBhvr>
                                    </p:animEffect>
                                    <p:anim calcmode="lin" valueType="num">
                                      <p:cBhvr>
                                        <p:cTn id="1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anim calcmode="lin" valueType="num">
                                      <p:cBhvr>
                                        <p:cTn id="2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1000"/>
                                        <p:tgtEl>
                                          <p:spTgt spid="3">
                                            <p:txEl>
                                              <p:pRg st="5" end="5"/>
                                            </p:txEl>
                                          </p:spTgt>
                                        </p:tgtEl>
                                      </p:cBhvr>
                                    </p:animEffect>
                                    <p:anim calcmode="lin" valueType="num">
                                      <p:cBhvr>
                                        <p:cTn id="2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Materials</a:t>
            </a:r>
          </a:p>
        </p:txBody>
      </p:sp>
      <p:sp>
        <p:nvSpPr>
          <p:cNvPr id="3" name="Content Placeholder 2"/>
          <p:cNvSpPr>
            <a:spLocks noGrp="1"/>
          </p:cNvSpPr>
          <p:nvPr>
            <p:ph idx="1"/>
          </p:nvPr>
        </p:nvSpPr>
        <p:spPr/>
        <p:txBody>
          <a:bodyPr>
            <a:normAutofit fontScale="92500"/>
          </a:bodyPr>
          <a:lstStyle/>
          <a:p>
            <a:r>
              <a:rPr lang="en-US" dirty="0">
                <a:latin typeface="Times New Roman" panose="02020603050405020304" pitchFamily="18" charset="0"/>
                <a:cs typeface="Times New Roman" panose="02020603050405020304" pitchFamily="18" charset="0"/>
              </a:rPr>
              <a:t>Materials must be incorporated into the Project</a:t>
            </a:r>
          </a:p>
          <a:p>
            <a:pPr lvl="1"/>
            <a:r>
              <a:rPr lang="en-US" dirty="0">
                <a:latin typeface="Times New Roman" panose="02020603050405020304" pitchFamily="18" charset="0"/>
                <a:cs typeface="Times New Roman" panose="02020603050405020304" pitchFamily="18" charset="0"/>
              </a:rPr>
              <a:t>Proof of delivery is prima facie evidence of incorporation (on site stored materials)</a:t>
            </a:r>
          </a:p>
          <a:p>
            <a:pPr lvl="1"/>
            <a:r>
              <a:rPr lang="en-US" dirty="0">
                <a:latin typeface="Times New Roman" panose="02020603050405020304" pitchFamily="18" charset="0"/>
                <a:cs typeface="Times New Roman" panose="02020603050405020304" pitchFamily="18" charset="0"/>
              </a:rPr>
              <a:t>Owner may rebut and defeat lien unless lienor can show Owner responsible for non-incorporation</a:t>
            </a:r>
          </a:p>
          <a:p>
            <a:pPr marL="0" indent="0">
              <a:buNone/>
            </a:pPr>
            <a:endParaRPr lang="en-US" sz="1900"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Specially fabricated materials--- Exception to incorporation requirements</a:t>
            </a:r>
          </a:p>
          <a:p>
            <a:pPr lvl="1"/>
            <a:r>
              <a:rPr lang="en-US" dirty="0">
                <a:latin typeface="Times New Roman" panose="02020603050405020304" pitchFamily="18" charset="0"/>
                <a:cs typeface="Times New Roman" panose="02020603050405020304" pitchFamily="18" charset="0"/>
              </a:rPr>
              <a:t>Actually fabricated/manufactured in accordance with contract</a:t>
            </a:r>
          </a:p>
          <a:p>
            <a:pPr lvl="1"/>
            <a:r>
              <a:rPr lang="en-US" dirty="0">
                <a:latin typeface="Times New Roman" panose="02020603050405020304" pitchFamily="18" charset="0"/>
                <a:cs typeface="Times New Roman" panose="02020603050405020304" pitchFamily="18" charset="0"/>
              </a:rPr>
              <a:t>Unique to this Project and not readily useable elsewhere (i.e., not off the shelf)</a:t>
            </a:r>
          </a:p>
          <a:p>
            <a:pPr lvl="1"/>
            <a:r>
              <a:rPr lang="en-US" dirty="0">
                <a:latin typeface="Times New Roman" panose="02020603050405020304" pitchFamily="18" charset="0"/>
                <a:cs typeface="Times New Roman" panose="02020603050405020304" pitchFamily="18" charset="0"/>
              </a:rPr>
              <a:t>Do not need to be delivered to job site</a:t>
            </a:r>
          </a:p>
          <a:p>
            <a:pPr marL="457200" lvl="1" indent="0">
              <a:buNone/>
            </a:pPr>
            <a:endParaRPr lang="en-US" sz="1900"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NOTE: Not the same as specially ordered; must not be usable on another project</a:t>
            </a:r>
          </a:p>
          <a:p>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78AC9D-E1CE-4A15-8E1C-5ED6F602F22C}" type="slidenum">
              <a:rPr kumimoji="0" lang="en-US" sz="1200" b="0" i="0" u="none" strike="noStrike" kern="1200" cap="none" spc="0" normalizeH="0" baseline="0" noProof="0" smtClean="0">
                <a:ln>
                  <a:noFill/>
                </a:ln>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ffectLst/>
                <a:uLnTx/>
                <a:uFillTx/>
                <a:latin typeface="Corbel" panose="020B0503020204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ffectLst/>
              <a:uLnTx/>
              <a:uFillTx/>
              <a:latin typeface="Corbel" panose="020B0503020204020204"/>
              <a:ea typeface="+mn-ea"/>
              <a:cs typeface="+mn-cs"/>
            </a:endParaRPr>
          </a:p>
        </p:txBody>
      </p:sp>
    </p:spTree>
    <p:extLst>
      <p:ext uri="{BB962C8B-B14F-4D97-AF65-F5344CB8AC3E}">
        <p14:creationId xmlns:p14="http://schemas.microsoft.com/office/powerpoint/2010/main" val="4238506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anim calcmode="lin" valueType="num">
                                      <p:cBhvr>
                                        <p:cTn id="1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1000"/>
                                        <p:tgtEl>
                                          <p:spTgt spid="3">
                                            <p:txEl>
                                              <p:pRg st="4" end="4"/>
                                            </p:txEl>
                                          </p:spTgt>
                                        </p:tgtEl>
                                      </p:cBhvr>
                                    </p:animEffect>
                                    <p:anim calcmode="lin" valueType="num">
                                      <p:cBhvr>
                                        <p:cTn id="2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anim calcmode="lin" valueType="num">
                                      <p:cBhvr>
                                        <p:cTn id="2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30" fill="hold">
                            <p:stCondLst>
                              <p:cond delay="1000"/>
                            </p:stCondLst>
                            <p:childTnLst>
                              <p:par>
                                <p:cTn id="31" presetID="42" presetClass="entr" presetSubtype="0" fill="hold" grpId="0" nodeType="after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1000"/>
                                        <p:tgtEl>
                                          <p:spTgt spid="3">
                                            <p:txEl>
                                              <p:pRg st="6" end="6"/>
                                            </p:txEl>
                                          </p:spTgt>
                                        </p:tgtEl>
                                      </p:cBhvr>
                                    </p:animEffect>
                                    <p:anim calcmode="lin" valueType="num">
                                      <p:cBhvr>
                                        <p:cTn id="3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36" fill="hold">
                            <p:stCondLst>
                              <p:cond delay="2000"/>
                            </p:stCondLst>
                            <p:childTnLst>
                              <p:par>
                                <p:cTn id="37" presetID="42" presetClass="entr" presetSubtype="0" fill="hold" grpId="0" nodeType="after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fade">
                                      <p:cBhvr>
                                        <p:cTn id="39" dur="1000"/>
                                        <p:tgtEl>
                                          <p:spTgt spid="3">
                                            <p:txEl>
                                              <p:pRg st="7" end="7"/>
                                            </p:txEl>
                                          </p:spTgt>
                                        </p:tgtEl>
                                      </p:cBhvr>
                                    </p:animEffect>
                                    <p:anim calcmode="lin" valueType="num">
                                      <p:cBhvr>
                                        <p:cTn id="4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42" fill="hold">
                            <p:stCondLst>
                              <p:cond delay="3000"/>
                            </p:stCondLst>
                            <p:childTnLst>
                              <p:par>
                                <p:cTn id="43" presetID="42" presetClass="entr" presetSubtype="0" fill="hold" grpId="0" nodeType="after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Effect transition="in" filter="fade">
                                      <p:cBhvr>
                                        <p:cTn id="45" dur="1000"/>
                                        <p:tgtEl>
                                          <p:spTgt spid="3">
                                            <p:txEl>
                                              <p:pRg st="9" end="9"/>
                                            </p:txEl>
                                          </p:spTgt>
                                        </p:tgtEl>
                                      </p:cBhvr>
                                    </p:animEffect>
                                    <p:anim calcmode="lin" valueType="num">
                                      <p:cBhvr>
                                        <p:cTn id="46"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9A2B3-ABDF-45B3-BB4F-CEAA87514782}"/>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Additional </a:t>
            </a:r>
            <a:r>
              <a:rPr lang="en-US" dirty="0" err="1">
                <a:latin typeface="Times New Roman" panose="02020603050405020304" pitchFamily="18" charset="0"/>
                <a:cs typeface="Times New Roman" panose="02020603050405020304" pitchFamily="18" charset="0"/>
              </a:rPr>
              <a:t>Lienable</a:t>
            </a:r>
            <a:r>
              <a:rPr lang="en-US" dirty="0">
                <a:latin typeface="Times New Roman" panose="02020603050405020304" pitchFamily="18" charset="0"/>
                <a:cs typeface="Times New Roman" panose="02020603050405020304" pitchFamily="18" charset="0"/>
              </a:rPr>
              <a:t> Items</a:t>
            </a:r>
          </a:p>
        </p:txBody>
      </p:sp>
      <p:sp>
        <p:nvSpPr>
          <p:cNvPr id="3" name="Content Placeholder 2">
            <a:extLst>
              <a:ext uri="{FF2B5EF4-FFF2-40B4-BE49-F238E27FC236}">
                <a16:creationId xmlns:a16="http://schemas.microsoft.com/office/drawing/2014/main" id="{451CC1F4-07FC-4EA9-9164-0427867F1A90}"/>
              </a:ext>
            </a:extLst>
          </p:cNvPr>
          <p:cNvSpPr>
            <a:spLocks noGrp="1"/>
          </p:cNvSpPr>
          <p:nvPr>
            <p:ph idx="1"/>
          </p:nvPr>
        </p:nvSpPr>
        <p:spPr/>
        <p:txBody>
          <a:bodyPr>
            <a:normAutofit/>
          </a:bodyPr>
          <a:lstStyle/>
          <a:p>
            <a:r>
              <a:rPr lang="en-US" sz="3200" dirty="0">
                <a:latin typeface="Times New Roman" panose="02020603050405020304" pitchFamily="18" charset="0"/>
                <a:cs typeface="Times New Roman" panose="02020603050405020304" pitchFamily="18" charset="0"/>
              </a:rPr>
              <a:t>Rental equipment used to assist in construction activity </a:t>
            </a:r>
          </a:p>
          <a:p>
            <a:pPr marL="0" indent="0">
              <a:buNone/>
            </a:pPr>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Amount of Lien is limited to reasonable rental value for period of actual use</a:t>
            </a:r>
          </a:p>
          <a:p>
            <a:pPr lvl="1"/>
            <a:r>
              <a:rPr lang="en-US" sz="2800" dirty="0">
                <a:latin typeface="Times New Roman" panose="02020603050405020304" pitchFamily="18" charset="0"/>
                <a:cs typeface="Times New Roman" panose="02020603050405020304" pitchFamily="18" charset="0"/>
              </a:rPr>
              <a:t>In determining reasonable rental value, contract price for rental is not determinative unless Owner is a party to the contract</a:t>
            </a:r>
          </a:p>
          <a:p>
            <a:pPr marL="0" indent="0">
              <a:buNone/>
            </a:pPr>
            <a:endParaRPr lang="en-US" sz="24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Unpaid finance charges due under contract are </a:t>
            </a:r>
            <a:r>
              <a:rPr lang="en-US" sz="3200" dirty="0" err="1">
                <a:latin typeface="Times New Roman" panose="02020603050405020304" pitchFamily="18" charset="0"/>
                <a:cs typeface="Times New Roman" panose="02020603050405020304" pitchFamily="18" charset="0"/>
              </a:rPr>
              <a:t>lienable</a:t>
            </a:r>
            <a:endParaRPr lang="en-US" sz="3200" dirty="0">
              <a:latin typeface="Times New Roman" panose="02020603050405020304" pitchFamily="18" charset="0"/>
              <a:cs typeface="Times New Roman" panose="02020603050405020304" pitchFamily="18" charset="0"/>
            </a:endParaRPr>
          </a:p>
          <a:p>
            <a:pPr marL="0" indent="0" algn="just">
              <a:buNone/>
            </a:pPr>
            <a:endParaRPr lang="en-US" dirty="0">
              <a:latin typeface="Times New Roman" panose="02020603050405020304" pitchFamily="18"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BB8C17BE-2773-45C0-8BAA-3863ED39509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80BEBD-1563-4584-B187-693F702D64F6}" type="slidenum">
              <a:rPr kumimoji="0" lang="en-US" sz="1200" b="0" i="0" u="none" strike="noStrike" kern="1200" cap="none" spc="0" normalizeH="0" baseline="0" noProof="0" smtClean="0">
                <a:ln>
                  <a:noFill/>
                </a:ln>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ffectLst/>
                <a:uLnTx/>
                <a:uFillTx/>
                <a:latin typeface="Corbel" panose="020B0503020204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ffectLst/>
              <a:uLnTx/>
              <a:uFillTx/>
              <a:latin typeface="Corbel" panose="020B0503020204020204"/>
              <a:ea typeface="+mn-ea"/>
              <a:cs typeface="+mn-cs"/>
            </a:endParaRPr>
          </a:p>
        </p:txBody>
      </p:sp>
    </p:spTree>
    <p:extLst>
      <p:ext uri="{BB962C8B-B14F-4D97-AF65-F5344CB8AC3E}">
        <p14:creationId xmlns:p14="http://schemas.microsoft.com/office/powerpoint/2010/main" val="1950436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1000"/>
                                        <p:tgtEl>
                                          <p:spTgt spid="3">
                                            <p:txEl>
                                              <p:pRg st="3" end="3"/>
                                            </p:txEl>
                                          </p:spTgt>
                                        </p:tgtEl>
                                      </p:cBhvr>
                                    </p:animEffect>
                                    <p:anim calcmode="lin" valueType="num">
                                      <p:cBhvr>
                                        <p:cTn id="1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1000"/>
                                        <p:tgtEl>
                                          <p:spTgt spid="3">
                                            <p:txEl>
                                              <p:pRg st="5" end="5"/>
                                            </p:txEl>
                                          </p:spTgt>
                                        </p:tgtEl>
                                      </p:cBhvr>
                                    </p:animEffect>
                                    <p:anim calcmode="lin" valueType="num">
                                      <p:cBhvr>
                                        <p:cTn id="2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193C9-13E0-493F-9437-3790EDECA10B}"/>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Tenant Improvements</a:t>
            </a:r>
          </a:p>
        </p:txBody>
      </p:sp>
      <p:sp>
        <p:nvSpPr>
          <p:cNvPr id="3" name="Content Placeholder 2">
            <a:extLst>
              <a:ext uri="{FF2B5EF4-FFF2-40B4-BE49-F238E27FC236}">
                <a16:creationId xmlns:a16="http://schemas.microsoft.com/office/drawing/2014/main" id="{2AE782A5-3614-45FB-951A-91018E698EB7}"/>
              </a:ext>
            </a:extLst>
          </p:cNvPr>
          <p:cNvSpPr>
            <a:spLocks noGrp="1"/>
          </p:cNvSpPr>
          <p:nvPr>
            <p:ph idx="1"/>
          </p:nvPr>
        </p:nvSpPr>
        <p:spPr/>
        <p:txBody>
          <a:bodyPr/>
          <a:lstStyle/>
          <a:p>
            <a:pPr algn="just"/>
            <a:r>
              <a:rPr lang="en-US" dirty="0">
                <a:latin typeface="Times New Roman" panose="02020603050405020304" pitchFamily="18" charset="0"/>
                <a:cs typeface="Times New Roman" panose="02020603050405020304" pitchFamily="18" charset="0"/>
              </a:rPr>
              <a:t>When a party enters into a contract with a lessee for improvements, the </a:t>
            </a:r>
            <a:r>
              <a:rPr lang="en-US" b="1" u="sng" dirty="0">
                <a:latin typeface="Times New Roman" panose="02020603050405020304" pitchFamily="18" charset="0"/>
                <a:cs typeface="Times New Roman" panose="02020603050405020304" pitchFamily="18" charset="0"/>
              </a:rPr>
              <a:t>leasehold interest</a:t>
            </a:r>
            <a:r>
              <a:rPr lang="en-US" dirty="0">
                <a:latin typeface="Times New Roman" panose="02020603050405020304" pitchFamily="18" charset="0"/>
                <a:cs typeface="Times New Roman" panose="02020603050405020304" pitchFamily="18" charset="0"/>
              </a:rPr>
              <a:t> is generally subject to the construction lien</a:t>
            </a:r>
          </a:p>
          <a:p>
            <a:pPr marL="0" indent="0" algn="just">
              <a:buNone/>
            </a:pPr>
            <a:endParaRPr lang="en-US" sz="2200" dirty="0">
              <a:latin typeface="Times New Roman" panose="02020603050405020304" pitchFamily="18" charset="0"/>
              <a:cs typeface="Times New Roman" panose="02020603050405020304" pitchFamily="18" charset="0"/>
            </a:endParaRPr>
          </a:p>
          <a:p>
            <a:pPr lvl="1" algn="just"/>
            <a:r>
              <a:rPr lang="en-US" dirty="0">
                <a:latin typeface="Times New Roman" panose="02020603050405020304" pitchFamily="18" charset="0"/>
                <a:cs typeface="Times New Roman" panose="02020603050405020304" pitchFamily="18" charset="0"/>
              </a:rPr>
              <a:t>Can’t lien fee simple interest unless lease agreement </a:t>
            </a:r>
            <a:r>
              <a:rPr lang="en-US" b="1" u="sng" dirty="0">
                <a:latin typeface="Times New Roman" panose="02020603050405020304" pitchFamily="18" charset="0"/>
                <a:cs typeface="Times New Roman" panose="02020603050405020304" pitchFamily="18" charset="0"/>
              </a:rPr>
              <a:t>requires</a:t>
            </a:r>
            <a:r>
              <a:rPr lang="en-US" dirty="0">
                <a:latin typeface="Times New Roman" panose="02020603050405020304" pitchFamily="18" charset="0"/>
                <a:cs typeface="Times New Roman" panose="02020603050405020304" pitchFamily="18" charset="0"/>
              </a:rPr>
              <a:t> lessee to make certain improvements or the improvements are the “pith of the lease”</a:t>
            </a:r>
          </a:p>
          <a:p>
            <a:pPr lvl="1" algn="just"/>
            <a:r>
              <a:rPr lang="en-US" dirty="0">
                <a:latin typeface="Times New Roman" panose="02020603050405020304" pitchFamily="18" charset="0"/>
                <a:cs typeface="Times New Roman" panose="02020603050405020304" pitchFamily="18" charset="0"/>
              </a:rPr>
              <a:t>Lessor can limit exposure by: </a:t>
            </a:r>
          </a:p>
          <a:p>
            <a:pPr marL="457200" lvl="1" indent="0" algn="just">
              <a:buNone/>
            </a:pPr>
            <a:r>
              <a:rPr lang="en-US" dirty="0">
                <a:latin typeface="Times New Roman" panose="02020603050405020304" pitchFamily="18" charset="0"/>
                <a:cs typeface="Times New Roman" panose="02020603050405020304" pitchFamily="18" charset="0"/>
              </a:rPr>
              <a:t>	1) prohibiting liens in lease AND</a:t>
            </a:r>
          </a:p>
          <a:p>
            <a:pPr marL="457200" lvl="1" indent="0" algn="just">
              <a:buNone/>
            </a:pPr>
            <a:r>
              <a:rPr lang="en-US" dirty="0">
                <a:latin typeface="Times New Roman" panose="02020603050405020304" pitchFamily="18" charset="0"/>
                <a:cs typeface="Times New Roman" panose="02020603050405020304" pitchFamily="18" charset="0"/>
              </a:rPr>
              <a:t>	2) recording the lease or statutory notice in public records notifying of 	prohibition. </a:t>
            </a:r>
          </a:p>
          <a:p>
            <a:pPr lvl="1" algn="just"/>
            <a:r>
              <a:rPr lang="en-US" dirty="0">
                <a:latin typeface="Times New Roman" panose="02020603050405020304" pitchFamily="18" charset="0"/>
                <a:cs typeface="Times New Roman" panose="02020603050405020304" pitchFamily="18" charset="0"/>
              </a:rPr>
              <a:t>Failure to record the lease/notice exposes to liens if improvements are pith of the lease</a:t>
            </a:r>
          </a:p>
          <a:p>
            <a:endParaRPr lang="en-US" dirty="0"/>
          </a:p>
        </p:txBody>
      </p:sp>
      <p:sp>
        <p:nvSpPr>
          <p:cNvPr id="4" name="Slide Number Placeholder 3">
            <a:extLst>
              <a:ext uri="{FF2B5EF4-FFF2-40B4-BE49-F238E27FC236}">
                <a16:creationId xmlns:a16="http://schemas.microsoft.com/office/drawing/2014/main" id="{211D6400-0790-498F-B7F6-6FE9A307D24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ACDAF8C-2541-430B-B3D8-BCEC29B48EBE}" type="slidenum">
              <a:rPr kumimoji="0" lang="en-US" sz="1200" b="0" i="0" u="none" strike="noStrike" kern="1200" cap="none" spc="0" normalizeH="0" baseline="0" noProof="0" smtClean="0">
                <a:ln>
                  <a:noFill/>
                </a:ln>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ffectLst/>
                <a:uLnTx/>
                <a:uFillTx/>
                <a:latin typeface="Corbel" panose="020B0503020204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ffectLst/>
              <a:uLnTx/>
              <a:uFillTx/>
              <a:latin typeface="Corbel" panose="020B0503020204020204"/>
              <a:ea typeface="+mn-ea"/>
              <a:cs typeface="+mn-cs"/>
            </a:endParaRPr>
          </a:p>
        </p:txBody>
      </p:sp>
    </p:spTree>
    <p:extLst>
      <p:ext uri="{BB962C8B-B14F-4D97-AF65-F5344CB8AC3E}">
        <p14:creationId xmlns:p14="http://schemas.microsoft.com/office/powerpoint/2010/main" val="1283359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1000"/>
                                        <p:tgtEl>
                                          <p:spTgt spid="3">
                                            <p:txEl>
                                              <p:pRg st="4" end="4"/>
                                            </p:txEl>
                                          </p:spTgt>
                                        </p:tgtEl>
                                      </p:cBhvr>
                                    </p:animEffect>
                                    <p:anim calcmode="lin" valueType="num">
                                      <p:cBhvr>
                                        <p:cTn id="2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23" fill="hold">
                            <p:stCondLst>
                              <p:cond delay="2000"/>
                            </p:stCondLst>
                            <p:childTnLst>
                              <p:par>
                                <p:cTn id="24" presetID="42" presetClass="entr" presetSubtype="0" fill="hold" grpId="0" nodeType="after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1000"/>
                                        <p:tgtEl>
                                          <p:spTgt spid="3">
                                            <p:txEl>
                                              <p:pRg st="5" end="5"/>
                                            </p:txEl>
                                          </p:spTgt>
                                        </p:tgtEl>
                                      </p:cBhvr>
                                    </p:animEffect>
                                    <p:anim calcmode="lin" valueType="num">
                                      <p:cBhvr>
                                        <p:cTn id="2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1000"/>
                                        <p:tgtEl>
                                          <p:spTgt spid="3">
                                            <p:txEl>
                                              <p:pRg st="6" end="6"/>
                                            </p:txEl>
                                          </p:spTgt>
                                        </p:tgtEl>
                                      </p:cBhvr>
                                    </p:animEffect>
                                    <p:anim calcmode="lin" valueType="num">
                                      <p:cBhvr>
                                        <p:cTn id="3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2151</Words>
  <Application>Microsoft Office PowerPoint</Application>
  <PresentationFormat>Widescreen</PresentationFormat>
  <Paragraphs>295</Paragraphs>
  <Slides>30</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Book Antiqua</vt:lpstr>
      <vt:lpstr>Calibri</vt:lpstr>
      <vt:lpstr>Corbel</vt:lpstr>
      <vt:lpstr>Times New Roman</vt:lpstr>
      <vt:lpstr>Depth</vt:lpstr>
      <vt:lpstr>Florida’s Construction Lien Law: Something old, something new and  some things not to do</vt:lpstr>
      <vt:lpstr>Overview </vt:lpstr>
      <vt:lpstr>Who Can Record a Claim of Lien</vt:lpstr>
      <vt:lpstr>Who Cannot Record a Lien</vt:lpstr>
      <vt:lpstr>Exclusions to Liens</vt:lpstr>
      <vt:lpstr>What Is Lienable</vt:lpstr>
      <vt:lpstr>Materials</vt:lpstr>
      <vt:lpstr>Additional Lienable Items</vt:lpstr>
      <vt:lpstr>Tenant Improvements</vt:lpstr>
      <vt:lpstr>What is Not Lienable</vt:lpstr>
      <vt:lpstr>The Lien/Bond Process</vt:lpstr>
      <vt:lpstr>Payment Bonds on Private Projects</vt:lpstr>
      <vt:lpstr>2019 Legislative Changes</vt:lpstr>
      <vt:lpstr>Changes to F.S. 713.23 and F.S. 255.05</vt:lpstr>
      <vt:lpstr>New verification requirement</vt:lpstr>
      <vt:lpstr>Statutory Form</vt:lpstr>
      <vt:lpstr>What does this mean?</vt:lpstr>
      <vt:lpstr>PowerPoint Presentation</vt:lpstr>
      <vt:lpstr>Partial and Final Lien Waivers</vt:lpstr>
      <vt:lpstr>WAIVER AND RELEASE OF LIEN UPON PROGRESS PAYMENT</vt:lpstr>
      <vt:lpstr>Conditional vs Unconditional Waivers</vt:lpstr>
      <vt:lpstr>Additional Considerations</vt:lpstr>
      <vt:lpstr>Perfecting Lien/Bond Claim Issues</vt:lpstr>
      <vt:lpstr>Final Furnishing</vt:lpstr>
      <vt:lpstr>Practical Application</vt:lpstr>
      <vt:lpstr>Service of Required Notices </vt:lpstr>
      <vt:lpstr>Service Effective Date</vt:lpstr>
      <vt:lpstr>Recent Court Ruling</vt:lpstr>
      <vt:lpstr>Analysis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Florida’s Construction Lien Law: Something old, something new and  some things not to do</dc:title>
  <dc:creator>Christene Ford</dc:creator>
  <cp:lastModifiedBy>Christene Ford</cp:lastModifiedBy>
  <cp:revision>1</cp:revision>
  <dcterms:created xsi:type="dcterms:W3CDTF">2019-08-22T21:06:36Z</dcterms:created>
  <dcterms:modified xsi:type="dcterms:W3CDTF">2019-08-22T21:07:26Z</dcterms:modified>
</cp:coreProperties>
</file>