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95" r:id="rId2"/>
    <p:sldId id="316" r:id="rId3"/>
    <p:sldId id="302" r:id="rId4"/>
    <p:sldId id="306" r:id="rId5"/>
    <p:sldId id="300" r:id="rId6"/>
    <p:sldId id="303" r:id="rId7"/>
    <p:sldId id="304" r:id="rId8"/>
    <p:sldId id="305" r:id="rId9"/>
    <p:sldId id="259" r:id="rId10"/>
    <p:sldId id="260" r:id="rId11"/>
    <p:sldId id="261" r:id="rId12"/>
    <p:sldId id="262" r:id="rId13"/>
    <p:sldId id="263" r:id="rId14"/>
    <p:sldId id="264" r:id="rId15"/>
    <p:sldId id="265" r:id="rId16"/>
    <p:sldId id="266" r:id="rId17"/>
    <p:sldId id="267" r:id="rId18"/>
    <p:sldId id="298" r:id="rId19"/>
    <p:sldId id="269" r:id="rId20"/>
    <p:sldId id="270" r:id="rId21"/>
    <p:sldId id="271" r:id="rId22"/>
    <p:sldId id="272" r:id="rId23"/>
    <p:sldId id="273" r:id="rId24"/>
    <p:sldId id="274" r:id="rId25"/>
    <p:sldId id="275" r:id="rId26"/>
    <p:sldId id="276" r:id="rId27"/>
    <p:sldId id="313" r:id="rId28"/>
    <p:sldId id="277" r:id="rId29"/>
    <p:sldId id="278" r:id="rId30"/>
    <p:sldId id="279" r:id="rId31"/>
    <p:sldId id="280" r:id="rId32"/>
    <p:sldId id="281" r:id="rId33"/>
    <p:sldId id="282" r:id="rId34"/>
    <p:sldId id="283" r:id="rId35"/>
    <p:sldId id="284" r:id="rId36"/>
    <p:sldId id="285" r:id="rId37"/>
    <p:sldId id="286" r:id="rId38"/>
    <p:sldId id="287" r:id="rId39"/>
    <p:sldId id="290" r:id="rId40"/>
    <p:sldId id="297" r:id="rId41"/>
    <p:sldId id="291" r:id="rId42"/>
    <p:sldId id="299" r:id="rId43"/>
    <p:sldId id="301" r:id="rId44"/>
    <p:sldId id="292" r:id="rId45"/>
    <p:sldId id="294"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94660"/>
  </p:normalViewPr>
  <p:slideViewPr>
    <p:cSldViewPr snapToGrid="0">
      <p:cViewPr varScale="1">
        <p:scale>
          <a:sx n="120" d="100"/>
          <a:sy n="120" d="100"/>
        </p:scale>
        <p:origin x="13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2A15852-270B-4A9D-A73C-02D75F027F0B}" type="datetimeFigureOut">
              <a:rPr lang="en-US" smtClean="0"/>
              <a:t>8/28/2020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5EB9C63-C5B1-45EB-B170-794F6CAD8264}" type="slidenum">
              <a:rPr lang="en-US" smtClean="0"/>
              <a:t>‹#›</a:t>
            </a:fld>
            <a:endParaRPr lang="en-US"/>
          </a:p>
        </p:txBody>
      </p:sp>
    </p:spTree>
    <p:extLst>
      <p:ext uri="{BB962C8B-B14F-4D97-AF65-F5344CB8AC3E}">
        <p14:creationId xmlns:p14="http://schemas.microsoft.com/office/powerpoint/2010/main" val="896277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689C5A-363D-457F-8D42-6A5E010B2245}" type="datetimeFigureOut">
              <a:rPr lang="en-US" smtClean="0"/>
              <a:t>8/28/2020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6018E1-DEC2-472C-855A-C5EFAEF7EAE9}" type="slidenum">
              <a:rPr lang="en-US" smtClean="0"/>
              <a:t>‹#›</a:t>
            </a:fld>
            <a:endParaRPr lang="en-US"/>
          </a:p>
        </p:txBody>
      </p:sp>
    </p:spTree>
    <p:extLst>
      <p:ext uri="{BB962C8B-B14F-4D97-AF65-F5344CB8AC3E}">
        <p14:creationId xmlns:p14="http://schemas.microsoft.com/office/powerpoint/2010/main" val="301318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rapezoid 22"/>
          <p:cNvSpPr/>
          <p:nvPr userDrawn="1"/>
        </p:nvSpPr>
        <p:spPr>
          <a:xfrm>
            <a:off x="-33250" y="3328521"/>
            <a:ext cx="9210502" cy="3529479"/>
          </a:xfrm>
          <a:custGeom>
            <a:avLst/>
            <a:gdLst>
              <a:gd name="connsiteX0" fmla="*/ 0 w 12192000"/>
              <a:gd name="connsiteY0" fmla="*/ 3133725 h 3133725"/>
              <a:gd name="connsiteX1" fmla="*/ 2382 w 12192000"/>
              <a:gd name="connsiteY1" fmla="*/ 0 h 3133725"/>
              <a:gd name="connsiteX2" fmla="*/ 12189618 w 12192000"/>
              <a:gd name="connsiteY2" fmla="*/ 0 h 3133725"/>
              <a:gd name="connsiteX3" fmla="*/ 12192000 w 12192000"/>
              <a:gd name="connsiteY3" fmla="*/ 3133725 h 3133725"/>
              <a:gd name="connsiteX4" fmla="*/ 0 w 12192000"/>
              <a:gd name="connsiteY4" fmla="*/ 3133725 h 3133725"/>
              <a:gd name="connsiteX0" fmla="*/ 0 w 12192000"/>
              <a:gd name="connsiteY0" fmla="*/ 3133725 h 3133725"/>
              <a:gd name="connsiteX1" fmla="*/ 2382 w 12192000"/>
              <a:gd name="connsiteY1" fmla="*/ 0 h 3133725"/>
              <a:gd name="connsiteX2" fmla="*/ 12189618 w 12192000"/>
              <a:gd name="connsiteY2" fmla="*/ 561975 h 3133725"/>
              <a:gd name="connsiteX3" fmla="*/ 12192000 w 12192000"/>
              <a:gd name="connsiteY3" fmla="*/ 3133725 h 3133725"/>
              <a:gd name="connsiteX4" fmla="*/ 0 w 12192000"/>
              <a:gd name="connsiteY4" fmla="*/ 3133725 h 313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133725">
                <a:moveTo>
                  <a:pt x="0" y="3133725"/>
                </a:moveTo>
                <a:lnTo>
                  <a:pt x="2382" y="0"/>
                </a:lnTo>
                <a:lnTo>
                  <a:pt x="12189618" y="561975"/>
                </a:lnTo>
                <a:lnTo>
                  <a:pt x="12192000" y="3133725"/>
                </a:lnTo>
                <a:lnTo>
                  <a:pt x="0" y="3133725"/>
                </a:lnTo>
                <a:close/>
              </a:path>
            </a:pathLst>
          </a:custGeom>
          <a:solidFill>
            <a:srgbClr val="A60934"/>
          </a:solidFill>
          <a:ln>
            <a:solidFill>
              <a:srgbClr val="A60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p:cNvSpPr>
            <a:spLocks noGrp="1"/>
          </p:cNvSpPr>
          <p:nvPr>
            <p:ph type="body" sz="quarter" idx="13" hasCustomPrompt="1"/>
          </p:nvPr>
        </p:nvSpPr>
        <p:spPr>
          <a:xfrm>
            <a:off x="403331" y="4894289"/>
            <a:ext cx="8404493" cy="454958"/>
          </a:xfrm>
        </p:spPr>
        <p:txBody>
          <a:bodyPr>
            <a:noAutofit/>
          </a:bodyPr>
          <a:lstStyle>
            <a:lvl1pPr marL="0" indent="0">
              <a:buNone/>
              <a:defRPr sz="2800" b="0" baseline="0">
                <a:solidFill>
                  <a:schemeClr val="bg1"/>
                </a:solidFill>
              </a:defRPr>
            </a:lvl1pPr>
          </a:lstStyle>
          <a:p>
            <a:pPr lvl="0"/>
            <a:r>
              <a:rPr lang="en-US" dirty="0" smtClean="0"/>
              <a:t>[Attorney Name]</a:t>
            </a:r>
          </a:p>
        </p:txBody>
      </p:sp>
      <p:sp>
        <p:nvSpPr>
          <p:cNvPr id="9" name="Text Placeholder 6"/>
          <p:cNvSpPr>
            <a:spLocks noGrp="1"/>
          </p:cNvSpPr>
          <p:nvPr>
            <p:ph type="body" sz="quarter" idx="14" hasCustomPrompt="1"/>
          </p:nvPr>
        </p:nvSpPr>
        <p:spPr>
          <a:xfrm>
            <a:off x="403331" y="5961608"/>
            <a:ext cx="8404493" cy="454958"/>
          </a:xfrm>
        </p:spPr>
        <p:txBody>
          <a:bodyPr>
            <a:normAutofit/>
          </a:bodyPr>
          <a:lstStyle>
            <a:lvl1pPr marL="0" indent="0">
              <a:buNone/>
              <a:defRPr sz="1800" b="0" baseline="0">
                <a:solidFill>
                  <a:schemeClr val="bg1"/>
                </a:solidFill>
              </a:defRPr>
            </a:lvl1pPr>
          </a:lstStyle>
          <a:p>
            <a:pPr lvl="0"/>
            <a:r>
              <a:rPr lang="en-US" dirty="0" smtClean="0"/>
              <a:t>[Event details/date/location – optional]</a:t>
            </a:r>
          </a:p>
        </p:txBody>
      </p:sp>
      <p:sp>
        <p:nvSpPr>
          <p:cNvPr id="10" name="Text Placeholder 10"/>
          <p:cNvSpPr>
            <a:spLocks noGrp="1"/>
          </p:cNvSpPr>
          <p:nvPr>
            <p:ph type="body" sz="quarter" idx="15" hasCustomPrompt="1"/>
          </p:nvPr>
        </p:nvSpPr>
        <p:spPr>
          <a:xfrm>
            <a:off x="403331" y="4045597"/>
            <a:ext cx="8404493" cy="838200"/>
          </a:xfrm>
        </p:spPr>
        <p:txBody>
          <a:bodyPr anchor="ctr">
            <a:normAutofit/>
          </a:bodyPr>
          <a:lstStyle>
            <a:lvl1pPr marL="0" indent="0">
              <a:buNone/>
              <a:defRPr sz="4400" b="1" baseline="0">
                <a:solidFill>
                  <a:schemeClr val="bg1"/>
                </a:solidFill>
              </a:defRPr>
            </a:lvl1pPr>
          </a:lstStyle>
          <a:p>
            <a:pPr lvl="0"/>
            <a:r>
              <a:rPr lang="en-US" dirty="0" smtClean="0"/>
              <a:t>[Presentation Title]</a:t>
            </a:r>
            <a:endParaRPr lang="en-US" dirty="0"/>
          </a:p>
        </p:txBody>
      </p:sp>
      <p:sp>
        <p:nvSpPr>
          <p:cNvPr id="11" name="Content Placeholder 19"/>
          <p:cNvSpPr>
            <a:spLocks noGrp="1"/>
          </p:cNvSpPr>
          <p:nvPr>
            <p:ph sz="quarter" idx="16" hasCustomPrompt="1"/>
          </p:nvPr>
        </p:nvSpPr>
        <p:spPr>
          <a:xfrm>
            <a:off x="403331" y="5359739"/>
            <a:ext cx="8404493" cy="40957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[Firm Name] Gray Reed &amp; McGraw LLP</a:t>
            </a:r>
          </a:p>
        </p:txBody>
      </p:sp>
      <p:sp>
        <p:nvSpPr>
          <p:cNvPr id="12" name="Picture Placeholder 4"/>
          <p:cNvSpPr>
            <a:spLocks noGrp="1"/>
          </p:cNvSpPr>
          <p:nvPr>
            <p:ph type="pic" sz="quarter" idx="10"/>
          </p:nvPr>
        </p:nvSpPr>
        <p:spPr>
          <a:xfrm>
            <a:off x="-33250" y="-33252"/>
            <a:ext cx="9210502" cy="4131425"/>
          </a:xfrm>
          <a:custGeom>
            <a:avLst/>
            <a:gdLst>
              <a:gd name="connsiteX0" fmla="*/ 0 w 12192000"/>
              <a:gd name="connsiteY0" fmla="*/ 4324350 h 4324350"/>
              <a:gd name="connsiteX1" fmla="*/ 1081088 w 12192000"/>
              <a:gd name="connsiteY1" fmla="*/ 0 h 4324350"/>
              <a:gd name="connsiteX2" fmla="*/ 11110913 w 12192000"/>
              <a:gd name="connsiteY2" fmla="*/ 0 h 4324350"/>
              <a:gd name="connsiteX3" fmla="*/ 12192000 w 12192000"/>
              <a:gd name="connsiteY3" fmla="*/ 4324350 h 4324350"/>
              <a:gd name="connsiteX4" fmla="*/ 0 w 12192000"/>
              <a:gd name="connsiteY4" fmla="*/ 4324350 h 4324350"/>
              <a:gd name="connsiteX0" fmla="*/ 13934 w 12205934"/>
              <a:gd name="connsiteY0" fmla="*/ 4346928 h 4346928"/>
              <a:gd name="connsiteX1" fmla="*/ 0 w 12205934"/>
              <a:gd name="connsiteY1" fmla="*/ 0 h 4346928"/>
              <a:gd name="connsiteX2" fmla="*/ 11124847 w 12205934"/>
              <a:gd name="connsiteY2" fmla="*/ 22578 h 4346928"/>
              <a:gd name="connsiteX3" fmla="*/ 12205934 w 12205934"/>
              <a:gd name="connsiteY3" fmla="*/ 4346928 h 4346928"/>
              <a:gd name="connsiteX4" fmla="*/ 13934 w 12205934"/>
              <a:gd name="connsiteY4" fmla="*/ 4346928 h 4346928"/>
              <a:gd name="connsiteX0" fmla="*/ 13934 w 12205934"/>
              <a:gd name="connsiteY0" fmla="*/ 4346928 h 4346928"/>
              <a:gd name="connsiteX1" fmla="*/ 0 w 12205934"/>
              <a:gd name="connsiteY1" fmla="*/ 0 h 4346928"/>
              <a:gd name="connsiteX2" fmla="*/ 12197291 w 12205934"/>
              <a:gd name="connsiteY2" fmla="*/ 0 h 4346928"/>
              <a:gd name="connsiteX3" fmla="*/ 12205934 w 12205934"/>
              <a:gd name="connsiteY3" fmla="*/ 4346928 h 4346928"/>
              <a:gd name="connsiteX4" fmla="*/ 13934 w 12205934"/>
              <a:gd name="connsiteY4" fmla="*/ 4346928 h 4346928"/>
              <a:gd name="connsiteX0" fmla="*/ 2645 w 12205934"/>
              <a:gd name="connsiteY0" fmla="*/ 3748616 h 4346928"/>
              <a:gd name="connsiteX1" fmla="*/ 0 w 12205934"/>
              <a:gd name="connsiteY1" fmla="*/ 0 h 4346928"/>
              <a:gd name="connsiteX2" fmla="*/ 12197291 w 12205934"/>
              <a:gd name="connsiteY2" fmla="*/ 0 h 4346928"/>
              <a:gd name="connsiteX3" fmla="*/ 12205934 w 12205934"/>
              <a:gd name="connsiteY3" fmla="*/ 4346928 h 4346928"/>
              <a:gd name="connsiteX4" fmla="*/ 2645 w 12205934"/>
              <a:gd name="connsiteY4" fmla="*/ 3748616 h 434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5934" h="4346928">
                <a:moveTo>
                  <a:pt x="2645" y="3748616"/>
                </a:moveTo>
                <a:cubicBezTo>
                  <a:pt x="-2000" y="2299640"/>
                  <a:pt x="4645" y="1448976"/>
                  <a:pt x="0" y="0"/>
                </a:cubicBezTo>
                <a:lnTo>
                  <a:pt x="12197291" y="0"/>
                </a:lnTo>
                <a:lnTo>
                  <a:pt x="12205934" y="4346928"/>
                </a:lnTo>
                <a:lnTo>
                  <a:pt x="2645" y="3748616"/>
                </a:lnTo>
                <a:close/>
              </a:path>
            </a:pathLst>
          </a:custGeom>
        </p:spPr>
        <p:txBody>
          <a:bodyPr/>
          <a:lstStyle>
            <a:lvl1pPr>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0545" y="6308107"/>
            <a:ext cx="1966707" cy="506973"/>
          </a:xfrm>
          <a:prstGeom prst="rect">
            <a:avLst/>
          </a:prstGeom>
        </p:spPr>
      </p:pic>
      <p:sp>
        <p:nvSpPr>
          <p:cNvPr id="14" name="Footer Placeholder 5"/>
          <p:cNvSpPr txBox="1">
            <a:spLocks/>
          </p:cNvSpPr>
          <p:nvPr userDrawn="1"/>
        </p:nvSpPr>
        <p:spPr>
          <a:xfrm>
            <a:off x="68800" y="6596955"/>
            <a:ext cx="4114800" cy="218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latin typeface="+mn-lt"/>
              </a:rPr>
              <a:t>© Gray Reed &amp; McGraw LLP</a:t>
            </a:r>
            <a:endParaRPr lang="en-US" sz="1200" dirty="0">
              <a:latin typeface="+mn-lt"/>
            </a:endParaRPr>
          </a:p>
        </p:txBody>
      </p:sp>
    </p:spTree>
    <p:extLst>
      <p:ext uri="{BB962C8B-B14F-4D97-AF65-F5344CB8AC3E}">
        <p14:creationId xmlns:p14="http://schemas.microsoft.com/office/powerpoint/2010/main" val="110398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36841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349811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extBox 1"/>
          <p:cNvSpPr txBox="1"/>
          <p:nvPr userDrawn="1"/>
        </p:nvSpPr>
        <p:spPr>
          <a:xfrm>
            <a:off x="2162174" y="5248568"/>
            <a:ext cx="4819650" cy="1077218"/>
          </a:xfrm>
          <a:prstGeom prst="rect">
            <a:avLst/>
          </a:prstGeom>
          <a:noFill/>
        </p:spPr>
        <p:txBody>
          <a:bodyPr wrap="square" rtlCol="0">
            <a:spAutoFit/>
          </a:bodyPr>
          <a:lstStyle/>
          <a:p>
            <a:pPr algn="ctr"/>
            <a:r>
              <a:rPr lang="en-US" sz="3200" dirty="0" smtClean="0">
                <a:latin typeface="+mn-lt"/>
              </a:rPr>
              <a:t>Gray Reed &amp; McGraw</a:t>
            </a:r>
          </a:p>
          <a:p>
            <a:pPr algn="ctr"/>
            <a:r>
              <a:rPr lang="en-US" sz="3200" dirty="0" smtClean="0">
                <a:latin typeface="+mn-lt"/>
              </a:rPr>
              <a:t>www.grayreed.com</a:t>
            </a:r>
            <a:r>
              <a:rPr lang="en-US" sz="3200" baseline="0" dirty="0" smtClean="0">
                <a:latin typeface="+mn-lt"/>
              </a:rPr>
              <a:t> </a:t>
            </a:r>
            <a:endParaRPr lang="en-US" sz="3200" dirty="0">
              <a:latin typeface="+mn-lt"/>
            </a:endParaRPr>
          </a:p>
        </p:txBody>
      </p:sp>
      <p:sp>
        <p:nvSpPr>
          <p:cNvPr id="3" name="Picture Placeholder 5"/>
          <p:cNvSpPr>
            <a:spLocks noGrp="1"/>
          </p:cNvSpPr>
          <p:nvPr>
            <p:ph type="pic" sz="quarter" idx="17"/>
          </p:nvPr>
        </p:nvSpPr>
        <p:spPr>
          <a:xfrm>
            <a:off x="1772703" y="1511264"/>
            <a:ext cx="1789665" cy="2318872"/>
          </a:xfrm>
        </p:spPr>
        <p:txBody>
          <a:bodyPr/>
          <a:lstStyle/>
          <a:p>
            <a:endParaRPr lang="en-US"/>
          </a:p>
        </p:txBody>
      </p:sp>
      <p:sp>
        <p:nvSpPr>
          <p:cNvPr id="4" name="Text Placeholder 8"/>
          <p:cNvSpPr>
            <a:spLocks noGrp="1"/>
          </p:cNvSpPr>
          <p:nvPr>
            <p:ph type="body" sz="quarter" idx="18" hasCustomPrompt="1"/>
          </p:nvPr>
        </p:nvSpPr>
        <p:spPr>
          <a:xfrm>
            <a:off x="1197014" y="3862396"/>
            <a:ext cx="2893207" cy="586855"/>
          </a:xfrm>
        </p:spPr>
        <p:txBody>
          <a:bodyPr>
            <a:normAutofit/>
          </a:bodyPr>
          <a:lstStyle>
            <a:lvl1pPr marL="0" indent="0">
              <a:buNone/>
              <a:defRPr sz="320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Attorney Name</a:t>
            </a:r>
          </a:p>
        </p:txBody>
      </p:sp>
      <p:sp>
        <p:nvSpPr>
          <p:cNvPr id="5" name="TextBox 4"/>
          <p:cNvSpPr txBox="1"/>
          <p:nvPr userDrawn="1"/>
        </p:nvSpPr>
        <p:spPr>
          <a:xfrm>
            <a:off x="-1" y="416135"/>
            <a:ext cx="9144001" cy="769441"/>
          </a:xfrm>
          <a:prstGeom prst="rect">
            <a:avLst/>
          </a:prstGeom>
          <a:noFill/>
        </p:spPr>
        <p:txBody>
          <a:bodyPr wrap="square" rtlCol="0">
            <a:spAutoFit/>
          </a:bodyPr>
          <a:lstStyle/>
          <a:p>
            <a:pPr algn="ctr"/>
            <a:r>
              <a:rPr lang="en-US" sz="4400" b="1" dirty="0" smtClean="0">
                <a:solidFill>
                  <a:srgbClr val="A60934"/>
                </a:solidFill>
                <a:latin typeface="+mn-lt"/>
              </a:rPr>
              <a:t>Thank you!</a:t>
            </a:r>
            <a:endParaRPr lang="en-US" sz="4400" b="1" dirty="0">
              <a:solidFill>
                <a:srgbClr val="A60934"/>
              </a:solidFill>
              <a:latin typeface="+mn-lt"/>
            </a:endParaRPr>
          </a:p>
        </p:txBody>
      </p:sp>
      <p:sp>
        <p:nvSpPr>
          <p:cNvPr id="6" name="Text Placeholder 8"/>
          <p:cNvSpPr>
            <a:spLocks noGrp="1"/>
          </p:cNvSpPr>
          <p:nvPr>
            <p:ph type="body" sz="quarter" idx="19" hasCustomPrompt="1"/>
          </p:nvPr>
        </p:nvSpPr>
        <p:spPr>
          <a:xfrm>
            <a:off x="1197013" y="4484178"/>
            <a:ext cx="2893207" cy="586855"/>
          </a:xfrm>
        </p:spPr>
        <p:txBody>
          <a:bodyPr>
            <a:normAutofit/>
          </a:bodyPr>
          <a:lstStyle>
            <a:lvl1pPr marL="0" indent="0">
              <a:buNone/>
              <a:defRPr sz="320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 Address</a:t>
            </a:r>
          </a:p>
        </p:txBody>
      </p:sp>
      <p:sp>
        <p:nvSpPr>
          <p:cNvPr id="7"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
        <p:nvSpPr>
          <p:cNvPr id="8" name="Picture Placeholder 5"/>
          <p:cNvSpPr>
            <a:spLocks noGrp="1"/>
          </p:cNvSpPr>
          <p:nvPr>
            <p:ph type="pic" sz="quarter" idx="20"/>
          </p:nvPr>
        </p:nvSpPr>
        <p:spPr>
          <a:xfrm>
            <a:off x="5504045" y="1511264"/>
            <a:ext cx="1789665" cy="2318872"/>
          </a:xfrm>
        </p:spPr>
        <p:txBody>
          <a:bodyPr/>
          <a:lstStyle/>
          <a:p>
            <a:endParaRPr lang="en-US"/>
          </a:p>
        </p:txBody>
      </p:sp>
      <p:sp>
        <p:nvSpPr>
          <p:cNvPr id="9" name="Text Placeholder 8"/>
          <p:cNvSpPr>
            <a:spLocks noGrp="1"/>
          </p:cNvSpPr>
          <p:nvPr>
            <p:ph type="body" sz="quarter" idx="21" hasCustomPrompt="1"/>
          </p:nvPr>
        </p:nvSpPr>
        <p:spPr>
          <a:xfrm>
            <a:off x="4928356" y="3862396"/>
            <a:ext cx="2893207" cy="586855"/>
          </a:xfrm>
        </p:spPr>
        <p:txBody>
          <a:bodyPr>
            <a:normAutofit/>
          </a:bodyPr>
          <a:lstStyle>
            <a:lvl1pPr marL="0" indent="0">
              <a:buNone/>
              <a:defRPr sz="320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Attorney Name</a:t>
            </a:r>
          </a:p>
        </p:txBody>
      </p:sp>
      <p:sp>
        <p:nvSpPr>
          <p:cNvPr id="10" name="Text Placeholder 8"/>
          <p:cNvSpPr>
            <a:spLocks noGrp="1"/>
          </p:cNvSpPr>
          <p:nvPr>
            <p:ph type="body" sz="quarter" idx="22" hasCustomPrompt="1"/>
          </p:nvPr>
        </p:nvSpPr>
        <p:spPr>
          <a:xfrm>
            <a:off x="4928355" y="4484178"/>
            <a:ext cx="2893207" cy="586855"/>
          </a:xfrm>
        </p:spPr>
        <p:txBody>
          <a:bodyPr>
            <a:normAutofit/>
          </a:bodyPr>
          <a:lstStyle>
            <a:lvl1pPr marL="0" indent="0">
              <a:buNone/>
              <a:defRPr sz="320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 Address</a:t>
            </a:r>
          </a:p>
        </p:txBody>
      </p:sp>
    </p:spTree>
    <p:extLst>
      <p:ext uri="{BB962C8B-B14F-4D97-AF65-F5344CB8AC3E}">
        <p14:creationId xmlns:p14="http://schemas.microsoft.com/office/powerpoint/2010/main" val="38021979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ECB15-318F-469A-817F-35B13542472F}"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850F7-3449-4D8F-A8E4-6AC3263258A1}" type="slidenum">
              <a:rPr lang="en-US" smtClean="0"/>
              <a:t>‹#›</a:t>
            </a:fld>
            <a:endParaRPr lang="en-US"/>
          </a:p>
        </p:txBody>
      </p:sp>
    </p:spTree>
    <p:extLst>
      <p:ext uri="{BB962C8B-B14F-4D97-AF65-F5344CB8AC3E}">
        <p14:creationId xmlns:p14="http://schemas.microsoft.com/office/powerpoint/2010/main" val="335394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ttorney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36801"/>
            <a:ext cx="7886700" cy="1143950"/>
          </a:xfrm>
        </p:spPr>
        <p:txBody>
          <a:bodyPr/>
          <a:lstStyle>
            <a:lvl1pPr algn="ctr">
              <a:defRPr b="1" baseline="0">
                <a:solidFill>
                  <a:srgbClr val="A60934"/>
                </a:solidFill>
                <a:latin typeface="+mn-lt"/>
              </a:defRPr>
            </a:lvl1pPr>
          </a:lstStyle>
          <a:p>
            <a:r>
              <a:rPr lang="en-US" dirty="0" smtClean="0"/>
              <a:t>[Attorney Name]</a:t>
            </a:r>
            <a:endParaRPr lang="en-US" dirty="0"/>
          </a:p>
        </p:txBody>
      </p:sp>
      <p:sp>
        <p:nvSpPr>
          <p:cNvPr id="4" name="Text Placeholder 3"/>
          <p:cNvSpPr>
            <a:spLocks noGrp="1"/>
          </p:cNvSpPr>
          <p:nvPr>
            <p:ph type="body" sz="quarter" idx="15" hasCustomPrompt="1"/>
          </p:nvPr>
        </p:nvSpPr>
        <p:spPr>
          <a:xfrm>
            <a:off x="3999662" y="1951690"/>
            <a:ext cx="4727480" cy="533400"/>
          </a:xfrm>
        </p:spPr>
        <p:txBody>
          <a:bodyPr>
            <a:normAutofit/>
          </a:bodyPr>
          <a:lstStyle>
            <a:lvl1pPr>
              <a:defRPr sz="2100"/>
            </a:lvl1pPr>
          </a:lstStyle>
          <a:p>
            <a:pPr lvl="0"/>
            <a:r>
              <a:rPr lang="en-US" dirty="0" smtClean="0"/>
              <a:t>Title, Section</a:t>
            </a:r>
            <a:endParaRPr lang="en-US" dirty="0"/>
          </a:p>
        </p:txBody>
      </p:sp>
      <p:sp>
        <p:nvSpPr>
          <p:cNvPr id="10" name="Text Placeholder 3"/>
          <p:cNvSpPr>
            <a:spLocks noGrp="1"/>
          </p:cNvSpPr>
          <p:nvPr>
            <p:ph type="body" sz="quarter" idx="16" hasCustomPrompt="1"/>
          </p:nvPr>
        </p:nvSpPr>
        <p:spPr>
          <a:xfrm>
            <a:off x="3999661" y="3019911"/>
            <a:ext cx="4727481" cy="428622"/>
          </a:xfrm>
        </p:spPr>
        <p:txBody>
          <a:bodyPr>
            <a:noAutofit/>
          </a:bodyPr>
          <a:lstStyle>
            <a:lvl1pPr marL="171450" indent="-171450">
              <a:buFont typeface="Arial" panose="020B0604020202020204" pitchFamily="34" charset="0"/>
              <a:buChar char="•"/>
              <a:defRPr sz="2100" baseline="0"/>
            </a:lvl1pPr>
          </a:lstStyle>
          <a:p>
            <a:pPr lvl="0"/>
            <a:r>
              <a:rPr lang="en-US" dirty="0" smtClean="0"/>
              <a:t>Undergrad degree, major, university</a:t>
            </a:r>
            <a:endParaRPr lang="en-US" dirty="0"/>
          </a:p>
        </p:txBody>
      </p:sp>
      <p:sp>
        <p:nvSpPr>
          <p:cNvPr id="12" name="Text Placeholder 3"/>
          <p:cNvSpPr>
            <a:spLocks noGrp="1"/>
          </p:cNvSpPr>
          <p:nvPr>
            <p:ph type="body" sz="quarter" idx="17" hasCustomPrompt="1"/>
          </p:nvPr>
        </p:nvSpPr>
        <p:spPr>
          <a:xfrm>
            <a:off x="3999661" y="3448533"/>
            <a:ext cx="4727481" cy="357647"/>
          </a:xfrm>
        </p:spPr>
        <p:txBody>
          <a:bodyPr>
            <a:noAutofit/>
          </a:bodyPr>
          <a:lstStyle>
            <a:lvl1pPr marL="171450" indent="-171450">
              <a:buFont typeface="Arial" panose="020B0604020202020204" pitchFamily="34" charset="0"/>
              <a:buChar char="•"/>
              <a:defRPr sz="2100" baseline="0"/>
            </a:lvl1pPr>
          </a:lstStyle>
          <a:p>
            <a:pPr lvl="0"/>
            <a:r>
              <a:rPr lang="en-US" dirty="0" smtClean="0"/>
              <a:t>J.D., university</a:t>
            </a:r>
            <a:endParaRPr lang="en-US" dirty="0"/>
          </a:p>
        </p:txBody>
      </p:sp>
      <p:sp>
        <p:nvSpPr>
          <p:cNvPr id="6" name="Picture Placeholder 5"/>
          <p:cNvSpPr>
            <a:spLocks noGrp="1"/>
          </p:cNvSpPr>
          <p:nvPr>
            <p:ph type="pic" sz="quarter" idx="18" hasCustomPrompt="1"/>
          </p:nvPr>
        </p:nvSpPr>
        <p:spPr>
          <a:xfrm>
            <a:off x="793378" y="1760548"/>
            <a:ext cx="2606629" cy="3481108"/>
          </a:xfrm>
        </p:spPr>
        <p:txBody>
          <a:bodyPr/>
          <a:lstStyle>
            <a:lvl1pPr>
              <a:defRPr/>
            </a:lvl1pPr>
          </a:lstStyle>
          <a:p>
            <a:r>
              <a:rPr lang="en-US" dirty="0" smtClean="0"/>
              <a:t>Headshot</a:t>
            </a:r>
            <a:endParaRPr lang="en-US" dirty="0"/>
          </a:p>
        </p:txBody>
      </p:sp>
      <p:sp>
        <p:nvSpPr>
          <p:cNvPr id="15" name="Text Placeholder 10"/>
          <p:cNvSpPr>
            <a:spLocks noGrp="1"/>
          </p:cNvSpPr>
          <p:nvPr>
            <p:ph type="body" sz="quarter" idx="20" hasCustomPrompt="1"/>
          </p:nvPr>
        </p:nvSpPr>
        <p:spPr>
          <a:xfrm>
            <a:off x="3676624" y="4230718"/>
            <a:ext cx="5050518" cy="500431"/>
          </a:xfrm>
        </p:spPr>
        <p:txBody>
          <a:bodyPr/>
          <a:lstStyle>
            <a:lvl1pPr marL="0" indent="0">
              <a:buFont typeface="Arial" panose="020B0604020202020204" pitchFamily="34" charset="0"/>
              <a:buNone/>
              <a:defRPr sz="2400" b="1" i="0" baseline="0">
                <a:solidFill>
                  <a:schemeClr val="tx1"/>
                </a:solidFill>
                <a:latin typeface="+mn-lt"/>
              </a:defRPr>
            </a:lvl1pPr>
            <a:lvl2pPr marL="600075" indent="-257175">
              <a:buFont typeface="Arial" panose="020B0604020202020204" pitchFamily="34" charset="0"/>
              <a:buChar char="•"/>
              <a:defRPr b="0">
                <a:solidFill>
                  <a:schemeClr val="tx1"/>
                </a:solidFill>
                <a:latin typeface="Futura PT Book" panose="020B0502020204020303" pitchFamily="34" charset="0"/>
              </a:defRPr>
            </a:lvl2pPr>
            <a:lvl3pPr>
              <a:defRPr>
                <a:solidFill>
                  <a:schemeClr val="bg1"/>
                </a:solidFill>
                <a:latin typeface="Futura PT Book" panose="020B0502020204020303" pitchFamily="34" charset="0"/>
              </a:defRPr>
            </a:lvl3pPr>
            <a:lvl4pPr>
              <a:defRPr>
                <a:solidFill>
                  <a:schemeClr val="bg1"/>
                </a:solidFill>
                <a:latin typeface="Futura PT Book" panose="020B0502020204020303" pitchFamily="34" charset="0"/>
              </a:defRPr>
            </a:lvl4pPr>
            <a:lvl5pPr>
              <a:defRPr>
                <a:solidFill>
                  <a:schemeClr val="bg1"/>
                </a:solidFill>
                <a:latin typeface="Futura PT Book" panose="020B0502020204020303" pitchFamily="34" charset="0"/>
              </a:defRPr>
            </a:lvl5pPr>
          </a:lstStyle>
          <a:p>
            <a:pPr lvl="0"/>
            <a:r>
              <a:rPr lang="en-US" dirty="0" smtClean="0"/>
              <a:t>[Admissions, Honors or Experience]</a:t>
            </a:r>
          </a:p>
          <a:p>
            <a:pPr lvl="0"/>
            <a:endParaRPr lang="en-US" dirty="0" smtClean="0"/>
          </a:p>
          <a:p>
            <a:pPr lvl="0"/>
            <a:endParaRPr lang="en-US" dirty="0" smtClean="0"/>
          </a:p>
        </p:txBody>
      </p:sp>
      <p:sp>
        <p:nvSpPr>
          <p:cNvPr id="19" name="Text Placeholder 3"/>
          <p:cNvSpPr>
            <a:spLocks noGrp="1"/>
          </p:cNvSpPr>
          <p:nvPr>
            <p:ph type="body" sz="quarter" idx="21" hasCustomPrompt="1"/>
          </p:nvPr>
        </p:nvSpPr>
        <p:spPr>
          <a:xfrm>
            <a:off x="3999661" y="4758043"/>
            <a:ext cx="4727481" cy="1133475"/>
          </a:xfrm>
        </p:spPr>
        <p:txBody>
          <a:bodyPr>
            <a:normAutofit/>
          </a:bodyPr>
          <a:lstStyle>
            <a:lvl1pPr>
              <a:defRPr sz="2100"/>
            </a:lvl1pPr>
          </a:lstStyle>
          <a:p>
            <a:pPr lvl="0"/>
            <a:r>
              <a:rPr lang="en-US" dirty="0" smtClean="0"/>
              <a:t>Bullet</a:t>
            </a:r>
          </a:p>
          <a:p>
            <a:pPr lvl="0"/>
            <a:r>
              <a:rPr lang="en-US" dirty="0" smtClean="0"/>
              <a:t>Bullet</a:t>
            </a:r>
            <a:endParaRPr lang="en-US" dirty="0"/>
          </a:p>
        </p:txBody>
      </p:sp>
      <p:sp>
        <p:nvSpPr>
          <p:cNvPr id="7" name="TextBox 6"/>
          <p:cNvSpPr txBox="1"/>
          <p:nvPr userDrawn="1"/>
        </p:nvSpPr>
        <p:spPr>
          <a:xfrm>
            <a:off x="3674296" y="1404960"/>
            <a:ext cx="4394975" cy="461665"/>
          </a:xfrm>
          <a:prstGeom prst="rect">
            <a:avLst/>
          </a:prstGeom>
          <a:noFill/>
        </p:spPr>
        <p:txBody>
          <a:bodyPr wrap="square" rtlCol="0">
            <a:spAutoFit/>
          </a:bodyPr>
          <a:lstStyle/>
          <a:p>
            <a:r>
              <a:rPr lang="en-US" sz="2400" b="1" i="0" kern="1200" dirty="0" smtClean="0">
                <a:solidFill>
                  <a:schemeClr val="tx1"/>
                </a:solidFill>
                <a:latin typeface="+mn-lt"/>
                <a:ea typeface="+mn-ea"/>
                <a:cs typeface="+mn-cs"/>
              </a:rPr>
              <a:t>Gray Reed</a:t>
            </a:r>
            <a:endParaRPr lang="en-US" sz="2400" b="1" i="0" kern="1200" dirty="0">
              <a:solidFill>
                <a:schemeClr val="tx1"/>
              </a:solidFill>
              <a:latin typeface="+mn-lt"/>
              <a:ea typeface="+mn-ea"/>
              <a:cs typeface="+mn-cs"/>
            </a:endParaRPr>
          </a:p>
        </p:txBody>
      </p:sp>
      <p:sp>
        <p:nvSpPr>
          <p:cNvPr id="20" name="TextBox 19"/>
          <p:cNvSpPr txBox="1"/>
          <p:nvPr userDrawn="1"/>
        </p:nvSpPr>
        <p:spPr>
          <a:xfrm>
            <a:off x="3674296" y="2498499"/>
            <a:ext cx="4394975" cy="461665"/>
          </a:xfrm>
          <a:prstGeom prst="rect">
            <a:avLst/>
          </a:prstGeom>
          <a:noFill/>
        </p:spPr>
        <p:txBody>
          <a:bodyPr wrap="square" rtlCol="0">
            <a:spAutoFit/>
          </a:bodyPr>
          <a:lstStyle/>
          <a:p>
            <a:r>
              <a:rPr lang="en-US" sz="2400" b="1" i="0" kern="1200" dirty="0" smtClean="0">
                <a:solidFill>
                  <a:schemeClr val="tx1"/>
                </a:solidFill>
                <a:latin typeface="+mn-lt"/>
                <a:ea typeface="+mn-ea"/>
                <a:cs typeface="+mn-cs"/>
              </a:rPr>
              <a:t>Education</a:t>
            </a:r>
            <a:endParaRPr lang="en-US" sz="2400" b="1" i="0" kern="1200" dirty="0">
              <a:solidFill>
                <a:schemeClr val="tx1"/>
              </a:solidFill>
              <a:latin typeface="+mn-lt"/>
              <a:ea typeface="+mn-ea"/>
              <a:cs typeface="+mn-cs"/>
            </a:endParaRPr>
          </a:p>
        </p:txBody>
      </p:sp>
      <p:sp>
        <p:nvSpPr>
          <p:cNvPr id="11"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3064304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4120376" y="3550145"/>
            <a:ext cx="4394975" cy="1426059"/>
          </a:xfrm>
        </p:spPr>
        <p:txBody>
          <a:bodyPr>
            <a:normAutofit/>
          </a:bodyPr>
          <a:lstStyle>
            <a:lvl1pPr marL="228600" marR="0" indent="-2286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400" b="0" i="0" baseline="0">
                <a:solidFill>
                  <a:schemeClr val="tx1"/>
                </a:solidFill>
                <a:latin typeface="+mn-lt"/>
              </a:defRPr>
            </a:lvl1pPr>
            <a:lvl2pPr marL="600075" indent="-257175">
              <a:buFont typeface="Arial" panose="020B0604020202020204" pitchFamily="34" charset="0"/>
              <a:buChar char="•"/>
              <a:defRPr>
                <a:solidFill>
                  <a:schemeClr val="tx1"/>
                </a:solidFill>
                <a:latin typeface="Futura PT Book" panose="020B0502020204020303" pitchFamily="34" charset="0"/>
              </a:defRPr>
            </a:lvl2pPr>
            <a:lvl3pPr>
              <a:defRPr>
                <a:solidFill>
                  <a:schemeClr val="bg1"/>
                </a:solidFill>
                <a:latin typeface="Futura PT Book" panose="020B0502020204020303" pitchFamily="34" charset="0"/>
              </a:defRPr>
            </a:lvl3pPr>
            <a:lvl4pPr>
              <a:defRPr>
                <a:solidFill>
                  <a:schemeClr val="bg1"/>
                </a:solidFill>
                <a:latin typeface="Futura PT Book" panose="020B0502020204020303" pitchFamily="34" charset="0"/>
              </a:defRPr>
            </a:lvl4pPr>
            <a:lvl5pPr>
              <a:defRPr>
                <a:solidFill>
                  <a:schemeClr val="bg1"/>
                </a:solidFill>
                <a:latin typeface="Futura PT Book" panose="020B0502020204020303" pitchFamily="34" charset="0"/>
              </a:defRPr>
            </a:lvl5pPr>
          </a:lstStyle>
          <a:p>
            <a:pPr marL="0" marR="0" lvl="0" indent="0" algn="l" defTabSz="685800" rtl="0" eaLnBrk="1" fontAlgn="auto" latinLnBrk="0" hangingPunct="1">
              <a:lnSpc>
                <a:spcPct val="90000"/>
              </a:lnSpc>
              <a:spcBef>
                <a:spcPts val="750"/>
              </a:spcBef>
              <a:spcAft>
                <a:spcPts val="0"/>
              </a:spcAft>
              <a:buClrTx/>
              <a:buSzTx/>
              <a:tabLst/>
              <a:defRPr/>
            </a:pPr>
            <a:r>
              <a:rPr lang="en-US" dirty="0" smtClean="0"/>
              <a:t>Anything specific about your practice section (Best Law Firms ranking, # of board certified attorneys, etc.)</a:t>
            </a:r>
            <a:endParaRPr lang="en-US" dirty="0"/>
          </a:p>
        </p:txBody>
      </p:sp>
      <p:sp>
        <p:nvSpPr>
          <p:cNvPr id="3" name="TextBox 2"/>
          <p:cNvSpPr txBox="1"/>
          <p:nvPr userDrawn="1"/>
        </p:nvSpPr>
        <p:spPr>
          <a:xfrm>
            <a:off x="4120376" y="2079779"/>
            <a:ext cx="4599675" cy="1777410"/>
          </a:xfrm>
          <a:prstGeom prst="rect">
            <a:avLst/>
          </a:prstGeom>
          <a:noFill/>
        </p:spPr>
        <p:txBody>
          <a:bodyPr wrap="square" rtlCol="0">
            <a:spAutoFit/>
          </a:bodyPr>
          <a:lstStyle/>
          <a:p>
            <a:pPr marL="228600" lvl="0" indent="-228600">
              <a:buFont typeface="Arial" panose="020B0604020202020204" pitchFamily="34" charset="0"/>
              <a:buChar char="•"/>
            </a:pPr>
            <a:r>
              <a:rPr lang="en-US" sz="2400" dirty="0" smtClean="0">
                <a:latin typeface="+mn-lt"/>
              </a:rPr>
              <a:t>Over 130 attorneys</a:t>
            </a:r>
          </a:p>
          <a:p>
            <a:pPr marL="228600" lvl="0" indent="-228600">
              <a:buFont typeface="Arial" panose="020B0604020202020204" pitchFamily="34" charset="0"/>
              <a:buChar char="•"/>
            </a:pPr>
            <a:r>
              <a:rPr lang="en-US" sz="2400" dirty="0" smtClean="0">
                <a:latin typeface="+mn-lt"/>
              </a:rPr>
              <a:t>Full-service, commercial law firm</a:t>
            </a:r>
          </a:p>
          <a:p>
            <a:pPr marL="228600" lvl="0" indent="-228600">
              <a:buFont typeface="Arial" panose="020B0604020202020204" pitchFamily="34" charset="0"/>
              <a:buChar char="•"/>
            </a:pPr>
            <a:r>
              <a:rPr lang="en-US" sz="2400" dirty="0" smtClean="0">
                <a:latin typeface="+mn-lt"/>
              </a:rPr>
              <a:t>Offices in Dallas &amp; Houston</a:t>
            </a:r>
          </a:p>
          <a:p>
            <a:pPr marL="228600" lvl="0" indent="-228600">
              <a:buFont typeface="Arial" panose="020B0604020202020204" pitchFamily="34" charset="0"/>
              <a:buChar char="•"/>
            </a:pPr>
            <a:r>
              <a:rPr lang="en-US" sz="2400" dirty="0" smtClean="0">
                <a:latin typeface="+mn-lt"/>
              </a:rPr>
              <a:t>Opened in 1985</a:t>
            </a:r>
          </a:p>
          <a:p>
            <a:endParaRPr lang="en-US" sz="1350" dirty="0"/>
          </a:p>
        </p:txBody>
      </p:sp>
      <p:sp>
        <p:nvSpPr>
          <p:cNvPr id="4" name="TextBox 3"/>
          <p:cNvSpPr txBox="1"/>
          <p:nvPr userDrawn="1"/>
        </p:nvSpPr>
        <p:spPr>
          <a:xfrm>
            <a:off x="628650" y="392028"/>
            <a:ext cx="7886700" cy="769441"/>
          </a:xfrm>
          <a:prstGeom prst="rect">
            <a:avLst/>
          </a:prstGeom>
          <a:noFill/>
        </p:spPr>
        <p:txBody>
          <a:bodyPr wrap="square" rtlCol="0">
            <a:spAutoFit/>
          </a:bodyPr>
          <a:lstStyle/>
          <a:p>
            <a:pPr algn="ctr"/>
            <a:r>
              <a:rPr lang="en-US" sz="4400" b="1" dirty="0" smtClean="0">
                <a:solidFill>
                  <a:srgbClr val="A60934"/>
                </a:solidFill>
                <a:latin typeface="+mn-lt"/>
              </a:rPr>
              <a:t>Gray Reed &amp; McGraw</a:t>
            </a:r>
            <a:endParaRPr lang="en-US" sz="4400" b="1" dirty="0">
              <a:solidFill>
                <a:srgbClr val="A60934"/>
              </a:solidFill>
              <a:latin typeface="+mn-lt"/>
            </a:endParaRPr>
          </a:p>
        </p:txBody>
      </p:sp>
      <p:pic>
        <p:nvPicPr>
          <p:cNvPr id="14" name="Picture 13"/>
          <p:cNvPicPr>
            <a:picLocks noChangeAspect="1"/>
          </p:cNvPicPr>
          <p:nvPr userDrawn="1"/>
        </p:nvPicPr>
        <p:blipFill>
          <a:blip r:embed="rId2">
            <a:clrChange>
              <a:clrFrom>
                <a:srgbClr val="FFFFFF"/>
              </a:clrFrom>
              <a:clrTo>
                <a:srgbClr val="FFFFFF">
                  <a:alpha val="0"/>
                </a:srgbClr>
              </a:clrTo>
            </a:clrChange>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524002" y="2170365"/>
            <a:ext cx="3596374" cy="3330663"/>
          </a:xfrm>
          <a:prstGeom prst="rect">
            <a:avLst/>
          </a:prstGeom>
        </p:spPr>
      </p:pic>
      <p:sp>
        <p:nvSpPr>
          <p:cNvPr id="15" name="5-Point Star 14"/>
          <p:cNvSpPr/>
          <p:nvPr userDrawn="1"/>
        </p:nvSpPr>
        <p:spPr>
          <a:xfrm>
            <a:off x="3060011" y="3012876"/>
            <a:ext cx="293681" cy="293681"/>
          </a:xfrm>
          <a:prstGeom prst="star5">
            <a:avLst/>
          </a:prstGeom>
          <a:solidFill>
            <a:srgbClr val="A60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5-Point Star 17"/>
          <p:cNvSpPr/>
          <p:nvPr userDrawn="1"/>
        </p:nvSpPr>
        <p:spPr>
          <a:xfrm>
            <a:off x="3396895" y="3920652"/>
            <a:ext cx="293681" cy="293681"/>
          </a:xfrm>
          <a:prstGeom prst="star5">
            <a:avLst/>
          </a:prstGeom>
          <a:solidFill>
            <a:srgbClr val="A60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366184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lowchart: Manual Input 6"/>
          <p:cNvSpPr/>
          <p:nvPr userDrawn="1"/>
        </p:nvSpPr>
        <p:spPr>
          <a:xfrm flipH="1">
            <a:off x="-66503" y="4074459"/>
            <a:ext cx="9277004" cy="2426758"/>
          </a:xfrm>
          <a:prstGeom prst="flowChartManualInput">
            <a:avLst/>
          </a:prstGeom>
          <a:solidFill>
            <a:srgbClr val="A60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32484" y="4840362"/>
            <a:ext cx="7886700" cy="998393"/>
          </a:xfrm>
        </p:spPr>
        <p:txBody>
          <a:bodyPr anchor="b">
            <a:normAutofit/>
          </a:bodyPr>
          <a:lstStyle>
            <a:lvl1pPr algn="l">
              <a:defRPr sz="4400">
                <a:solidFill>
                  <a:schemeClr val="bg1"/>
                </a:solidFill>
                <a:latin typeface="+mn-lt"/>
              </a:defRPr>
            </a:lvl1pPr>
          </a:lstStyle>
          <a:p>
            <a:r>
              <a:rPr lang="en-US" dirty="0" smtClean="0"/>
              <a:t>Click to edit section title</a:t>
            </a:r>
            <a:endParaRPr lang="en-US" dirty="0"/>
          </a:p>
        </p:txBody>
      </p:sp>
      <p:sp>
        <p:nvSpPr>
          <p:cNvPr id="13" name="Picture Placeholder 4"/>
          <p:cNvSpPr>
            <a:spLocks noGrp="1"/>
          </p:cNvSpPr>
          <p:nvPr>
            <p:ph type="pic" sz="quarter" idx="10"/>
          </p:nvPr>
        </p:nvSpPr>
        <p:spPr>
          <a:xfrm>
            <a:off x="-66503" y="-58189"/>
            <a:ext cx="9277004" cy="4696845"/>
          </a:xfrm>
          <a:custGeom>
            <a:avLst/>
            <a:gdLst>
              <a:gd name="connsiteX0" fmla="*/ 0 w 12192000"/>
              <a:gd name="connsiteY0" fmla="*/ 4324350 h 4324350"/>
              <a:gd name="connsiteX1" fmla="*/ 1081088 w 12192000"/>
              <a:gd name="connsiteY1" fmla="*/ 0 h 4324350"/>
              <a:gd name="connsiteX2" fmla="*/ 11110913 w 12192000"/>
              <a:gd name="connsiteY2" fmla="*/ 0 h 4324350"/>
              <a:gd name="connsiteX3" fmla="*/ 12192000 w 12192000"/>
              <a:gd name="connsiteY3" fmla="*/ 4324350 h 4324350"/>
              <a:gd name="connsiteX4" fmla="*/ 0 w 12192000"/>
              <a:gd name="connsiteY4" fmla="*/ 4324350 h 4324350"/>
              <a:gd name="connsiteX0" fmla="*/ 13934 w 12205934"/>
              <a:gd name="connsiteY0" fmla="*/ 4346928 h 4346928"/>
              <a:gd name="connsiteX1" fmla="*/ 0 w 12205934"/>
              <a:gd name="connsiteY1" fmla="*/ 0 h 4346928"/>
              <a:gd name="connsiteX2" fmla="*/ 11124847 w 12205934"/>
              <a:gd name="connsiteY2" fmla="*/ 22578 h 4346928"/>
              <a:gd name="connsiteX3" fmla="*/ 12205934 w 12205934"/>
              <a:gd name="connsiteY3" fmla="*/ 4346928 h 4346928"/>
              <a:gd name="connsiteX4" fmla="*/ 13934 w 12205934"/>
              <a:gd name="connsiteY4" fmla="*/ 4346928 h 4346928"/>
              <a:gd name="connsiteX0" fmla="*/ 13934 w 12205934"/>
              <a:gd name="connsiteY0" fmla="*/ 4346928 h 4346928"/>
              <a:gd name="connsiteX1" fmla="*/ 0 w 12205934"/>
              <a:gd name="connsiteY1" fmla="*/ 0 h 4346928"/>
              <a:gd name="connsiteX2" fmla="*/ 12197291 w 12205934"/>
              <a:gd name="connsiteY2" fmla="*/ 0 h 4346928"/>
              <a:gd name="connsiteX3" fmla="*/ 12205934 w 12205934"/>
              <a:gd name="connsiteY3" fmla="*/ 4346928 h 4346928"/>
              <a:gd name="connsiteX4" fmla="*/ 13934 w 12205934"/>
              <a:gd name="connsiteY4" fmla="*/ 4346928 h 4346928"/>
              <a:gd name="connsiteX0" fmla="*/ 2645 w 12205934"/>
              <a:gd name="connsiteY0" fmla="*/ 3748616 h 4346928"/>
              <a:gd name="connsiteX1" fmla="*/ 0 w 12205934"/>
              <a:gd name="connsiteY1" fmla="*/ 0 h 4346928"/>
              <a:gd name="connsiteX2" fmla="*/ 12197291 w 12205934"/>
              <a:gd name="connsiteY2" fmla="*/ 0 h 4346928"/>
              <a:gd name="connsiteX3" fmla="*/ 12205934 w 12205934"/>
              <a:gd name="connsiteY3" fmla="*/ 4346928 h 4346928"/>
              <a:gd name="connsiteX4" fmla="*/ 2645 w 12205934"/>
              <a:gd name="connsiteY4" fmla="*/ 3748616 h 4346928"/>
              <a:gd name="connsiteX0" fmla="*/ 2645 w 12197291"/>
              <a:gd name="connsiteY0" fmla="*/ 3748616 h 4165784"/>
              <a:gd name="connsiteX1" fmla="*/ 0 w 12197291"/>
              <a:gd name="connsiteY1" fmla="*/ 0 h 4165784"/>
              <a:gd name="connsiteX2" fmla="*/ 12197291 w 12197291"/>
              <a:gd name="connsiteY2" fmla="*/ 0 h 4165784"/>
              <a:gd name="connsiteX3" fmla="*/ 12187984 w 12197291"/>
              <a:gd name="connsiteY3" fmla="*/ 4165784 h 4165784"/>
              <a:gd name="connsiteX4" fmla="*/ 2645 w 12197291"/>
              <a:gd name="connsiteY4" fmla="*/ 3748616 h 4165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7291" h="4165784">
                <a:moveTo>
                  <a:pt x="2645" y="3748616"/>
                </a:moveTo>
                <a:cubicBezTo>
                  <a:pt x="-2000" y="2299640"/>
                  <a:pt x="4645" y="1448976"/>
                  <a:pt x="0" y="0"/>
                </a:cubicBezTo>
                <a:lnTo>
                  <a:pt x="12197291" y="0"/>
                </a:lnTo>
                <a:cubicBezTo>
                  <a:pt x="12194189" y="1388595"/>
                  <a:pt x="12191086" y="2777189"/>
                  <a:pt x="12187984" y="4165784"/>
                </a:cubicBezTo>
                <a:cubicBezTo>
                  <a:pt x="8120221" y="3966347"/>
                  <a:pt x="4070408" y="3948053"/>
                  <a:pt x="2645" y="3748616"/>
                </a:cubicBezTo>
                <a:close/>
              </a:path>
            </a:pathLst>
          </a:custGeom>
        </p:spPr>
        <p:txBody>
          <a:bodyPr/>
          <a:lstStyle/>
          <a:p>
            <a:endParaRPr lang="en-US" dirty="0"/>
          </a:p>
        </p:txBody>
      </p:sp>
    </p:spTree>
    <p:extLst>
      <p:ext uri="{BB962C8B-B14F-4D97-AF65-F5344CB8AC3E}">
        <p14:creationId xmlns:p14="http://schemas.microsoft.com/office/powerpoint/2010/main" val="1959098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45272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163515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129060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77775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85083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Slide Number Placeholder 5"/>
          <p:cNvSpPr>
            <a:spLocks noGrp="1"/>
          </p:cNvSpPr>
          <p:nvPr>
            <p:ph type="sldNum" sz="quarter" idx="4"/>
          </p:nvPr>
        </p:nvSpPr>
        <p:spPr>
          <a:xfrm>
            <a:off x="8529277" y="6016598"/>
            <a:ext cx="614723" cy="384202"/>
          </a:xfrm>
          <a:prstGeom prst="rect">
            <a:avLst/>
          </a:prstGeom>
        </p:spPr>
        <p:txBody>
          <a:bodyPr/>
          <a:lstStyle>
            <a:lvl1pPr algn="ctr">
              <a:defRPr/>
            </a:lvl1pPr>
          </a:lstStyle>
          <a:p>
            <a:fld id="{FD2D0B21-8AD2-45F7-8110-D9B55E6F2D45}" type="slidenum">
              <a:rPr lang="en-US" smtClean="0"/>
              <a:pPr/>
              <a:t>‹#›</a:t>
            </a:fld>
            <a:endParaRPr lang="en-US" dirty="0"/>
          </a:p>
        </p:txBody>
      </p:sp>
    </p:spTree>
    <p:extLst>
      <p:ext uri="{BB962C8B-B14F-4D97-AF65-F5344CB8AC3E}">
        <p14:creationId xmlns:p14="http://schemas.microsoft.com/office/powerpoint/2010/main" val="370077329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62" r:id="rId5"/>
    <p:sldLayoutId id="2147483664" r:id="rId6"/>
    <p:sldLayoutId id="2147483665" r:id="rId7"/>
    <p:sldLayoutId id="2147483666" r:id="rId8"/>
    <p:sldLayoutId id="2147483667" r:id="rId9"/>
    <p:sldLayoutId id="2147483668" r:id="rId10"/>
    <p:sldLayoutId id="2147483669" r:id="rId11"/>
    <p:sldLayoutId id="2147483675" r:id="rId12"/>
    <p:sldLayoutId id="2147483676" r:id="rId13"/>
  </p:sldLayoutIdLst>
  <p:hf sldNum="0" hdr="0" ftr="0" dt="0"/>
  <p:txStyles>
    <p:titleStyle>
      <a:lvl1pPr algn="ctr" defTabSz="914400" rtl="0" eaLnBrk="1" latinLnBrk="0" hangingPunct="1">
        <a:lnSpc>
          <a:spcPct val="90000"/>
        </a:lnSpc>
        <a:spcBef>
          <a:spcPct val="0"/>
        </a:spcBef>
        <a:buNone/>
        <a:defRPr sz="4400" b="1" kern="1200">
          <a:solidFill>
            <a:srgbClr val="A6093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open.records@cpa.texas.gov"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228" y="0"/>
            <a:ext cx="10102995" cy="6412089"/>
          </a:xfrm>
          <a:prstGeom prst="rect">
            <a:avLst/>
          </a:prstGeom>
        </p:spPr>
      </p:pic>
      <p:sp>
        <p:nvSpPr>
          <p:cNvPr id="3" name="TextBox 2"/>
          <p:cNvSpPr txBox="1"/>
          <p:nvPr/>
        </p:nvSpPr>
        <p:spPr>
          <a:xfrm>
            <a:off x="492403" y="2415824"/>
            <a:ext cx="7687734" cy="1938992"/>
          </a:xfrm>
          <a:prstGeom prst="rect">
            <a:avLst/>
          </a:prstGeom>
          <a:noFill/>
        </p:spPr>
        <p:txBody>
          <a:bodyPr wrap="square" rtlCol="0">
            <a:spAutoFit/>
          </a:bodyPr>
          <a:lstStyle/>
          <a:p>
            <a:pPr algn="ctr"/>
            <a:r>
              <a:rPr lang="en-US" sz="6000" dirty="0" smtClean="0">
                <a:solidFill>
                  <a:schemeClr val="bg1"/>
                </a:solidFill>
                <a:latin typeface="Relation Two" panose="03060000000000000000" pitchFamily="66" charset="0"/>
              </a:rPr>
              <a:t>Scary Stories from the </a:t>
            </a:r>
          </a:p>
          <a:p>
            <a:pPr algn="ctr"/>
            <a:r>
              <a:rPr lang="en-US" sz="6000" dirty="0" smtClean="0">
                <a:solidFill>
                  <a:schemeClr val="bg1"/>
                </a:solidFill>
                <a:latin typeface="Relation Two" panose="03060000000000000000" pitchFamily="66" charset="0"/>
              </a:rPr>
              <a:t>Comptroller’s Office</a:t>
            </a:r>
            <a:endParaRPr lang="en-US" sz="6000" dirty="0">
              <a:solidFill>
                <a:schemeClr val="bg1"/>
              </a:solidFill>
              <a:latin typeface="Relation Two" panose="03060000000000000000" pitchFamily="66" charset="0"/>
            </a:endParaRPr>
          </a:p>
        </p:txBody>
      </p:sp>
      <p:sp>
        <p:nvSpPr>
          <p:cNvPr id="5" name="TextBox 4"/>
          <p:cNvSpPr txBox="1"/>
          <p:nvPr/>
        </p:nvSpPr>
        <p:spPr>
          <a:xfrm>
            <a:off x="1536624" y="5170311"/>
            <a:ext cx="5599289" cy="830997"/>
          </a:xfrm>
          <a:prstGeom prst="rect">
            <a:avLst/>
          </a:prstGeom>
          <a:noFill/>
        </p:spPr>
        <p:txBody>
          <a:bodyPr wrap="square" rtlCol="0">
            <a:spAutoFit/>
          </a:bodyPr>
          <a:lstStyle/>
          <a:p>
            <a:pPr algn="ctr"/>
            <a:r>
              <a:rPr lang="en-US" sz="2400" dirty="0" smtClean="0">
                <a:solidFill>
                  <a:schemeClr val="bg1"/>
                </a:solidFill>
              </a:rPr>
              <a:t>Isreal J. Miller</a:t>
            </a:r>
          </a:p>
          <a:p>
            <a:pPr algn="ctr"/>
            <a:r>
              <a:rPr lang="en-US" sz="2400" dirty="0" smtClean="0">
                <a:solidFill>
                  <a:schemeClr val="bg1"/>
                </a:solidFill>
              </a:rPr>
              <a:t>Gray Reed</a:t>
            </a:r>
            <a:endParaRPr lang="en-US" sz="2400" dirty="0">
              <a:solidFill>
                <a:schemeClr val="bg1"/>
              </a:solidFill>
            </a:endParaRPr>
          </a:p>
        </p:txBody>
      </p:sp>
    </p:spTree>
    <p:extLst>
      <p:ext uri="{BB962C8B-B14F-4D97-AF65-F5344CB8AC3E}">
        <p14:creationId xmlns:p14="http://schemas.microsoft.com/office/powerpoint/2010/main" val="1291482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Elements</a:t>
            </a:r>
            <a:endParaRPr lang="en-US" dirty="0"/>
          </a:p>
        </p:txBody>
      </p:sp>
      <p:sp>
        <p:nvSpPr>
          <p:cNvPr id="3" name="Content Placeholder 2"/>
          <p:cNvSpPr>
            <a:spLocks noGrp="1"/>
          </p:cNvSpPr>
          <p:nvPr>
            <p:ph idx="1"/>
          </p:nvPr>
        </p:nvSpPr>
        <p:spPr/>
        <p:txBody>
          <a:bodyPr/>
          <a:lstStyle/>
          <a:p>
            <a:r>
              <a:rPr lang="en-US" dirty="0"/>
              <a:t>An auditor’s primary function is to determine if a tax has been correctly reported and paid.  This should be done in the shortest possible time, and should create the least possible inconvenience for a taxpayer.</a:t>
            </a:r>
          </a:p>
          <a:p>
            <a:pPr marL="0" indent="0">
              <a:buNone/>
            </a:pPr>
            <a:endParaRPr lang="en-US" dirty="0"/>
          </a:p>
        </p:txBody>
      </p:sp>
    </p:spTree>
    <p:extLst>
      <p:ext uri="{BB962C8B-B14F-4D97-AF65-F5344CB8AC3E}">
        <p14:creationId xmlns:p14="http://schemas.microsoft.com/office/powerpoint/2010/main" val="425109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Elements</a:t>
            </a:r>
            <a:endParaRPr lang="en-US" dirty="0"/>
          </a:p>
        </p:txBody>
      </p:sp>
      <p:sp>
        <p:nvSpPr>
          <p:cNvPr id="3" name="Content Placeholder 2"/>
          <p:cNvSpPr>
            <a:spLocks noGrp="1"/>
          </p:cNvSpPr>
          <p:nvPr>
            <p:ph idx="1"/>
          </p:nvPr>
        </p:nvSpPr>
        <p:spPr/>
        <p:txBody>
          <a:bodyPr/>
          <a:lstStyle/>
          <a:p>
            <a:pPr marL="0" indent="0">
              <a:buNone/>
            </a:pPr>
            <a:r>
              <a:rPr lang="en-US" dirty="0"/>
              <a:t>Five essential elements are used to meet audit objectives:</a:t>
            </a:r>
          </a:p>
          <a:p>
            <a:pPr marL="514350" lvl="0" indent="-514350">
              <a:buFont typeface="+mj-lt"/>
              <a:buAutoNum type="arabicPeriod"/>
            </a:pPr>
            <a:r>
              <a:rPr lang="en-US" b="1" dirty="0"/>
              <a:t>Taxpayer Relations</a:t>
            </a:r>
            <a:endParaRPr lang="en-US" dirty="0"/>
          </a:p>
          <a:p>
            <a:pPr marL="0" indent="0">
              <a:buNone/>
            </a:pPr>
            <a:r>
              <a:rPr lang="en-US" dirty="0"/>
              <a:t>The benefit derived from developing a good relationship with a taxpayer is two-fold.  The taxpayer tends to become more comfortable with the audit situation, which allows the audit process to flow more smoothly.</a:t>
            </a:r>
          </a:p>
          <a:p>
            <a:endParaRPr lang="en-US" dirty="0"/>
          </a:p>
        </p:txBody>
      </p:sp>
    </p:spTree>
    <p:extLst>
      <p:ext uri="{BB962C8B-B14F-4D97-AF65-F5344CB8AC3E}">
        <p14:creationId xmlns:p14="http://schemas.microsoft.com/office/powerpoint/2010/main" val="4269814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Elements</a:t>
            </a:r>
            <a:endParaRPr lang="en-US" dirty="0"/>
          </a:p>
        </p:txBody>
      </p:sp>
      <p:sp>
        <p:nvSpPr>
          <p:cNvPr id="3" name="Content Placeholder 2"/>
          <p:cNvSpPr>
            <a:spLocks noGrp="1"/>
          </p:cNvSpPr>
          <p:nvPr>
            <p:ph idx="1"/>
          </p:nvPr>
        </p:nvSpPr>
        <p:spPr/>
        <p:txBody>
          <a:bodyPr/>
          <a:lstStyle/>
          <a:p>
            <a:pPr marL="0" lvl="0" indent="0">
              <a:buNone/>
            </a:pPr>
            <a:r>
              <a:rPr lang="en-US" b="1" dirty="0" smtClean="0"/>
              <a:t>2. Planning </a:t>
            </a:r>
            <a:r>
              <a:rPr lang="en-US" b="1" dirty="0"/>
              <a:t>Activities</a:t>
            </a:r>
            <a:endParaRPr lang="en-US" dirty="0"/>
          </a:p>
          <a:p>
            <a:pPr marL="0" indent="0">
              <a:buNone/>
            </a:pPr>
            <a:r>
              <a:rPr lang="en-US" dirty="0" smtClean="0"/>
              <a:t>Planning </a:t>
            </a:r>
            <a:r>
              <a:rPr lang="en-US" dirty="0"/>
              <a:t>an audit begins when an audit assignment is received.  It is very important that all audit activities, including pre-audit preparation, be documented in the Audit Plan.</a:t>
            </a:r>
          </a:p>
          <a:p>
            <a:pPr marL="0" indent="0">
              <a:buNone/>
            </a:pPr>
            <a:endParaRPr lang="en-US" dirty="0"/>
          </a:p>
        </p:txBody>
      </p:sp>
    </p:spTree>
    <p:extLst>
      <p:ext uri="{BB962C8B-B14F-4D97-AF65-F5344CB8AC3E}">
        <p14:creationId xmlns:p14="http://schemas.microsoft.com/office/powerpoint/2010/main" val="196363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Elements</a:t>
            </a:r>
            <a:endParaRPr lang="en-US" dirty="0"/>
          </a:p>
        </p:txBody>
      </p:sp>
      <p:sp>
        <p:nvSpPr>
          <p:cNvPr id="3" name="Content Placeholder 2"/>
          <p:cNvSpPr>
            <a:spLocks noGrp="1"/>
          </p:cNvSpPr>
          <p:nvPr>
            <p:ph idx="1"/>
          </p:nvPr>
        </p:nvSpPr>
        <p:spPr>
          <a:xfrm>
            <a:off x="276578" y="1690689"/>
            <a:ext cx="8590844" cy="4351338"/>
          </a:xfrm>
        </p:spPr>
        <p:txBody>
          <a:bodyPr>
            <a:noAutofit/>
          </a:bodyPr>
          <a:lstStyle/>
          <a:p>
            <a:pPr marL="0" indent="0">
              <a:lnSpc>
                <a:spcPct val="120000"/>
              </a:lnSpc>
              <a:buNone/>
            </a:pPr>
            <a:r>
              <a:rPr lang="en-US" sz="2400" dirty="0"/>
              <a:t>Here is a tidbit from Comptroller’s Decision No. 102,268 (2014</a:t>
            </a:r>
            <a:r>
              <a:rPr lang="en-US" sz="2400" dirty="0" smtClean="0"/>
              <a:t>):</a:t>
            </a:r>
            <a:endParaRPr lang="en-US" sz="2400" dirty="0"/>
          </a:p>
          <a:p>
            <a:pPr marL="457200" lvl="1" indent="0">
              <a:lnSpc>
                <a:spcPct val="120000"/>
              </a:lnSpc>
              <a:buNone/>
            </a:pPr>
            <a:r>
              <a:rPr lang="en-US" sz="2000" i="1" dirty="0" smtClean="0"/>
              <a:t>If only one fact is clear from the evidence, it is that the auditor was </a:t>
            </a:r>
            <a:r>
              <a:rPr lang="en-US" sz="2000" i="1" dirty="0"/>
              <a:t>extremely frustrated by Petitioner’s document production. </a:t>
            </a:r>
            <a:r>
              <a:rPr lang="en-US" sz="2000" i="1" dirty="0" smtClean="0"/>
              <a:t>She </a:t>
            </a:r>
            <a:r>
              <a:rPr lang="en-US" sz="2000" i="1" dirty="0"/>
              <a:t>found Petitioner’s documentation incomplete, unreliable, </a:t>
            </a:r>
            <a:r>
              <a:rPr lang="en-US" sz="2000" i="1" dirty="0" smtClean="0"/>
              <a:t>and </a:t>
            </a:r>
            <a:r>
              <a:rPr lang="en-US" sz="2000" i="1" dirty="0"/>
              <a:t>insufficiently explained.  The ALJ finds that the audit </a:t>
            </a:r>
            <a:r>
              <a:rPr lang="en-US" sz="2000" i="1" dirty="0" smtClean="0"/>
              <a:t>documentation </a:t>
            </a:r>
            <a:r>
              <a:rPr lang="en-US" sz="2000" i="1" dirty="0"/>
              <a:t>demonstrates, prima facie, that the </a:t>
            </a:r>
            <a:r>
              <a:rPr lang="en-US" sz="2000" i="1" dirty="0" smtClean="0"/>
              <a:t>auditor’s </a:t>
            </a:r>
            <a:r>
              <a:rPr lang="en-US" sz="2000" i="1" dirty="0"/>
              <a:t>use of estimation methodologies was authorized</a:t>
            </a:r>
            <a:r>
              <a:rPr lang="en-US" sz="2000" i="1" dirty="0" smtClean="0"/>
              <a:t>.</a:t>
            </a:r>
            <a:endParaRPr lang="en-US" sz="2000" i="1" dirty="0"/>
          </a:p>
          <a:p>
            <a:pPr marL="0" indent="0">
              <a:lnSpc>
                <a:spcPct val="120000"/>
              </a:lnSpc>
              <a:buNone/>
            </a:pPr>
            <a:r>
              <a:rPr lang="en-US" sz="2400" dirty="0"/>
              <a:t>The audit plan is helpful in preparing a statement of grounds to contest audit results.  It is available through an open records request emailed to: </a:t>
            </a:r>
            <a:r>
              <a:rPr lang="en-US" sz="2400" u="sng" dirty="0">
                <a:hlinkClick r:id="rId2"/>
              </a:rPr>
              <a:t>open.records@cpa.texas.gov</a:t>
            </a:r>
            <a:r>
              <a:rPr lang="en-US" sz="2400" dirty="0"/>
              <a:t> and supported with a valid power of attorney.</a:t>
            </a:r>
          </a:p>
        </p:txBody>
      </p:sp>
    </p:spTree>
    <p:extLst>
      <p:ext uri="{BB962C8B-B14F-4D97-AF65-F5344CB8AC3E}">
        <p14:creationId xmlns:p14="http://schemas.microsoft.com/office/powerpoint/2010/main" val="1123172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to Obtain Information</a:t>
            </a:r>
          </a:p>
        </p:txBody>
      </p:sp>
      <p:sp>
        <p:nvSpPr>
          <p:cNvPr id="3" name="Content Placeholder 2"/>
          <p:cNvSpPr>
            <a:spLocks noGrp="1"/>
          </p:cNvSpPr>
          <p:nvPr>
            <p:ph idx="1"/>
          </p:nvPr>
        </p:nvSpPr>
        <p:spPr/>
        <p:txBody>
          <a:bodyPr>
            <a:normAutofit fontScale="77500" lnSpcReduction="20000"/>
          </a:bodyPr>
          <a:lstStyle/>
          <a:p>
            <a:pPr marL="514350" lvl="0" indent="-514350">
              <a:lnSpc>
                <a:spcPct val="120000"/>
              </a:lnSpc>
              <a:buFont typeface="+mj-lt"/>
              <a:buAutoNum type="arabicPeriod"/>
            </a:pPr>
            <a:r>
              <a:rPr lang="en-US" dirty="0" smtClean="0"/>
              <a:t>Submit </a:t>
            </a:r>
            <a:r>
              <a:rPr lang="en-US" dirty="0"/>
              <a:t>a request by mail, fax, email or in person according to a governmental body's reasonable procedures.</a:t>
            </a:r>
          </a:p>
          <a:p>
            <a:pPr marL="514350" lvl="0" indent="-514350">
              <a:lnSpc>
                <a:spcPct val="120000"/>
              </a:lnSpc>
              <a:buFont typeface="+mj-lt"/>
              <a:buAutoNum type="arabicPeriod"/>
            </a:pPr>
            <a:r>
              <a:rPr lang="en-US" dirty="0"/>
              <a:t>Include enough description and detail about the information requested to enable the governmental body to accurately identify and locate the information requested.</a:t>
            </a:r>
          </a:p>
          <a:p>
            <a:pPr marL="514350" lvl="0" indent="-514350">
              <a:lnSpc>
                <a:spcPct val="120000"/>
              </a:lnSpc>
              <a:buFont typeface="+mj-lt"/>
              <a:buAutoNum type="arabicPeriod"/>
            </a:pPr>
            <a:r>
              <a:rPr lang="en-US" dirty="0"/>
              <a:t>Cooperate with the governmental body's reasonable efforts to clarify the type or amount of information requested.</a:t>
            </a:r>
          </a:p>
        </p:txBody>
      </p:sp>
    </p:spTree>
    <p:extLst>
      <p:ext uri="{BB962C8B-B14F-4D97-AF65-F5344CB8AC3E}">
        <p14:creationId xmlns:p14="http://schemas.microsoft.com/office/powerpoint/2010/main" val="2767456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Information to be Released</a:t>
            </a:r>
          </a:p>
        </p:txBody>
      </p:sp>
      <p:sp>
        <p:nvSpPr>
          <p:cNvPr id="3" name="Content Placeholder 2"/>
          <p:cNvSpPr>
            <a:spLocks noGrp="1"/>
          </p:cNvSpPr>
          <p:nvPr>
            <p:ph idx="1"/>
          </p:nvPr>
        </p:nvSpPr>
        <p:spPr/>
        <p:txBody>
          <a:bodyPr>
            <a:normAutofit/>
          </a:bodyPr>
          <a:lstStyle/>
          <a:p>
            <a:pPr marL="0" indent="0">
              <a:lnSpc>
                <a:spcPct val="100000"/>
              </a:lnSpc>
              <a:buNone/>
            </a:pPr>
            <a:r>
              <a:rPr lang="en-US" dirty="0" smtClean="0"/>
              <a:t>You </a:t>
            </a:r>
            <a:r>
              <a:rPr lang="en-US" dirty="0"/>
              <a:t>may review it promptly, and if it cannot be produced within 10 working </a:t>
            </a:r>
            <a:r>
              <a:rPr lang="en-US" dirty="0" smtClean="0"/>
              <a:t>days </a:t>
            </a:r>
            <a:r>
              <a:rPr lang="en-US" dirty="0"/>
              <a:t>the public information officer will notify you in writing of the reasonable </a:t>
            </a:r>
            <a:r>
              <a:rPr lang="en-US" dirty="0" smtClean="0"/>
              <a:t>date </a:t>
            </a:r>
            <a:r>
              <a:rPr lang="en-US" dirty="0"/>
              <a:t>and time when it will be available.</a:t>
            </a:r>
          </a:p>
        </p:txBody>
      </p:sp>
    </p:spTree>
    <p:extLst>
      <p:ext uri="{BB962C8B-B14F-4D97-AF65-F5344CB8AC3E}">
        <p14:creationId xmlns:p14="http://schemas.microsoft.com/office/powerpoint/2010/main" val="2516469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Records</a:t>
            </a:r>
          </a:p>
        </p:txBody>
      </p:sp>
      <p:sp>
        <p:nvSpPr>
          <p:cNvPr id="3" name="Content Placeholder 2"/>
          <p:cNvSpPr>
            <a:spLocks noGrp="1"/>
          </p:cNvSpPr>
          <p:nvPr>
            <p:ph idx="1"/>
          </p:nvPr>
        </p:nvSpPr>
        <p:spPr>
          <a:xfrm>
            <a:off x="720725" y="1803047"/>
            <a:ext cx="7702550" cy="4351338"/>
          </a:xfrm>
        </p:spPr>
        <p:txBody>
          <a:bodyPr>
            <a:noAutofit/>
          </a:bodyPr>
          <a:lstStyle/>
          <a:p>
            <a:pPr marL="0" indent="0">
              <a:buNone/>
            </a:pPr>
            <a:r>
              <a:rPr lang="en-US" sz="2400" dirty="0" smtClean="0"/>
              <a:t>You </a:t>
            </a:r>
            <a:r>
              <a:rPr lang="en-US" sz="2400" dirty="0"/>
              <a:t>must respond to any written estimate of charges within 10 days of the </a:t>
            </a:r>
            <a:r>
              <a:rPr lang="en-US" sz="2400" dirty="0" smtClean="0"/>
              <a:t>date </a:t>
            </a:r>
            <a:r>
              <a:rPr lang="en-US" sz="2400" dirty="0"/>
              <a:t>the governmental body sent it or the request is considered </a:t>
            </a:r>
            <a:r>
              <a:rPr lang="en-US" sz="2400" dirty="0" smtClean="0"/>
              <a:t>automatically </a:t>
            </a:r>
            <a:r>
              <a:rPr lang="en-US" sz="2400" dirty="0"/>
              <a:t>withdrawn.  If estimated costs exceed $100.00 the </a:t>
            </a:r>
            <a:r>
              <a:rPr lang="en-US" sz="2400" dirty="0" smtClean="0"/>
              <a:t>governmental </a:t>
            </a:r>
            <a:r>
              <a:rPr lang="en-US" sz="2400" dirty="0"/>
              <a:t>body may require a bond, prepayment or deposit.  Make a </a:t>
            </a:r>
            <a:r>
              <a:rPr lang="en-US" sz="2400" dirty="0" smtClean="0"/>
              <a:t>timely </a:t>
            </a:r>
            <a:r>
              <a:rPr lang="en-US" sz="2400" dirty="0"/>
              <a:t>payment for all mutually agreed charges.  A governmental body can </a:t>
            </a:r>
            <a:r>
              <a:rPr lang="en-US" sz="2400" dirty="0" smtClean="0"/>
              <a:t>demand </a:t>
            </a:r>
            <a:r>
              <a:rPr lang="en-US" sz="2400" dirty="0"/>
              <a:t>payment of overdue balances exceeding $100.00, or obtain a </a:t>
            </a:r>
            <a:r>
              <a:rPr lang="en-US" sz="2400" dirty="0" smtClean="0"/>
              <a:t>security </a:t>
            </a:r>
            <a:r>
              <a:rPr lang="en-US" sz="2400" dirty="0"/>
              <a:t>deposit, before processing additional requests from you.</a:t>
            </a:r>
          </a:p>
        </p:txBody>
      </p:sp>
    </p:spTree>
    <p:extLst>
      <p:ext uri="{BB962C8B-B14F-4D97-AF65-F5344CB8AC3E}">
        <p14:creationId xmlns:p14="http://schemas.microsoft.com/office/powerpoint/2010/main" val="268374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Elements</a:t>
            </a:r>
            <a:endParaRPr lang="en-US" dirty="0"/>
          </a:p>
        </p:txBody>
      </p:sp>
      <p:sp>
        <p:nvSpPr>
          <p:cNvPr id="3" name="Content Placeholder 2"/>
          <p:cNvSpPr>
            <a:spLocks noGrp="1"/>
          </p:cNvSpPr>
          <p:nvPr>
            <p:ph idx="1"/>
          </p:nvPr>
        </p:nvSpPr>
        <p:spPr/>
        <p:txBody>
          <a:bodyPr/>
          <a:lstStyle/>
          <a:p>
            <a:pPr marL="0" lvl="0" indent="0">
              <a:buNone/>
            </a:pPr>
            <a:r>
              <a:rPr lang="en-US" b="1" dirty="0" smtClean="0"/>
              <a:t>3. </a:t>
            </a:r>
            <a:r>
              <a:rPr lang="en-US" b="1" dirty="0"/>
              <a:t>Examination of Records</a:t>
            </a:r>
            <a:endParaRPr lang="en-US" dirty="0"/>
          </a:p>
          <a:p>
            <a:pPr marL="0" indent="0">
              <a:buNone/>
            </a:pPr>
            <a:r>
              <a:rPr lang="en-US" dirty="0"/>
              <a:t>Gather and evaluate sufficient records to provide an adequate basis for determining the accuracy of the tax returns filed.</a:t>
            </a:r>
          </a:p>
          <a:p>
            <a:pPr marL="0" indent="0">
              <a:buNone/>
            </a:pPr>
            <a:endParaRPr lang="en-US" dirty="0"/>
          </a:p>
        </p:txBody>
      </p:sp>
    </p:spTree>
    <p:extLst>
      <p:ext uri="{BB962C8B-B14F-4D97-AF65-F5344CB8AC3E}">
        <p14:creationId xmlns:p14="http://schemas.microsoft.com/office/powerpoint/2010/main" val="2926973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836" y="376415"/>
            <a:ext cx="6912328" cy="1325563"/>
          </a:xfrm>
        </p:spPr>
        <p:txBody>
          <a:bodyPr>
            <a:noAutofit/>
          </a:bodyPr>
          <a:lstStyle/>
          <a:p>
            <a:pPr>
              <a:lnSpc>
                <a:spcPct val="120000"/>
              </a:lnSpc>
            </a:pPr>
            <a:r>
              <a:rPr lang="en-US" dirty="0"/>
              <a:t>Comptroller’s Decision 105,774 (2013</a:t>
            </a:r>
            <a:r>
              <a:rPr lang="en-US" dirty="0" smtClean="0"/>
              <a:t>)</a:t>
            </a:r>
            <a:endParaRPr lang="en-US" dirty="0"/>
          </a:p>
        </p:txBody>
      </p:sp>
      <p:pic>
        <p:nvPicPr>
          <p:cNvPr id="4" name="Picture 3"/>
          <p:cNvPicPr/>
          <p:nvPr/>
        </p:nvPicPr>
        <p:blipFill>
          <a:blip r:embed="rId2"/>
          <a:stretch>
            <a:fillRect/>
          </a:stretch>
        </p:blipFill>
        <p:spPr>
          <a:xfrm>
            <a:off x="1600200" y="2320562"/>
            <a:ext cx="5943600" cy="3348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27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0000"/>
              </a:lnSpc>
            </a:pPr>
            <a:r>
              <a:rPr lang="en-US" dirty="0"/>
              <a:t>Application of the Law </a:t>
            </a:r>
          </a:p>
        </p:txBody>
      </p:sp>
      <p:sp>
        <p:nvSpPr>
          <p:cNvPr id="3" name="Content Placeholder 2"/>
          <p:cNvSpPr>
            <a:spLocks noGrp="1"/>
          </p:cNvSpPr>
          <p:nvPr>
            <p:ph idx="1"/>
          </p:nvPr>
        </p:nvSpPr>
        <p:spPr/>
        <p:txBody>
          <a:bodyPr>
            <a:normAutofit fontScale="70000" lnSpcReduction="20000"/>
          </a:bodyPr>
          <a:lstStyle/>
          <a:p>
            <a:pPr marL="0" lvl="0" indent="0">
              <a:lnSpc>
                <a:spcPct val="120000"/>
              </a:lnSpc>
              <a:buNone/>
            </a:pPr>
            <a:r>
              <a:rPr lang="en-US" dirty="0" smtClean="0"/>
              <a:t>An </a:t>
            </a:r>
            <a:r>
              <a:rPr lang="en-US" dirty="0"/>
              <a:t>auditor must be familiar with the requirements of the law administered.  Copies of all tax laws are available in every audit office.</a:t>
            </a:r>
          </a:p>
          <a:p>
            <a:pPr marL="0" indent="0">
              <a:lnSpc>
                <a:spcPct val="120000"/>
              </a:lnSpc>
              <a:buNone/>
            </a:pPr>
            <a:r>
              <a:rPr lang="en-US" dirty="0" smtClean="0"/>
              <a:t>Rules </a:t>
            </a:r>
            <a:r>
              <a:rPr lang="en-US" dirty="0"/>
              <a:t>issued by the Comptroller and registered with the Secretary of State have the effect of law and serve as guides for interpreting laws.  Comptroller employees may view the rules on the Comptroller's internal Web site.  The general public may view the rules via the Comptroller's website</a:t>
            </a:r>
            <a:r>
              <a:rPr lang="en-US" dirty="0" smtClean="0"/>
              <a:t>.</a:t>
            </a:r>
            <a:endParaRPr lang="en-US" dirty="0"/>
          </a:p>
          <a:p>
            <a:pPr marL="0" lvl="0" indent="0">
              <a:lnSpc>
                <a:spcPct val="120000"/>
              </a:lnSpc>
              <a:buNone/>
            </a:pPr>
            <a:r>
              <a:rPr lang="en-US" dirty="0"/>
              <a:t>Another reference source is memoranda issued by the Comptroller’s office.</a:t>
            </a:r>
          </a:p>
          <a:p>
            <a:pPr marL="0" indent="0">
              <a:lnSpc>
                <a:spcPct val="120000"/>
              </a:lnSpc>
              <a:buNone/>
            </a:pPr>
            <a:endParaRPr lang="en-US" dirty="0"/>
          </a:p>
        </p:txBody>
      </p:sp>
    </p:spTree>
    <p:extLst>
      <p:ext uri="{BB962C8B-B14F-4D97-AF65-F5344CB8AC3E}">
        <p14:creationId xmlns:p14="http://schemas.microsoft.com/office/powerpoint/2010/main" val="2581556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Isreal J. Miller</a:t>
            </a:r>
            <a:endParaRPr lang="en-US" dirty="0"/>
          </a:p>
        </p:txBody>
      </p:sp>
      <p:sp>
        <p:nvSpPr>
          <p:cNvPr id="3" name="Text Placeholder 2"/>
          <p:cNvSpPr>
            <a:spLocks noGrp="1"/>
          </p:cNvSpPr>
          <p:nvPr>
            <p:ph type="body" sz="quarter" idx="15"/>
          </p:nvPr>
        </p:nvSpPr>
        <p:spPr/>
        <p:txBody>
          <a:bodyPr>
            <a:normAutofit fontScale="92500" lnSpcReduction="20000"/>
          </a:bodyPr>
          <a:lstStyle/>
          <a:p>
            <a:r>
              <a:rPr lang="en-US" dirty="0"/>
              <a:t>Leader of the State and Local Tax Practice Group</a:t>
            </a:r>
          </a:p>
        </p:txBody>
      </p:sp>
      <p:sp>
        <p:nvSpPr>
          <p:cNvPr id="4" name="Text Placeholder 3"/>
          <p:cNvSpPr>
            <a:spLocks noGrp="1"/>
          </p:cNvSpPr>
          <p:nvPr>
            <p:ph type="body" sz="quarter" idx="16"/>
          </p:nvPr>
        </p:nvSpPr>
        <p:spPr>
          <a:xfrm>
            <a:off x="3999661" y="3102726"/>
            <a:ext cx="4727481" cy="398119"/>
          </a:xfrm>
        </p:spPr>
        <p:txBody>
          <a:bodyPr/>
          <a:lstStyle/>
          <a:p>
            <a:r>
              <a:rPr lang="en-US" dirty="0" smtClean="0"/>
              <a:t>B.A., University of Texas at Austin</a:t>
            </a:r>
            <a:endParaRPr lang="en-US" dirty="0"/>
          </a:p>
        </p:txBody>
      </p:sp>
      <p:sp>
        <p:nvSpPr>
          <p:cNvPr id="5" name="Text Placeholder 4"/>
          <p:cNvSpPr>
            <a:spLocks noGrp="1"/>
          </p:cNvSpPr>
          <p:nvPr>
            <p:ph type="body" sz="quarter" idx="17"/>
          </p:nvPr>
        </p:nvSpPr>
        <p:spPr>
          <a:xfrm>
            <a:off x="3999661" y="3425912"/>
            <a:ext cx="4727481" cy="644290"/>
          </a:xfrm>
        </p:spPr>
        <p:txBody>
          <a:bodyPr/>
          <a:lstStyle/>
          <a:p>
            <a:r>
              <a:rPr lang="en-US" dirty="0" smtClean="0"/>
              <a:t>M.S., Personal Financial Planning, Texas Tech University</a:t>
            </a:r>
            <a:endParaRPr lang="en-US" dirty="0"/>
          </a:p>
        </p:txBody>
      </p:sp>
      <p:pic>
        <p:nvPicPr>
          <p:cNvPr id="9" name="Picture Placeholder 8"/>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t="2301" b="2301"/>
          <a:stretch>
            <a:fillRect/>
          </a:stretch>
        </p:blipFill>
        <p:spPr>
          <a:xfrm>
            <a:off x="739056" y="1512777"/>
            <a:ext cx="2835967" cy="3787385"/>
          </a:xfrm>
        </p:spPr>
      </p:pic>
      <p:sp>
        <p:nvSpPr>
          <p:cNvPr id="7" name="Text Placeholder 6"/>
          <p:cNvSpPr>
            <a:spLocks noGrp="1"/>
          </p:cNvSpPr>
          <p:nvPr>
            <p:ph type="body" sz="quarter" idx="20"/>
          </p:nvPr>
        </p:nvSpPr>
        <p:spPr>
          <a:xfrm>
            <a:off x="3676624" y="5049947"/>
            <a:ext cx="5050518" cy="500431"/>
          </a:xfrm>
        </p:spPr>
        <p:txBody>
          <a:bodyPr/>
          <a:lstStyle/>
          <a:p>
            <a:r>
              <a:rPr lang="en-US" dirty="0" smtClean="0"/>
              <a:t>Experience</a:t>
            </a:r>
            <a:endParaRPr lang="en-US" dirty="0"/>
          </a:p>
        </p:txBody>
      </p:sp>
      <p:sp>
        <p:nvSpPr>
          <p:cNvPr id="8" name="Text Placeholder 7"/>
          <p:cNvSpPr>
            <a:spLocks noGrp="1"/>
          </p:cNvSpPr>
          <p:nvPr>
            <p:ph type="body" sz="quarter" idx="21"/>
          </p:nvPr>
        </p:nvSpPr>
        <p:spPr>
          <a:xfrm>
            <a:off x="3999661" y="5396648"/>
            <a:ext cx="4727481" cy="1133475"/>
          </a:xfrm>
        </p:spPr>
        <p:txBody>
          <a:bodyPr>
            <a:normAutofit/>
          </a:bodyPr>
          <a:lstStyle/>
          <a:p>
            <a:r>
              <a:rPr lang="en-US" dirty="0" smtClean="0"/>
              <a:t>Served </a:t>
            </a:r>
            <a:r>
              <a:rPr lang="en-US" dirty="0"/>
              <a:t>for 5</a:t>
            </a:r>
            <a:r>
              <a:rPr lang="en-US" dirty="0" smtClean="0"/>
              <a:t> </a:t>
            </a:r>
            <a:r>
              <a:rPr lang="en-US" dirty="0"/>
              <a:t>years as an attorney in the Administrative Hearings Section of the Texas Comptroller of Public Accounts</a:t>
            </a:r>
          </a:p>
        </p:txBody>
      </p:sp>
      <p:sp>
        <p:nvSpPr>
          <p:cNvPr id="10" name="Text Placeholder 4"/>
          <p:cNvSpPr txBox="1">
            <a:spLocks/>
          </p:cNvSpPr>
          <p:nvPr/>
        </p:nvSpPr>
        <p:spPr>
          <a:xfrm>
            <a:off x="3999660" y="4070202"/>
            <a:ext cx="4727481" cy="343684"/>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buFont typeface="Arial" panose="020B0604020202020204" pitchFamily="34" charset="0"/>
              <a:buChar char="•"/>
              <a:defRPr sz="21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J.D., Texas Tech University School of Law</a:t>
            </a:r>
            <a:endParaRPr lang="en-US" dirty="0"/>
          </a:p>
        </p:txBody>
      </p:sp>
      <p:sp>
        <p:nvSpPr>
          <p:cNvPr id="11" name="Text Placeholder 4"/>
          <p:cNvSpPr txBox="1">
            <a:spLocks/>
          </p:cNvSpPr>
          <p:nvPr/>
        </p:nvSpPr>
        <p:spPr>
          <a:xfrm>
            <a:off x="3999660" y="4405657"/>
            <a:ext cx="4727481" cy="644290"/>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buFont typeface="Arial" panose="020B0604020202020204" pitchFamily="34" charset="0"/>
              <a:buChar char="•"/>
              <a:defRPr sz="21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LL.M., Taxation, Southern Methodist University </a:t>
            </a:r>
            <a:r>
              <a:rPr lang="en-US" dirty="0" err="1" smtClean="0"/>
              <a:t>Dedman</a:t>
            </a:r>
            <a:r>
              <a:rPr lang="en-US" dirty="0" smtClean="0"/>
              <a:t> School of Law</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55" y="5315351"/>
            <a:ext cx="1738455" cy="990920"/>
          </a:xfrm>
          <a:prstGeom prst="rect">
            <a:avLst/>
          </a:prstGeom>
        </p:spPr>
      </p:pic>
      <p:pic>
        <p:nvPicPr>
          <p:cNvPr id="15" name="Picture 4" descr="Image result for cpa tex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1651" y="5416709"/>
            <a:ext cx="788203" cy="78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58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Elements</a:t>
            </a:r>
            <a:endParaRPr lang="en-US" dirty="0"/>
          </a:p>
        </p:txBody>
      </p:sp>
      <p:sp>
        <p:nvSpPr>
          <p:cNvPr id="3" name="Content Placeholder 2"/>
          <p:cNvSpPr>
            <a:spLocks noGrp="1"/>
          </p:cNvSpPr>
          <p:nvPr>
            <p:ph idx="1"/>
          </p:nvPr>
        </p:nvSpPr>
        <p:spPr/>
        <p:txBody>
          <a:bodyPr/>
          <a:lstStyle/>
          <a:p>
            <a:pPr marL="0" lvl="0" indent="0">
              <a:buNone/>
            </a:pPr>
            <a:r>
              <a:rPr lang="en-US" b="1" dirty="0" smtClean="0"/>
              <a:t>4. Documentation</a:t>
            </a:r>
            <a:endParaRPr lang="en-US" dirty="0"/>
          </a:p>
          <a:p>
            <a:pPr marL="0" indent="0">
              <a:buNone/>
            </a:pPr>
            <a:r>
              <a:rPr lang="en-US" dirty="0"/>
              <a:t>Use documentation to note pertinent audit evidence discovered during an audit.  A well-documented audit will consist of a complete record of evidence examined by the auditor to support any findings.  Also, document any oral statements made by the taxpayer which may be important to support any audit findings.</a:t>
            </a:r>
          </a:p>
          <a:p>
            <a:pPr marL="0" indent="0">
              <a:buNone/>
            </a:pPr>
            <a:endParaRPr lang="en-US" dirty="0"/>
          </a:p>
        </p:txBody>
      </p:sp>
    </p:spTree>
    <p:extLst>
      <p:ext uri="{BB962C8B-B14F-4D97-AF65-F5344CB8AC3E}">
        <p14:creationId xmlns:p14="http://schemas.microsoft.com/office/powerpoint/2010/main" val="4259473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25" y="925689"/>
            <a:ext cx="7702550" cy="5228696"/>
          </a:xfrm>
        </p:spPr>
        <p:txBody>
          <a:bodyPr>
            <a:noAutofit/>
          </a:bodyPr>
          <a:lstStyle/>
          <a:p>
            <a:pPr marL="0" indent="0">
              <a:buNone/>
            </a:pPr>
            <a:r>
              <a:rPr lang="en-US" sz="2800" b="1" dirty="0"/>
              <a:t>Audit Assignment</a:t>
            </a:r>
            <a:endParaRPr lang="en-US" sz="2800" dirty="0"/>
          </a:p>
          <a:p>
            <a:pPr marL="0" indent="0">
              <a:buNone/>
            </a:pPr>
            <a:r>
              <a:rPr lang="en-US" sz="2800" dirty="0" smtClean="0"/>
              <a:t>The </a:t>
            </a:r>
            <a:r>
              <a:rPr lang="en-US" sz="2800" dirty="0"/>
              <a:t>first step in the audit process occurs when the auditor receives the audit </a:t>
            </a:r>
            <a:r>
              <a:rPr lang="en-US" sz="2800" dirty="0" smtClean="0"/>
              <a:t>assignment.</a:t>
            </a:r>
          </a:p>
          <a:p>
            <a:pPr marL="0" indent="0">
              <a:buNone/>
            </a:pPr>
            <a:endParaRPr lang="en-US" sz="2800" dirty="0"/>
          </a:p>
          <a:p>
            <a:pPr marL="0" indent="0">
              <a:buNone/>
            </a:pPr>
            <a:r>
              <a:rPr lang="en-US" sz="2800" b="1" dirty="0" smtClean="0"/>
              <a:t>Pre-Audit </a:t>
            </a:r>
            <a:r>
              <a:rPr lang="en-US" sz="2800" b="1" dirty="0"/>
              <a:t>Research and Review</a:t>
            </a:r>
            <a:endParaRPr lang="en-US" sz="2800" dirty="0"/>
          </a:p>
          <a:p>
            <a:pPr marL="0" indent="0">
              <a:buNone/>
            </a:pPr>
            <a:r>
              <a:rPr lang="en-US" sz="2800" dirty="0" smtClean="0"/>
              <a:t>This </a:t>
            </a:r>
            <a:r>
              <a:rPr lang="en-US" sz="2800" dirty="0"/>
              <a:t>research period is when the auditor reviews information about the </a:t>
            </a:r>
            <a:r>
              <a:rPr lang="en-US" sz="2800" dirty="0" smtClean="0"/>
              <a:t>account </a:t>
            </a:r>
            <a:r>
              <a:rPr lang="en-US" sz="2800" dirty="0"/>
              <a:t>and the business to be audited.</a:t>
            </a:r>
          </a:p>
        </p:txBody>
      </p:sp>
    </p:spTree>
    <p:extLst>
      <p:ext uri="{BB962C8B-B14F-4D97-AF65-F5344CB8AC3E}">
        <p14:creationId xmlns:p14="http://schemas.microsoft.com/office/powerpoint/2010/main" val="18643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25" y="880533"/>
            <a:ext cx="7702550" cy="5025494"/>
          </a:xfrm>
        </p:spPr>
        <p:txBody>
          <a:bodyPr>
            <a:noAutofit/>
          </a:bodyPr>
          <a:lstStyle/>
          <a:p>
            <a:pPr marL="0" indent="0">
              <a:buNone/>
            </a:pPr>
            <a:r>
              <a:rPr lang="en-US" sz="2400" b="1" dirty="0"/>
              <a:t>Taxpayer Contact</a:t>
            </a:r>
            <a:endParaRPr lang="en-US" sz="2400" dirty="0"/>
          </a:p>
          <a:p>
            <a:pPr marL="0" indent="0">
              <a:buNone/>
            </a:pPr>
            <a:r>
              <a:rPr lang="en-US" sz="2400" dirty="0" smtClean="0"/>
              <a:t>The </a:t>
            </a:r>
            <a:r>
              <a:rPr lang="en-US" sz="2400" dirty="0"/>
              <a:t>first contact with the taxpayer occurs after initial pre-audit research and </a:t>
            </a:r>
            <a:r>
              <a:rPr lang="en-US" sz="2400" dirty="0" smtClean="0"/>
              <a:t>review </a:t>
            </a:r>
            <a:r>
              <a:rPr lang="en-US" sz="2400" dirty="0"/>
              <a:t>has been completed.  The auditor calls the taxpayer to set an </a:t>
            </a:r>
            <a:r>
              <a:rPr lang="en-US" sz="2400" dirty="0" smtClean="0"/>
              <a:t>appointment </a:t>
            </a:r>
            <a:r>
              <a:rPr lang="en-US" sz="2400" dirty="0"/>
              <a:t>to begin the audit</a:t>
            </a:r>
            <a:r>
              <a:rPr lang="en-US" sz="2400" dirty="0" smtClean="0"/>
              <a:t>.</a:t>
            </a:r>
          </a:p>
          <a:p>
            <a:pPr marL="0" indent="0">
              <a:buNone/>
            </a:pPr>
            <a:endParaRPr lang="en-US" sz="2400" dirty="0"/>
          </a:p>
          <a:p>
            <a:pPr marL="0" indent="0">
              <a:buNone/>
            </a:pPr>
            <a:r>
              <a:rPr lang="en-US" sz="2400" b="1" dirty="0" smtClean="0"/>
              <a:t>Entrance </a:t>
            </a:r>
            <a:r>
              <a:rPr lang="en-US" sz="2400" b="1" dirty="0"/>
              <a:t>Conference</a:t>
            </a:r>
            <a:endParaRPr lang="en-US" sz="2400" dirty="0"/>
          </a:p>
          <a:p>
            <a:pPr marL="0" indent="0">
              <a:buNone/>
            </a:pPr>
            <a:r>
              <a:rPr lang="en-US" sz="2400" dirty="0" smtClean="0"/>
              <a:t>The </a:t>
            </a:r>
            <a:r>
              <a:rPr lang="en-US" sz="2400" dirty="0"/>
              <a:t>first face-to-face meeting with the taxpayer occurs during the entrance </a:t>
            </a:r>
            <a:r>
              <a:rPr lang="en-US" sz="2400" dirty="0" smtClean="0"/>
              <a:t>conference</a:t>
            </a:r>
            <a:r>
              <a:rPr lang="en-US" sz="2400" dirty="0"/>
              <a:t>.  During this meeting, the auditor will obtain more information </a:t>
            </a:r>
            <a:r>
              <a:rPr lang="en-US" sz="2400" dirty="0" smtClean="0"/>
              <a:t>regarding </a:t>
            </a:r>
            <a:r>
              <a:rPr lang="en-US" sz="2400" dirty="0"/>
              <a:t>the taxpayer’s business, answer taxpayer questions, discuss </a:t>
            </a:r>
            <a:r>
              <a:rPr lang="en-US" sz="2400" dirty="0" smtClean="0"/>
              <a:t>records </a:t>
            </a:r>
            <a:r>
              <a:rPr lang="en-US" sz="2400" dirty="0"/>
              <a:t>required, and ask any other questions which will help in completing </a:t>
            </a:r>
            <a:r>
              <a:rPr lang="en-US" sz="2400" dirty="0" smtClean="0"/>
              <a:t>the </a:t>
            </a:r>
            <a:r>
              <a:rPr lang="en-US" sz="2400" dirty="0"/>
              <a:t>audit.</a:t>
            </a:r>
          </a:p>
        </p:txBody>
      </p:sp>
    </p:spTree>
    <p:extLst>
      <p:ext uri="{BB962C8B-B14F-4D97-AF65-F5344CB8AC3E}">
        <p14:creationId xmlns:p14="http://schemas.microsoft.com/office/powerpoint/2010/main" val="44618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25" y="1174044"/>
            <a:ext cx="7702550" cy="4731983"/>
          </a:xfrm>
        </p:spPr>
        <p:txBody>
          <a:bodyPr>
            <a:noAutofit/>
          </a:bodyPr>
          <a:lstStyle/>
          <a:p>
            <a:pPr marL="0" indent="0">
              <a:buNone/>
            </a:pPr>
            <a:r>
              <a:rPr lang="en-US" sz="2400" b="1" dirty="0"/>
              <a:t>Examination of Taxpayer Records</a:t>
            </a:r>
            <a:endParaRPr lang="en-US" sz="2400" dirty="0"/>
          </a:p>
          <a:p>
            <a:pPr marL="0" indent="0">
              <a:buNone/>
            </a:pPr>
            <a:r>
              <a:rPr lang="en-US" sz="2400" dirty="0" smtClean="0"/>
              <a:t>It </a:t>
            </a:r>
            <a:r>
              <a:rPr lang="en-US" sz="2400" dirty="0"/>
              <a:t>is important to determine how the taxpayer calculated the reported </a:t>
            </a:r>
            <a:r>
              <a:rPr lang="en-US" sz="2400" dirty="0" smtClean="0"/>
              <a:t>amounts</a:t>
            </a:r>
            <a:r>
              <a:rPr lang="en-US" sz="2400" dirty="0"/>
              <a:t>.  The auditor should have the taxpayer show how the return was </a:t>
            </a:r>
            <a:r>
              <a:rPr lang="en-US" sz="2400" dirty="0" smtClean="0"/>
              <a:t>prepared</a:t>
            </a:r>
            <a:r>
              <a:rPr lang="en-US" sz="2400" dirty="0"/>
              <a:t>.  Reconcile appropriate accounts with the taxpayer history after </a:t>
            </a:r>
            <a:r>
              <a:rPr lang="en-US" sz="2400" dirty="0" smtClean="0"/>
              <a:t>establishing </a:t>
            </a:r>
            <a:r>
              <a:rPr lang="en-US" sz="2400" dirty="0"/>
              <a:t>the validity of summary records</a:t>
            </a:r>
            <a:r>
              <a:rPr lang="en-US" sz="2400" dirty="0" smtClean="0"/>
              <a:t>.</a:t>
            </a:r>
          </a:p>
          <a:p>
            <a:pPr marL="0" indent="0">
              <a:buNone/>
            </a:pPr>
            <a:endParaRPr lang="en-US" sz="2400" dirty="0"/>
          </a:p>
          <a:p>
            <a:pPr marL="0" indent="0">
              <a:buNone/>
            </a:pPr>
            <a:r>
              <a:rPr lang="en-US" sz="2400" b="1" dirty="0" smtClean="0"/>
              <a:t>Exit </a:t>
            </a:r>
            <a:r>
              <a:rPr lang="en-US" sz="2400" b="1" dirty="0"/>
              <a:t>Conference</a:t>
            </a:r>
            <a:endParaRPr lang="en-US" sz="2400" dirty="0"/>
          </a:p>
          <a:p>
            <a:pPr marL="0" indent="0">
              <a:buNone/>
            </a:pPr>
            <a:r>
              <a:rPr lang="en-US" sz="2400" dirty="0" smtClean="0"/>
              <a:t>Upon </a:t>
            </a:r>
            <a:r>
              <a:rPr lang="en-US" sz="2400" dirty="0"/>
              <a:t>completion of the field work, the auditor will meet with the taxpayer </a:t>
            </a:r>
            <a:r>
              <a:rPr lang="en-US" sz="2400" dirty="0" smtClean="0"/>
              <a:t>and </a:t>
            </a:r>
            <a:r>
              <a:rPr lang="en-US" sz="2400" dirty="0"/>
              <a:t>explain the results of the audit and administrative remedies.</a:t>
            </a:r>
          </a:p>
        </p:txBody>
      </p:sp>
    </p:spTree>
    <p:extLst>
      <p:ext uri="{BB962C8B-B14F-4D97-AF65-F5344CB8AC3E}">
        <p14:creationId xmlns:p14="http://schemas.microsoft.com/office/powerpoint/2010/main" val="34041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Reconciliation Conference</a:t>
            </a:r>
          </a:p>
        </p:txBody>
      </p:sp>
      <p:sp>
        <p:nvSpPr>
          <p:cNvPr id="3" name="Content Placeholder 2"/>
          <p:cNvSpPr>
            <a:spLocks noGrp="1"/>
          </p:cNvSpPr>
          <p:nvPr>
            <p:ph idx="1"/>
          </p:nvPr>
        </p:nvSpPr>
        <p:spPr/>
        <p:txBody>
          <a:bodyPr>
            <a:noAutofit/>
          </a:bodyPr>
          <a:lstStyle/>
          <a:p>
            <a:pPr marL="0" indent="0">
              <a:buNone/>
            </a:pPr>
            <a:r>
              <a:rPr lang="en-US" sz="2800" dirty="0" smtClean="0"/>
              <a:t>A </a:t>
            </a:r>
            <a:r>
              <a:rPr lang="en-US" sz="2800" dirty="0"/>
              <a:t>reconciliation conference is available to a taxpayer who disagrees with </a:t>
            </a:r>
            <a:r>
              <a:rPr lang="en-US" sz="2800" dirty="0" smtClean="0"/>
              <a:t>the </a:t>
            </a:r>
            <a:r>
              <a:rPr lang="en-US" sz="2800" dirty="0"/>
              <a:t>audit findings.  The purpose of this conference is to re-evaluate the audit </a:t>
            </a:r>
            <a:r>
              <a:rPr lang="en-US" sz="2800" dirty="0" smtClean="0"/>
              <a:t>findings </a:t>
            </a:r>
            <a:r>
              <a:rPr lang="en-US" sz="2800" dirty="0"/>
              <a:t>and resolve any taxpayer disagreements, if possible.  The </a:t>
            </a:r>
            <a:r>
              <a:rPr lang="en-US" sz="2800" dirty="0" smtClean="0"/>
              <a:t>conference </a:t>
            </a:r>
            <a:r>
              <a:rPr lang="en-US" sz="2800" dirty="0"/>
              <a:t>usually includes the taxpayer, the auditor, the group supervisor </a:t>
            </a:r>
            <a:r>
              <a:rPr lang="en-US" sz="2800" dirty="0" smtClean="0"/>
              <a:t>and/or </a:t>
            </a:r>
            <a:r>
              <a:rPr lang="en-US" sz="2800" dirty="0"/>
              <a:t>audit manager</a:t>
            </a:r>
            <a:r>
              <a:rPr lang="en-US" sz="2800" dirty="0" smtClean="0"/>
              <a:t>.</a:t>
            </a:r>
            <a:endParaRPr lang="en-US" sz="2000" dirty="0"/>
          </a:p>
        </p:txBody>
      </p:sp>
    </p:spTree>
    <p:extLst>
      <p:ext uri="{BB962C8B-B14F-4D97-AF65-F5344CB8AC3E}">
        <p14:creationId xmlns:p14="http://schemas.microsoft.com/office/powerpoint/2010/main" val="126658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Audit Review Conference</a:t>
            </a:r>
          </a:p>
        </p:txBody>
      </p:sp>
      <p:sp>
        <p:nvSpPr>
          <p:cNvPr id="3" name="Content Placeholder 2"/>
          <p:cNvSpPr>
            <a:spLocks noGrp="1"/>
          </p:cNvSpPr>
          <p:nvPr>
            <p:ph idx="1"/>
          </p:nvPr>
        </p:nvSpPr>
        <p:spPr/>
        <p:txBody>
          <a:bodyPr>
            <a:noAutofit/>
          </a:bodyPr>
          <a:lstStyle/>
          <a:p>
            <a:pPr marL="0" indent="0">
              <a:buNone/>
            </a:pPr>
            <a:r>
              <a:rPr lang="en-US" sz="2400" dirty="0" smtClean="0"/>
              <a:t>This </a:t>
            </a:r>
            <a:r>
              <a:rPr lang="en-US" sz="2400" dirty="0"/>
              <a:t>conference may be held in addition to or instead of the reconciliation </a:t>
            </a:r>
            <a:r>
              <a:rPr lang="en-US" sz="2400" dirty="0" smtClean="0"/>
              <a:t>conference</a:t>
            </a:r>
            <a:r>
              <a:rPr lang="en-US" sz="2400" dirty="0"/>
              <a:t>.  An independent audit review conference is an informal meeting </a:t>
            </a:r>
            <a:r>
              <a:rPr lang="en-US" sz="2400" dirty="0" smtClean="0"/>
              <a:t>of </a:t>
            </a:r>
            <a:r>
              <a:rPr lang="en-US" sz="2400" dirty="0"/>
              <a:t>the Independent Audit Reviewer (IAR), the </a:t>
            </a:r>
            <a:r>
              <a:rPr lang="en-US" sz="2400" dirty="0" smtClean="0"/>
              <a:t>taxpayer</a:t>
            </a:r>
            <a:r>
              <a:rPr lang="en-US" sz="2400" dirty="0"/>
              <a:t>, the auditor, and </a:t>
            </a:r>
            <a:r>
              <a:rPr lang="en-US" sz="2400" dirty="0" smtClean="0"/>
              <a:t>the </a:t>
            </a:r>
            <a:r>
              <a:rPr lang="en-US" sz="2400" dirty="0"/>
              <a:t>group supervisor and/or audit manager.  The IAR is an impartial </a:t>
            </a:r>
            <a:r>
              <a:rPr lang="en-US" sz="2400" dirty="0" smtClean="0"/>
              <a:t>Comptroller </a:t>
            </a:r>
            <a:r>
              <a:rPr lang="en-US" sz="2400" dirty="0"/>
              <a:t>employee with tax and audit expertise who will listen to both </a:t>
            </a:r>
            <a:r>
              <a:rPr lang="en-US" sz="2400" dirty="0" smtClean="0"/>
              <a:t>sides </a:t>
            </a:r>
            <a:r>
              <a:rPr lang="en-US" sz="2400" dirty="0"/>
              <a:t>and try to resolve </a:t>
            </a:r>
            <a:r>
              <a:rPr lang="en-US" sz="2400" dirty="0" smtClean="0"/>
              <a:t>any is agreements </a:t>
            </a:r>
            <a:r>
              <a:rPr lang="en-US" sz="2400" dirty="0"/>
              <a:t>before the audit enters the </a:t>
            </a:r>
            <a:r>
              <a:rPr lang="en-US" sz="2400" dirty="0" smtClean="0"/>
              <a:t>hearings </a:t>
            </a:r>
            <a:r>
              <a:rPr lang="en-US" sz="2400" dirty="0"/>
              <a:t>process.  The IAR reports directly to the assistant director of </a:t>
            </a:r>
            <a:r>
              <a:rPr lang="en-US" sz="2400" dirty="0" smtClean="0"/>
              <a:t>Tax </a:t>
            </a:r>
            <a:r>
              <a:rPr lang="en-US" sz="2400" dirty="0"/>
              <a:t>Administration and does not work at any Comptroller office that </a:t>
            </a:r>
            <a:r>
              <a:rPr lang="en-US" sz="2400" dirty="0" smtClean="0"/>
              <a:t>conducts </a:t>
            </a:r>
            <a:r>
              <a:rPr lang="en-US" sz="2400" dirty="0"/>
              <a:t>audits.</a:t>
            </a:r>
            <a:endParaRPr lang="en-US" sz="1600" dirty="0"/>
          </a:p>
        </p:txBody>
      </p:sp>
    </p:spTree>
    <p:extLst>
      <p:ext uri="{BB962C8B-B14F-4D97-AF65-F5344CB8AC3E}">
        <p14:creationId xmlns:p14="http://schemas.microsoft.com/office/powerpoint/2010/main" val="1168108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98222"/>
            <a:ext cx="7886700" cy="4878741"/>
          </a:xfrm>
        </p:spPr>
        <p:txBody>
          <a:bodyPr>
            <a:noAutofit/>
          </a:bodyPr>
          <a:lstStyle/>
          <a:p>
            <a:pPr marL="0" indent="0">
              <a:buNone/>
            </a:pPr>
            <a:r>
              <a:rPr lang="en-US" sz="2400" b="1" dirty="0"/>
              <a:t>Audit Finalization (Audit Write-up)</a:t>
            </a:r>
            <a:endParaRPr lang="en-US" sz="2400" dirty="0"/>
          </a:p>
          <a:p>
            <a:pPr marL="0" indent="0">
              <a:buNone/>
            </a:pPr>
            <a:r>
              <a:rPr lang="en-US" sz="2400" dirty="0" smtClean="0"/>
              <a:t>This </a:t>
            </a:r>
            <a:r>
              <a:rPr lang="en-US" sz="2400" dirty="0"/>
              <a:t>is the process of summarizing the results of the examination</a:t>
            </a:r>
            <a:r>
              <a:rPr lang="en-US" sz="2400" dirty="0" smtClean="0"/>
              <a:t>.</a:t>
            </a:r>
          </a:p>
          <a:p>
            <a:pPr marL="0" indent="0">
              <a:buNone/>
            </a:pPr>
            <a:endParaRPr lang="en-US" sz="2400" dirty="0"/>
          </a:p>
          <a:p>
            <a:pPr marL="0" indent="0">
              <a:buNone/>
            </a:pPr>
            <a:r>
              <a:rPr lang="en-US" sz="2400" b="1" dirty="0" smtClean="0"/>
              <a:t>Audit </a:t>
            </a:r>
            <a:r>
              <a:rPr lang="en-US" sz="2400" b="1" dirty="0"/>
              <a:t>Review</a:t>
            </a:r>
            <a:endParaRPr lang="en-US" sz="2400" dirty="0"/>
          </a:p>
          <a:p>
            <a:pPr marL="0" indent="0">
              <a:buNone/>
            </a:pPr>
            <a:r>
              <a:rPr lang="en-US" sz="2400" dirty="0" smtClean="0"/>
              <a:t>When </a:t>
            </a:r>
            <a:r>
              <a:rPr lang="en-US" sz="2400" dirty="0"/>
              <a:t>audit write-up is completed, it will be reviewed in the audit office and </a:t>
            </a:r>
            <a:r>
              <a:rPr lang="en-US" sz="2400" dirty="0" smtClean="0"/>
              <a:t>at </a:t>
            </a:r>
            <a:r>
              <a:rPr lang="en-US" sz="2400" dirty="0"/>
              <a:t>the Regional Processing Center.  The purpose of the review is to ensure </a:t>
            </a:r>
            <a:r>
              <a:rPr lang="en-US" sz="2400" dirty="0" smtClean="0"/>
              <a:t>that </a:t>
            </a:r>
            <a:r>
              <a:rPr lang="en-US" sz="2400" dirty="0"/>
              <a:t>the audit is technically, procedurally, and mathematically correct</a:t>
            </a:r>
            <a:r>
              <a:rPr lang="en-US" sz="2400" dirty="0" smtClean="0"/>
              <a:t>.</a:t>
            </a:r>
          </a:p>
        </p:txBody>
      </p:sp>
    </p:spTree>
    <p:extLst>
      <p:ext uri="{BB962C8B-B14F-4D97-AF65-F5344CB8AC3E}">
        <p14:creationId xmlns:p14="http://schemas.microsoft.com/office/powerpoint/2010/main" val="42113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906" y="500313"/>
            <a:ext cx="8620125" cy="5448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631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Redetermination</a:t>
            </a:r>
          </a:p>
        </p:txBody>
      </p:sp>
      <p:sp>
        <p:nvSpPr>
          <p:cNvPr id="3" name="Content Placeholder 2"/>
          <p:cNvSpPr>
            <a:spLocks noGrp="1"/>
          </p:cNvSpPr>
          <p:nvPr>
            <p:ph idx="1"/>
          </p:nvPr>
        </p:nvSpPr>
        <p:spPr>
          <a:xfrm>
            <a:off x="506236" y="1814336"/>
            <a:ext cx="8131528" cy="4351338"/>
          </a:xfrm>
        </p:spPr>
        <p:txBody>
          <a:bodyPr>
            <a:noAutofit/>
          </a:bodyPr>
          <a:lstStyle/>
          <a:p>
            <a:pPr marL="0" indent="0">
              <a:buNone/>
            </a:pPr>
            <a:r>
              <a:rPr lang="en-US" sz="2400" dirty="0" smtClean="0"/>
              <a:t>A </a:t>
            </a:r>
            <a:r>
              <a:rPr lang="en-US" sz="2400" dirty="0"/>
              <a:t>taxpayer who disagrees with the results of an audit has several options.</a:t>
            </a:r>
          </a:p>
          <a:p>
            <a:r>
              <a:rPr lang="en-US" sz="2400" dirty="0"/>
              <a:t>A Refund Hearing Request, if the audit has been paid in full</a:t>
            </a:r>
          </a:p>
          <a:p>
            <a:r>
              <a:rPr lang="en-US" sz="2400" dirty="0"/>
              <a:t>District Court, if the audit has been paid in full</a:t>
            </a:r>
          </a:p>
          <a:p>
            <a:r>
              <a:rPr lang="en-US" sz="2400" dirty="0"/>
              <a:t>Redetermination Hearing, if the audit has not been paid in full</a:t>
            </a:r>
          </a:p>
        </p:txBody>
      </p:sp>
    </p:spTree>
    <p:extLst>
      <p:ext uri="{BB962C8B-B14F-4D97-AF65-F5344CB8AC3E}">
        <p14:creationId xmlns:p14="http://schemas.microsoft.com/office/powerpoint/2010/main" val="3863971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1.7</a:t>
            </a:r>
          </a:p>
        </p:txBody>
      </p:sp>
      <p:sp>
        <p:nvSpPr>
          <p:cNvPr id="3" name="Content Placeholder 2"/>
          <p:cNvSpPr>
            <a:spLocks noGrp="1"/>
          </p:cNvSpPr>
          <p:nvPr>
            <p:ph idx="1"/>
          </p:nvPr>
        </p:nvSpPr>
        <p:spPr>
          <a:xfrm>
            <a:off x="506236" y="1814336"/>
            <a:ext cx="8131528" cy="4351338"/>
          </a:xfrm>
        </p:spPr>
        <p:txBody>
          <a:bodyPr>
            <a:noAutofit/>
          </a:bodyPr>
          <a:lstStyle/>
          <a:p>
            <a:pPr marL="0" indent="0">
              <a:buNone/>
            </a:pPr>
            <a:r>
              <a:rPr lang="en-US" sz="2400" dirty="0"/>
              <a:t>Rule 1.7 requires:</a:t>
            </a:r>
          </a:p>
          <a:p>
            <a:pPr marL="0" indent="0">
              <a:buNone/>
            </a:pPr>
            <a:r>
              <a:rPr lang="en-US" sz="2400" dirty="0"/>
              <a:t>(a) The Statement of Grounds must contain the reasons the taxpayer </a:t>
            </a:r>
            <a:r>
              <a:rPr lang="en-US" sz="2400" dirty="0" smtClean="0"/>
              <a:t>disagrees </a:t>
            </a:r>
            <a:r>
              <a:rPr lang="en-US" sz="2400" dirty="0"/>
              <a:t>with the action of the agency.  The taxpayer must list and </a:t>
            </a:r>
            <a:r>
              <a:rPr lang="en-US" sz="2400" dirty="0" smtClean="0"/>
              <a:t>number </a:t>
            </a:r>
            <a:r>
              <a:rPr lang="en-US" sz="2400" dirty="0"/>
              <a:t>the items or transactions, individually or by category, with which </a:t>
            </a:r>
            <a:r>
              <a:rPr lang="en-US" sz="2400" dirty="0" smtClean="0"/>
              <a:t>he </a:t>
            </a:r>
            <a:r>
              <a:rPr lang="en-US" sz="2400" dirty="0"/>
              <a:t>disagrees.  For each contested item or category of items, the </a:t>
            </a:r>
            <a:r>
              <a:rPr lang="en-US" sz="2400" dirty="0" smtClean="0"/>
              <a:t>taxpayer </a:t>
            </a:r>
            <a:r>
              <a:rPr lang="en-US" sz="2400" dirty="0"/>
              <a:t>must also state the factual basis and the legal grounds to </a:t>
            </a:r>
            <a:r>
              <a:rPr lang="en-US" sz="2400" dirty="0" smtClean="0"/>
              <a:t>support </a:t>
            </a:r>
            <a:r>
              <a:rPr lang="en-US" sz="2400" dirty="0"/>
              <a:t>why the taxpayer argues that the tax should not be assessed or </a:t>
            </a:r>
            <a:r>
              <a:rPr lang="en-US" sz="2400" dirty="0" smtClean="0"/>
              <a:t>the </a:t>
            </a:r>
            <a:r>
              <a:rPr lang="en-US" sz="2400" dirty="0"/>
              <a:t>tax should be refunded.  If the taxpayer disagrees with the agency’s </a:t>
            </a:r>
            <a:r>
              <a:rPr lang="en-US" sz="2400" dirty="0" smtClean="0"/>
              <a:t>interpretation </a:t>
            </a:r>
            <a:r>
              <a:rPr lang="en-US" sz="2400" dirty="0"/>
              <a:t>of the law, specific legal authority must be cited in support </a:t>
            </a:r>
            <a:r>
              <a:rPr lang="en-US" sz="2400" dirty="0" smtClean="0"/>
              <a:t>of </a:t>
            </a:r>
            <a:r>
              <a:rPr lang="en-US" sz="2400" dirty="0"/>
              <a:t>the taxpayer’s arguments.</a:t>
            </a:r>
          </a:p>
        </p:txBody>
      </p:sp>
    </p:spTree>
    <p:extLst>
      <p:ext uri="{BB962C8B-B14F-4D97-AF65-F5344CB8AC3E}">
        <p14:creationId xmlns:p14="http://schemas.microsoft.com/office/powerpoint/2010/main" val="207242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Just Got a Letter from the Texas Comptroller…</a:t>
            </a:r>
            <a:endParaRPr lang="en-US" dirty="0"/>
          </a:p>
        </p:txBody>
      </p:sp>
      <p:pic>
        <p:nvPicPr>
          <p:cNvPr id="5" name="Picture 4"/>
          <p:cNvPicPr>
            <a:picLocks noChangeAspect="1"/>
          </p:cNvPicPr>
          <p:nvPr/>
        </p:nvPicPr>
        <p:blipFill>
          <a:blip r:embed="rId2"/>
          <a:stretch>
            <a:fillRect/>
          </a:stretch>
        </p:blipFill>
        <p:spPr>
          <a:xfrm>
            <a:off x="1952625" y="1957387"/>
            <a:ext cx="5238750" cy="2943225"/>
          </a:xfrm>
          <a:prstGeom prst="rect">
            <a:avLst/>
          </a:prstGeom>
        </p:spPr>
      </p:pic>
    </p:spTree>
    <p:extLst>
      <p:ext uri="{BB962C8B-B14F-4D97-AF65-F5344CB8AC3E}">
        <p14:creationId xmlns:p14="http://schemas.microsoft.com/office/powerpoint/2010/main" val="1535761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1.7</a:t>
            </a:r>
          </a:p>
        </p:txBody>
      </p:sp>
      <p:sp>
        <p:nvSpPr>
          <p:cNvPr id="3" name="Content Placeholder 2"/>
          <p:cNvSpPr>
            <a:spLocks noGrp="1"/>
          </p:cNvSpPr>
          <p:nvPr>
            <p:ph idx="1"/>
          </p:nvPr>
        </p:nvSpPr>
        <p:spPr/>
        <p:txBody>
          <a:bodyPr>
            <a:noAutofit/>
          </a:bodyPr>
          <a:lstStyle/>
          <a:p>
            <a:pPr marL="0" indent="0">
              <a:buNone/>
            </a:pPr>
            <a:r>
              <a:rPr lang="en-US" sz="2000" dirty="0" smtClean="0"/>
              <a:t>(b) If an item or transaction, or category thereof, is not listed in the Statement of Grounds, it may be barred from consideration in a hearing.</a:t>
            </a:r>
          </a:p>
          <a:p>
            <a:pPr marL="0" indent="0">
              <a:buNone/>
            </a:pPr>
            <a:r>
              <a:rPr lang="en-US" sz="2000" dirty="0" smtClean="0"/>
              <a:t>(c) In the event that the taxpayer’s Statement of Grounds fails to list and number items or transactions, individually or by category, or fails to state the factual basis and legal grounds upon which relief is sought, the case may be dismissed.</a:t>
            </a:r>
          </a:p>
          <a:p>
            <a:pPr marL="0" indent="0">
              <a:buNone/>
            </a:pPr>
            <a:r>
              <a:rPr lang="en-US" sz="2000" dirty="0" smtClean="0"/>
              <a:t>(d) If a taxpayer’s Statement of Grounds raises issues that cannot be resolved from the material contained in the audit or Statement of Grounds, additional evidence may be obtained through: </a:t>
            </a:r>
          </a:p>
          <a:p>
            <a:pPr marL="457200" lvl="1" indent="0">
              <a:buNone/>
            </a:pPr>
            <a:r>
              <a:rPr lang="en-US" sz="2000" dirty="0" smtClean="0"/>
              <a:t>(1) a preliminary conference;</a:t>
            </a:r>
          </a:p>
          <a:p>
            <a:pPr marL="457200" lvl="1" indent="0">
              <a:buNone/>
            </a:pPr>
            <a:r>
              <a:rPr lang="en-US" sz="2000" dirty="0" smtClean="0"/>
              <a:t>(2) discovery as described in §1.33 of this title (relating to Discovery);</a:t>
            </a:r>
          </a:p>
          <a:p>
            <a:pPr marL="457200" lvl="1" indent="0">
              <a:buNone/>
            </a:pPr>
            <a:r>
              <a:rPr lang="en-US" sz="2000" dirty="0" smtClean="0"/>
              <a:t>(3) written or oral requests for additional evidence; and</a:t>
            </a:r>
          </a:p>
          <a:p>
            <a:pPr marL="457200" lvl="1" indent="0">
              <a:buNone/>
            </a:pPr>
            <a:r>
              <a:rPr lang="en-US" sz="2000" dirty="0" smtClean="0"/>
              <a:t>(4) an audit amendment.</a:t>
            </a:r>
          </a:p>
          <a:p>
            <a:pPr marL="0" indent="0">
              <a:buNone/>
            </a:pPr>
            <a:r>
              <a:rPr lang="en-US" sz="1800" dirty="0"/>
              <a:t> </a:t>
            </a:r>
          </a:p>
        </p:txBody>
      </p:sp>
    </p:spTree>
    <p:extLst>
      <p:ext uri="{BB962C8B-B14F-4D97-AF65-F5344CB8AC3E}">
        <p14:creationId xmlns:p14="http://schemas.microsoft.com/office/powerpoint/2010/main" val="2760479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1.7</a:t>
            </a:r>
          </a:p>
        </p:txBody>
      </p:sp>
      <p:sp>
        <p:nvSpPr>
          <p:cNvPr id="3" name="Content Placeholder 2"/>
          <p:cNvSpPr>
            <a:spLocks noGrp="1"/>
          </p:cNvSpPr>
          <p:nvPr>
            <p:ph idx="1"/>
          </p:nvPr>
        </p:nvSpPr>
        <p:spPr>
          <a:xfrm>
            <a:off x="506236" y="1814336"/>
            <a:ext cx="8131528" cy="4351338"/>
          </a:xfrm>
        </p:spPr>
        <p:txBody>
          <a:bodyPr>
            <a:noAutofit/>
          </a:bodyPr>
          <a:lstStyle/>
          <a:p>
            <a:pPr marL="0" indent="0">
              <a:buNone/>
            </a:pPr>
            <a:r>
              <a:rPr lang="en-US" sz="2400" dirty="0"/>
              <a:t>(e) The Statement of Grounds may be amended up to the time that a reply to </a:t>
            </a:r>
            <a:r>
              <a:rPr lang="en-US" sz="2400" dirty="0" smtClean="0"/>
              <a:t>the </a:t>
            </a:r>
            <a:r>
              <a:rPr lang="en-US" sz="2400" dirty="0"/>
              <a:t>Position Letter is required.  All evidence on which the proving party intends to rely must be filed with the proposed amendment.</a:t>
            </a:r>
          </a:p>
          <a:p>
            <a:pPr marL="0" indent="0">
              <a:buNone/>
            </a:pPr>
            <a:r>
              <a:rPr lang="en-US" sz="2400" dirty="0" smtClean="0"/>
              <a:t>(</a:t>
            </a:r>
            <a:r>
              <a:rPr lang="en-US" sz="2400" dirty="0"/>
              <a:t>f) This section does not apply to hearings pursuant to Tax Code, §154.1142 or §155.0592. </a:t>
            </a:r>
          </a:p>
          <a:p>
            <a:pPr marL="0" indent="0">
              <a:buNone/>
            </a:pPr>
            <a:r>
              <a:rPr lang="en-US" sz="1800" dirty="0"/>
              <a:t> </a:t>
            </a:r>
          </a:p>
        </p:txBody>
      </p:sp>
    </p:spTree>
    <p:extLst>
      <p:ext uri="{BB962C8B-B14F-4D97-AF65-F5344CB8AC3E}">
        <p14:creationId xmlns:p14="http://schemas.microsoft.com/office/powerpoint/2010/main" val="2870139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Amended Audits</a:t>
            </a:r>
          </a:p>
        </p:txBody>
      </p:sp>
      <p:sp>
        <p:nvSpPr>
          <p:cNvPr id="3" name="Content Placeholder 2"/>
          <p:cNvSpPr>
            <a:spLocks noGrp="1"/>
          </p:cNvSpPr>
          <p:nvPr>
            <p:ph idx="1"/>
          </p:nvPr>
        </p:nvSpPr>
        <p:spPr>
          <a:xfrm>
            <a:off x="506236" y="1814336"/>
            <a:ext cx="8131528" cy="4351338"/>
          </a:xfrm>
        </p:spPr>
        <p:txBody>
          <a:bodyPr>
            <a:noAutofit/>
          </a:bodyPr>
          <a:lstStyle/>
          <a:p>
            <a:r>
              <a:rPr lang="en-US" dirty="0"/>
              <a:t>Any changes to an audit after it has been completed on the computer </a:t>
            </a:r>
            <a:r>
              <a:rPr lang="en-US" dirty="0" smtClean="0"/>
              <a:t>system </a:t>
            </a:r>
            <a:r>
              <a:rPr lang="en-US" dirty="0"/>
              <a:t>will result in an amended audit.</a:t>
            </a:r>
          </a:p>
        </p:txBody>
      </p:sp>
    </p:spTree>
    <p:extLst>
      <p:ext uri="{BB962C8B-B14F-4D97-AF65-F5344CB8AC3E}">
        <p14:creationId xmlns:p14="http://schemas.microsoft.com/office/powerpoint/2010/main" val="3528472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Comptroller’s Decision </a:t>
            </a:r>
            <a:r>
              <a:rPr lang="en-US" dirty="0" smtClean="0"/>
              <a:t/>
            </a:r>
            <a:br>
              <a:rPr lang="en-US" dirty="0" smtClean="0"/>
            </a:br>
            <a:r>
              <a:rPr lang="en-US" dirty="0" smtClean="0"/>
              <a:t>No</a:t>
            </a:r>
            <a:r>
              <a:rPr lang="en-US" dirty="0"/>
              <a:t>. 107,496 (2013) </a:t>
            </a:r>
          </a:p>
        </p:txBody>
      </p:sp>
      <p:pic>
        <p:nvPicPr>
          <p:cNvPr id="5" name="Picture 4"/>
          <p:cNvPicPr/>
          <p:nvPr/>
        </p:nvPicPr>
        <p:blipFill>
          <a:blip r:embed="rId2"/>
          <a:stretch>
            <a:fillRect/>
          </a:stretch>
        </p:blipFill>
        <p:spPr>
          <a:xfrm>
            <a:off x="1451158" y="2134962"/>
            <a:ext cx="6241683" cy="3544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4750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Comptroller’s Decision </a:t>
            </a:r>
            <a:r>
              <a:rPr lang="en-US" dirty="0" smtClean="0"/>
              <a:t/>
            </a:r>
            <a:br>
              <a:rPr lang="en-US" dirty="0" smtClean="0"/>
            </a:br>
            <a:r>
              <a:rPr lang="en-US" dirty="0" smtClean="0"/>
              <a:t>No</a:t>
            </a:r>
            <a:r>
              <a:rPr lang="en-US" dirty="0"/>
              <a:t>. 109,162 (</a:t>
            </a:r>
            <a:r>
              <a:rPr lang="en-US" dirty="0" smtClean="0"/>
              <a:t>2014)</a:t>
            </a:r>
            <a:endParaRPr lang="en-US" dirty="0"/>
          </a:p>
        </p:txBody>
      </p:sp>
      <p:pic>
        <p:nvPicPr>
          <p:cNvPr id="5" name="Picture 4"/>
          <p:cNvPicPr/>
          <p:nvPr/>
        </p:nvPicPr>
        <p:blipFill>
          <a:blip r:embed="rId2"/>
          <a:stretch>
            <a:fillRect/>
          </a:stretch>
        </p:blipFill>
        <p:spPr>
          <a:xfrm>
            <a:off x="1600200" y="1904948"/>
            <a:ext cx="5943600" cy="3906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3574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Comptroller’s Decision </a:t>
            </a:r>
            <a:r>
              <a:rPr lang="en-US" dirty="0" smtClean="0"/>
              <a:t/>
            </a:r>
            <a:br>
              <a:rPr lang="en-US" dirty="0" smtClean="0"/>
            </a:br>
            <a:r>
              <a:rPr lang="en-US" dirty="0" smtClean="0"/>
              <a:t>No</a:t>
            </a:r>
            <a:r>
              <a:rPr lang="en-US" dirty="0"/>
              <a:t>. 110,666 (2017)</a:t>
            </a:r>
          </a:p>
        </p:txBody>
      </p:sp>
      <p:pic>
        <p:nvPicPr>
          <p:cNvPr id="5" name="Picture 4"/>
          <p:cNvPicPr/>
          <p:nvPr/>
        </p:nvPicPr>
        <p:blipFill>
          <a:blip r:embed="rId2"/>
          <a:stretch>
            <a:fillRect/>
          </a:stretch>
        </p:blipFill>
        <p:spPr>
          <a:xfrm>
            <a:off x="1882451" y="1813057"/>
            <a:ext cx="5379098" cy="4277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0252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Comptroller’s Decision </a:t>
            </a:r>
            <a:r>
              <a:rPr lang="en-US" dirty="0" smtClean="0"/>
              <a:t/>
            </a:r>
            <a:br>
              <a:rPr lang="en-US" dirty="0" smtClean="0"/>
            </a:br>
            <a:r>
              <a:rPr lang="en-US" dirty="0" smtClean="0"/>
              <a:t>No</a:t>
            </a:r>
            <a:r>
              <a:rPr lang="en-US" dirty="0"/>
              <a:t>. 111,757 (</a:t>
            </a:r>
            <a:r>
              <a:rPr lang="en-US" dirty="0" smtClean="0"/>
              <a:t>2015)</a:t>
            </a:r>
            <a:endParaRPr lang="en-US" dirty="0"/>
          </a:p>
        </p:txBody>
      </p:sp>
      <p:pic>
        <p:nvPicPr>
          <p:cNvPr id="5" name="Picture 4"/>
          <p:cNvPicPr/>
          <p:nvPr/>
        </p:nvPicPr>
        <p:blipFill>
          <a:blip r:embed="rId2"/>
          <a:stretch>
            <a:fillRect/>
          </a:stretch>
        </p:blipFill>
        <p:spPr>
          <a:xfrm>
            <a:off x="3428076" y="2154108"/>
            <a:ext cx="2287847" cy="3344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5483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Comptroller’s Decision </a:t>
            </a:r>
            <a:r>
              <a:rPr lang="en-US" dirty="0" smtClean="0"/>
              <a:t/>
            </a:r>
            <a:br>
              <a:rPr lang="en-US" dirty="0" smtClean="0"/>
            </a:br>
            <a:r>
              <a:rPr lang="en-US" dirty="0" smtClean="0"/>
              <a:t>No</a:t>
            </a:r>
            <a:r>
              <a:rPr lang="en-US" dirty="0"/>
              <a:t>. 107,342 (2015</a:t>
            </a:r>
            <a:r>
              <a:rPr lang="en-US" dirty="0" smtClean="0"/>
              <a:t>)</a:t>
            </a:r>
            <a:endParaRPr lang="en-US" dirty="0"/>
          </a:p>
        </p:txBody>
      </p:sp>
      <p:pic>
        <p:nvPicPr>
          <p:cNvPr id="5" name="Picture 4"/>
          <p:cNvPicPr/>
          <p:nvPr/>
        </p:nvPicPr>
        <p:blipFill>
          <a:blip r:embed="rId2"/>
          <a:stretch>
            <a:fillRect/>
          </a:stretch>
        </p:blipFill>
        <p:spPr>
          <a:xfrm>
            <a:off x="1527568" y="2160373"/>
            <a:ext cx="6088864" cy="3338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6356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Comptroller’s Decision </a:t>
            </a:r>
            <a:r>
              <a:rPr lang="en-US" dirty="0" smtClean="0"/>
              <a:t/>
            </a:r>
            <a:br>
              <a:rPr lang="en-US" dirty="0" smtClean="0"/>
            </a:br>
            <a:r>
              <a:rPr lang="en-US" dirty="0" smtClean="0"/>
              <a:t>No</a:t>
            </a:r>
            <a:r>
              <a:rPr lang="en-US" dirty="0"/>
              <a:t>. 111,071 (2015</a:t>
            </a:r>
            <a:r>
              <a:rPr lang="en-US" dirty="0" smtClean="0"/>
              <a:t>)</a:t>
            </a:r>
            <a:endParaRPr lang="en-US" dirty="0"/>
          </a:p>
        </p:txBody>
      </p:sp>
      <p:pic>
        <p:nvPicPr>
          <p:cNvPr id="3" name="Picture 2"/>
          <p:cNvPicPr>
            <a:picLocks noChangeAspect="1"/>
          </p:cNvPicPr>
          <p:nvPr/>
        </p:nvPicPr>
        <p:blipFill>
          <a:blip r:embed="rId2"/>
          <a:stretch>
            <a:fillRect/>
          </a:stretch>
        </p:blipFill>
        <p:spPr>
          <a:xfrm>
            <a:off x="2652712" y="2316072"/>
            <a:ext cx="3838575" cy="2905125"/>
          </a:xfrm>
          <a:prstGeom prst="rect">
            <a:avLst/>
          </a:prstGeom>
        </p:spPr>
      </p:pic>
    </p:spTree>
    <p:extLst>
      <p:ext uri="{BB962C8B-B14F-4D97-AF65-F5344CB8AC3E}">
        <p14:creationId xmlns:p14="http://schemas.microsoft.com/office/powerpoint/2010/main" val="56228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Comptroller’s Decision </a:t>
            </a:r>
            <a:br>
              <a:rPr lang="en-US" dirty="0"/>
            </a:br>
            <a:r>
              <a:rPr lang="en-US" dirty="0"/>
              <a:t>No. 112,817 (2016) </a:t>
            </a:r>
          </a:p>
        </p:txBody>
      </p:sp>
      <p:pic>
        <p:nvPicPr>
          <p:cNvPr id="2" name="Content Placeholder 1"/>
          <p:cNvPicPr>
            <a:picLocks noGrp="1" noChangeAspect="1"/>
          </p:cNvPicPr>
          <p:nvPr>
            <p:ph idx="1"/>
          </p:nvPr>
        </p:nvPicPr>
        <p:blipFill>
          <a:blip r:embed="rId2"/>
          <a:stretch>
            <a:fillRect/>
          </a:stretch>
        </p:blipFill>
        <p:spPr>
          <a:xfrm>
            <a:off x="628650" y="2428743"/>
            <a:ext cx="7886700" cy="3145101"/>
          </a:xfrm>
          <a:prstGeom prst="rect">
            <a:avLst/>
          </a:prstGeom>
        </p:spPr>
      </p:pic>
    </p:spTree>
    <p:extLst>
      <p:ext uri="{BB962C8B-B14F-4D97-AF65-F5344CB8AC3E}">
        <p14:creationId xmlns:p14="http://schemas.microsoft.com/office/powerpoint/2010/main" val="684990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All of These Firms Are Soliciting My Clients.</a:t>
            </a:r>
            <a:endParaRPr lang="en-US" dirty="0"/>
          </a:p>
        </p:txBody>
      </p:sp>
      <p:pic>
        <p:nvPicPr>
          <p:cNvPr id="4" name="Content Placeholder 3"/>
          <p:cNvPicPr>
            <a:picLocks noGrp="1" noChangeAspect="1"/>
          </p:cNvPicPr>
          <p:nvPr>
            <p:ph idx="1"/>
          </p:nvPr>
        </p:nvPicPr>
        <p:blipFill>
          <a:blip r:embed="rId2"/>
          <a:stretch>
            <a:fillRect/>
          </a:stretch>
        </p:blipFill>
        <p:spPr>
          <a:xfrm>
            <a:off x="628650" y="1690689"/>
            <a:ext cx="3407013" cy="1315107"/>
          </a:xfrm>
          <a:prstGeom prst="rect">
            <a:avLst/>
          </a:prstGeom>
        </p:spPr>
      </p:pic>
      <p:pic>
        <p:nvPicPr>
          <p:cNvPr id="5" name="Picture 4"/>
          <p:cNvPicPr>
            <a:picLocks noChangeAspect="1"/>
          </p:cNvPicPr>
          <p:nvPr/>
        </p:nvPicPr>
        <p:blipFill>
          <a:blip r:embed="rId3"/>
          <a:stretch>
            <a:fillRect/>
          </a:stretch>
        </p:blipFill>
        <p:spPr>
          <a:xfrm>
            <a:off x="6877050" y="2017182"/>
            <a:ext cx="1638300" cy="762000"/>
          </a:xfrm>
          <a:prstGeom prst="rect">
            <a:avLst/>
          </a:prstGeom>
        </p:spPr>
      </p:pic>
      <p:pic>
        <p:nvPicPr>
          <p:cNvPr id="6" name="Picture 5"/>
          <p:cNvPicPr>
            <a:picLocks noChangeAspect="1"/>
          </p:cNvPicPr>
          <p:nvPr/>
        </p:nvPicPr>
        <p:blipFill>
          <a:blip r:embed="rId4"/>
          <a:stretch>
            <a:fillRect/>
          </a:stretch>
        </p:blipFill>
        <p:spPr>
          <a:xfrm>
            <a:off x="4310227" y="1690689"/>
            <a:ext cx="2181225" cy="1695450"/>
          </a:xfrm>
          <a:prstGeom prst="rect">
            <a:avLst/>
          </a:prstGeom>
        </p:spPr>
      </p:pic>
      <p:pic>
        <p:nvPicPr>
          <p:cNvPr id="7" name="Picture 6"/>
          <p:cNvPicPr>
            <a:picLocks noChangeAspect="1"/>
          </p:cNvPicPr>
          <p:nvPr/>
        </p:nvPicPr>
        <p:blipFill>
          <a:blip r:embed="rId5"/>
          <a:stretch>
            <a:fillRect/>
          </a:stretch>
        </p:blipFill>
        <p:spPr>
          <a:xfrm>
            <a:off x="453196" y="3188676"/>
            <a:ext cx="3471433" cy="783521"/>
          </a:xfrm>
          <a:prstGeom prst="rect">
            <a:avLst/>
          </a:prstGeom>
        </p:spPr>
      </p:pic>
      <p:pic>
        <p:nvPicPr>
          <p:cNvPr id="8" name="Picture 7"/>
          <p:cNvPicPr>
            <a:picLocks noChangeAspect="1"/>
          </p:cNvPicPr>
          <p:nvPr/>
        </p:nvPicPr>
        <p:blipFill>
          <a:blip r:embed="rId6"/>
          <a:stretch>
            <a:fillRect/>
          </a:stretch>
        </p:blipFill>
        <p:spPr>
          <a:xfrm>
            <a:off x="6765149" y="3490232"/>
            <a:ext cx="2228850" cy="1085850"/>
          </a:xfrm>
          <a:prstGeom prst="rect">
            <a:avLst/>
          </a:prstGeom>
        </p:spPr>
      </p:pic>
      <p:pic>
        <p:nvPicPr>
          <p:cNvPr id="9" name="Picture 8"/>
          <p:cNvPicPr>
            <a:picLocks noChangeAspect="1"/>
          </p:cNvPicPr>
          <p:nvPr/>
        </p:nvPicPr>
        <p:blipFill>
          <a:blip r:embed="rId7"/>
          <a:stretch>
            <a:fillRect/>
          </a:stretch>
        </p:blipFill>
        <p:spPr>
          <a:xfrm>
            <a:off x="319631" y="4033157"/>
            <a:ext cx="3819525" cy="942975"/>
          </a:xfrm>
          <a:prstGeom prst="rect">
            <a:avLst/>
          </a:prstGeom>
        </p:spPr>
      </p:pic>
      <p:pic>
        <p:nvPicPr>
          <p:cNvPr id="10" name="Picture 9"/>
          <p:cNvPicPr>
            <a:picLocks noChangeAspect="1"/>
          </p:cNvPicPr>
          <p:nvPr/>
        </p:nvPicPr>
        <p:blipFill>
          <a:blip r:embed="rId8"/>
          <a:stretch>
            <a:fillRect/>
          </a:stretch>
        </p:blipFill>
        <p:spPr>
          <a:xfrm>
            <a:off x="319631" y="5159012"/>
            <a:ext cx="2838450" cy="1085850"/>
          </a:xfrm>
          <a:prstGeom prst="rect">
            <a:avLst/>
          </a:prstGeom>
        </p:spPr>
      </p:pic>
      <p:pic>
        <p:nvPicPr>
          <p:cNvPr id="11" name="Picture 10"/>
          <p:cNvPicPr>
            <a:picLocks noChangeAspect="1"/>
          </p:cNvPicPr>
          <p:nvPr/>
        </p:nvPicPr>
        <p:blipFill>
          <a:blip r:embed="rId9"/>
          <a:stretch>
            <a:fillRect/>
          </a:stretch>
        </p:blipFill>
        <p:spPr>
          <a:xfrm>
            <a:off x="4214977" y="5358085"/>
            <a:ext cx="4552950" cy="809625"/>
          </a:xfrm>
          <a:prstGeom prst="rect">
            <a:avLst/>
          </a:prstGeom>
        </p:spPr>
      </p:pic>
      <p:pic>
        <p:nvPicPr>
          <p:cNvPr id="12" name="Picture 11"/>
          <p:cNvPicPr>
            <a:picLocks noChangeAspect="1"/>
          </p:cNvPicPr>
          <p:nvPr/>
        </p:nvPicPr>
        <p:blipFill>
          <a:blip r:embed="rId10"/>
          <a:stretch>
            <a:fillRect/>
          </a:stretch>
        </p:blipFill>
        <p:spPr>
          <a:xfrm>
            <a:off x="4466315" y="3988049"/>
            <a:ext cx="1971675" cy="657225"/>
          </a:xfrm>
          <a:prstGeom prst="rect">
            <a:avLst/>
          </a:prstGeom>
        </p:spPr>
      </p:pic>
    </p:spTree>
    <p:extLst>
      <p:ext uri="{BB962C8B-B14F-4D97-AF65-F5344CB8AC3E}">
        <p14:creationId xmlns:p14="http://schemas.microsoft.com/office/powerpoint/2010/main" val="1639147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34 Tex. Admin. Code § 3.357(a)(8</a:t>
            </a:r>
            <a:r>
              <a:rPr lang="en-US" dirty="0" smtClean="0"/>
              <a:t>)</a:t>
            </a:r>
          </a:p>
          <a:p>
            <a:endParaRPr lang="en-US" dirty="0"/>
          </a:p>
          <a:p>
            <a:r>
              <a:rPr lang="en-US" dirty="0"/>
              <a:t>34 Tex. Admin. Code § 3.357(a)(11</a:t>
            </a:r>
            <a:r>
              <a:rPr lang="en-US" dirty="0" smtClean="0"/>
              <a:t>)</a:t>
            </a:r>
          </a:p>
          <a:p>
            <a:endParaRPr lang="en-US" dirty="0"/>
          </a:p>
          <a:p>
            <a:r>
              <a:rPr lang="en-US" dirty="0"/>
              <a:t>Op. Tex. </a:t>
            </a:r>
            <a:r>
              <a:rPr lang="en-US" dirty="0" err="1"/>
              <a:t>Att’y</a:t>
            </a:r>
            <a:r>
              <a:rPr lang="en-US" dirty="0"/>
              <a:t> Gen. No. MW-94 (1979)</a:t>
            </a:r>
          </a:p>
        </p:txBody>
      </p:sp>
      <p:sp>
        <p:nvSpPr>
          <p:cNvPr id="4" name="Title 3"/>
          <p:cNvSpPr>
            <a:spLocks noGrp="1"/>
          </p:cNvSpPr>
          <p:nvPr>
            <p:ph type="title"/>
          </p:nvPr>
        </p:nvSpPr>
        <p:spPr/>
        <p:txBody>
          <a:bodyPr/>
          <a:lstStyle/>
          <a:p>
            <a:r>
              <a:rPr lang="en-US" dirty="0"/>
              <a:t>Comptroller’s Decision </a:t>
            </a:r>
            <a:br>
              <a:rPr lang="en-US" dirty="0"/>
            </a:br>
            <a:r>
              <a:rPr lang="en-US" dirty="0"/>
              <a:t>No. 112,817 (2016) </a:t>
            </a:r>
          </a:p>
        </p:txBody>
      </p:sp>
    </p:spTree>
    <p:extLst>
      <p:ext uri="{BB962C8B-B14F-4D97-AF65-F5344CB8AC3E}">
        <p14:creationId xmlns:p14="http://schemas.microsoft.com/office/powerpoint/2010/main" val="105901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4486274"/>
          </a:xfrm>
        </p:spPr>
        <p:txBody>
          <a:bodyPr>
            <a:normAutofit lnSpcReduction="10000"/>
          </a:bodyPr>
          <a:lstStyle/>
          <a:p>
            <a:r>
              <a:rPr lang="en-US" dirty="0"/>
              <a:t>If an offer is </a:t>
            </a:r>
            <a:r>
              <a:rPr lang="en-US" dirty="0" smtClean="0"/>
              <a:t>reasonable…</a:t>
            </a:r>
          </a:p>
          <a:p>
            <a:r>
              <a:rPr lang="en-US" dirty="0"/>
              <a:t>If the auditor does not have authority to </a:t>
            </a:r>
            <a:r>
              <a:rPr lang="en-US" dirty="0" smtClean="0"/>
              <a:t>settle…</a:t>
            </a:r>
          </a:p>
          <a:p>
            <a:r>
              <a:rPr lang="en-US" dirty="0" smtClean="0"/>
              <a:t>If </a:t>
            </a:r>
            <a:r>
              <a:rPr lang="en-US" dirty="0"/>
              <a:t>the case gets to Administrative </a:t>
            </a:r>
            <a:r>
              <a:rPr lang="en-US" dirty="0" smtClean="0"/>
              <a:t>Hearings…</a:t>
            </a:r>
          </a:p>
          <a:p>
            <a:r>
              <a:rPr lang="en-US" dirty="0"/>
              <a:t>If you refuse to settle and you and your client go to SOAH and </a:t>
            </a:r>
            <a:r>
              <a:rPr lang="en-US" dirty="0" smtClean="0"/>
              <a:t>lose…</a:t>
            </a:r>
          </a:p>
          <a:p>
            <a:r>
              <a:rPr lang="en-US" dirty="0"/>
              <a:t>If you </a:t>
            </a:r>
            <a:r>
              <a:rPr lang="en-US" dirty="0" smtClean="0"/>
              <a:t>lose…</a:t>
            </a:r>
          </a:p>
          <a:p>
            <a:r>
              <a:rPr lang="en-US" dirty="0"/>
              <a:t>If you just want to </a:t>
            </a:r>
            <a:r>
              <a:rPr lang="en-US" dirty="0" smtClean="0"/>
              <a:t>pay…</a:t>
            </a:r>
          </a:p>
          <a:p>
            <a:r>
              <a:rPr lang="en-US" dirty="0"/>
              <a:t>If you want to </a:t>
            </a:r>
            <a:r>
              <a:rPr lang="en-US" dirty="0" smtClean="0"/>
              <a:t>fight…</a:t>
            </a:r>
            <a:endParaRPr lang="en-US" dirty="0"/>
          </a:p>
        </p:txBody>
      </p:sp>
      <p:sp>
        <p:nvSpPr>
          <p:cNvPr id="4" name="Title 3"/>
          <p:cNvSpPr>
            <a:spLocks noGrp="1"/>
          </p:cNvSpPr>
          <p:nvPr>
            <p:ph type="title"/>
          </p:nvPr>
        </p:nvSpPr>
        <p:spPr/>
        <p:txBody>
          <a:bodyPr/>
          <a:lstStyle/>
          <a:p>
            <a:r>
              <a:rPr lang="en-US" dirty="0"/>
              <a:t>Final </a:t>
            </a:r>
            <a:r>
              <a:rPr lang="en-US" dirty="0" smtClean="0"/>
              <a:t>Thoughts… What if?</a:t>
            </a:r>
            <a:endParaRPr lang="en-US" dirty="0"/>
          </a:p>
        </p:txBody>
      </p:sp>
    </p:spTree>
    <p:extLst>
      <p:ext uri="{BB962C8B-B14F-4D97-AF65-F5344CB8AC3E}">
        <p14:creationId xmlns:p14="http://schemas.microsoft.com/office/powerpoint/2010/main" val="412887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8569" y="605518"/>
            <a:ext cx="6867525" cy="5124450"/>
          </a:xfrm>
          <a:prstGeom prst="rect">
            <a:avLst/>
          </a:prstGeom>
        </p:spPr>
      </p:pic>
    </p:spTree>
    <p:extLst>
      <p:ext uri="{BB962C8B-B14F-4D97-AF65-F5344CB8AC3E}">
        <p14:creationId xmlns:p14="http://schemas.microsoft.com/office/powerpoint/2010/main" val="1130134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6662" y="958078"/>
            <a:ext cx="8162925" cy="4314825"/>
          </a:xfrm>
          <a:prstGeom prst="rect">
            <a:avLst/>
          </a:prstGeom>
        </p:spPr>
      </p:pic>
    </p:spTree>
    <p:extLst>
      <p:ext uri="{BB962C8B-B14F-4D97-AF65-F5344CB8AC3E}">
        <p14:creationId xmlns:p14="http://schemas.microsoft.com/office/powerpoint/2010/main" val="2327184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357979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3701" b="3701"/>
          <a:stretch>
            <a:fillRect/>
          </a:stretch>
        </p:blipFill>
        <p:spPr>
          <a:xfrm>
            <a:off x="3748088" y="1508125"/>
            <a:ext cx="1789112" cy="2319338"/>
          </a:xfrm>
        </p:spPr>
      </p:pic>
      <p:sp>
        <p:nvSpPr>
          <p:cNvPr id="3" name="Text Placeholder 2"/>
          <p:cNvSpPr>
            <a:spLocks noGrp="1"/>
          </p:cNvSpPr>
          <p:nvPr>
            <p:ph type="body" sz="quarter" idx="18"/>
          </p:nvPr>
        </p:nvSpPr>
        <p:spPr>
          <a:xfrm>
            <a:off x="3195147" y="3862396"/>
            <a:ext cx="2893207" cy="586855"/>
          </a:xfrm>
        </p:spPr>
        <p:txBody>
          <a:bodyPr/>
          <a:lstStyle/>
          <a:p>
            <a:pPr algn="ctr"/>
            <a:r>
              <a:rPr lang="en-US" dirty="0" smtClean="0"/>
              <a:t>Isreal Miller</a:t>
            </a:r>
            <a:endParaRPr lang="en-US" dirty="0"/>
          </a:p>
        </p:txBody>
      </p:sp>
      <p:sp>
        <p:nvSpPr>
          <p:cNvPr id="4" name="Text Placeholder 3"/>
          <p:cNvSpPr>
            <a:spLocks noGrp="1"/>
          </p:cNvSpPr>
          <p:nvPr>
            <p:ph type="body" sz="quarter" idx="19"/>
          </p:nvPr>
        </p:nvSpPr>
        <p:spPr>
          <a:xfrm>
            <a:off x="2672034" y="4337427"/>
            <a:ext cx="3939432" cy="586855"/>
          </a:xfrm>
        </p:spPr>
        <p:txBody>
          <a:bodyPr>
            <a:normAutofit/>
          </a:bodyPr>
          <a:lstStyle/>
          <a:p>
            <a:r>
              <a:rPr lang="en-US" dirty="0" smtClean="0"/>
              <a:t>imiller@grayreed.com</a:t>
            </a:r>
            <a:endParaRPr lang="en-US" dirty="0"/>
          </a:p>
        </p:txBody>
      </p:sp>
    </p:spTree>
    <p:extLst>
      <p:ext uri="{BB962C8B-B14F-4D97-AF65-F5344CB8AC3E}">
        <p14:creationId xmlns:p14="http://schemas.microsoft.com/office/powerpoint/2010/main" val="2994338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1267" y="0"/>
            <a:ext cx="6824526" cy="6329560"/>
          </a:xfrm>
          <a:prstGeom prst="rect">
            <a:avLst/>
          </a:prstGeom>
        </p:spPr>
      </p:pic>
    </p:spTree>
    <p:extLst>
      <p:ext uri="{BB962C8B-B14F-4D97-AF65-F5344CB8AC3E}">
        <p14:creationId xmlns:p14="http://schemas.microsoft.com/office/powerpoint/2010/main" val="64714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4050" y="1657350"/>
            <a:ext cx="5295900" cy="3543300"/>
          </a:xfrm>
          <a:prstGeom prst="rect">
            <a:avLst/>
          </a:prstGeom>
        </p:spPr>
      </p:pic>
      <p:pic>
        <p:nvPicPr>
          <p:cNvPr id="5" name="Picture 4"/>
          <p:cNvPicPr>
            <a:picLocks noChangeAspect="1"/>
          </p:cNvPicPr>
          <p:nvPr/>
        </p:nvPicPr>
        <p:blipFill>
          <a:blip r:embed="rId3"/>
          <a:stretch>
            <a:fillRect/>
          </a:stretch>
        </p:blipFill>
        <p:spPr>
          <a:xfrm>
            <a:off x="1857375" y="809625"/>
            <a:ext cx="5429250" cy="5238750"/>
          </a:xfrm>
          <a:prstGeom prst="rect">
            <a:avLst/>
          </a:prstGeom>
        </p:spPr>
      </p:pic>
    </p:spTree>
    <p:extLst>
      <p:ext uri="{BB962C8B-B14F-4D97-AF65-F5344CB8AC3E}">
        <p14:creationId xmlns:p14="http://schemas.microsoft.com/office/powerpoint/2010/main" val="310221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0237" y="1081087"/>
            <a:ext cx="5343525" cy="4695825"/>
          </a:xfrm>
          <a:prstGeom prst="rect">
            <a:avLst/>
          </a:prstGeom>
        </p:spPr>
      </p:pic>
    </p:spTree>
    <p:extLst>
      <p:ext uri="{BB962C8B-B14F-4D97-AF65-F5344CB8AC3E}">
        <p14:creationId xmlns:p14="http://schemas.microsoft.com/office/powerpoint/2010/main" val="276669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3075" y="156073"/>
            <a:ext cx="5657850" cy="6162675"/>
          </a:xfrm>
          <a:prstGeom prst="rect">
            <a:avLst/>
          </a:prstGeom>
        </p:spPr>
      </p:pic>
    </p:spTree>
    <p:extLst>
      <p:ext uri="{BB962C8B-B14F-4D97-AF65-F5344CB8AC3E}">
        <p14:creationId xmlns:p14="http://schemas.microsoft.com/office/powerpoint/2010/main" val="402453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Audit Elements</a:t>
            </a:r>
            <a:endParaRPr lang="en-US" dirty="0"/>
          </a:p>
        </p:txBody>
      </p:sp>
      <p:pic>
        <p:nvPicPr>
          <p:cNvPr id="5" name="Picture Placeholder 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2959" b="21189"/>
          <a:stretch/>
        </p:blipFill>
        <p:spPr/>
      </p:pic>
    </p:spTree>
    <p:extLst>
      <p:ext uri="{BB962C8B-B14F-4D97-AF65-F5344CB8AC3E}">
        <p14:creationId xmlns:p14="http://schemas.microsoft.com/office/powerpoint/2010/main" val="2234933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4889</TotalTime>
  <Words>1716</Words>
  <Application>Microsoft Office PowerPoint</Application>
  <PresentationFormat>On-screen Show (4:3)</PresentationFormat>
  <Paragraphs>118</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Futura PT Book</vt:lpstr>
      <vt:lpstr>Relation Two</vt:lpstr>
      <vt:lpstr>Office Theme</vt:lpstr>
      <vt:lpstr>PowerPoint Presentation</vt:lpstr>
      <vt:lpstr>Isreal J. Miller</vt:lpstr>
      <vt:lpstr>I Just Got a Letter from the Texas Comptroller…</vt:lpstr>
      <vt:lpstr>And Now All of These Firms Are Soliciting My Clients.</vt:lpstr>
      <vt:lpstr>PowerPoint Presentation</vt:lpstr>
      <vt:lpstr>PowerPoint Presentation</vt:lpstr>
      <vt:lpstr>PowerPoint Presentation</vt:lpstr>
      <vt:lpstr>PowerPoint Presentation</vt:lpstr>
      <vt:lpstr>Audit Elements</vt:lpstr>
      <vt:lpstr>Audit Elements</vt:lpstr>
      <vt:lpstr>Audit Elements</vt:lpstr>
      <vt:lpstr>Audit Elements</vt:lpstr>
      <vt:lpstr>Audit Elements</vt:lpstr>
      <vt:lpstr>Procedures to Obtain Information</vt:lpstr>
      <vt:lpstr>Information to be Released</vt:lpstr>
      <vt:lpstr>Cost of Records</vt:lpstr>
      <vt:lpstr>Audit Elements</vt:lpstr>
      <vt:lpstr>Comptroller’s Decision 105,774 (2013)</vt:lpstr>
      <vt:lpstr>Application of the Law </vt:lpstr>
      <vt:lpstr>Audit Elements</vt:lpstr>
      <vt:lpstr>PowerPoint Presentation</vt:lpstr>
      <vt:lpstr>PowerPoint Presentation</vt:lpstr>
      <vt:lpstr>PowerPoint Presentation</vt:lpstr>
      <vt:lpstr>Reconciliation Conference</vt:lpstr>
      <vt:lpstr>Independent Audit Review Conference</vt:lpstr>
      <vt:lpstr>PowerPoint Presentation</vt:lpstr>
      <vt:lpstr>PowerPoint Presentation</vt:lpstr>
      <vt:lpstr>Redetermination</vt:lpstr>
      <vt:lpstr>Rule 1.7</vt:lpstr>
      <vt:lpstr>Rule 1.7</vt:lpstr>
      <vt:lpstr>Rule 1.7</vt:lpstr>
      <vt:lpstr>Amended Audits</vt:lpstr>
      <vt:lpstr>Comptroller’s Decision  No. 107,496 (2013) </vt:lpstr>
      <vt:lpstr>Comptroller’s Decision  No. 109,162 (2014)</vt:lpstr>
      <vt:lpstr>Comptroller’s Decision  No. 110,666 (2017)</vt:lpstr>
      <vt:lpstr>Comptroller’s Decision  No. 111,757 (2015)</vt:lpstr>
      <vt:lpstr>Comptroller’s Decision  No. 107,342 (2015)</vt:lpstr>
      <vt:lpstr>Comptroller’s Decision  No. 111,071 (2015)</vt:lpstr>
      <vt:lpstr>Comptroller’s Decision  No. 112,817 (2016) </vt:lpstr>
      <vt:lpstr>Comptroller’s Decision  No. 112,817 (2016) </vt:lpstr>
      <vt:lpstr>Final Thoughts… What if?</vt:lpstr>
      <vt:lpstr>PowerPoint Presentation</vt:lpstr>
      <vt:lpstr>PowerPoint Presentation</vt:lpstr>
      <vt:lpstr>Questions?</vt:lpstr>
      <vt:lpstr>PowerPoint Presentation</vt:lpstr>
    </vt:vector>
  </TitlesOfParts>
  <Company>Gray Reed &amp; McGraw,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Longust</dc:creator>
  <cp:lastModifiedBy>Isreal Miller</cp:lastModifiedBy>
  <cp:revision>93</cp:revision>
  <cp:lastPrinted>2018-08-27T15:06:30Z</cp:lastPrinted>
  <dcterms:created xsi:type="dcterms:W3CDTF">2017-07-12T19:53:09Z</dcterms:created>
  <dcterms:modified xsi:type="dcterms:W3CDTF">2020-08-28T16:59:19Z</dcterms:modified>
</cp:coreProperties>
</file>