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61" r:id="rId3"/>
    <p:sldId id="262" r:id="rId4"/>
    <p:sldId id="257" r:id="rId5"/>
    <p:sldId id="266" r:id="rId6"/>
    <p:sldId id="279" r:id="rId7"/>
    <p:sldId id="267" r:id="rId8"/>
    <p:sldId id="259" r:id="rId9"/>
    <p:sldId id="264" r:id="rId10"/>
    <p:sldId id="273" r:id="rId11"/>
    <p:sldId id="275" r:id="rId12"/>
    <p:sldId id="276" r:id="rId13"/>
    <p:sldId id="269" r:id="rId14"/>
    <p:sldId id="277" r:id="rId15"/>
    <p:sldId id="282" r:id="rId16"/>
    <p:sldId id="280" r:id="rId17"/>
    <p:sldId id="281" r:id="rId18"/>
    <p:sldId id="278" r:id="rId19"/>
    <p:sldId id="268" r:id="rId20"/>
    <p:sldId id="274" r:id="rId21"/>
    <p:sldId id="283" r:id="rId22"/>
    <p:sldId id="284" r:id="rId23"/>
    <p:sldId id="27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82"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AE0D7A38-6F83-4F0B-B5FA-891D5D0C08E0}" type="datetimeFigureOut">
              <a:rPr lang="en-US" smtClean="0"/>
              <a:t>5/20/2016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6" tIns="46583" rIns="93166" bIns="46583" rtlCol="0" anchor="b"/>
          <a:lstStyle>
            <a:lvl1pPr algn="r">
              <a:defRPr sz="1200"/>
            </a:lvl1pPr>
          </a:lstStyle>
          <a:p>
            <a:fld id="{44DC398C-B97B-44BF-881F-A4B133966C0E}" type="slidenum">
              <a:rPr lang="en-US" smtClean="0"/>
              <a:t>‹#›</a:t>
            </a:fld>
            <a:endParaRPr lang="en-US"/>
          </a:p>
        </p:txBody>
      </p:sp>
    </p:spTree>
    <p:extLst>
      <p:ext uri="{BB962C8B-B14F-4D97-AF65-F5344CB8AC3E}">
        <p14:creationId xmlns:p14="http://schemas.microsoft.com/office/powerpoint/2010/main" val="180477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1</a:t>
            </a:fld>
            <a:endParaRPr lang="en-US"/>
          </a:p>
        </p:txBody>
      </p:sp>
    </p:spTree>
    <p:extLst>
      <p:ext uri="{BB962C8B-B14F-4D97-AF65-F5344CB8AC3E}">
        <p14:creationId xmlns:p14="http://schemas.microsoft.com/office/powerpoint/2010/main" val="382944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10</a:t>
            </a:fld>
            <a:endParaRPr lang="en-US"/>
          </a:p>
        </p:txBody>
      </p:sp>
    </p:spTree>
    <p:extLst>
      <p:ext uri="{BB962C8B-B14F-4D97-AF65-F5344CB8AC3E}">
        <p14:creationId xmlns:p14="http://schemas.microsoft.com/office/powerpoint/2010/main" val="218016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ERM includes speculative</a:t>
            </a:r>
            <a:r>
              <a:rPr lang="en-US" baseline="0" dirty="0" smtClean="0"/>
              <a:t> risk as well as traditional</a:t>
            </a:r>
            <a:endParaRPr lang="en-US" dirty="0"/>
          </a:p>
        </p:txBody>
      </p:sp>
      <p:sp>
        <p:nvSpPr>
          <p:cNvPr id="4" name="Slide Number Placeholder 3"/>
          <p:cNvSpPr>
            <a:spLocks noGrp="1"/>
          </p:cNvSpPr>
          <p:nvPr>
            <p:ph type="sldNum" sz="quarter" idx="10"/>
          </p:nvPr>
        </p:nvSpPr>
        <p:spPr/>
        <p:txBody>
          <a:bodyPr/>
          <a:lstStyle/>
          <a:p>
            <a:fld id="{44DC398C-B97B-44BF-881F-A4B133966C0E}" type="slidenum">
              <a:rPr lang="en-US" smtClean="0"/>
              <a:t>11</a:t>
            </a:fld>
            <a:endParaRPr lang="en-US"/>
          </a:p>
        </p:txBody>
      </p:sp>
    </p:spTree>
    <p:extLst>
      <p:ext uri="{BB962C8B-B14F-4D97-AF65-F5344CB8AC3E}">
        <p14:creationId xmlns:p14="http://schemas.microsoft.com/office/powerpoint/2010/main" val="4082396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By sharing risk data internally, companies can improve consistency and reduce costs. </a:t>
            </a:r>
          </a:p>
          <a:p>
            <a:r>
              <a:rPr lang="en-US" dirty="0" smtClean="0"/>
              <a:t>The benefits of enterprise risk management (ERM) have been discussed often among construction business owners, yet many contractors still struggle with implementing ERM plans in their companies. In addition to mitigating risk, ERM provides significant value to the strategic development and execution of business plans. With many managers already aware of the relevant risks in the contracting, highway and heavy construction industries, owners must ask themselves these questions: What value does ERM provide my business, and how does it enable a better perspective about longer-term risks? </a:t>
            </a:r>
          </a:p>
          <a:p>
            <a:r>
              <a:rPr lang="en-US" dirty="0" smtClean="0"/>
              <a:t>1. ERM enables companies to better collect and assess risk by sharing all company risk data and organizing it into consolidated evaluations. With the standard terminology and conceptual framework of these evaluations, a company can implement more consistent practices that improve coordination among various layers and departments. </a:t>
            </a:r>
          </a:p>
          <a:p>
            <a:r>
              <a:rPr lang="en-US" dirty="0" smtClean="0"/>
              <a:t>Concerns about confidentiality, propriety and job security often cause risk communication to lag. As a result, information relative to strategic risks—risks related to the achievement of corporate objectives and plans—is not shared across department lines. By definition, ERM includes everyone in the company. An ERM plan addresses the problems associated with overworked contractors who might be unwilling to share risk responsibilities across departments, instead choosing to shoulder the entire task themselves. </a:t>
            </a:r>
          </a:p>
          <a:p>
            <a:r>
              <a:rPr lang="en-US" dirty="0" smtClean="0"/>
              <a:t>Companies must educate all employees about the areas of risk that could affect the company and how these risks are managed. When employees better understand the potential risks of faulty equipment, unsecured supplies and old protective gear, they are more likely to take advantage of the communication network inherent to ERM. </a:t>
            </a:r>
          </a:p>
          <a:p>
            <a:r>
              <a:rPr lang="en-US" dirty="0" smtClean="0"/>
              <a:t>2. </a:t>
            </a:r>
            <a:r>
              <a:rPr lang="en-US" b="1" dirty="0" smtClean="0"/>
              <a:t>Enhanced Reporting </a:t>
            </a:r>
            <a:r>
              <a:rPr lang="en-US" dirty="0" smtClean="0"/>
              <a:t/>
            </a:r>
            <a:br>
              <a:rPr lang="en-US" dirty="0" smtClean="0"/>
            </a:br>
            <a:r>
              <a:rPr lang="en-US" dirty="0" smtClean="0"/>
              <a:t>ERM supports better structure, reporting and analysis of risks. Risk dashboards—which consolidate risks across the company—enable executives to make better decisions relative to risk thresholds, appetites and tolerances. A better categorized system of reporting allows for different types of reporting to take place, all following specific classifications. </a:t>
            </a:r>
          </a:p>
          <a:p>
            <a:r>
              <a:rPr lang="en-US" dirty="0" smtClean="0"/>
              <a:t>ERM reporting can manage risk through the following methods: </a:t>
            </a:r>
          </a:p>
          <a:p>
            <a:r>
              <a:rPr lang="en-US" dirty="0" smtClean="0"/>
              <a:t>Identifying and managing risk companywide rather than by function or department </a:t>
            </a:r>
          </a:p>
          <a:p>
            <a:r>
              <a:rPr lang="en-US" dirty="0" smtClean="0"/>
              <a:t>Prioritizing according to level of risk and potential company impact </a:t>
            </a:r>
          </a:p>
          <a:p>
            <a:r>
              <a:rPr lang="en-US" dirty="0" smtClean="0"/>
              <a:t>Comparing risks against each other, along financial and compliance lines or by both quantitative and qualitative factors </a:t>
            </a:r>
          </a:p>
          <a:p>
            <a:r>
              <a:rPr lang="en-US" dirty="0" smtClean="0"/>
              <a:t>Ultimately, ERM reporting efforts enhance the strategic decision-making capabilities at all levels. The focus should include risks related to the overall construction industry, including accounting and tax requirements, labor and safety laws, legislative changes, third-party liability factors and workers’ injuries. </a:t>
            </a:r>
          </a:p>
          <a:p>
            <a:pPr defTabSz="914285"/>
            <a:r>
              <a:rPr lang="en-US" dirty="0" smtClean="0"/>
              <a:t>3. </a:t>
            </a:r>
            <a:r>
              <a:rPr lang="en-US" b="1" dirty="0" smtClean="0"/>
              <a:t>Improved Focus and Perspective of Risk Data </a:t>
            </a:r>
            <a:r>
              <a:rPr lang="en-US" dirty="0" smtClean="0"/>
              <a:t/>
            </a:r>
            <a:br>
              <a:rPr lang="en-US" dirty="0" smtClean="0"/>
            </a:br>
            <a:r>
              <a:rPr lang="en-US" dirty="0" smtClean="0"/>
              <a:t>ERM can identify and assess key performance indicators regarding risks as well as quantify risk factors and tolerances. The use of key risk metrics and measurements further improves the value of reporting and analysis. Factors for the construction industry may include an economic slowdown, increased competition or the failure to retain top talent. While a contractor is busy building a reputation for getting jobs done right and on time, these factors may not receive the attention they deserve. </a:t>
            </a:r>
          </a:p>
          <a:p>
            <a:r>
              <a:rPr lang="en-US" dirty="0" smtClean="0"/>
              <a:t>ERM models also permit more comprehensive views of risk. Traditional risk practices focus on the perspectives of mitigation, acceptance or avoidance. Effective ERM processes provide a framework to evaluate risk as an opportunity to increase competitive positions and exploit certain market conditions.  </a:t>
            </a:r>
          </a:p>
          <a:p>
            <a:r>
              <a:rPr lang="en-US" b="1" dirty="0" smtClean="0"/>
              <a:t>4. More Efficient Coordination of Regulatory and Compliance Matters </a:t>
            </a:r>
            <a:r>
              <a:rPr lang="en-US" dirty="0" smtClean="0"/>
              <a:t/>
            </a:r>
            <a:br>
              <a:rPr lang="en-US" dirty="0" smtClean="0"/>
            </a:br>
            <a:r>
              <a:rPr lang="en-US" dirty="0" smtClean="0"/>
              <a:t>Financial institutions, sureties, regulatory examiners and financial statement auditors—in addition to other contractors—will begin to inquire, test and leverage monitoring and reporting data from ERM programs. Since ERM data involves monitoring controls and mitigating factors relevant to various risks across the company, this information can provide an effective means for reducing the effort and cost to understand the risks within a company. </a:t>
            </a:r>
          </a:p>
          <a:p>
            <a:r>
              <a:rPr lang="en-US" b="1" dirty="0" smtClean="0"/>
              <a:t>5. Cost-Effective Management of Risks </a:t>
            </a:r>
            <a:r>
              <a:rPr lang="en-US" dirty="0" smtClean="0"/>
              <a:t/>
            </a:r>
            <a:br>
              <a:rPr lang="en-US" dirty="0" smtClean="0"/>
            </a:br>
            <a:r>
              <a:rPr lang="en-US" dirty="0" smtClean="0"/>
              <a:t>Through ERM, a contractor can consolidate disparate risk management functions and better manage market, competitive and economic conditions. Construction-related companies can use ERM data and reporting to more effectively coordinate with project owners and customers, better manage investment decisions with their financial institutions and make more timely decisions regarding opportunities and potential pitfalls. By potentially reducing the time and cost of risk management  and by streamlining monitoring and reporting functions, ERM can reduce the cost of existing processes for contractors. Although initially difficult to enact, ERM pays off in terms of lowering risk while providing savings and increased sustainability for the company.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DC398C-B97B-44BF-881F-A4B133966C0E}" type="slidenum">
              <a:rPr lang="en-US" smtClean="0"/>
              <a:t>12</a:t>
            </a:fld>
            <a:endParaRPr lang="en-US"/>
          </a:p>
        </p:txBody>
      </p:sp>
    </p:spTree>
    <p:extLst>
      <p:ext uri="{BB962C8B-B14F-4D97-AF65-F5344CB8AC3E}">
        <p14:creationId xmlns:p14="http://schemas.microsoft.com/office/powerpoint/2010/main" val="3872939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Newer to the game</a:t>
            </a:r>
          </a:p>
          <a:p>
            <a:r>
              <a:rPr lang="en-US" dirty="0" smtClean="0"/>
              <a:t>Implementation drivers used to be Compliance and Transparency for Public Companies</a:t>
            </a:r>
          </a:p>
          <a:p>
            <a:r>
              <a:rPr lang="en-US" dirty="0" smtClean="0"/>
              <a:t>Public and Private companies – Competition and Technology</a:t>
            </a:r>
          </a:p>
          <a:p>
            <a:endParaRPr lang="en-US" dirty="0"/>
          </a:p>
        </p:txBody>
      </p:sp>
      <p:sp>
        <p:nvSpPr>
          <p:cNvPr id="4" name="Slide Number Placeholder 3"/>
          <p:cNvSpPr>
            <a:spLocks noGrp="1"/>
          </p:cNvSpPr>
          <p:nvPr>
            <p:ph type="sldNum" sz="quarter" idx="10"/>
          </p:nvPr>
        </p:nvSpPr>
        <p:spPr/>
        <p:txBody>
          <a:bodyPr/>
          <a:lstStyle/>
          <a:p>
            <a:fld id="{44DC398C-B97B-44BF-881F-A4B133966C0E}" type="slidenum">
              <a:rPr lang="en-US" smtClean="0"/>
              <a:t>13</a:t>
            </a:fld>
            <a:endParaRPr lang="en-US"/>
          </a:p>
        </p:txBody>
      </p:sp>
    </p:spTree>
    <p:extLst>
      <p:ext uri="{BB962C8B-B14F-4D97-AF65-F5344CB8AC3E}">
        <p14:creationId xmlns:p14="http://schemas.microsoft.com/office/powerpoint/2010/main" val="289085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audit guides—These guides can be used for risk mapping of individual risks, risk assessment workshops, and risk assessment interviews—the latter a "best practice" because interviews are very effective at uncovering how the business actually works.</a:t>
            </a:r>
          </a:p>
          <a:p>
            <a:r>
              <a:rPr lang="en-US" dirty="0" smtClean="0"/>
              <a:t>Stochastic risk models—A mathematically rigorous approach used to simulate the dynamics of a specific system by developing cause-effect relationships between all the variables of that system. </a:t>
            </a:r>
          </a:p>
          <a:p>
            <a:r>
              <a:rPr lang="en-US" dirty="0" smtClean="0"/>
              <a:t>Risk monitoring reports—These can include regular reports to managers, boards, and relevant external stakeholders such as regulators and investors. Our experience suggests these reports today are primarily "ad hoc." Where reporting is more formal, the reports are most likely to go to the executive committee and the board of directors. Reports are least likely to go to operational managers through "dashboards" that will enable them to adjust their actions to the reality of their risk environment.</a:t>
            </a:r>
          </a:p>
          <a:p>
            <a:endParaRPr lang="en-US" dirty="0"/>
          </a:p>
        </p:txBody>
      </p:sp>
      <p:sp>
        <p:nvSpPr>
          <p:cNvPr id="4" name="Slide Number Placeholder 3"/>
          <p:cNvSpPr>
            <a:spLocks noGrp="1"/>
          </p:cNvSpPr>
          <p:nvPr>
            <p:ph type="sldNum" sz="quarter" idx="10"/>
          </p:nvPr>
        </p:nvSpPr>
        <p:spPr/>
        <p:txBody>
          <a:bodyPr/>
          <a:lstStyle/>
          <a:p>
            <a:fld id="{44DC398C-B97B-44BF-881F-A4B133966C0E}" type="slidenum">
              <a:rPr lang="en-US" smtClean="0"/>
              <a:t>14</a:t>
            </a:fld>
            <a:endParaRPr lang="en-US"/>
          </a:p>
        </p:txBody>
      </p:sp>
    </p:spTree>
    <p:extLst>
      <p:ext uri="{BB962C8B-B14F-4D97-AF65-F5344CB8AC3E}">
        <p14:creationId xmlns:p14="http://schemas.microsoft.com/office/powerpoint/2010/main" val="4267857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15</a:t>
            </a:fld>
            <a:endParaRPr lang="en-US"/>
          </a:p>
        </p:txBody>
      </p:sp>
    </p:spTree>
    <p:extLst>
      <p:ext uri="{BB962C8B-B14F-4D97-AF65-F5344CB8AC3E}">
        <p14:creationId xmlns:p14="http://schemas.microsoft.com/office/powerpoint/2010/main" val="271390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16</a:t>
            </a:fld>
            <a:endParaRPr lang="en-US"/>
          </a:p>
        </p:txBody>
      </p:sp>
    </p:spTree>
    <p:extLst>
      <p:ext uri="{BB962C8B-B14F-4D97-AF65-F5344CB8AC3E}">
        <p14:creationId xmlns:p14="http://schemas.microsoft.com/office/powerpoint/2010/main" val="2702514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17</a:t>
            </a:fld>
            <a:endParaRPr lang="en-US"/>
          </a:p>
        </p:txBody>
      </p:sp>
    </p:spTree>
    <p:extLst>
      <p:ext uri="{BB962C8B-B14F-4D97-AF65-F5344CB8AC3E}">
        <p14:creationId xmlns:p14="http://schemas.microsoft.com/office/powerpoint/2010/main" val="107619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18</a:t>
            </a:fld>
            <a:endParaRPr lang="en-US"/>
          </a:p>
        </p:txBody>
      </p:sp>
    </p:spTree>
    <p:extLst>
      <p:ext uri="{BB962C8B-B14F-4D97-AF65-F5344CB8AC3E}">
        <p14:creationId xmlns:p14="http://schemas.microsoft.com/office/powerpoint/2010/main" val="21067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19</a:t>
            </a:fld>
            <a:endParaRPr lang="en-US"/>
          </a:p>
        </p:txBody>
      </p:sp>
    </p:spTree>
    <p:extLst>
      <p:ext uri="{BB962C8B-B14F-4D97-AF65-F5344CB8AC3E}">
        <p14:creationId xmlns:p14="http://schemas.microsoft.com/office/powerpoint/2010/main" val="290425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2</a:t>
            </a:fld>
            <a:endParaRPr lang="en-US"/>
          </a:p>
        </p:txBody>
      </p:sp>
    </p:spTree>
    <p:extLst>
      <p:ext uri="{BB962C8B-B14F-4D97-AF65-F5344CB8AC3E}">
        <p14:creationId xmlns:p14="http://schemas.microsoft.com/office/powerpoint/2010/main" val="1066366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20</a:t>
            </a:fld>
            <a:endParaRPr lang="en-US"/>
          </a:p>
        </p:txBody>
      </p:sp>
    </p:spTree>
    <p:extLst>
      <p:ext uri="{BB962C8B-B14F-4D97-AF65-F5344CB8AC3E}">
        <p14:creationId xmlns:p14="http://schemas.microsoft.com/office/powerpoint/2010/main" val="1557152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21</a:t>
            </a:fld>
            <a:endParaRPr lang="en-US"/>
          </a:p>
        </p:txBody>
      </p:sp>
    </p:spTree>
    <p:extLst>
      <p:ext uri="{BB962C8B-B14F-4D97-AF65-F5344CB8AC3E}">
        <p14:creationId xmlns:p14="http://schemas.microsoft.com/office/powerpoint/2010/main" val="2283471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22</a:t>
            </a:fld>
            <a:endParaRPr lang="en-US"/>
          </a:p>
        </p:txBody>
      </p:sp>
    </p:spTree>
    <p:extLst>
      <p:ext uri="{BB962C8B-B14F-4D97-AF65-F5344CB8AC3E}">
        <p14:creationId xmlns:p14="http://schemas.microsoft.com/office/powerpoint/2010/main" val="167951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23</a:t>
            </a:fld>
            <a:endParaRPr lang="en-US"/>
          </a:p>
        </p:txBody>
      </p:sp>
    </p:spTree>
    <p:extLst>
      <p:ext uri="{BB962C8B-B14F-4D97-AF65-F5344CB8AC3E}">
        <p14:creationId xmlns:p14="http://schemas.microsoft.com/office/powerpoint/2010/main" val="149888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3</a:t>
            </a:fld>
            <a:endParaRPr lang="en-US"/>
          </a:p>
        </p:txBody>
      </p:sp>
    </p:spTree>
    <p:extLst>
      <p:ext uri="{BB962C8B-B14F-4D97-AF65-F5344CB8AC3E}">
        <p14:creationId xmlns:p14="http://schemas.microsoft.com/office/powerpoint/2010/main" val="83109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4</a:t>
            </a:fld>
            <a:endParaRPr lang="en-US"/>
          </a:p>
        </p:txBody>
      </p:sp>
    </p:spTree>
    <p:extLst>
      <p:ext uri="{BB962C8B-B14F-4D97-AF65-F5344CB8AC3E}">
        <p14:creationId xmlns:p14="http://schemas.microsoft.com/office/powerpoint/2010/main" val="34295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5</a:t>
            </a:fld>
            <a:endParaRPr lang="en-US"/>
          </a:p>
        </p:txBody>
      </p:sp>
    </p:spTree>
    <p:extLst>
      <p:ext uri="{BB962C8B-B14F-4D97-AF65-F5344CB8AC3E}">
        <p14:creationId xmlns:p14="http://schemas.microsoft.com/office/powerpoint/2010/main" val="1542918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6</a:t>
            </a:fld>
            <a:endParaRPr lang="en-US"/>
          </a:p>
        </p:txBody>
      </p:sp>
    </p:spTree>
    <p:extLst>
      <p:ext uri="{BB962C8B-B14F-4D97-AF65-F5344CB8AC3E}">
        <p14:creationId xmlns:p14="http://schemas.microsoft.com/office/powerpoint/2010/main" val="113733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7</a:t>
            </a:fld>
            <a:endParaRPr lang="en-US"/>
          </a:p>
        </p:txBody>
      </p:sp>
    </p:spTree>
    <p:extLst>
      <p:ext uri="{BB962C8B-B14F-4D97-AF65-F5344CB8AC3E}">
        <p14:creationId xmlns:p14="http://schemas.microsoft.com/office/powerpoint/2010/main" val="366371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398C-B97B-44BF-881F-A4B133966C0E}" type="slidenum">
              <a:rPr lang="en-US" smtClean="0"/>
              <a:t>8</a:t>
            </a:fld>
            <a:endParaRPr lang="en-US"/>
          </a:p>
        </p:txBody>
      </p:sp>
    </p:spTree>
    <p:extLst>
      <p:ext uri="{BB962C8B-B14F-4D97-AF65-F5344CB8AC3E}">
        <p14:creationId xmlns:p14="http://schemas.microsoft.com/office/powerpoint/2010/main" val="70735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Regulatory changes and heightened regulatory scrutiny may affect the manner in which our products or services will be produced or delivered (67 percent) </a:t>
            </a:r>
          </a:p>
          <a:p>
            <a:r>
              <a:rPr lang="en-US" dirty="0" smtClean="0"/>
              <a:t>Economic conditions in markets we currently serve may significantly restrict growth opportunities for our organization (56 percent) </a:t>
            </a:r>
          </a:p>
          <a:p>
            <a:r>
              <a:rPr lang="en-US" dirty="0" smtClean="0"/>
              <a:t>Our organization may not be sufficiently prepared to manage cyber threats that have the potential to significantly disrupt our core operations and/or damage our brand (53 percent) </a:t>
            </a:r>
          </a:p>
          <a:p>
            <a:r>
              <a:rPr lang="en-US" dirty="0" smtClean="0"/>
              <a:t>Our organization’s succession challenges and ability to attract and retain top talent may limit our ability to achieve operational targets (56 percent) </a:t>
            </a:r>
          </a:p>
          <a:p>
            <a:r>
              <a:rPr lang="en-US" dirty="0" smtClean="0"/>
              <a:t>Our organization’s culture may not sufficiently encourage the timely identification and escalation of risk issues that have the potential to significantly affect our core operations and achievement of strategic objectives (51 percent)</a:t>
            </a:r>
          </a:p>
          <a:p>
            <a:r>
              <a:rPr lang="en-US" dirty="0" smtClean="0"/>
              <a:t>Resistance to change may restrict our organization from making necessary adjustments to the business model and core operations (49 percent)</a:t>
            </a:r>
          </a:p>
          <a:p>
            <a:r>
              <a:rPr lang="en-US" dirty="0" smtClean="0"/>
              <a:t>Ensuring privacy/identity management and information security/system protection may require significant resources for us (52 percent)</a:t>
            </a:r>
          </a:p>
          <a:p>
            <a:r>
              <a:rPr lang="en-US" dirty="0" smtClean="0"/>
              <a:t>Our organization may not be sufficiently prepared to manage an unexpected crisis significantly impacting our reputation (46 percent)</a:t>
            </a:r>
          </a:p>
          <a:p>
            <a:r>
              <a:rPr lang="en-US" dirty="0" smtClean="0"/>
              <a:t>Sustaining customer loyalty and retention may be increasingly difficult due to evolving customer preferences and/or demographic shifts in our existing customer base (48 percent)</a:t>
            </a:r>
          </a:p>
          <a:p>
            <a:r>
              <a:rPr lang="en-US" dirty="0" smtClean="0"/>
              <a:t>Our existing operations may not be able to meet performance expectations related to quality, time to market, cost and innovation as well as our competitors (46 percent)</a:t>
            </a:r>
          </a:p>
          <a:p>
            <a:endParaRPr lang="en-US" dirty="0"/>
          </a:p>
        </p:txBody>
      </p:sp>
      <p:sp>
        <p:nvSpPr>
          <p:cNvPr id="4" name="Slide Number Placeholder 3"/>
          <p:cNvSpPr>
            <a:spLocks noGrp="1"/>
          </p:cNvSpPr>
          <p:nvPr>
            <p:ph type="sldNum" sz="quarter" idx="10"/>
          </p:nvPr>
        </p:nvSpPr>
        <p:spPr/>
        <p:txBody>
          <a:bodyPr/>
          <a:lstStyle/>
          <a:p>
            <a:fld id="{44DC398C-B97B-44BF-881F-A4B133966C0E}" type="slidenum">
              <a:rPr lang="en-US" smtClean="0"/>
              <a:t>9</a:t>
            </a:fld>
            <a:endParaRPr lang="en-US"/>
          </a:p>
        </p:txBody>
      </p:sp>
    </p:spTree>
    <p:extLst>
      <p:ext uri="{BB962C8B-B14F-4D97-AF65-F5344CB8AC3E}">
        <p14:creationId xmlns:p14="http://schemas.microsoft.com/office/powerpoint/2010/main" val="413302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BB69B0-4AC6-422F-9D94-6CB314B76EF3}"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17EAD-2789-47B4-A4A2-A30B0F36484C}"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B69B0-4AC6-422F-9D94-6CB314B76EF3}"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17EAD-2789-47B4-A4A2-A30B0F3648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BB69B0-4AC6-422F-9D94-6CB314B76EF3}"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17EAD-2789-47B4-A4A2-A30B0F3648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B69B0-4AC6-422F-9D94-6CB314B76EF3}"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17EAD-2789-47B4-A4A2-A30B0F3648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BB69B0-4AC6-422F-9D94-6CB314B76EF3}" type="datetimeFigureOut">
              <a:rPr lang="en-US" smtClean="0"/>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17EAD-2789-47B4-A4A2-A30B0F36484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BB69B0-4AC6-422F-9D94-6CB314B76EF3}"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17EAD-2789-47B4-A4A2-A30B0F3648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BB69B0-4AC6-422F-9D94-6CB314B76EF3}" type="datetimeFigureOut">
              <a:rPr lang="en-US" smtClean="0"/>
              <a:t>5/20/2016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17EAD-2789-47B4-A4A2-A30B0F36484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BB69B0-4AC6-422F-9D94-6CB314B76EF3}" type="datetimeFigureOut">
              <a:rPr lang="en-US" smtClean="0"/>
              <a:t>5/20/2016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17EAD-2789-47B4-A4A2-A30B0F3648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B69B0-4AC6-422F-9D94-6CB314B76EF3}" type="datetimeFigureOut">
              <a:rPr lang="en-US" smtClean="0"/>
              <a:t>5/20/2016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17EAD-2789-47B4-A4A2-A30B0F3648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BB69B0-4AC6-422F-9D94-6CB314B76EF3}"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17EAD-2789-47B4-A4A2-A30B0F36484C}"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BB69B0-4AC6-422F-9D94-6CB314B76EF3}" type="datetimeFigureOut">
              <a:rPr lang="en-US" smtClean="0"/>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17EAD-2789-47B4-A4A2-A30B0F3648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1BB69B0-4AC6-422F-9D94-6CB314B76EF3}" type="datetimeFigureOut">
              <a:rPr lang="en-US" smtClean="0"/>
              <a:t>5/20/2016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8917EAD-2789-47B4-A4A2-A30B0F3648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152650"/>
          </a:xfrm>
        </p:spPr>
        <p:txBody>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3600" dirty="0" smtClean="0"/>
              <a:t>Enterprise Risk  Management</a:t>
            </a:r>
            <a:br>
              <a:rPr lang="en-US" sz="3600" dirty="0" smtClean="0"/>
            </a:br>
            <a:r>
              <a:rPr lang="en-US" sz="3600" dirty="0" smtClean="0"/>
              <a:t>in the </a:t>
            </a:r>
            <a:br>
              <a:rPr lang="en-US" sz="3600" dirty="0" smtClean="0"/>
            </a:br>
            <a:r>
              <a:rPr lang="en-US" sz="3600" dirty="0" smtClean="0"/>
              <a:t>Construction Industry</a:t>
            </a:r>
            <a:endParaRPr lang="en-US" sz="3600" dirty="0"/>
          </a:p>
        </p:txBody>
      </p:sp>
      <p:sp>
        <p:nvSpPr>
          <p:cNvPr id="3" name="Subtitle 2"/>
          <p:cNvSpPr>
            <a:spLocks noGrp="1"/>
          </p:cNvSpPr>
          <p:nvPr>
            <p:ph type="subTitle" idx="1"/>
          </p:nvPr>
        </p:nvSpPr>
        <p:spPr>
          <a:xfrm>
            <a:off x="381000" y="3733800"/>
            <a:ext cx="4984141" cy="1066800"/>
          </a:xfrm>
        </p:spPr>
        <p:txBody>
          <a:bodyPr>
            <a:normAutofit fontScale="62500" lnSpcReduction="20000"/>
          </a:bodyPr>
          <a:lstStyle/>
          <a:p>
            <a:pPr algn="ctr"/>
            <a:r>
              <a:rPr lang="en-US" dirty="0" smtClean="0"/>
              <a:t>Raising Profitability by Controlling Business Risk</a:t>
            </a:r>
          </a:p>
          <a:p>
            <a:pPr algn="ctr"/>
            <a:r>
              <a:rPr lang="en-US" dirty="0" smtClean="0"/>
              <a:t>Bev Costello</a:t>
            </a:r>
          </a:p>
          <a:p>
            <a:pPr algn="ctr"/>
            <a:r>
              <a:rPr lang="en-US" dirty="0" smtClean="0"/>
              <a:t>Cross Insurance</a:t>
            </a:r>
          </a:p>
          <a:p>
            <a:pPr algn="ctr"/>
            <a:r>
              <a:rPr lang="en-US" dirty="0" smtClean="0"/>
              <a:t>May 2016</a:t>
            </a:r>
          </a:p>
          <a:p>
            <a:pPr algn="ct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633507"/>
            <a:ext cx="28575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6207666"/>
            <a:ext cx="1926538" cy="64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979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Risk Management</a:t>
            </a:r>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989059"/>
            <a:ext cx="8229600" cy="409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263" y="6067362"/>
            <a:ext cx="2090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260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 y="685800"/>
            <a:ext cx="8915400" cy="1143000"/>
          </a:xfrm>
        </p:spPr>
        <p:txBody>
          <a:bodyPr>
            <a:noAutofit/>
          </a:bodyPr>
          <a:lstStyle/>
          <a:p>
            <a:r>
              <a:rPr lang="en-US" sz="3600" dirty="0" smtClean="0"/>
              <a:t>Successful ERM</a:t>
            </a:r>
            <a:br>
              <a:rPr lang="en-US" sz="3600" dirty="0" smtClean="0"/>
            </a:br>
            <a:r>
              <a:rPr lang="en-US" sz="3600" dirty="0" smtClean="0"/>
              <a:t>Cross Functional Planning and Communication</a:t>
            </a:r>
            <a:endParaRPr lang="en-US" sz="3600" dirty="0"/>
          </a:p>
        </p:txBody>
      </p:sp>
      <p:sp>
        <p:nvSpPr>
          <p:cNvPr id="3" name="Content Placeholder 2"/>
          <p:cNvSpPr>
            <a:spLocks noGrp="1"/>
          </p:cNvSpPr>
          <p:nvPr>
            <p:ph idx="1"/>
          </p:nvPr>
        </p:nvSpPr>
        <p:spPr>
          <a:xfrm>
            <a:off x="457200" y="2286000"/>
            <a:ext cx="8229600" cy="4876800"/>
          </a:xfrm>
        </p:spPr>
        <p:txBody>
          <a:bodyPr/>
          <a:lstStyle/>
          <a:p>
            <a:pPr marL="514350" indent="-514350">
              <a:buAutoNum type="arabicPeriod"/>
            </a:pPr>
            <a:r>
              <a:rPr lang="en-US" dirty="0" smtClean="0"/>
              <a:t>Identify the silos.  Establish the Internal and External Contexts</a:t>
            </a:r>
          </a:p>
          <a:p>
            <a:pPr marL="514350" indent="-514350">
              <a:buAutoNum type="arabicPeriod"/>
            </a:pPr>
            <a:r>
              <a:rPr lang="en-US" dirty="0" smtClean="0"/>
              <a:t>Risk Assessment</a:t>
            </a:r>
          </a:p>
          <a:p>
            <a:pPr marL="514350" indent="-514350">
              <a:buAutoNum type="arabicPeriod"/>
            </a:pPr>
            <a:r>
              <a:rPr lang="en-US" dirty="0" smtClean="0"/>
              <a:t>Risk Treatment – Prioritize based on Heat Map</a:t>
            </a:r>
          </a:p>
          <a:p>
            <a:pPr marL="514350" indent="-514350">
              <a:buAutoNum type="arabicPeriod"/>
            </a:pPr>
            <a:r>
              <a:rPr lang="en-US" dirty="0" smtClean="0"/>
              <a:t>Monitor</a:t>
            </a:r>
          </a:p>
          <a:p>
            <a:pPr marL="514350" indent="-514350">
              <a:buAutoNum type="arabicPeriod"/>
            </a:pPr>
            <a:r>
              <a:rPr lang="en-US" dirty="0" smtClean="0"/>
              <a:t>Communicate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65837"/>
            <a:ext cx="2090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322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so good about ERM?</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Increased Consistency and Communication</a:t>
            </a:r>
          </a:p>
          <a:p>
            <a:pPr marL="457200" indent="-457200">
              <a:buFont typeface="+mj-lt"/>
              <a:buAutoNum type="arabicPeriod"/>
            </a:pPr>
            <a:endParaRPr lang="en-US" dirty="0" smtClean="0"/>
          </a:p>
          <a:p>
            <a:pPr marL="457200" indent="-457200">
              <a:buFont typeface="+mj-lt"/>
              <a:buAutoNum type="arabicPeriod"/>
            </a:pPr>
            <a:r>
              <a:rPr lang="en-US" dirty="0" smtClean="0"/>
              <a:t>Enhanced Reporting</a:t>
            </a:r>
          </a:p>
          <a:p>
            <a:pPr marL="457200" indent="-457200">
              <a:buFont typeface="+mj-lt"/>
              <a:buAutoNum type="arabicPeriod"/>
            </a:pPr>
            <a:endParaRPr lang="en-US" dirty="0" smtClean="0"/>
          </a:p>
          <a:p>
            <a:pPr marL="457200" indent="-457200">
              <a:buFont typeface="+mj-lt"/>
              <a:buAutoNum type="arabicPeriod"/>
            </a:pPr>
            <a:r>
              <a:rPr lang="en-US" dirty="0" smtClean="0"/>
              <a:t>Improved Focus and Perspective of Risk Data</a:t>
            </a:r>
          </a:p>
          <a:p>
            <a:pPr marL="457200" indent="-457200">
              <a:buFont typeface="+mj-lt"/>
              <a:buAutoNum type="arabicPeriod"/>
            </a:pPr>
            <a:endParaRPr lang="en-US" dirty="0" smtClean="0"/>
          </a:p>
          <a:p>
            <a:pPr marL="457200" indent="-457200">
              <a:buFont typeface="+mj-lt"/>
              <a:buAutoNum type="arabicPeriod"/>
            </a:pPr>
            <a:r>
              <a:rPr lang="en-US" dirty="0" smtClean="0"/>
              <a:t>More Efficient Coordination of Regulatory and Compliance Matters</a:t>
            </a:r>
          </a:p>
          <a:p>
            <a:pPr marL="457200" indent="-457200">
              <a:buFont typeface="+mj-lt"/>
              <a:buAutoNum type="arabicPeriod"/>
            </a:pPr>
            <a:endParaRPr lang="en-US" dirty="0" smtClean="0"/>
          </a:p>
          <a:p>
            <a:pPr marL="457200" indent="-457200">
              <a:buFont typeface="+mj-lt"/>
              <a:buAutoNum type="arabicPeriod"/>
            </a:pPr>
            <a:r>
              <a:rPr lang="en-US" dirty="0" smtClean="0"/>
              <a:t>Cost-Effective Management of Risks</a:t>
            </a:r>
          </a:p>
          <a:p>
            <a:pPr marL="457200" indent="-457200">
              <a:buFont typeface="+mj-lt"/>
              <a:buAutoNum type="arabicPeriod"/>
            </a:pPr>
            <a:endParaRPr lang="en-US" dirty="0" smtClean="0"/>
          </a:p>
          <a:p>
            <a:pPr marL="457200" indent="-457200">
              <a:buFont typeface="+mj-lt"/>
              <a:buAutoNum type="arabicPeriod"/>
            </a:pP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64974"/>
            <a:ext cx="2090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785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68362"/>
          </a:xfrm>
        </p:spPr>
        <p:txBody>
          <a:bodyPr/>
          <a:lstStyle/>
          <a:p>
            <a:r>
              <a:rPr lang="en-US" dirty="0" smtClean="0"/>
              <a:t>Construction ERM</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6019800" cy="627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084" y="6065837"/>
            <a:ext cx="2090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550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tools are there?</a:t>
            </a:r>
            <a:endParaRPr lang="en-US" dirty="0"/>
          </a:p>
        </p:txBody>
      </p:sp>
      <p:sp>
        <p:nvSpPr>
          <p:cNvPr id="3" name="Content Placeholder 2"/>
          <p:cNvSpPr>
            <a:spLocks noGrp="1"/>
          </p:cNvSpPr>
          <p:nvPr>
            <p:ph idx="1"/>
          </p:nvPr>
        </p:nvSpPr>
        <p:spPr>
          <a:xfrm>
            <a:off x="457200" y="1828800"/>
            <a:ext cx="8229600" cy="4754563"/>
          </a:xfrm>
        </p:spPr>
        <p:txBody>
          <a:bodyPr>
            <a:normAutofit/>
          </a:bodyPr>
          <a:lstStyle/>
          <a:p>
            <a:r>
              <a:rPr lang="en-US" dirty="0"/>
              <a:t>Risk audit </a:t>
            </a:r>
            <a:r>
              <a:rPr lang="en-US" dirty="0" smtClean="0"/>
              <a:t>guides</a:t>
            </a:r>
          </a:p>
          <a:p>
            <a:pPr lvl="1"/>
            <a:r>
              <a:rPr lang="en-US" dirty="0" smtClean="0"/>
              <a:t>risk </a:t>
            </a:r>
            <a:r>
              <a:rPr lang="en-US" dirty="0"/>
              <a:t>mapping of individual </a:t>
            </a:r>
            <a:r>
              <a:rPr lang="en-US" dirty="0" smtClean="0"/>
              <a:t>risks</a:t>
            </a:r>
            <a:endParaRPr lang="en-US" dirty="0"/>
          </a:p>
          <a:p>
            <a:pPr lvl="1"/>
            <a:r>
              <a:rPr lang="en-US" dirty="0" smtClean="0"/>
              <a:t>risk assessment workshops</a:t>
            </a:r>
          </a:p>
          <a:p>
            <a:pPr lvl="1"/>
            <a:r>
              <a:rPr lang="en-US" dirty="0" smtClean="0"/>
              <a:t>risk </a:t>
            </a:r>
            <a:r>
              <a:rPr lang="en-US" dirty="0"/>
              <a:t>assessment </a:t>
            </a:r>
            <a:r>
              <a:rPr lang="en-US" dirty="0" smtClean="0"/>
              <a:t>interviews</a:t>
            </a:r>
            <a:endParaRPr lang="en-US" dirty="0"/>
          </a:p>
          <a:p>
            <a:endParaRPr lang="en-US" dirty="0" smtClean="0"/>
          </a:p>
          <a:p>
            <a:r>
              <a:rPr lang="en-US" dirty="0" smtClean="0"/>
              <a:t>Stochastic </a:t>
            </a:r>
            <a:r>
              <a:rPr lang="en-US" dirty="0"/>
              <a:t>risk </a:t>
            </a:r>
            <a:r>
              <a:rPr lang="en-US" dirty="0" smtClean="0"/>
              <a:t>models</a:t>
            </a:r>
          </a:p>
          <a:p>
            <a:endParaRPr lang="en-US" dirty="0"/>
          </a:p>
          <a:p>
            <a:r>
              <a:rPr lang="en-US" dirty="0" smtClean="0"/>
              <a:t>Risk </a:t>
            </a:r>
            <a:r>
              <a:rPr lang="en-US" dirty="0"/>
              <a:t>monitoring </a:t>
            </a:r>
            <a:r>
              <a:rPr lang="en-US" dirty="0" smtClean="0"/>
              <a:t>reports</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3" y="6065837"/>
            <a:ext cx="2090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01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Form - Generic</a:t>
            </a:r>
            <a:endParaRPr lang="en-US" dirty="0"/>
          </a:p>
        </p:txBody>
      </p:sp>
      <p:pic>
        <p:nvPicPr>
          <p:cNvPr id="204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9916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131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Questionnaire – Specific Risk</a:t>
            </a:r>
            <a:endParaRPr lang="en-US" dirty="0"/>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6539" y="1600200"/>
            <a:ext cx="443092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92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and Risk Mapping</a:t>
            </a:r>
            <a:endParaRPr lang="en-US" dirty="0"/>
          </a:p>
        </p:txBody>
      </p:sp>
      <p:pic>
        <p:nvPicPr>
          <p:cNvPr id="1945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534400"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649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Mapping Matrix</a:t>
            </a:r>
            <a:endParaRPr lang="en-US"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8084" y="1600200"/>
            <a:ext cx="614783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132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Heat Map</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28159" y="1905000"/>
            <a:ext cx="594360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743" y="6019799"/>
            <a:ext cx="2090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540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905000"/>
            <a:ext cx="8229600" cy="4221163"/>
          </a:xfrm>
        </p:spPr>
        <p:txBody>
          <a:bodyPr/>
          <a:lstStyle/>
          <a:p>
            <a:pPr lvl="0">
              <a:buFont typeface="Wingdings" panose="05000000000000000000" pitchFamily="2" charset="2"/>
              <a:buChar char="ü"/>
            </a:pPr>
            <a:r>
              <a:rPr lang="en-US" dirty="0"/>
              <a:t>What is Risk Management</a:t>
            </a:r>
            <a:r>
              <a:rPr lang="en-US" dirty="0" smtClean="0"/>
              <a:t>?</a:t>
            </a:r>
          </a:p>
          <a:p>
            <a:pPr lvl="0">
              <a:buFont typeface="Wingdings" panose="05000000000000000000" pitchFamily="2" charset="2"/>
              <a:buChar char="ü"/>
            </a:pPr>
            <a:endParaRPr lang="en-US" dirty="0"/>
          </a:p>
          <a:p>
            <a:pPr lvl="0">
              <a:buFont typeface="Wingdings" panose="05000000000000000000" pitchFamily="2" charset="2"/>
              <a:buChar char="ü"/>
            </a:pPr>
            <a:r>
              <a:rPr lang="en-US" dirty="0"/>
              <a:t>What is Enterprise Risk Management</a:t>
            </a:r>
            <a:r>
              <a:rPr lang="en-US" dirty="0" smtClean="0"/>
              <a:t>?</a:t>
            </a:r>
          </a:p>
          <a:p>
            <a:pPr lvl="0">
              <a:buFont typeface="Wingdings" panose="05000000000000000000" pitchFamily="2" charset="2"/>
              <a:buChar char="ü"/>
            </a:pPr>
            <a:endParaRPr lang="en-US" dirty="0"/>
          </a:p>
          <a:p>
            <a:pPr lvl="0">
              <a:buFont typeface="Wingdings" panose="05000000000000000000" pitchFamily="2" charset="2"/>
              <a:buChar char="ü"/>
            </a:pPr>
            <a:r>
              <a:rPr lang="en-US" dirty="0"/>
              <a:t>What’s different about ERM for the Construction Industry</a:t>
            </a:r>
            <a:r>
              <a:rPr lang="en-US" dirty="0" smtClean="0"/>
              <a:t>?</a:t>
            </a:r>
          </a:p>
          <a:p>
            <a:pPr lvl="0">
              <a:buFont typeface="Wingdings" panose="05000000000000000000" pitchFamily="2" charset="2"/>
              <a:buChar char="ü"/>
            </a:pPr>
            <a:endParaRPr lang="en-US" dirty="0"/>
          </a:p>
          <a:p>
            <a:pPr lvl="0">
              <a:buFont typeface="Wingdings" panose="05000000000000000000" pitchFamily="2" charset="2"/>
              <a:buChar char="ü"/>
            </a:pPr>
            <a:r>
              <a:rPr lang="en-US" dirty="0"/>
              <a:t>Give me some tools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829" y="6019799"/>
            <a:ext cx="2234390" cy="84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355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Stochastic Report:</a:t>
            </a:r>
            <a:br>
              <a:rPr lang="en-US" dirty="0" smtClean="0"/>
            </a:br>
            <a:r>
              <a:rPr lang="en-US" dirty="0" smtClean="0"/>
              <a:t>What is your total risk profile?</a:t>
            </a:r>
            <a:endParaRPr lang="en-US"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04800" y="1600200"/>
            <a:ext cx="7620000" cy="407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141" y="6065836"/>
            <a:ext cx="2090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089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Risk Monitoring ...Reassess …Adjust</a:t>
            </a:r>
            <a:endParaRPr lang="en-US" dirty="0"/>
          </a:p>
        </p:txBody>
      </p:sp>
      <p:pic>
        <p:nvPicPr>
          <p:cNvPr id="2150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37182"/>
            <a:ext cx="8229600" cy="440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2776" y="6236166"/>
            <a:ext cx="1688511"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10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ERM Starts at the Top!</a:t>
            </a:r>
            <a:endParaRPr lang="en-US" dirty="0"/>
          </a:p>
        </p:txBody>
      </p:sp>
      <p:pic>
        <p:nvPicPr>
          <p:cNvPr id="2253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2815" y="1600200"/>
            <a:ext cx="587836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984" y="6172200"/>
            <a:ext cx="181001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745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00200" y="1371600"/>
            <a:ext cx="528637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263" y="6065837"/>
            <a:ext cx="2090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555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Risk Management?</a:t>
            </a:r>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4964556" cy="473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9743" y="6079631"/>
            <a:ext cx="2094257"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121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a:t>The evolution</a:t>
            </a:r>
            <a:r>
              <a:rPr lang="en-US" dirty="0" smtClean="0"/>
              <a:t>….</a:t>
            </a:r>
            <a:endParaRPr lang="en-US" dirty="0"/>
          </a:p>
        </p:txBody>
      </p:sp>
      <p:sp>
        <p:nvSpPr>
          <p:cNvPr id="3" name="Content Placeholder 2"/>
          <p:cNvSpPr>
            <a:spLocks noGrp="1"/>
          </p:cNvSpPr>
          <p:nvPr>
            <p:ph idx="1"/>
          </p:nvPr>
        </p:nvSpPr>
        <p:spPr>
          <a:xfrm>
            <a:off x="457200" y="1574450"/>
            <a:ext cx="8229600" cy="4525963"/>
          </a:xfrm>
        </p:spPr>
        <p:txBody>
          <a:bodyPr>
            <a:normAutofit/>
          </a:bodyPr>
          <a:lstStyle/>
          <a:p>
            <a:pPr marL="0" indent="0">
              <a:buNone/>
            </a:pPr>
            <a:r>
              <a:rPr lang="en-US" sz="3200" dirty="0" smtClean="0"/>
              <a:t>Transactional, Insurance purchasing         	department function</a:t>
            </a:r>
          </a:p>
          <a:p>
            <a:pPr marL="457200" lvl="1" indent="0">
              <a:buNone/>
            </a:pPr>
            <a:r>
              <a:rPr lang="en-US" dirty="0"/>
              <a:t> </a:t>
            </a:r>
            <a:r>
              <a:rPr lang="en-US" dirty="0" smtClean="0"/>
              <a:t>    </a:t>
            </a:r>
            <a:r>
              <a:rPr lang="en-US" sz="3200" dirty="0" smtClean="0"/>
              <a:t>Asset protection, financial management 	function</a:t>
            </a:r>
          </a:p>
          <a:p>
            <a:pPr marL="457200" lvl="1" indent="0">
              <a:buNone/>
            </a:pPr>
            <a:r>
              <a:rPr lang="en-US" dirty="0"/>
              <a:t>	</a:t>
            </a:r>
            <a:r>
              <a:rPr lang="en-US" sz="3200" dirty="0" smtClean="0"/>
              <a:t>     “Four quadrants” Risk Management, 		executive responsibility</a:t>
            </a:r>
          </a:p>
          <a:p>
            <a:pPr marL="457200" lvl="1" indent="0">
              <a:buNone/>
            </a:pPr>
            <a:r>
              <a:rPr lang="en-US" sz="3200" dirty="0"/>
              <a:t>	</a:t>
            </a:r>
            <a:r>
              <a:rPr lang="en-US" sz="3200" dirty="0" smtClean="0"/>
              <a:t>	   Enterprise Risk Management, 		    Executive Accountability</a:t>
            </a:r>
            <a:r>
              <a:rPr lang="en-US" dirty="0" smtClean="0"/>
              <a:t>	</a:t>
            </a:r>
            <a:endParaRPr lang="en-US" dirty="0"/>
          </a:p>
        </p:txBody>
      </p:sp>
      <p:sp>
        <p:nvSpPr>
          <p:cNvPr id="4" name="Right Arrow 3"/>
          <p:cNvSpPr/>
          <p:nvPr/>
        </p:nvSpPr>
        <p:spPr>
          <a:xfrm>
            <a:off x="340032" y="2687574"/>
            <a:ext cx="978408" cy="589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62000" y="3837432"/>
            <a:ext cx="1098804" cy="58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523999" y="4852416"/>
            <a:ext cx="1045643" cy="56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2334" y="1752600"/>
            <a:ext cx="489204"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3" y="6019800"/>
            <a:ext cx="2090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737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Transactional Risk Management</a:t>
            </a:r>
            <a:endParaRPr lang="en-US" dirty="0"/>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178165" y="1777429"/>
            <a:ext cx="6787669" cy="452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263" y="6064973"/>
            <a:ext cx="2090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739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t>Traditional Risk Management</a:t>
            </a:r>
            <a:endParaRPr lang="en-US" dirty="0"/>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371600"/>
            <a:ext cx="7162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6155194"/>
            <a:ext cx="1828800" cy="6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090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quadrants of Risk</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6477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263" y="6065837"/>
            <a:ext cx="2090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319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Risk Management</a:t>
            </a:r>
            <a:endParaRPr lang="en-US" dirty="0"/>
          </a:p>
        </p:txBody>
      </p:sp>
      <p:sp>
        <p:nvSpPr>
          <p:cNvPr id="3" name="Content Placeholder 2"/>
          <p:cNvSpPr>
            <a:spLocks noGrp="1"/>
          </p:cNvSpPr>
          <p:nvPr>
            <p:ph idx="1"/>
          </p:nvPr>
        </p:nvSpPr>
        <p:spPr>
          <a:xfrm>
            <a:off x="304800" y="1524000"/>
            <a:ext cx="8229600" cy="4297363"/>
          </a:xfrm>
        </p:spPr>
        <p:txBody>
          <a:bodyPr/>
          <a:lstStyle/>
          <a:p>
            <a:r>
              <a:rPr lang="en-US" dirty="0" smtClean="0"/>
              <a:t>Holistic risk management process – connects the information gathered about risk to allow management to make informed decisions</a:t>
            </a:r>
          </a:p>
          <a:p>
            <a:endParaRPr lang="en-US" dirty="0" smtClean="0"/>
          </a:p>
          <a:p>
            <a:r>
              <a:rPr lang="en-US" dirty="0" smtClean="0"/>
              <a:t>A way of managing business</a:t>
            </a:r>
          </a:p>
          <a:p>
            <a:endParaRPr lang="en-US" dirty="0" smtClean="0"/>
          </a:p>
          <a:p>
            <a:r>
              <a:rPr lang="en-US" dirty="0" smtClean="0"/>
              <a:t>Getting all personnel on board</a:t>
            </a:r>
          </a:p>
          <a:p>
            <a:endParaRPr lang="en-US" dirty="0" smtClean="0"/>
          </a:p>
          <a:p>
            <a:r>
              <a:rPr lang="en-US" dirty="0" smtClean="0"/>
              <a:t>Likelihood of greater profitability through efficiencies and reduced exposure to unanticipated risk.</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3" y="6019800"/>
            <a:ext cx="20907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755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5260"/>
            <a:ext cx="8517620" cy="617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342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2600</TotalTime>
  <Words>982</Words>
  <Application>Microsoft Office PowerPoint</Application>
  <PresentationFormat>On-screen Show (4:3)</PresentationFormat>
  <Paragraphs>121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Clarity</vt:lpstr>
      <vt:lpstr>     Enterprise Risk  Management in the  Construction Industry</vt:lpstr>
      <vt:lpstr>Agenda</vt:lpstr>
      <vt:lpstr>What is Risk Management?</vt:lpstr>
      <vt:lpstr>The evolution….</vt:lpstr>
      <vt:lpstr>Transactional Risk Management</vt:lpstr>
      <vt:lpstr>Traditional Risk Management</vt:lpstr>
      <vt:lpstr>Four quadrants of Risk</vt:lpstr>
      <vt:lpstr>Enterprise Risk Management</vt:lpstr>
      <vt:lpstr>PowerPoint Presentation</vt:lpstr>
      <vt:lpstr>Enterprise Risk Management</vt:lpstr>
      <vt:lpstr>Successful ERM Cross Functional Planning and Communication</vt:lpstr>
      <vt:lpstr>What’s so good about ERM?</vt:lpstr>
      <vt:lpstr>Construction ERM</vt:lpstr>
      <vt:lpstr>What kind of tools are there?</vt:lpstr>
      <vt:lpstr>Risk Assessment Form - Generic</vt:lpstr>
      <vt:lpstr>Questionnaire – Specific Risk</vt:lpstr>
      <vt:lpstr>Risk Assessment and Risk Mapping</vt:lpstr>
      <vt:lpstr>Risk Mapping Matrix</vt:lpstr>
      <vt:lpstr>Risk Heat Map</vt:lpstr>
      <vt:lpstr>Stochastic Report: What is your total risk profile?</vt:lpstr>
      <vt:lpstr>Risk Monitoring ...Reassess …Adjust</vt:lpstr>
      <vt:lpstr>ERM Starts at the Top!</vt:lpstr>
      <vt:lpstr>Questions?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Risk Management for the Construction Industry</dc:title>
  <dc:creator>Beverly Costello</dc:creator>
  <cp:lastModifiedBy>Melanie Bonnevie</cp:lastModifiedBy>
  <cp:revision>25</cp:revision>
  <cp:lastPrinted>2016-05-16T19:47:48Z</cp:lastPrinted>
  <dcterms:created xsi:type="dcterms:W3CDTF">2016-04-13T13:02:54Z</dcterms:created>
  <dcterms:modified xsi:type="dcterms:W3CDTF">2016-05-20T12:29:20Z</dcterms:modified>
</cp:coreProperties>
</file>