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2" r:id="rId1"/>
  </p:sldMasterIdLst>
  <p:notesMasterIdLst>
    <p:notesMasterId r:id="rId20"/>
  </p:notesMasterIdLst>
  <p:handoutMasterIdLst>
    <p:handoutMasterId r:id="rId21"/>
  </p:handoutMasterIdLst>
  <p:sldIdLst>
    <p:sldId id="604" r:id="rId2"/>
    <p:sldId id="617" r:id="rId3"/>
    <p:sldId id="620" r:id="rId4"/>
    <p:sldId id="605" r:id="rId5"/>
    <p:sldId id="606" r:id="rId6"/>
    <p:sldId id="621" r:id="rId7"/>
    <p:sldId id="607" r:id="rId8"/>
    <p:sldId id="608" r:id="rId9"/>
    <p:sldId id="622" r:id="rId10"/>
    <p:sldId id="615" r:id="rId11"/>
    <p:sldId id="624" r:id="rId12"/>
    <p:sldId id="616" r:id="rId13"/>
    <p:sldId id="614" r:id="rId14"/>
    <p:sldId id="610" r:id="rId15"/>
    <p:sldId id="611" r:id="rId16"/>
    <p:sldId id="612" r:id="rId17"/>
    <p:sldId id="613" r:id="rId18"/>
    <p:sldId id="619" r:id="rId1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IELAGE" initials="T" lastIdx="7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317"/>
    <a:srgbClr val="E46C0A"/>
    <a:srgbClr val="7030A0"/>
    <a:srgbClr val="00B050"/>
    <a:srgbClr val="D38319"/>
    <a:srgbClr val="F9A221"/>
    <a:srgbClr val="1766B8"/>
    <a:srgbClr val="0000FF"/>
    <a:srgbClr val="CEE4F6"/>
    <a:srgbClr val="9FC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82" y="300"/>
      </p:cViewPr>
      <p:guideLst>
        <p:guide orient="horz" pos="2948"/>
        <p:guide pos="22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Adams Thermal Systems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46C0-9BD5-447B-ACA6-9E55D3058C7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ED8E-E7E0-44FD-901E-3890DC50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05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032" cy="46807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9427" y="0"/>
            <a:ext cx="3066032" cy="46807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BE622F-4190-485C-8151-67EC289065E9}" type="datetimeFigureOut">
              <a:rPr lang="en-US"/>
              <a:pPr>
                <a:defRPr/>
              </a:pPr>
              <a:t>9/11/2016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4" tIns="46967" rIns="93934" bIns="469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546" y="4447501"/>
            <a:ext cx="5661983" cy="4212659"/>
          </a:xfrm>
          <a:prstGeom prst="rect">
            <a:avLst/>
          </a:prstGeom>
        </p:spPr>
        <p:txBody>
          <a:bodyPr vert="horz" lIns="93934" tIns="46967" rIns="93934" bIns="469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393"/>
            <a:ext cx="3066032" cy="468073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9427" y="8893393"/>
            <a:ext cx="3066032" cy="468073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CAB33EB-8079-488A-A6AA-4F876C025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89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Adams Thermal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0850-D90F-4490-AFB5-C5768E85B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3CB6-BCA2-457B-85E5-A0ABAF128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3333" y="556242"/>
            <a:ext cx="8262946" cy="0"/>
          </a:xfrm>
          <a:prstGeom prst="line">
            <a:avLst/>
          </a:prstGeom>
          <a:ln w="127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0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58834"/>
            <a:ext cx="8229600" cy="658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D30850-D90F-4490-AFB5-C5768E85BF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635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903CB6-BCA2-457B-85E5-A0ABAF1282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85258"/>
            <a:ext cx="9144000" cy="2972741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iStock_000002206152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3" y="1475081"/>
            <a:ext cx="3100727" cy="237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174052"/>
            <a:ext cx="51816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4F81BD"/>
                </a:solidFill>
                <a:latin typeface="Calibri"/>
              </a:rPr>
              <a:t>Budget, Forecast &amp; Plan </a:t>
            </a:r>
            <a:r>
              <a:rPr lang="en-US" sz="3600" b="1" i="1" dirty="0">
                <a:solidFill>
                  <a:srgbClr val="79B317"/>
                </a:solidFill>
                <a:latin typeface="Calibri"/>
              </a:rPr>
              <a:t>for More Profit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4354690"/>
            <a:ext cx="7065904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smtClean="0">
                <a:solidFill>
                  <a:srgbClr val="FF0000"/>
                </a:solidFill>
              </a:rPr>
              <a:t>Loren VenHuizen</a:t>
            </a:r>
          </a:p>
          <a:p>
            <a:pPr algn="l"/>
            <a:r>
              <a:rPr lang="en-US" sz="2600" dirty="0" smtClean="0">
                <a:solidFill>
                  <a:srgbClr val="FF0000"/>
                </a:solidFill>
              </a:rPr>
              <a:t>B2B CFO®</a:t>
            </a:r>
          </a:p>
          <a:p>
            <a:pPr algn="l"/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Prepared for: </a:t>
            </a:r>
            <a:r>
              <a:rPr lang="en-US" sz="2600" dirty="0" smtClean="0">
                <a:solidFill>
                  <a:srgbClr val="FF0000"/>
                </a:solidFill>
              </a:rPr>
              <a:t>Construction Financial Management Association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260802"/>
            <a:ext cx="2099256" cy="16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524932"/>
            <a:ext cx="6096000" cy="84666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79B317"/>
                </a:solidFill>
              </a:rPr>
              <a:t>On-Going </a:t>
            </a:r>
            <a:r>
              <a:rPr lang="en-US" sz="3600" b="1" i="1" dirty="0" smtClean="0">
                <a:solidFill>
                  <a:srgbClr val="79B317"/>
                </a:solidFill>
              </a:rPr>
              <a:t>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55135"/>
            <a:ext cx="4038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Good cop, bad </a:t>
            </a:r>
            <a:r>
              <a:rPr lang="en-US" sz="2600" b="1" dirty="0" smtClean="0"/>
              <a:t>cop</a:t>
            </a:r>
          </a:p>
          <a:p>
            <a:pPr marL="0" indent="0">
              <a:buNone/>
            </a:pPr>
            <a:r>
              <a:rPr lang="en-US" sz="1600" dirty="0" smtClean="0"/>
              <a:t>Be prepared to act as the</a:t>
            </a:r>
            <a:r>
              <a:rPr lang="en-US" sz="1600" dirty="0" smtClean="0"/>
              <a:t> </a:t>
            </a:r>
            <a:r>
              <a:rPr lang="en-US" sz="1600" dirty="0" smtClean="0"/>
              <a:t>“bad cop” </a:t>
            </a:r>
            <a:r>
              <a:rPr lang="en-US" sz="1600" dirty="0"/>
              <a:t>and ensure </a:t>
            </a:r>
            <a:r>
              <a:rPr lang="en-US" sz="1600" dirty="0" smtClean="0"/>
              <a:t>continuous budgeting </a:t>
            </a:r>
            <a:r>
              <a:rPr lang="en-US" sz="1600" dirty="0"/>
              <a:t>accountability </a:t>
            </a:r>
            <a:r>
              <a:rPr lang="en-US" sz="1600" dirty="0" smtClean="0"/>
              <a:t>among </a:t>
            </a:r>
            <a:r>
              <a:rPr lang="en-US" sz="1600" dirty="0"/>
              <a:t>your employees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600" b="1" dirty="0"/>
              <a:t>B</a:t>
            </a:r>
            <a:r>
              <a:rPr lang="en-US" sz="2600" b="1" dirty="0" smtClean="0"/>
              <a:t>e ready on a dime</a:t>
            </a:r>
          </a:p>
          <a:p>
            <a:pPr marL="0" indent="0">
              <a:buNone/>
            </a:pPr>
            <a:r>
              <a:rPr lang="en-US" sz="1600" dirty="0" smtClean="0"/>
              <a:t>You should</a:t>
            </a:r>
            <a:r>
              <a:rPr lang="en-US" sz="1600" dirty="0" smtClean="0"/>
              <a:t> </a:t>
            </a:r>
            <a:r>
              <a:rPr lang="en-US" sz="1600" dirty="0" smtClean="0"/>
              <a:t>be able to walk into a meeting and be ready to have a discussion on the present and future of your budgeting plans at any time.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s://encrypted-tbn3.gstatic.com/images?q=tbn:ANd9GcQW9o8qp60vKw9l-H0n_WSfC9hvKOdS0fPNDMCGjyC3JBmlErNS4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7735"/>
            <a:ext cx="121920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olice_officer_hat-304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0" b="97706" l="3618" r="95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02735"/>
            <a:ext cx="1891018" cy="1356059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 rot="19134571">
            <a:off x="42298" y="2123667"/>
            <a:ext cx="3244234" cy="3244234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79B317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8334571">
            <a:off x="133164" y="2185201"/>
            <a:ext cx="3244234" cy="3244234"/>
          </a:xfrm>
          <a:prstGeom prst="circularArrow">
            <a:avLst/>
          </a:prstGeom>
          <a:gradFill>
            <a:gsLst>
              <a:gs pos="0">
                <a:srgbClr val="568A10"/>
              </a:gs>
              <a:gs pos="80000">
                <a:srgbClr val="79B317"/>
              </a:gs>
              <a:gs pos="100000">
                <a:srgbClr val="79B317"/>
              </a:gs>
            </a:gsLst>
          </a:gradFill>
          <a:ln>
            <a:solidFill>
              <a:srgbClr val="568A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00918" y="4795235"/>
            <a:ext cx="4038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A common language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When you budget and use ratio analysis and business drivers, decisions can be made using a common language backed up by real numbers and analytics.</a:t>
            </a:r>
          </a:p>
        </p:txBody>
      </p:sp>
      <p:pic>
        <p:nvPicPr>
          <p:cNvPr id="6" name="Picture 5" descr="speech-bubbl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56" y="4870377"/>
            <a:ext cx="1856784" cy="13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818865"/>
            <a:ext cx="7983940" cy="4954137"/>
          </a:xfrm>
        </p:spPr>
      </p:pic>
    </p:spTree>
    <p:extLst>
      <p:ext uri="{BB962C8B-B14F-4D97-AF65-F5344CB8AC3E}">
        <p14:creationId xmlns:p14="http://schemas.microsoft.com/office/powerpoint/2010/main" val="40990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0" y="443254"/>
            <a:ext cx="9144000" cy="84666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79B317"/>
                </a:solidFill>
              </a:rPr>
              <a:t>Not About Getting it “Right”</a:t>
            </a:r>
            <a:endParaRPr lang="en-US" sz="3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1300" y="1494392"/>
            <a:ext cx="8534400" cy="2464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kern="0" dirty="0" smtClean="0">
                <a:solidFill>
                  <a:schemeClr val="tx2"/>
                </a:solidFill>
                <a:ea typeface="ＭＳ Ｐゴシック"/>
                <a:cs typeface="Calibri"/>
              </a:rPr>
              <a:t>A common objection: </a:t>
            </a:r>
            <a:r>
              <a:rPr lang="en-US" sz="22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“we cannot predict the future”</a:t>
            </a:r>
          </a:p>
          <a:p>
            <a:pPr marL="0" indent="0">
              <a:buNone/>
            </a:pPr>
            <a:r>
              <a:rPr lang="en-US" sz="2200" b="1" kern="0" dirty="0" smtClean="0">
                <a:solidFill>
                  <a:srgbClr val="1F497D"/>
                </a:solidFill>
                <a:ea typeface="ＭＳ Ｐゴシック"/>
                <a:cs typeface="Calibri"/>
              </a:rPr>
              <a:t>The correct response: </a:t>
            </a:r>
            <a:r>
              <a:rPr lang="en-US" sz="22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“that doesn’t matter”</a:t>
            </a:r>
            <a:endParaRPr lang="en-US" sz="2200" kern="0" dirty="0">
              <a:solidFill>
                <a:srgbClr val="262626"/>
              </a:solidFill>
              <a:ea typeface="ＭＳ Ｐゴシック"/>
              <a:cs typeface="Calibri"/>
            </a:endParaRP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Budgeting</a:t>
            </a:r>
            <a:r>
              <a:rPr lang="en-US" sz="20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 </a:t>
            </a:r>
            <a:r>
              <a:rPr lang="en-US" sz="2000" kern="0" dirty="0">
                <a:solidFill>
                  <a:srgbClr val="262626"/>
                </a:solidFill>
                <a:ea typeface="ＭＳ Ｐゴシック"/>
                <a:cs typeface="Calibri"/>
              </a:rPr>
              <a:t>is about creating </a:t>
            </a:r>
            <a:r>
              <a:rPr lang="en-US" sz="2000" b="1" i="1" kern="0" dirty="0">
                <a:solidFill>
                  <a:srgbClr val="262626"/>
                </a:solidFill>
                <a:ea typeface="ＭＳ Ｐゴシック"/>
                <a:cs typeface="Calibri"/>
              </a:rPr>
              <a:t>a direction to work towards</a:t>
            </a:r>
            <a:r>
              <a:rPr lang="en-US" sz="2000" b="1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</a:t>
            </a:r>
            <a:endParaRPr lang="en-US" sz="2000" b="1" kern="0" dirty="0" smtClean="0">
              <a:solidFill>
                <a:srgbClr val="262626"/>
              </a:solidFill>
              <a:ea typeface="ＭＳ Ｐゴシック"/>
              <a:cs typeface="Calibri"/>
            </a:endParaRP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In the forecasting process we set a baseline</a:t>
            </a:r>
            <a:r>
              <a:rPr lang="en-US" sz="20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  As we see that certain assumptions will not pan out, we can calculate the variance and apply that to the baseline. With this we will always have a good idea of where we stand.</a:t>
            </a:r>
            <a:endParaRPr lang="en-US" sz="2000" kern="0" dirty="0">
              <a:solidFill>
                <a:srgbClr val="262626"/>
              </a:solidFill>
              <a:ea typeface="ＭＳ Ｐゴシック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28518" y="3935278"/>
            <a:ext cx="7215481" cy="846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i="1" dirty="0" smtClean="0">
                <a:solidFill>
                  <a:srgbClr val="79B317"/>
                </a:solidFill>
              </a:rPr>
              <a:t>Managing to a Targeted Profit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107258" y="4758080"/>
            <a:ext cx="7262520" cy="171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People make different decisions in order to hit their targets. </a:t>
            </a:r>
            <a:r>
              <a:rPr lang="en-US" sz="2200" b="1" kern="0" dirty="0" smtClean="0">
                <a:solidFill>
                  <a:srgbClr val="1F497D"/>
                </a:solidFill>
                <a:ea typeface="ＭＳ Ｐゴシック"/>
                <a:cs typeface="Calibri"/>
              </a:rPr>
              <a:t>The little things add up.</a:t>
            </a:r>
            <a:endParaRPr lang="en-US" sz="2200" kern="0" dirty="0" smtClean="0">
              <a:solidFill>
                <a:srgbClr val="1F497D"/>
              </a:solidFill>
              <a:ea typeface="ＭＳ Ｐゴシック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8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Example: There is a trade event coming, they can spend $2,000 at the printer they always use…  or they shop it around and save $800.</a:t>
            </a:r>
          </a:p>
        </p:txBody>
      </p:sp>
      <p:pic>
        <p:nvPicPr>
          <p:cNvPr id="20" name="Picture 19" descr="target-dart512x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4128472"/>
            <a:ext cx="2255993" cy="22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365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kern="0" dirty="0">
                <a:solidFill>
                  <a:srgbClr val="1766B8"/>
                </a:solidFill>
                <a:ea typeface="ＭＳ Ｐゴシック"/>
                <a:cs typeface="Calibri"/>
              </a:rPr>
              <a:t>A L</a:t>
            </a:r>
            <a:r>
              <a:rPr lang="en-US" sz="2400" b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ong-Term Strategic Plan Serves 3 Vital Roles</a:t>
            </a:r>
          </a:p>
          <a:p>
            <a:pPr marL="0" indent="0">
              <a:buNone/>
            </a:pPr>
            <a:endParaRPr lang="en-US" sz="800" b="1" kern="0" dirty="0" smtClean="0">
              <a:ea typeface="ＭＳ Ｐゴシック"/>
              <a:cs typeface="Calibri"/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1.) It sets the direction for the future 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that the operating budget is aligned to achieve.</a:t>
            </a:r>
          </a:p>
          <a:p>
            <a:pPr marL="0" lvl="0" indent="0">
              <a:buNone/>
            </a:pPr>
            <a:endParaRPr lang="en-US" sz="1600" i="1" kern="0" dirty="0" smtClean="0">
              <a:solidFill>
                <a:srgbClr val="262626"/>
              </a:solidFill>
              <a:ea typeface="ＭＳ Ｐゴシック"/>
              <a:cs typeface="Calibri"/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2.) It is a framework for a “what-if” exercise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.  In an age when technology can change an industry overnight, a business must identify their largest long-term risks/opportunities and understand their estimated impact.  With this info, make tactical adjustments, long-term shifts and contingency plans.</a:t>
            </a:r>
          </a:p>
          <a:p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Sensitivity analysis, scenario analysis, ratios, breakeven or business valuation </a:t>
            </a:r>
          </a:p>
          <a:p>
            <a:endParaRPr lang="en-US" sz="1600" b="1" i="1" dirty="0" smtClean="0">
              <a:solidFill>
                <a:srgbClr val="262626"/>
              </a:solidFill>
            </a:endParaRPr>
          </a:p>
          <a:p>
            <a:pPr marL="0" lvl="0" indent="0">
              <a:buNone/>
            </a:pPr>
            <a:r>
              <a:rPr lang="en-US" sz="2000" b="1" i="1" kern="0" dirty="0" smtClean="0">
                <a:solidFill>
                  <a:srgbClr val="1766B8"/>
                </a:solidFill>
                <a:ea typeface="ＭＳ Ｐゴシック"/>
                <a:cs typeface="Calibri"/>
              </a:rPr>
              <a:t>3.) It serves as a personal financial review for the business owners</a:t>
            </a:r>
            <a:r>
              <a:rPr lang="en-US" sz="2000" i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; they can look at their business in the same way they look at their stocks and bonds (when can they retire, should they sell?).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262626"/>
                </a:solidFill>
                <a:ea typeface="ＭＳ Ｐゴシック"/>
                <a:cs typeface="Calibri"/>
              </a:rPr>
              <a:t>Personal Cash Flow Analysis</a:t>
            </a:r>
            <a:r>
              <a:rPr lang="en-US" sz="2000" b="1" dirty="0" smtClean="0">
                <a:solidFill>
                  <a:srgbClr val="262626"/>
                </a:solidFill>
              </a:rPr>
              <a:t> or business valuation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556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79B317"/>
                </a:solidFill>
              </a:rPr>
              <a:t>Strategic Planning</a:t>
            </a:r>
            <a:endParaRPr lang="en-US" sz="3600" dirty="0">
              <a:solidFill>
                <a:srgbClr val="79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307"/>
            <a:ext cx="8538303" cy="3494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Magic Report: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Everyone is looking for a tool that will instantly produce information that will yield better decisions,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unfortunately that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 fantasy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Regular Budget/Performance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Review: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There is only one place to start for any business that is serious about making better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decisions: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114300">
              <a:buFontTx/>
              <a:buChar char="-"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Starting the year with a line-by-line budget setting process</a:t>
            </a:r>
          </a:p>
          <a:p>
            <a:pPr indent="-114300">
              <a:buFontTx/>
              <a:buChar char="-"/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Performance Reviews w/ Budget vs Actual comparisons</a:t>
            </a:r>
          </a:p>
          <a:p>
            <a:pPr indent="-114300">
              <a:buFontTx/>
              <a:buChar char="-"/>
            </a:pP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Monthly Rolling Forecasts</a:t>
            </a:r>
          </a:p>
          <a:p>
            <a:pPr indent="-114300">
              <a:buFontTx/>
              <a:buChar char="-"/>
            </a:pPr>
            <a:endParaRPr lang="en-US" sz="11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Cultivating a Better Decision Making Process: 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Yes, of course, this will take some time, but as time goes on your business will start making better decisions.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12965"/>
          <a:stretch/>
        </p:blipFill>
        <p:spPr bwMode="auto">
          <a:xfrm>
            <a:off x="1436912" y="4731658"/>
            <a:ext cx="6096000" cy="20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70" y="1340558"/>
            <a:ext cx="8683037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Line-by-line </a:t>
            </a:r>
            <a:r>
              <a:rPr lang="en-US" sz="2400" b="1" dirty="0">
                <a:solidFill>
                  <a:srgbClr val="1766B8"/>
                </a:solidFill>
              </a:rPr>
              <a:t>b</a:t>
            </a:r>
            <a:r>
              <a:rPr lang="en-US" sz="2400" b="1" dirty="0" smtClean="0">
                <a:solidFill>
                  <a:srgbClr val="1766B8"/>
                </a:solidFill>
              </a:rPr>
              <a:t>udget </a:t>
            </a:r>
            <a:r>
              <a:rPr lang="en-US" sz="2400" b="1" dirty="0">
                <a:solidFill>
                  <a:srgbClr val="1766B8"/>
                </a:solidFill>
              </a:rPr>
              <a:t>s</a:t>
            </a:r>
            <a:r>
              <a:rPr lang="en-US" sz="2400" b="1" dirty="0" smtClean="0">
                <a:solidFill>
                  <a:srgbClr val="1766B8"/>
                </a:solidFill>
              </a:rPr>
              <a:t>etting exercise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dirty="0" smtClean="0"/>
              <a:t>Systemically discuss all parts of the business </a:t>
            </a:r>
            <a:r>
              <a:rPr lang="en-US" sz="1600" dirty="0" smtClean="0"/>
              <a:t>to identify room for improvement, this will spark conversations and ideas that would never be discussed otherwise.</a:t>
            </a:r>
          </a:p>
          <a:p>
            <a:pPr marL="857250" lvl="2"/>
            <a:r>
              <a:rPr lang="en-US" sz="1300" i="1" dirty="0" smtClean="0"/>
              <a:t>An IT revolution has opened up huge cost savings possibilities.  We work with a number of different companies and see a wide variety of cost/expense reducing solutions.</a:t>
            </a:r>
            <a:endParaRPr lang="en-US" sz="1300" dirty="0" smtClean="0"/>
          </a:p>
          <a:p>
            <a:pPr marL="457200" lvl="1" indent="-228600"/>
            <a:r>
              <a:rPr lang="en-US" sz="1600" b="1" dirty="0"/>
              <a:t>Make targeted adjustments</a:t>
            </a:r>
            <a:r>
              <a:rPr lang="en-US" sz="1600" dirty="0"/>
              <a:t> to businesses to reach the goals set in the budget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 marL="457200" lvl="1" indent="-228600"/>
            <a:r>
              <a:rPr lang="en-US" sz="1600" b="1" dirty="0" smtClean="0"/>
              <a:t>Challenging decision makers to “go on the record” </a:t>
            </a:r>
            <a:r>
              <a:rPr lang="en-US" sz="1600" dirty="0" smtClean="0"/>
              <a:t>stimulates a deeper understanding of the business.</a:t>
            </a:r>
          </a:p>
          <a:p>
            <a:pPr marL="457200" lvl="1" indent="-228600"/>
            <a:r>
              <a:rPr lang="en-US" sz="1600" b="1" dirty="0" smtClean="0"/>
              <a:t>A </a:t>
            </a:r>
            <a:r>
              <a:rPr lang="en-US" sz="1600" b="1" dirty="0"/>
              <a:t>series of tangible </a:t>
            </a:r>
            <a:r>
              <a:rPr lang="en-US" sz="1600" b="1" dirty="0" smtClean="0"/>
              <a:t>goals/targets </a:t>
            </a:r>
            <a:r>
              <a:rPr lang="en-US" sz="1600" b="1" dirty="0"/>
              <a:t>give employees something to shoot for. </a:t>
            </a:r>
            <a:r>
              <a:rPr lang="en-US" sz="1600" dirty="0" smtClean="0"/>
              <a:t>Push the team to go above and beyond with financial incentives </a:t>
            </a:r>
            <a:r>
              <a:rPr lang="en-US" sz="1600" u="sng" dirty="0" smtClean="0"/>
              <a:t>that make sense for the business</a:t>
            </a:r>
            <a:r>
              <a:rPr lang="en-US" sz="1600" dirty="0" smtClean="0"/>
              <a:t>.</a:t>
            </a:r>
            <a:endParaRPr lang="en-US" sz="800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"/>
          <a:stretch/>
        </p:blipFill>
        <p:spPr bwMode="auto">
          <a:xfrm>
            <a:off x="299593" y="4247694"/>
            <a:ext cx="4219575" cy="2538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1" y="4290970"/>
            <a:ext cx="4210050" cy="250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63" y="1447269"/>
            <a:ext cx="8708437" cy="302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Monthly Performance Reviews w/ Budget vs. Actual </a:t>
            </a:r>
            <a:r>
              <a:rPr lang="en-US" sz="2400" b="1" dirty="0">
                <a:solidFill>
                  <a:srgbClr val="1766B8"/>
                </a:solidFill>
              </a:rPr>
              <a:t>c</a:t>
            </a:r>
            <a:r>
              <a:rPr lang="en-US" sz="2400" b="1" dirty="0" smtClean="0">
                <a:solidFill>
                  <a:srgbClr val="1766B8"/>
                </a:solidFill>
              </a:rPr>
              <a:t>omparisons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i="1" dirty="0" smtClean="0"/>
              <a:t>Comparing “what happened” to “what we thought was going to happen” </a:t>
            </a:r>
            <a:r>
              <a:rPr lang="en-US" sz="1600" i="1" dirty="0" smtClean="0"/>
              <a:t>can enable your team to reshape their understanding of the mechanics of the business.</a:t>
            </a:r>
          </a:p>
          <a:p>
            <a:pPr marL="457200" lvl="1" indent="-228600"/>
            <a:r>
              <a:rPr lang="en-US" sz="1600" b="1" i="1" dirty="0" smtClean="0"/>
              <a:t>When key decision makers are forced to “go </a:t>
            </a:r>
            <a:r>
              <a:rPr lang="en-US" sz="1600" b="1" i="1" dirty="0"/>
              <a:t>on the record</a:t>
            </a:r>
            <a:r>
              <a:rPr lang="en-US" sz="1600" b="1" i="1" dirty="0" smtClean="0"/>
              <a:t>”</a:t>
            </a:r>
            <a:r>
              <a:rPr lang="en-US" sz="1600" i="1" dirty="0" smtClean="0"/>
              <a:t>, they have a greater sense of personal responsibility to figure out how to make “their number” or figure out what is truly wrong so that improvements can be made.</a:t>
            </a:r>
          </a:p>
          <a:p>
            <a:pPr marL="457200" lvl="1" indent="-228600"/>
            <a:r>
              <a:rPr lang="en-US" sz="1600" b="1" i="1" dirty="0" smtClean="0"/>
              <a:t>Team becomes Proactive not Reactive</a:t>
            </a:r>
          </a:p>
          <a:p>
            <a:pPr marL="457200" lvl="1" indent="-228600"/>
            <a:r>
              <a:rPr lang="en-US" sz="1600" b="1" i="1" dirty="0" smtClean="0"/>
              <a:t>Making more </a:t>
            </a:r>
            <a:r>
              <a:rPr lang="en-US" sz="1600" b="1" i="1" dirty="0"/>
              <a:t>targeted </a:t>
            </a:r>
            <a:r>
              <a:rPr lang="en-US" sz="1600" b="1" i="1" dirty="0" smtClean="0"/>
              <a:t>adjustments</a:t>
            </a:r>
            <a:r>
              <a:rPr lang="en-US" sz="1600" i="1" dirty="0" smtClean="0"/>
              <a:t> </a:t>
            </a:r>
            <a:r>
              <a:rPr lang="en-US" sz="1600" i="1" dirty="0"/>
              <a:t>to the business to reach the goals set in the </a:t>
            </a:r>
            <a:r>
              <a:rPr lang="en-US" sz="1600" i="1" dirty="0" smtClean="0"/>
              <a:t>budget and consider strategic changes when necessary.</a:t>
            </a:r>
            <a:endParaRPr lang="en-US" sz="1600" i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"/>
          <a:stretch/>
        </p:blipFill>
        <p:spPr bwMode="auto">
          <a:xfrm>
            <a:off x="228600" y="4315123"/>
            <a:ext cx="4095750" cy="235092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314527"/>
            <a:ext cx="4491037" cy="201007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5370"/>
            <a:ext cx="9067800" cy="538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1766B8"/>
                </a:solidFill>
              </a:rPr>
              <a:t>Monthly Rolling Forecast</a:t>
            </a:r>
            <a:endParaRPr lang="en-US" sz="2400" dirty="0" smtClean="0">
              <a:solidFill>
                <a:srgbClr val="1766B8"/>
              </a:solidFill>
            </a:endParaRPr>
          </a:p>
          <a:p>
            <a:pPr marL="457200" lvl="1" indent="-228600"/>
            <a:r>
              <a:rPr lang="en-US" sz="1600" b="1" i="1" dirty="0" smtClean="0"/>
              <a:t>Actual results replace the budget for past months and the remaining periods are re-forecasted.</a:t>
            </a:r>
          </a:p>
          <a:p>
            <a:pPr marL="457200" lvl="1" indent="-228600" algn="just"/>
            <a:r>
              <a:rPr lang="en-US" sz="1600" b="1" i="1" dirty="0" smtClean="0"/>
              <a:t>Information cultivated in the performance review will help set targets.</a:t>
            </a:r>
          </a:p>
          <a:p>
            <a:pPr marL="857250" lvl="2" algn="just"/>
            <a:r>
              <a:rPr lang="en-US" sz="1200" i="1" dirty="0" smtClean="0"/>
              <a:t>What assumptions were right?  What assumptions were wrong?</a:t>
            </a:r>
          </a:p>
          <a:p>
            <a:pPr marL="857250" lvl="2" algn="just"/>
            <a:r>
              <a:rPr lang="en-US" sz="1200" i="1" dirty="0" smtClean="0"/>
              <a:t>Revise Forecasting Methods to become better over time.</a:t>
            </a:r>
          </a:p>
          <a:p>
            <a:pPr marL="457200" lvl="1" algn="just"/>
            <a:r>
              <a:rPr lang="en-US" sz="1600" b="1" i="1" dirty="0" smtClean="0"/>
              <a:t>Provide management team with an accurate rolling cash forecast.</a:t>
            </a:r>
          </a:p>
          <a:p>
            <a:pPr marL="857250" lvl="2" algn="just"/>
            <a:r>
              <a:rPr lang="en-US" sz="1200" i="1" dirty="0" smtClean="0"/>
              <a:t>Enable you to be ready for any expected cash shortfalls.</a:t>
            </a:r>
          </a:p>
          <a:p>
            <a:pPr marL="457200" lvl="1" algn="just"/>
            <a:r>
              <a:rPr lang="en-US" sz="1600" b="1" i="1" dirty="0" smtClean="0"/>
              <a:t>What is REALLY going to happen?</a:t>
            </a:r>
          </a:p>
          <a:p>
            <a:pPr marL="457200" lvl="1" algn="just"/>
            <a:r>
              <a:rPr lang="en-US" sz="1600" b="1" i="1" dirty="0" smtClean="0"/>
              <a:t>Centerpiece of the tactical decision making process</a:t>
            </a:r>
          </a:p>
          <a:p>
            <a:pPr marL="0" indent="0" algn="just">
              <a:buNone/>
            </a:pPr>
            <a:r>
              <a:rPr lang="en-US" sz="1800" dirty="0" smtClean="0"/>
              <a:t> 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en-US" sz="26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47171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>
                <a:solidFill>
                  <a:srgbClr val="79B317"/>
                </a:solidFill>
              </a:rPr>
              <a:t>It is the process, not the end-product</a:t>
            </a:r>
            <a:r>
              <a:rPr lang="en-US" sz="3200" b="1" i="1" dirty="0" smtClean="0">
                <a:solidFill>
                  <a:srgbClr val="79B317"/>
                </a:solidFill>
              </a:rPr>
              <a:t>,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79B317"/>
                </a:solidFill>
              </a:rPr>
              <a:t>that </a:t>
            </a:r>
            <a:r>
              <a:rPr lang="en-US" sz="3200" b="1" i="1" dirty="0">
                <a:solidFill>
                  <a:srgbClr val="79B317"/>
                </a:solidFill>
              </a:rPr>
              <a:t>adds value</a:t>
            </a:r>
            <a:r>
              <a:rPr lang="en-US" sz="3200" b="1" i="1" dirty="0" smtClean="0">
                <a:solidFill>
                  <a:srgbClr val="79B317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4025264"/>
            <a:ext cx="8716273" cy="25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791570"/>
            <a:ext cx="8011236" cy="4531057"/>
          </a:xfrm>
        </p:spPr>
      </p:pic>
    </p:spTree>
    <p:extLst>
      <p:ext uri="{BB962C8B-B14F-4D97-AF65-F5344CB8AC3E}">
        <p14:creationId xmlns:p14="http://schemas.microsoft.com/office/powerpoint/2010/main" val="7962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760277"/>
            <a:ext cx="8434316" cy="4371281"/>
          </a:xfrm>
        </p:spPr>
      </p:pic>
    </p:spTree>
    <p:extLst>
      <p:ext uri="{BB962C8B-B14F-4D97-AF65-F5344CB8AC3E}">
        <p14:creationId xmlns:p14="http://schemas.microsoft.com/office/powerpoint/2010/main" val="1427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887104"/>
            <a:ext cx="7765576" cy="5173177"/>
          </a:xfrm>
        </p:spPr>
      </p:pic>
    </p:spTree>
    <p:extLst>
      <p:ext uri="{BB962C8B-B14F-4D97-AF65-F5344CB8AC3E}">
        <p14:creationId xmlns:p14="http://schemas.microsoft.com/office/powerpoint/2010/main" val="1938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584496"/>
            <a:ext cx="8229600" cy="833141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smtClean="0">
                <a:solidFill>
                  <a:srgbClr val="1766B8"/>
                </a:solidFill>
              </a:rPr>
              <a:t>Budget, Forecast &amp; Plan for </a:t>
            </a:r>
            <a:r>
              <a:rPr lang="en-US" sz="3600" b="1" i="1" dirty="0" smtClean="0">
                <a:solidFill>
                  <a:srgbClr val="79B317"/>
                </a:solidFill>
              </a:rPr>
              <a:t>More Profit</a:t>
            </a:r>
            <a:endParaRPr lang="en-US" sz="3600" b="1" i="1" dirty="0">
              <a:solidFill>
                <a:srgbClr val="79B31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8074" y="1363379"/>
            <a:ext cx="8306741" cy="532453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</a:rPr>
              <a:t>Flying </a:t>
            </a:r>
            <a:r>
              <a:rPr lang="en-US" sz="2000" b="1" i="1" dirty="0">
                <a:solidFill>
                  <a:prstClr val="black"/>
                </a:solidFill>
              </a:rPr>
              <a:t>blind: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Simply </a:t>
            </a:r>
            <a:r>
              <a:rPr lang="en-US" sz="2000" dirty="0" smtClean="0">
                <a:solidFill>
                  <a:prstClr val="black"/>
                </a:solidFill>
              </a:rPr>
              <a:t>reviewing historical </a:t>
            </a:r>
            <a:r>
              <a:rPr lang="en-US" sz="2000" dirty="0">
                <a:solidFill>
                  <a:prstClr val="black"/>
                </a:solidFill>
              </a:rPr>
              <a:t>financial statements is not enough</a:t>
            </a:r>
            <a:r>
              <a:rPr lang="en-US" sz="2000" dirty="0" smtClean="0">
                <a:solidFill>
                  <a:prstClr val="black"/>
                </a:solidFill>
              </a:rPr>
              <a:t>!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Taking the time to build budgets, do performance review and re-forecast the future </a:t>
            </a:r>
            <a:r>
              <a:rPr lang="en-US" sz="1600" b="1" i="1" dirty="0" smtClean="0">
                <a:solidFill>
                  <a:prstClr val="black"/>
                </a:solidFill>
              </a:rPr>
              <a:t>drives better decisions.  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All important decisions should be made in the context of a budgeting/forecasting meeting weighting out the pros and cons in a systematic way with real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Successful Large Organizations </a:t>
            </a:r>
            <a:r>
              <a:rPr lang="en-US" sz="2000" dirty="0" smtClean="0">
                <a:solidFill>
                  <a:prstClr val="black"/>
                </a:solidFill>
              </a:rPr>
              <a:t>make important decisions in the context of a  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udgeting</a:t>
            </a:r>
            <a:r>
              <a:rPr lang="en-US" sz="2000" dirty="0">
                <a:solidFill>
                  <a:prstClr val="black"/>
                </a:solidFill>
              </a:rPr>
              <a:t>, forecasting and planning </a:t>
            </a:r>
            <a:r>
              <a:rPr lang="en-US" sz="2000" dirty="0" smtClean="0">
                <a:solidFill>
                  <a:prstClr val="black"/>
                </a:solidFill>
              </a:rPr>
              <a:t>process.  Many large companies have hundreds or thousands of people directly involved in providing management with the projections.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i="1" dirty="0" smtClean="0">
                <a:solidFill>
                  <a:prstClr val="black"/>
                </a:solidFill>
              </a:rPr>
              <a:t>Accounting Department &gt; </a:t>
            </a:r>
            <a:r>
              <a:rPr lang="en-US" sz="2000" b="1" i="1" dirty="0" smtClean="0">
                <a:solidFill>
                  <a:srgbClr val="FF0000"/>
                </a:solidFill>
              </a:rPr>
              <a:t>Finance Department </a:t>
            </a:r>
            <a:r>
              <a:rPr lang="en-US" sz="2000" i="1" dirty="0" smtClean="0">
                <a:solidFill>
                  <a:prstClr val="black"/>
                </a:solidFill>
              </a:rPr>
              <a:t>&gt; Decisions Makers</a:t>
            </a:r>
            <a:endParaRPr lang="en-US" sz="2000" i="1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Operate like the </a:t>
            </a:r>
            <a:r>
              <a:rPr lang="en-US" sz="2000" b="1" dirty="0" smtClean="0">
                <a:solidFill>
                  <a:prstClr val="black"/>
                </a:solidFill>
              </a:rPr>
              <a:t>Big Companies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>
                <a:solidFill>
                  <a:prstClr val="black"/>
                </a:solidFill>
              </a:rPr>
              <a:t>Y</a:t>
            </a:r>
            <a:r>
              <a:rPr lang="en-US" sz="2000" dirty="0" smtClean="0">
                <a:solidFill>
                  <a:prstClr val="black"/>
                </a:solidFill>
              </a:rPr>
              <a:t>our </a:t>
            </a:r>
            <a:r>
              <a:rPr lang="en-US" sz="2000" dirty="0" smtClean="0">
                <a:solidFill>
                  <a:prstClr val="black"/>
                </a:solidFill>
              </a:rPr>
              <a:t>team </a:t>
            </a:r>
            <a:r>
              <a:rPr lang="en-US" sz="2000" dirty="0" smtClean="0">
                <a:solidFill>
                  <a:prstClr val="black"/>
                </a:solidFill>
              </a:rPr>
              <a:t>can implement </a:t>
            </a:r>
            <a:r>
              <a:rPr lang="en-US" sz="2000" dirty="0" smtClean="0">
                <a:solidFill>
                  <a:prstClr val="black"/>
                </a:solidFill>
              </a:rPr>
              <a:t>these time tested methods </a:t>
            </a:r>
            <a:r>
              <a:rPr lang="en-US" sz="2000" dirty="0" smtClean="0">
                <a:solidFill>
                  <a:prstClr val="black"/>
                </a:solidFill>
              </a:rPr>
              <a:t>led by your </a:t>
            </a:r>
            <a:r>
              <a:rPr lang="en-US" sz="2000" dirty="0" smtClean="0">
                <a:solidFill>
                  <a:prstClr val="black"/>
                </a:solidFill>
              </a:rPr>
              <a:t>technical expertise and experience.</a:t>
            </a:r>
            <a:endParaRPr lang="en-US" sz="20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4016708"/>
            <a:ext cx="4191000" cy="26007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4) Big Decision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Many organizations make large investments, acquisitions, or bid on large contracts. These decisions need to be evaluated in an organized and effective way.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Quickly build intelligent financial projections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16708"/>
            <a:ext cx="4191000" cy="261610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3) External Estimate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When organizations need to demonstrate their estimated financial future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Lenders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Investors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Business Partners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Board of Directors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60808"/>
            <a:ext cx="4191000" cy="256993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2) Strategic Planning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00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Defines the vision for the future, provides the budget with high level targets.  Assess risks and opportunities, yielding better strategic decisions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and contingency plans.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Sensitivity/Scenario Analysis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Break-even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Business Valuation</a:t>
            </a:r>
            <a:endParaRPr lang="en-US" sz="160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b="1" i="1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405"/>
            <a:ext cx="9144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4F81BD"/>
                </a:solidFill>
              </a:rPr>
              <a:t>The Time Tested Process for Better Decisions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60343"/>
            <a:ext cx="4191000" cy="256993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1) </a:t>
            </a:r>
            <a:r>
              <a:rPr lang="en-US" sz="2200" b="1" i="1" dirty="0">
                <a:solidFill>
                  <a:srgbClr val="79B317"/>
                </a:solidFill>
              </a:rPr>
              <a:t>Budget / PR / </a:t>
            </a:r>
            <a:r>
              <a:rPr lang="en-US" sz="2200" b="1" i="1" dirty="0" smtClean="0">
                <a:solidFill>
                  <a:srgbClr val="79B317"/>
                </a:solidFill>
              </a:rPr>
              <a:t>Forecast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i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Organizations construct their budget at the beginning of the year and perform ongoing performance review.  Rolling cash forecast process.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Performance Review w/</a:t>
            </a:r>
            <a:r>
              <a:rPr lang="en-US" sz="1600" b="1" i="1" dirty="0">
                <a:solidFill>
                  <a:prstClr val="black"/>
                </a:solidFill>
              </a:rPr>
              <a:t> </a:t>
            </a:r>
            <a:endParaRPr lang="en-US" sz="1600" b="1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Budget vs. Actual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prstClr val="black"/>
                </a:solidFill>
              </a:rPr>
              <a:t>Rolling Forecast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859810"/>
            <a:ext cx="7956645" cy="5266354"/>
          </a:xfrm>
        </p:spPr>
      </p:pic>
    </p:spTree>
    <p:extLst>
      <p:ext uri="{BB962C8B-B14F-4D97-AF65-F5344CB8AC3E}">
        <p14:creationId xmlns:p14="http://schemas.microsoft.com/office/powerpoint/2010/main" val="11511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0" y="1146233"/>
            <a:ext cx="6063916" cy="135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" y="2592788"/>
            <a:ext cx="8702040" cy="409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Benefits of Budgeting: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The budget sets the direction for the business, make big decisions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Budget setting discussions unlock ways to improve performance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Targets (with incentives) for can drive improved sales or better expense/cost control</a:t>
            </a: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Performance Review: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Measure financial results in a comprehensive way with reports, charts, scorecards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Hold team accountable for results, reward good performance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Compare results to budget, questions past decisions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1766B8"/>
                </a:solidFill>
                <a:latin typeface="Calibri"/>
                <a:cs typeface="Calibri"/>
              </a:rPr>
              <a:t>Rolling Cash Forecast:</a:t>
            </a:r>
            <a:endParaRPr lang="en-US" sz="2000" b="1" i="1" dirty="0">
              <a:solidFill>
                <a:srgbClr val="1766B8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actical decisions should revolve around the forecast, understand their implications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Constantly understand cash position, make moves before it is too late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Have more confidence and stability, less stress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405"/>
            <a:ext cx="9144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4F81BD"/>
                </a:solidFill>
              </a:rPr>
              <a:t>The Time Tested Process for Better Decisions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844" y="1256430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Build a </a:t>
            </a:r>
            <a:r>
              <a:rPr lang="en-US" sz="2200" b="1" i="1" dirty="0" smtClean="0">
                <a:solidFill>
                  <a:srgbClr val="1766B8"/>
                </a:solidFill>
              </a:rPr>
              <a:t>Budget</a:t>
            </a:r>
            <a:r>
              <a:rPr lang="en-US" sz="2200" b="1" i="1" dirty="0" smtClean="0">
                <a:solidFill>
                  <a:srgbClr val="79B317"/>
                </a:solidFill>
              </a:rPr>
              <a:t> at the beginning </a:t>
            </a:r>
            <a:r>
              <a:rPr lang="en-US" sz="2200" b="1" i="1" dirty="0">
                <a:solidFill>
                  <a:srgbClr val="79B317"/>
                </a:solidFill>
              </a:rPr>
              <a:t>o</a:t>
            </a:r>
            <a:r>
              <a:rPr lang="en-US" sz="2200" b="1" i="1" dirty="0" smtClean="0">
                <a:solidFill>
                  <a:srgbClr val="79B317"/>
                </a:solidFill>
              </a:rPr>
              <a:t>f the year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i="1" dirty="0" smtClean="0">
              <a:solidFill>
                <a:srgbClr val="79B31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i="1" dirty="0" smtClean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323" y="1265864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79B317"/>
                </a:solidFill>
              </a:rPr>
              <a:t>Do Monthly </a:t>
            </a:r>
            <a:r>
              <a:rPr lang="en-US" sz="2200" b="1" i="1" dirty="0" smtClean="0">
                <a:solidFill>
                  <a:srgbClr val="1766B8"/>
                </a:solidFill>
              </a:rPr>
              <a:t>Performance Review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i="1" u="sng" dirty="0">
              <a:solidFill>
                <a:srgbClr val="1766B8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" i="1" u="sng" dirty="0" smtClean="0">
              <a:solidFill>
                <a:srgbClr val="1766B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5337" y="1291990"/>
            <a:ext cx="2815047" cy="11233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E4F0FF"/>
              </a:gs>
              <a:gs pos="100000">
                <a:schemeClr val="bg1"/>
              </a:gs>
            </a:gsLst>
          </a:gradFill>
          <a:ln cap="rnd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smtClean="0">
                <a:solidFill>
                  <a:srgbClr val="1766B8"/>
                </a:solidFill>
              </a:rPr>
              <a:t>Re-forecast</a:t>
            </a:r>
            <a:r>
              <a:rPr lang="en-US" sz="2200" b="1" i="1" dirty="0" smtClean="0">
                <a:solidFill>
                  <a:srgbClr val="79B317"/>
                </a:solidFill>
              </a:rPr>
              <a:t> the future on a rolling basis w/ cash-flow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i="1" dirty="0" smtClean="0">
              <a:solidFill>
                <a:prstClr val="black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2768600" y="1659463"/>
            <a:ext cx="558800" cy="393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176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u="sng" dirty="0" smtClean="0">
              <a:ln w="18000">
                <a:solidFill>
                  <a:srgbClr val="208E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5867400" y="1659463"/>
            <a:ext cx="558800" cy="393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176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 smtClean="0">
              <a:ln w="18000">
                <a:solidFill>
                  <a:srgbClr val="208EFF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84497"/>
            <a:ext cx="9144000" cy="6273503"/>
          </a:xfrm>
          <a:prstGeom prst="rect">
            <a:avLst/>
          </a:prstGeom>
          <a:gradFill>
            <a:gsLst>
              <a:gs pos="0">
                <a:srgbClr val="A6CBE2"/>
              </a:gs>
              <a:gs pos="27000">
                <a:srgbClr val="CEE4F6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736600" y="512762"/>
            <a:ext cx="7645400" cy="579438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</a:rPr>
              <a:t>The Repeating Cycle of Success</a:t>
            </a:r>
            <a:endParaRPr lang="en-US" sz="3600" dirty="0"/>
          </a:p>
        </p:txBody>
      </p:sp>
      <p:sp>
        <p:nvSpPr>
          <p:cNvPr id="38" name="Trapezoid 37"/>
          <p:cNvSpPr/>
          <p:nvPr/>
        </p:nvSpPr>
        <p:spPr>
          <a:xfrm>
            <a:off x="42556" y="3933985"/>
            <a:ext cx="3881744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Performance Review:  </a:t>
            </a:r>
            <a:r>
              <a:rPr lang="en-US" sz="1800" dirty="0" smtClean="0">
                <a:solidFill>
                  <a:srgbClr val="00B050"/>
                </a:solidFill>
              </a:rPr>
              <a:t>Continuously reviewing performance generally and against budgeted/ forecasted targets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4818" y="165609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Feb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1573" y="257288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Mar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1" name="Trapezoid 40"/>
          <p:cNvSpPr/>
          <p:nvPr/>
        </p:nvSpPr>
        <p:spPr>
          <a:xfrm>
            <a:off x="42556" y="1467575"/>
            <a:ext cx="3748980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7030A0"/>
                </a:solidFill>
              </a:rPr>
              <a:t>Strategic Planning Process:  </a:t>
            </a:r>
            <a:r>
              <a:rPr lang="en-US" sz="1800" dirty="0">
                <a:solidFill>
                  <a:srgbClr val="7030A0"/>
                </a:solidFill>
              </a:rPr>
              <a:t>Typically performed in the middle of the fiscal year.  Sets the direction for </a:t>
            </a:r>
            <a:r>
              <a:rPr lang="en-US" sz="1800" dirty="0" smtClean="0">
                <a:solidFill>
                  <a:srgbClr val="7030A0"/>
                </a:solidFill>
              </a:rPr>
              <a:t>future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2177" y="3635060"/>
            <a:ext cx="81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April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25924" y="47674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May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818" y="561268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June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4329" y="606590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July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904" y="5612685"/>
            <a:ext cx="74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Aug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91536" y="476740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Sept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89418" y="363506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Oct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75644" y="2572886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Nov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2273" y="165609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Dec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>
            <a:off x="42556" y="2670653"/>
            <a:ext cx="3748980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</a:rPr>
              <a:t>Budgeting Process: 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In accordance with the high level parameters set in the strategic plan</a:t>
            </a:r>
            <a:endParaRPr lang="en-US" sz="1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42556" y="5043985"/>
            <a:ext cx="3870925" cy="1116214"/>
          </a:xfrm>
          <a:prstGeom prst="trapezoid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Rolling Forecast: 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Accurate and tactical view of where the business is headed  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46890" y="2841028"/>
            <a:ext cx="1975554" cy="1975552"/>
          </a:xfrm>
          <a:prstGeom prst="ellipse">
            <a:avLst/>
          </a:prstGeom>
          <a:noFill/>
          <a:ln w="3556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004742" y="2398880"/>
            <a:ext cx="2859850" cy="2859848"/>
          </a:xfrm>
          <a:prstGeom prst="ellipse">
            <a:avLst/>
          </a:prstGeom>
          <a:noFill/>
          <a:ln w="3556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37"/>
          <p:cNvSpPr/>
          <p:nvPr/>
        </p:nvSpPr>
        <p:spPr>
          <a:xfrm rot="21256612">
            <a:off x="4788091" y="2056539"/>
            <a:ext cx="1637038" cy="799154"/>
          </a:xfrm>
          <a:custGeom>
            <a:avLst/>
            <a:gdLst>
              <a:gd name="connsiteX0" fmla="*/ 0 w 3672652"/>
              <a:gd name="connsiteY0" fmla="*/ 1836325 h 3672650"/>
              <a:gd name="connsiteX1" fmla="*/ 1836326 w 3672652"/>
              <a:gd name="connsiteY1" fmla="*/ 0 h 3672650"/>
              <a:gd name="connsiteX2" fmla="*/ 3672652 w 3672652"/>
              <a:gd name="connsiteY2" fmla="*/ 1836325 h 3672650"/>
              <a:gd name="connsiteX3" fmla="*/ 1836326 w 3672652"/>
              <a:gd name="connsiteY3" fmla="*/ 3672650 h 3672650"/>
              <a:gd name="connsiteX4" fmla="*/ 0 w 3672652"/>
              <a:gd name="connsiteY4" fmla="*/ 1836325 h 3672650"/>
              <a:gd name="connsiteX0" fmla="*/ 3672652 w 3764092"/>
              <a:gd name="connsiteY0" fmla="*/ 1836325 h 3672650"/>
              <a:gd name="connsiteX1" fmla="*/ 1836326 w 3764092"/>
              <a:gd name="connsiteY1" fmla="*/ 3672650 h 3672650"/>
              <a:gd name="connsiteX2" fmla="*/ 0 w 3764092"/>
              <a:gd name="connsiteY2" fmla="*/ 1836325 h 3672650"/>
              <a:gd name="connsiteX3" fmla="*/ 1836326 w 3764092"/>
              <a:gd name="connsiteY3" fmla="*/ 0 h 3672650"/>
              <a:gd name="connsiteX4" fmla="*/ 3764092 w 3764092"/>
              <a:gd name="connsiteY4" fmla="*/ 1927765 h 3672650"/>
              <a:gd name="connsiteX0" fmla="*/ 3672652 w 3672652"/>
              <a:gd name="connsiteY0" fmla="*/ 1836325 h 3672650"/>
              <a:gd name="connsiteX1" fmla="*/ 1836326 w 3672652"/>
              <a:gd name="connsiteY1" fmla="*/ 3672650 h 3672650"/>
              <a:gd name="connsiteX2" fmla="*/ 0 w 3672652"/>
              <a:gd name="connsiteY2" fmla="*/ 1836325 h 3672650"/>
              <a:gd name="connsiteX3" fmla="*/ 1836326 w 3672652"/>
              <a:gd name="connsiteY3" fmla="*/ 0 h 3672650"/>
              <a:gd name="connsiteX0" fmla="*/ 1836326 w 1836326"/>
              <a:gd name="connsiteY0" fmla="*/ 3672650 h 3672650"/>
              <a:gd name="connsiteX1" fmla="*/ 0 w 1836326"/>
              <a:gd name="connsiteY1" fmla="*/ 1836325 h 3672650"/>
              <a:gd name="connsiteX2" fmla="*/ 1836326 w 1836326"/>
              <a:gd name="connsiteY2" fmla="*/ 0 h 3672650"/>
              <a:gd name="connsiteX0" fmla="*/ 0 w 1836326"/>
              <a:gd name="connsiteY0" fmla="*/ 1836325 h 1836325"/>
              <a:gd name="connsiteX1" fmla="*/ 1836326 w 1836326"/>
              <a:gd name="connsiteY1" fmla="*/ 0 h 1836325"/>
              <a:gd name="connsiteX0" fmla="*/ 0 w 1836326"/>
              <a:gd name="connsiteY0" fmla="*/ 1836325 h 1836325"/>
              <a:gd name="connsiteX1" fmla="*/ 244591 w 1836326"/>
              <a:gd name="connsiteY1" fmla="*/ 884297 h 1836325"/>
              <a:gd name="connsiteX2" fmla="*/ 1836326 w 1836326"/>
              <a:gd name="connsiteY2" fmla="*/ 0 h 1836325"/>
              <a:gd name="connsiteX0" fmla="*/ 43483 w 1635218"/>
              <a:gd name="connsiteY0" fmla="*/ 884297 h 884297"/>
              <a:gd name="connsiteX1" fmla="*/ 1635218 w 1635218"/>
              <a:gd name="connsiteY1" fmla="*/ 0 h 884297"/>
              <a:gd name="connsiteX0" fmla="*/ 0 w 1591735"/>
              <a:gd name="connsiteY0" fmla="*/ 884297 h 884297"/>
              <a:gd name="connsiteX1" fmla="*/ 1591735 w 1591735"/>
              <a:gd name="connsiteY1" fmla="*/ 0 h 884297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16475"/>
              <a:gd name="connsiteY0" fmla="*/ 1044223 h 1044223"/>
              <a:gd name="connsiteX1" fmla="*/ 1516475 w 1516475"/>
              <a:gd name="connsiteY1" fmla="*/ 0 h 1044223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507068"/>
              <a:gd name="connsiteY0" fmla="*/ 1044222 h 1044222"/>
              <a:gd name="connsiteX1" fmla="*/ 1507068 w 1507068"/>
              <a:gd name="connsiteY1" fmla="*/ 0 h 1044222"/>
              <a:gd name="connsiteX0" fmla="*/ 0 w 1582327"/>
              <a:gd name="connsiteY0" fmla="*/ 997185 h 997185"/>
              <a:gd name="connsiteX1" fmla="*/ 1582327 w 1582327"/>
              <a:gd name="connsiteY1" fmla="*/ 0 h 997185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657054"/>
              <a:gd name="connsiteY0" fmla="*/ 908246 h 908246"/>
              <a:gd name="connsiteX1" fmla="*/ 1657054 w 1657054"/>
              <a:gd name="connsiteY1" fmla="*/ 0 h 908246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811 h 863811"/>
              <a:gd name="connsiteX1" fmla="*/ 1672013 w 1672013"/>
              <a:gd name="connsiteY1" fmla="*/ 160 h 86381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90968"/>
              <a:gd name="connsiteY0" fmla="*/ 907716 h 907716"/>
              <a:gd name="connsiteX1" fmla="*/ 1690968 w 1690968"/>
              <a:gd name="connsiteY1" fmla="*/ 0 h 907716"/>
              <a:gd name="connsiteX0" fmla="*/ 0 w 1724352"/>
              <a:gd name="connsiteY0" fmla="*/ 873270 h 873270"/>
              <a:gd name="connsiteX1" fmla="*/ 1724352 w 1724352"/>
              <a:gd name="connsiteY1" fmla="*/ 0 h 873270"/>
              <a:gd name="connsiteX0" fmla="*/ 0 w 1712613"/>
              <a:gd name="connsiteY0" fmla="*/ 789950 h 789950"/>
              <a:gd name="connsiteX1" fmla="*/ 1712613 w 1712613"/>
              <a:gd name="connsiteY1" fmla="*/ 0 h 789950"/>
              <a:gd name="connsiteX0" fmla="*/ 0 w 1658398"/>
              <a:gd name="connsiteY0" fmla="*/ 827329 h 827329"/>
              <a:gd name="connsiteX1" fmla="*/ 1658398 w 1658398"/>
              <a:gd name="connsiteY1" fmla="*/ 0 h 827329"/>
              <a:gd name="connsiteX0" fmla="*/ 0 w 1635163"/>
              <a:gd name="connsiteY0" fmla="*/ 843349 h 843349"/>
              <a:gd name="connsiteX1" fmla="*/ 1635163 w 1635163"/>
              <a:gd name="connsiteY1" fmla="*/ 0 h 843349"/>
              <a:gd name="connsiteX0" fmla="*/ 0 w 1637038"/>
              <a:gd name="connsiteY0" fmla="*/ 796350 h 796350"/>
              <a:gd name="connsiteX1" fmla="*/ 1637038 w 1637038"/>
              <a:gd name="connsiteY1" fmla="*/ 0 h 796350"/>
              <a:gd name="connsiteX0" fmla="*/ 0 w 1637038"/>
              <a:gd name="connsiteY0" fmla="*/ 799540 h 799540"/>
              <a:gd name="connsiteX1" fmla="*/ 1637038 w 1637038"/>
              <a:gd name="connsiteY1" fmla="*/ 3190 h 799540"/>
              <a:gd name="connsiteX0" fmla="*/ 0 w 1637038"/>
              <a:gd name="connsiteY0" fmla="*/ 799154 h 799154"/>
              <a:gd name="connsiteX1" fmla="*/ 1637038 w 1637038"/>
              <a:gd name="connsiteY1" fmla="*/ 2804 h 7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7038" h="799154">
                <a:moveTo>
                  <a:pt x="0" y="799154"/>
                </a:moveTo>
                <a:cubicBezTo>
                  <a:pt x="169333" y="539452"/>
                  <a:pt x="639188" y="-45361"/>
                  <a:pt x="1637038" y="2804"/>
                </a:cubicBezTo>
              </a:path>
            </a:pathLst>
          </a:custGeom>
          <a:noFill/>
          <a:ln w="35560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37"/>
          <p:cNvSpPr/>
          <p:nvPr/>
        </p:nvSpPr>
        <p:spPr>
          <a:xfrm rot="343388" flipV="1">
            <a:off x="4788091" y="4812908"/>
            <a:ext cx="1637038" cy="799154"/>
          </a:xfrm>
          <a:custGeom>
            <a:avLst/>
            <a:gdLst>
              <a:gd name="connsiteX0" fmla="*/ 0 w 3672652"/>
              <a:gd name="connsiteY0" fmla="*/ 1836325 h 3672650"/>
              <a:gd name="connsiteX1" fmla="*/ 1836326 w 3672652"/>
              <a:gd name="connsiteY1" fmla="*/ 0 h 3672650"/>
              <a:gd name="connsiteX2" fmla="*/ 3672652 w 3672652"/>
              <a:gd name="connsiteY2" fmla="*/ 1836325 h 3672650"/>
              <a:gd name="connsiteX3" fmla="*/ 1836326 w 3672652"/>
              <a:gd name="connsiteY3" fmla="*/ 3672650 h 3672650"/>
              <a:gd name="connsiteX4" fmla="*/ 0 w 3672652"/>
              <a:gd name="connsiteY4" fmla="*/ 1836325 h 3672650"/>
              <a:gd name="connsiteX0" fmla="*/ 3672652 w 3764092"/>
              <a:gd name="connsiteY0" fmla="*/ 1836325 h 3672650"/>
              <a:gd name="connsiteX1" fmla="*/ 1836326 w 3764092"/>
              <a:gd name="connsiteY1" fmla="*/ 3672650 h 3672650"/>
              <a:gd name="connsiteX2" fmla="*/ 0 w 3764092"/>
              <a:gd name="connsiteY2" fmla="*/ 1836325 h 3672650"/>
              <a:gd name="connsiteX3" fmla="*/ 1836326 w 3764092"/>
              <a:gd name="connsiteY3" fmla="*/ 0 h 3672650"/>
              <a:gd name="connsiteX4" fmla="*/ 3764092 w 3764092"/>
              <a:gd name="connsiteY4" fmla="*/ 1927765 h 3672650"/>
              <a:gd name="connsiteX0" fmla="*/ 3672652 w 3672652"/>
              <a:gd name="connsiteY0" fmla="*/ 1836325 h 3672650"/>
              <a:gd name="connsiteX1" fmla="*/ 1836326 w 3672652"/>
              <a:gd name="connsiteY1" fmla="*/ 3672650 h 3672650"/>
              <a:gd name="connsiteX2" fmla="*/ 0 w 3672652"/>
              <a:gd name="connsiteY2" fmla="*/ 1836325 h 3672650"/>
              <a:gd name="connsiteX3" fmla="*/ 1836326 w 3672652"/>
              <a:gd name="connsiteY3" fmla="*/ 0 h 3672650"/>
              <a:gd name="connsiteX0" fmla="*/ 1836326 w 1836326"/>
              <a:gd name="connsiteY0" fmla="*/ 3672650 h 3672650"/>
              <a:gd name="connsiteX1" fmla="*/ 0 w 1836326"/>
              <a:gd name="connsiteY1" fmla="*/ 1836325 h 3672650"/>
              <a:gd name="connsiteX2" fmla="*/ 1836326 w 1836326"/>
              <a:gd name="connsiteY2" fmla="*/ 0 h 3672650"/>
              <a:gd name="connsiteX0" fmla="*/ 0 w 1836326"/>
              <a:gd name="connsiteY0" fmla="*/ 1836325 h 1836325"/>
              <a:gd name="connsiteX1" fmla="*/ 1836326 w 1836326"/>
              <a:gd name="connsiteY1" fmla="*/ 0 h 1836325"/>
              <a:gd name="connsiteX0" fmla="*/ 0 w 1836326"/>
              <a:gd name="connsiteY0" fmla="*/ 1836325 h 1836325"/>
              <a:gd name="connsiteX1" fmla="*/ 244591 w 1836326"/>
              <a:gd name="connsiteY1" fmla="*/ 884297 h 1836325"/>
              <a:gd name="connsiteX2" fmla="*/ 1836326 w 1836326"/>
              <a:gd name="connsiteY2" fmla="*/ 0 h 1836325"/>
              <a:gd name="connsiteX0" fmla="*/ 43483 w 1635218"/>
              <a:gd name="connsiteY0" fmla="*/ 884297 h 884297"/>
              <a:gd name="connsiteX1" fmla="*/ 1635218 w 1635218"/>
              <a:gd name="connsiteY1" fmla="*/ 0 h 884297"/>
              <a:gd name="connsiteX0" fmla="*/ 0 w 1591735"/>
              <a:gd name="connsiteY0" fmla="*/ 884297 h 884297"/>
              <a:gd name="connsiteX1" fmla="*/ 1591735 w 1591735"/>
              <a:gd name="connsiteY1" fmla="*/ 0 h 884297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07068"/>
              <a:gd name="connsiteY0" fmla="*/ 912519 h 912519"/>
              <a:gd name="connsiteX1" fmla="*/ 1507068 w 1507068"/>
              <a:gd name="connsiteY1" fmla="*/ 0 h 912519"/>
              <a:gd name="connsiteX0" fmla="*/ 0 w 1516475"/>
              <a:gd name="connsiteY0" fmla="*/ 1044223 h 1044223"/>
              <a:gd name="connsiteX1" fmla="*/ 1516475 w 1516475"/>
              <a:gd name="connsiteY1" fmla="*/ 0 h 1044223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629364"/>
              <a:gd name="connsiteY0" fmla="*/ 987778 h 987778"/>
              <a:gd name="connsiteX1" fmla="*/ 1629364 w 1629364"/>
              <a:gd name="connsiteY1" fmla="*/ 0 h 987778"/>
              <a:gd name="connsiteX0" fmla="*/ 0 w 1507068"/>
              <a:gd name="connsiteY0" fmla="*/ 1044222 h 1044222"/>
              <a:gd name="connsiteX1" fmla="*/ 1507068 w 1507068"/>
              <a:gd name="connsiteY1" fmla="*/ 0 h 1044222"/>
              <a:gd name="connsiteX0" fmla="*/ 0 w 1582327"/>
              <a:gd name="connsiteY0" fmla="*/ 997185 h 997185"/>
              <a:gd name="connsiteX1" fmla="*/ 1582327 w 1582327"/>
              <a:gd name="connsiteY1" fmla="*/ 0 h 997185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572919"/>
              <a:gd name="connsiteY0" fmla="*/ 1034814 h 1034814"/>
              <a:gd name="connsiteX1" fmla="*/ 1572919 w 1572919"/>
              <a:gd name="connsiteY1" fmla="*/ 0 h 1034814"/>
              <a:gd name="connsiteX0" fmla="*/ 0 w 1657054"/>
              <a:gd name="connsiteY0" fmla="*/ 908246 h 908246"/>
              <a:gd name="connsiteX1" fmla="*/ 1657054 w 1657054"/>
              <a:gd name="connsiteY1" fmla="*/ 0 h 908246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72013"/>
              <a:gd name="connsiteY0" fmla="*/ 863811 h 863811"/>
              <a:gd name="connsiteX1" fmla="*/ 1672013 w 1672013"/>
              <a:gd name="connsiteY1" fmla="*/ 160 h 863811"/>
              <a:gd name="connsiteX0" fmla="*/ 0 w 1672013"/>
              <a:gd name="connsiteY0" fmla="*/ 863651 h 863651"/>
              <a:gd name="connsiteX1" fmla="*/ 1672013 w 1672013"/>
              <a:gd name="connsiteY1" fmla="*/ 0 h 863651"/>
              <a:gd name="connsiteX0" fmla="*/ 0 w 1690968"/>
              <a:gd name="connsiteY0" fmla="*/ 907716 h 907716"/>
              <a:gd name="connsiteX1" fmla="*/ 1690968 w 1690968"/>
              <a:gd name="connsiteY1" fmla="*/ 0 h 907716"/>
              <a:gd name="connsiteX0" fmla="*/ 0 w 1724352"/>
              <a:gd name="connsiteY0" fmla="*/ 873270 h 873270"/>
              <a:gd name="connsiteX1" fmla="*/ 1724352 w 1724352"/>
              <a:gd name="connsiteY1" fmla="*/ 0 h 873270"/>
              <a:gd name="connsiteX0" fmla="*/ 0 w 1712613"/>
              <a:gd name="connsiteY0" fmla="*/ 789950 h 789950"/>
              <a:gd name="connsiteX1" fmla="*/ 1712613 w 1712613"/>
              <a:gd name="connsiteY1" fmla="*/ 0 h 789950"/>
              <a:gd name="connsiteX0" fmla="*/ 0 w 1658398"/>
              <a:gd name="connsiteY0" fmla="*/ 827329 h 827329"/>
              <a:gd name="connsiteX1" fmla="*/ 1658398 w 1658398"/>
              <a:gd name="connsiteY1" fmla="*/ 0 h 827329"/>
              <a:gd name="connsiteX0" fmla="*/ 0 w 1635163"/>
              <a:gd name="connsiteY0" fmla="*/ 843349 h 843349"/>
              <a:gd name="connsiteX1" fmla="*/ 1635163 w 1635163"/>
              <a:gd name="connsiteY1" fmla="*/ 0 h 843349"/>
              <a:gd name="connsiteX0" fmla="*/ 0 w 1637038"/>
              <a:gd name="connsiteY0" fmla="*/ 796350 h 796350"/>
              <a:gd name="connsiteX1" fmla="*/ 1637038 w 1637038"/>
              <a:gd name="connsiteY1" fmla="*/ 0 h 796350"/>
              <a:gd name="connsiteX0" fmla="*/ 0 w 1637038"/>
              <a:gd name="connsiteY0" fmla="*/ 799540 h 799540"/>
              <a:gd name="connsiteX1" fmla="*/ 1637038 w 1637038"/>
              <a:gd name="connsiteY1" fmla="*/ 3190 h 799540"/>
              <a:gd name="connsiteX0" fmla="*/ 0 w 1637038"/>
              <a:gd name="connsiteY0" fmla="*/ 799154 h 799154"/>
              <a:gd name="connsiteX1" fmla="*/ 1637038 w 1637038"/>
              <a:gd name="connsiteY1" fmla="*/ 2804 h 7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7038" h="799154">
                <a:moveTo>
                  <a:pt x="0" y="799154"/>
                </a:moveTo>
                <a:cubicBezTo>
                  <a:pt x="169333" y="539452"/>
                  <a:pt x="639188" y="-45361"/>
                  <a:pt x="1637038" y="2804"/>
                </a:cubicBezTo>
              </a:path>
            </a:pathLst>
          </a:custGeom>
          <a:noFill/>
          <a:ln w="355600" cmpd="sng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24609" y="11920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Jan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941696"/>
            <a:ext cx="7547212" cy="4804011"/>
          </a:xfrm>
        </p:spPr>
      </p:pic>
    </p:spTree>
    <p:extLst>
      <p:ext uri="{BB962C8B-B14F-4D97-AF65-F5344CB8AC3E}">
        <p14:creationId xmlns:p14="http://schemas.microsoft.com/office/powerpoint/2010/main" val="22492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71997</TotalTime>
  <Words>1357</Words>
  <Application>Microsoft Office PowerPoint</Application>
  <PresentationFormat>On-screen Show (4:3)</PresentationFormat>
  <Paragraphs>145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Budget, Forecast &amp; Plan for More Profit</vt:lpstr>
      <vt:lpstr>PowerPoint Presentation</vt:lpstr>
      <vt:lpstr>PowerPoint Presentation</vt:lpstr>
      <vt:lpstr>PowerPoint Presentation</vt:lpstr>
      <vt:lpstr>The Repeating Cycle of Success</vt:lpstr>
      <vt:lpstr>PowerPoint Presentation</vt:lpstr>
      <vt:lpstr>On-Going Analysis</vt:lpstr>
      <vt:lpstr>PowerPoint Presentation</vt:lpstr>
      <vt:lpstr>Not About Getting it “Right”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Dennis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Dennis Packard</dc:creator>
  <cp:lastModifiedBy>Loren</cp:lastModifiedBy>
  <cp:revision>1467</cp:revision>
  <cp:lastPrinted>2016-09-12T00:35:55Z</cp:lastPrinted>
  <dcterms:created xsi:type="dcterms:W3CDTF">2010-06-21T19:05:00Z</dcterms:created>
  <dcterms:modified xsi:type="dcterms:W3CDTF">2016-09-12T01:12:50Z</dcterms:modified>
</cp:coreProperties>
</file>