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8" r:id="rId3"/>
    <p:sldId id="342" r:id="rId4"/>
    <p:sldId id="338" r:id="rId5"/>
    <p:sldId id="339" r:id="rId6"/>
    <p:sldId id="334" r:id="rId7"/>
    <p:sldId id="336" r:id="rId8"/>
    <p:sldId id="345" r:id="rId9"/>
    <p:sldId id="341" r:id="rId10"/>
    <p:sldId id="344" r:id="rId11"/>
    <p:sldId id="346" r:id="rId12"/>
    <p:sldId id="340" r:id="rId13"/>
    <p:sldId id="312" r:id="rId14"/>
    <p:sldId id="347" r:id="rId15"/>
    <p:sldId id="289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7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5E13C-7C23-4FFF-9FCF-458619324A23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86695-BB9C-486D-A4E7-A52E1BFD75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13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779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810864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3867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457422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8459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3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4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2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3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7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5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0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6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@asklindahr.m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@asklindahr.m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3"/>
          <p:cNvSpPr txBox="1">
            <a:spLocks/>
          </p:cNvSpPr>
          <p:nvPr/>
        </p:nvSpPr>
        <p:spPr>
          <a:xfrm>
            <a:off x="863600" y="990600"/>
            <a:ext cx="7366000" cy="1676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8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Employment-at-will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4038600"/>
            <a:ext cx="480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kern="0" dirty="0">
                <a:latin typeface="Arial" pitchFamily="34" charset="0"/>
                <a:cs typeface="Arial" pitchFamily="34" charset="0"/>
              </a:rPr>
              <a:t>Linda Drassen, BSM, MM/HRM, PHR, SHRM-CP</a:t>
            </a:r>
          </a:p>
          <a:p>
            <a:pPr lvl="0" algn="r">
              <a:defRPr/>
            </a:pPr>
            <a:r>
              <a:rPr lang="en-US" sz="1600" b="1" kern="0" dirty="0">
                <a:latin typeface="Arial" pitchFamily="34" charset="0"/>
                <a:cs typeface="Arial" pitchFamily="34" charset="0"/>
              </a:rPr>
              <a:t>Human Resources Sherpa</a:t>
            </a:r>
            <a:r>
              <a:rPr lang="en-US" sz="1600" b="1" kern="0" baseline="30000" dirty="0">
                <a:latin typeface="Arial" pitchFamily="34" charset="0"/>
                <a:cs typeface="Arial" pitchFamily="34" charset="0"/>
              </a:rPr>
              <a:t>®</a:t>
            </a:r>
            <a:endParaRPr lang="en-US" sz="1600" b="1" kern="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Ask Linda HR Consulting Services, Inc.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kern="0" noProof="0" dirty="0">
                <a:latin typeface="Arial" pitchFamily="34" charset="0"/>
                <a:cs typeface="Arial" pitchFamily="34" charset="0"/>
              </a:rPr>
              <a:t>210.846.4900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kern="0" dirty="0">
                <a:latin typeface="Arial" pitchFamily="34" charset="0"/>
                <a:cs typeface="Arial" pitchFamily="34" charset="0"/>
              </a:rPr>
              <a:t>www.asklindahr.me</a:t>
            </a:r>
            <a:endParaRPr lang="en-US" sz="1600" b="1" kern="0" noProof="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kern="0" dirty="0">
                <a:latin typeface="Arial" pitchFamily="34" charset="0"/>
                <a:cs typeface="Arial" pitchFamily="34" charset="0"/>
                <a:hlinkClick r:id="rId3"/>
              </a:rPr>
              <a:t>linda@asklindahr.me</a:t>
            </a:r>
            <a:endParaRPr lang="en-US" sz="1600" b="1" kern="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kern="0" dirty="0">
                <a:latin typeface="Arial" pitchFamily="34" charset="0"/>
                <a:cs typeface="Arial" pitchFamily="34" charset="0"/>
              </a:rPr>
              <a:t>www.asklindahr.me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5FC472-219F-4B40-AE59-511EC95FF2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953000"/>
            <a:ext cx="2971800" cy="15318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B835A-3E75-9EB8-14DD-DFFAB2B316AA}"/>
              </a:ext>
            </a:extLst>
          </p:cNvPr>
          <p:cNvSpPr txBox="1"/>
          <p:nvPr/>
        </p:nvSpPr>
        <p:spPr>
          <a:xfrm>
            <a:off x="863600" y="1351746"/>
            <a:ext cx="7289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Better Employment with 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Contracts that Work for YOU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Best Practices for your Organization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5993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Expenses: </a:t>
            </a:r>
            <a:r>
              <a:rPr lang="en-US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 Rules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60281" y="1295400"/>
            <a:ext cx="8077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BEST PRACTICE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MUST have expectations in writing, agreed to by the employee, and include: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Amounts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happens if terminated (voluntarily or involuntarily)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baseline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certifications, licenses, etc.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 for grades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Dates to begin and conclude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happen if the employee does not reach designated milestones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 requirements (and what is acceptable)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AT-WILL STATEMENT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EEO STATEMENT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43100" lvl="3" indent="-571500">
              <a:buFont typeface="Wingdings" panose="05000000000000000000" pitchFamily="2" charset="2"/>
              <a:buChar char="ü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94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4582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Contracts Expenses: </a:t>
            </a:r>
            <a:r>
              <a:rPr lang="en-US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 Rules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60281" y="1295400"/>
            <a:ext cx="80772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BEST PRACTICE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MUST have expectations in writing, agreed to by the employee, and include: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happens if terminated (voluntarily or involuntarily)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specific benchmarks, metrics, commissions, deadlines</a:t>
            </a:r>
            <a:endParaRPr kumimoji="0" lang="en-US" sz="20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 for behaviors and performance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 on dates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happen if the employee does not reach designated milestones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Non-compete/non-disclosure statements (with dates)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 requirements (and what is acceptable)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it more beneficial for your Company objectives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AT-WILL STATEMENT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EEO STATEMENT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43100" lvl="3" indent="-571500">
              <a:buFont typeface="Wingdings" panose="05000000000000000000" pitchFamily="2" charset="2"/>
              <a:buChar char="ü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834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Payroll Deductions: </a:t>
            </a:r>
            <a:r>
              <a:rPr lang="en-US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 Rules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60281" y="1295400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BEST to avoid: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Deductions for loans and wage advancements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Payments for vehicles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Creating employment contracts without including “at-will” statements and statements that protect YOUR interests</a:t>
            </a:r>
          </a:p>
          <a:p>
            <a:pPr marL="1028700" lvl="1" indent="-571500">
              <a:buFont typeface="+mj-lt"/>
              <a:buAutoNum type="arabicPeriod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Font typeface="+mj-lt"/>
              <a:buAutoNum type="arabicPeriod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4452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Payroll Deductions: </a:t>
            </a:r>
            <a:r>
              <a:rPr lang="en-US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 Rules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60281" y="1295400"/>
            <a:ext cx="64787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Fees you CAN collect (but probably did not know it):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Court-ordered child-support “administrative fees” up to $10 per month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Court-ordered spousal support “administrative fees” up to $5 per month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86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THEME FOR TODAY…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52400" y="1524000"/>
            <a:ext cx="7924800" cy="2819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defTabSz="457200">
              <a:spcBef>
                <a:spcPts val="0"/>
              </a:spcBef>
              <a:buClrTx/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in writing</a:t>
            </a:r>
          </a:p>
          <a:p>
            <a:pPr marL="457200" lvl="1" indent="0" defTabSz="457200">
              <a:spcBef>
                <a:spcPts val="0"/>
              </a:spcBef>
              <a:buClrTx/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a separate agreement</a:t>
            </a:r>
          </a:p>
          <a:p>
            <a:pPr marL="457200" lvl="1" indent="0" defTabSz="457200">
              <a:spcBef>
                <a:spcPts val="0"/>
              </a:spcBef>
              <a:buClrTx/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agreed to by the employee</a:t>
            </a:r>
          </a:p>
          <a:p>
            <a:pPr marL="457200" lvl="1" indent="0" defTabSz="457200">
              <a:spcBef>
                <a:spcPts val="0"/>
              </a:spcBef>
              <a:buClrTx/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fair &amp; consistent</a:t>
            </a:r>
          </a:p>
          <a:p>
            <a:pPr marL="457200" lvl="1" indent="0" defTabSz="457200">
              <a:spcBef>
                <a:spcPts val="0"/>
              </a:spcBef>
              <a:buClrTx/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update as necessary (multiple payroll deduction forms are okay to use)</a:t>
            </a:r>
          </a:p>
          <a:p>
            <a:pPr marL="457200" lvl="1" indent="0" defTabSz="457200">
              <a:spcBef>
                <a:spcPts val="0"/>
              </a:spcBef>
              <a:buClrTx/>
              <a:buNone/>
            </a:pP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746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19200"/>
            <a:ext cx="7848600" cy="1600200"/>
          </a:xfrm>
        </p:spPr>
        <p:txBody>
          <a:bodyPr>
            <a:noAutofit/>
          </a:bodyPr>
          <a:lstStyle/>
          <a:p>
            <a:r>
              <a:rPr lang="en-US" sz="3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Samples, Questions, and Answers…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FD1236-5983-10F5-4EA8-68360AABD3C2}"/>
              </a:ext>
            </a:extLst>
          </p:cNvPr>
          <p:cNvSpPr/>
          <p:nvPr/>
        </p:nvSpPr>
        <p:spPr>
          <a:xfrm>
            <a:off x="2171700" y="2895600"/>
            <a:ext cx="480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kern="0" dirty="0">
                <a:latin typeface="Arial" pitchFamily="34" charset="0"/>
                <a:cs typeface="Arial" pitchFamily="34" charset="0"/>
              </a:rPr>
              <a:t>Linda Drassen, BSM, MM/HRM, PHR, SHRM-CP</a:t>
            </a:r>
          </a:p>
          <a:p>
            <a:pPr lvl="0" algn="r">
              <a:defRPr/>
            </a:pPr>
            <a:r>
              <a:rPr lang="en-US" sz="1600" b="1" kern="0" dirty="0">
                <a:latin typeface="Arial" pitchFamily="34" charset="0"/>
                <a:cs typeface="Arial" pitchFamily="34" charset="0"/>
              </a:rPr>
              <a:t>Human Resources Sherpa</a:t>
            </a:r>
            <a:r>
              <a:rPr lang="en-US" sz="1600" b="1" kern="0" baseline="30000" dirty="0">
                <a:latin typeface="Arial" pitchFamily="34" charset="0"/>
                <a:cs typeface="Arial" pitchFamily="34" charset="0"/>
              </a:rPr>
              <a:t>®</a:t>
            </a:r>
            <a:endParaRPr lang="en-US" sz="1600" b="1" kern="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Ask Linda HR Consulting Services, Inc.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kern="0" noProof="0" dirty="0">
                <a:latin typeface="Arial" pitchFamily="34" charset="0"/>
                <a:cs typeface="Arial" pitchFamily="34" charset="0"/>
              </a:rPr>
              <a:t>210.846.4900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kern="0" dirty="0">
                <a:latin typeface="Arial" pitchFamily="34" charset="0"/>
                <a:cs typeface="Arial" pitchFamily="34" charset="0"/>
              </a:rPr>
              <a:t>www.asklindahr.me</a:t>
            </a:r>
            <a:endParaRPr lang="en-US" sz="1600" b="1" kern="0" noProof="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kern="0" dirty="0">
                <a:latin typeface="Arial" pitchFamily="34" charset="0"/>
                <a:cs typeface="Arial" pitchFamily="34" charset="0"/>
                <a:hlinkClick r:id="rId3"/>
              </a:rPr>
              <a:t>linda@asklindahr.me</a:t>
            </a:r>
            <a:endParaRPr lang="en-US" sz="1600" b="1" kern="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kern="0" dirty="0">
                <a:latin typeface="Arial" pitchFamily="34" charset="0"/>
                <a:cs typeface="Arial" pitchFamily="34" charset="0"/>
              </a:rPr>
              <a:t>www.asklindahr.me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0D447E-1B2D-4FB7-8756-F97B66D57A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581400"/>
            <a:ext cx="2971800" cy="15318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156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for Today…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52400" y="15240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contracts work for YOUR organization:</a:t>
            </a:r>
          </a:p>
          <a:p>
            <a:pPr marL="320040" lvl="1" indent="0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basic Texas (only) payroll deduction rules</a:t>
            </a:r>
          </a:p>
          <a:p>
            <a:pPr marL="320040" lvl="1" indent="0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implement best practices for your Company</a:t>
            </a:r>
          </a:p>
          <a:p>
            <a:pPr marL="320040" lvl="1" indent="0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avoid obliterating the at-will doctrine when paying for employee’s education</a:t>
            </a:r>
          </a:p>
          <a:p>
            <a:pPr marL="320040" lvl="1" indent="0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policies at the end of this presentation</a:t>
            </a:r>
          </a:p>
          <a:p>
            <a:pPr marL="320040" lvl="1" indent="0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importantly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remember these 4 items…</a:t>
            </a:r>
          </a:p>
          <a:p>
            <a:pPr marL="320040" lvl="1" indent="0"/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lvl="1" indent="0"/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lvl="1" indent="0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way – I am not a lawyer and this is not </a:t>
            </a:r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advice.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213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THEME FOR TODAY…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52400" y="1524000"/>
            <a:ext cx="7924800" cy="2819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defTabSz="457200">
              <a:spcBef>
                <a:spcPts val="0"/>
              </a:spcBef>
              <a:buClrTx/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in writing</a:t>
            </a:r>
          </a:p>
          <a:p>
            <a:pPr marL="457200" lvl="1" indent="0" defTabSz="457200">
              <a:spcBef>
                <a:spcPts val="0"/>
              </a:spcBef>
              <a:buClrTx/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a separate agreement</a:t>
            </a:r>
          </a:p>
          <a:p>
            <a:pPr marL="457200" lvl="1" indent="0" defTabSz="457200">
              <a:spcBef>
                <a:spcPts val="0"/>
              </a:spcBef>
              <a:buClrTx/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agreed to by the employee</a:t>
            </a:r>
          </a:p>
          <a:p>
            <a:pPr marL="457200" lvl="1" indent="0" defTabSz="457200">
              <a:spcBef>
                <a:spcPts val="0"/>
              </a:spcBef>
              <a:buClrTx/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fair &amp; consistent</a:t>
            </a:r>
          </a:p>
          <a:p>
            <a:pPr marL="457200" lvl="1" indent="0" defTabSz="457200">
              <a:spcBef>
                <a:spcPts val="0"/>
              </a:spcBef>
              <a:buClrTx/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update as necessary (multiple payroll deduction forms are okay to use)</a:t>
            </a:r>
          </a:p>
          <a:p>
            <a:pPr marL="457200" lvl="1" indent="0" defTabSz="457200">
              <a:spcBef>
                <a:spcPts val="0"/>
              </a:spcBef>
              <a:buClrTx/>
              <a:buNone/>
            </a:pP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977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9248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Payroll Deductions: </a:t>
            </a:r>
            <a:r>
              <a:rPr lang="en-US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 Rules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12954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MOST deductions: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be agreed to by the employee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contain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very specific language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necessary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be clear and contain a SEPARATE POLICY SIGNATURE (Handbook signatures are NOT sufficient)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Overtime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be paid (typically NOT subject to deductions)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Especially true for ANY contract that states “Executive Order 11246,” “Section 503,” “SCA,” and/or “Davis Bacon”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275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Payroll Deductions: </a:t>
            </a:r>
            <a:r>
              <a:rPr lang="en-US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 Rules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1166842"/>
            <a:ext cx="8077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drop below minimum wage (net) for: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Meals and lodging provided to employee as long as the employer does not profit from the meals and lodging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have a clear travel policy describing per diems and expenses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Tip credits – tipped employees can be paid less than minimum wage (net)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Voluntary wage assignments may be deducted by the employer, typically for contributions to retirement plans, deduction for health insurance etc.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Repayment of loans and wage advancements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Strongly suggest you do not do this EVER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Promissory notes if you do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shortages due to misappropriation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Burden of proof is on the EMPLOYER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Court ordered or statutorily authorized deductions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Payments to “catch-up” benefits while out on leave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801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Payroll Deductions: </a:t>
            </a:r>
            <a:r>
              <a:rPr lang="en-US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 Rules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60281" y="1295400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Travel*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 CAN deduct from payroll (with restrictions):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“Reasonable” costs of meals, lodging and other facilities “in connection with employment”</a:t>
            </a:r>
          </a:p>
          <a:p>
            <a:pPr marL="1485900" lvl="2" indent="-57150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Travel policies are important – MUST outline rules and per diems clearly</a:t>
            </a:r>
          </a:p>
          <a:p>
            <a:pPr marL="1485900" lvl="2" indent="-571500">
              <a:buFont typeface="+mj-lt"/>
              <a:buAutoNum type="arabicPeriod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8194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Payroll Deductions: Fast Rules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60281" y="1295400"/>
            <a:ext cx="8077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CANNOT: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Deduct for faulty work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NEVER charge for PPE (unless you can prove theft )AND the employee agreed in writing)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Withhold a paycheck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Ask employees to pay for cleaning uniforms OR to purchase “dress-code” items</a:t>
            </a:r>
          </a:p>
          <a:p>
            <a:pPr marL="1485900" lvl="2" indent="-5715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employee’s uniform has your logo – you cannot deduct</a:t>
            </a:r>
          </a:p>
          <a:p>
            <a:pPr marL="1485900" lvl="2" indent="-571500">
              <a:buFont typeface="Wingdings" panose="05000000000000000000" pitchFamily="2" charset="2"/>
              <a:buChar char="ü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Clothing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be suitable for off-duty to deduct</a:t>
            </a:r>
          </a:p>
          <a:p>
            <a:pPr marL="1485900" lvl="2" indent="-5715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Replacement for non-returned clothing possible (signed/agreed to by employee with very specific language)</a:t>
            </a:r>
          </a:p>
          <a:p>
            <a:pPr marL="1943100" lvl="3" indent="-5715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never take employee below minimum wage (net) OR affect overtime pay*</a:t>
            </a:r>
          </a:p>
          <a:p>
            <a:pPr marL="1943100" lvl="3" indent="-5715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 – YOU MAY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 employee for unreturned uniforms, tools, etc. IF YOU follow the 4 rules…</a:t>
            </a:r>
          </a:p>
          <a:p>
            <a:pPr marL="1943100" lvl="3" indent="-571500">
              <a:buFont typeface="Wingdings" panose="05000000000000000000" pitchFamily="2" charset="2"/>
              <a:buChar char="ü"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818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THEME FOR TODAY…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52400" y="1524000"/>
            <a:ext cx="7924800" cy="2819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defTabSz="457200">
              <a:spcBef>
                <a:spcPts val="0"/>
              </a:spcBef>
              <a:buClrTx/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in writing</a:t>
            </a:r>
          </a:p>
          <a:p>
            <a:pPr marL="457200" lvl="1" indent="0" defTabSz="457200">
              <a:spcBef>
                <a:spcPts val="0"/>
              </a:spcBef>
              <a:buClrTx/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a separate agreement</a:t>
            </a:r>
          </a:p>
          <a:p>
            <a:pPr marL="457200" lvl="1" indent="0" defTabSz="457200">
              <a:spcBef>
                <a:spcPts val="0"/>
              </a:spcBef>
              <a:buClrTx/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agreed to by the employee</a:t>
            </a:r>
          </a:p>
          <a:p>
            <a:pPr marL="457200" lvl="1" indent="0" defTabSz="457200">
              <a:spcBef>
                <a:spcPts val="0"/>
              </a:spcBef>
              <a:buClrTx/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fair &amp; consistent</a:t>
            </a:r>
          </a:p>
          <a:p>
            <a:pPr marL="457200" lvl="1" indent="0" defTabSz="457200">
              <a:spcBef>
                <a:spcPts val="0"/>
              </a:spcBef>
              <a:buClrTx/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update as necessary (multiple payroll deduction forms are okay to use)</a:t>
            </a:r>
          </a:p>
          <a:p>
            <a:pPr marL="457200" lvl="1" indent="0" defTabSz="457200">
              <a:spcBef>
                <a:spcPts val="0"/>
              </a:spcBef>
              <a:buClrTx/>
              <a:buNone/>
            </a:pP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052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Payroll Deductions: </a:t>
            </a:r>
            <a:r>
              <a:rPr lang="en-US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 Rules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60281" y="1295400"/>
            <a:ext cx="80772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BEST PRACTICE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Upon Hire</a:t>
            </a:r>
          </a:p>
          <a:p>
            <a:pPr marL="1485900" lvl="2" indent="-57150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Asset Recovery and Protection Program*</a:t>
            </a:r>
          </a:p>
          <a:p>
            <a:pPr marL="1485900" lvl="2" indent="-57150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Payroll Deduction Form*</a:t>
            </a:r>
          </a:p>
          <a:p>
            <a:pPr marL="1485900" lvl="2" indent="-57150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Travel Policies*</a:t>
            </a:r>
          </a:p>
          <a:p>
            <a:pPr marL="1485900" lvl="2" indent="-571500">
              <a:buFont typeface="Wingdings" panose="05000000000000000000" pitchFamily="2" charset="2"/>
              <a:buChar char="ü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900" lvl="2" indent="-57150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UPDATE THESE FORMS AS NECESSARY throughout employment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943100" lvl="3" indent="-571500">
              <a:buFont typeface="Wingdings" panose="05000000000000000000" pitchFamily="2" charset="2"/>
              <a:buChar char="ü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Font typeface="+mj-lt"/>
              <a:buAutoNum type="arabicPeriod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828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5215</TotalTime>
  <Words>916</Words>
  <Application>Microsoft Office PowerPoint</Application>
  <PresentationFormat>On-screen Show (4:3)</PresentationFormat>
  <Paragraphs>141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Georgia</vt:lpstr>
      <vt:lpstr>Trebuchet MS</vt:lpstr>
      <vt:lpstr>Wingdings</vt:lpstr>
      <vt:lpstr>Wingdings 3</vt:lpstr>
      <vt:lpstr>Facet</vt:lpstr>
      <vt:lpstr>PowerPoint Presentation</vt:lpstr>
      <vt:lpstr>Objectives for Today…</vt:lpstr>
      <vt:lpstr>THE THEME FOR TODAY…</vt:lpstr>
      <vt:lpstr>Payroll Deductions: Fast Rules</vt:lpstr>
      <vt:lpstr>Payroll Deductions: Fast Rules</vt:lpstr>
      <vt:lpstr>Payroll Deductions: Fast Rules</vt:lpstr>
      <vt:lpstr>Payroll Deductions: Fast Rules</vt:lpstr>
      <vt:lpstr>THE THEME FOR TODAY…</vt:lpstr>
      <vt:lpstr>Payroll Deductions: Fast Rules</vt:lpstr>
      <vt:lpstr>Educational Expenses: Fast Rules</vt:lpstr>
      <vt:lpstr>Employee Contracts Expenses: Fast Rules</vt:lpstr>
      <vt:lpstr>Payroll Deductions: Fast Rules</vt:lpstr>
      <vt:lpstr>Payroll Deductions: Fast Rules</vt:lpstr>
      <vt:lpstr>THE THEME FOR TODAY…</vt:lpstr>
      <vt:lpstr>Policy Samples, Questions, and Answers…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ldrassen</dc:creator>
  <cp:lastModifiedBy>Linda Drassen</cp:lastModifiedBy>
  <cp:revision>100</cp:revision>
  <dcterms:created xsi:type="dcterms:W3CDTF">2015-01-14T23:11:15Z</dcterms:created>
  <dcterms:modified xsi:type="dcterms:W3CDTF">2022-08-18T00:18:45Z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043AAA2B-642C-42FE-9C07-E2CCC2EA8585</vt:lpwstr>
  </property>
  <property fmtid="{D5CDD505-2E9C-101B-9397-08002B2CF9AE}" pid="3" name="ArticulatePath">
    <vt:lpwstr>Presentation2</vt:lpwstr>
  </property>
</Properties>
</file>