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62" r:id="rId2"/>
    <p:sldId id="460" r:id="rId3"/>
    <p:sldId id="368" r:id="rId4"/>
    <p:sldId id="373" r:id="rId5"/>
    <p:sldId id="487" r:id="rId6"/>
    <p:sldId id="377" r:id="rId7"/>
    <p:sldId id="378" r:id="rId8"/>
    <p:sldId id="394" r:id="rId9"/>
    <p:sldId id="458" r:id="rId10"/>
    <p:sldId id="456" r:id="rId11"/>
    <p:sldId id="395" r:id="rId12"/>
    <p:sldId id="464" r:id="rId13"/>
    <p:sldId id="476" r:id="rId14"/>
    <p:sldId id="477" r:id="rId15"/>
    <p:sldId id="485" r:id="rId16"/>
    <p:sldId id="486" r:id="rId17"/>
    <p:sldId id="467" r:id="rId18"/>
    <p:sldId id="478" r:id="rId19"/>
    <p:sldId id="468" r:id="rId20"/>
    <p:sldId id="479" r:id="rId21"/>
    <p:sldId id="469" r:id="rId22"/>
    <p:sldId id="472" r:id="rId23"/>
    <p:sldId id="471" r:id="rId24"/>
    <p:sldId id="475" r:id="rId25"/>
    <p:sldId id="480" r:id="rId26"/>
    <p:sldId id="481" r:id="rId27"/>
    <p:sldId id="482" r:id="rId28"/>
    <p:sldId id="483" r:id="rId29"/>
    <p:sldId id="484" r:id="rId30"/>
    <p:sldId id="465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994" autoAdjust="0"/>
    <p:restoredTop sz="95915" autoAdjust="0"/>
  </p:normalViewPr>
  <p:slideViewPr>
    <p:cSldViewPr>
      <p:cViewPr varScale="1">
        <p:scale>
          <a:sx n="114" d="100"/>
          <a:sy n="114" d="100"/>
        </p:scale>
        <p:origin x="2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92"/>
    </p:cViewPr>
  </p:sorterViewPr>
  <p:gridSpacing cx="76200" cy="76200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slides/slide25.xml" Type="http://schemas.openxmlformats.org/officeDocument/2006/relationships/slide" Id="rId26"></Relationship><Relationship Target="slides/slide2.xml" Type="http://schemas.openxmlformats.org/officeDocument/2006/relationships/slide" Id="rId3"></Relationship><Relationship Target="slides/slide20.xml" Type="http://schemas.openxmlformats.org/officeDocument/2006/relationships/slide" Id="rId21"></Relationship><Relationship Target="presProps.xml" Type="http://schemas.openxmlformats.org/officeDocument/2006/relationships/presProps" Id="rId34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24.xml" Type="http://schemas.openxmlformats.org/officeDocument/2006/relationships/slide" Id="rId25"></Relationship><Relationship Target="handoutMasters/handoutMaster1.xml" Type="http://schemas.openxmlformats.org/officeDocument/2006/relationships/handoutMaster" Id="rId33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slides/slide28.xml" Type="http://schemas.openxmlformats.org/officeDocument/2006/relationships/slide" Id="rId29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notesMasters/notesMaster1.xml" Type="http://schemas.openxmlformats.org/officeDocument/2006/relationships/notesMaster" Id="rId32"></Relationship><Relationship Target="tableStyles.xml" Type="http://schemas.openxmlformats.org/officeDocument/2006/relationships/tableStyles" Id="rId37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slides/slide27.xml" Type="http://schemas.openxmlformats.org/officeDocument/2006/relationships/slide" Id="rId28"></Relationship><Relationship Target="theme/theme1.xml" Type="http://schemas.openxmlformats.org/officeDocument/2006/relationships/theme" Id="rId36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slides/slide30.xml" Type="http://schemas.openxmlformats.org/officeDocument/2006/relationships/slide" Id="rId31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slides/slide26.xml" Type="http://schemas.openxmlformats.org/officeDocument/2006/relationships/slide" Id="rId27"></Relationship><Relationship Target="slides/slide29.xml" Type="http://schemas.openxmlformats.org/officeDocument/2006/relationships/slide" Id="rId30"></Relationship><Relationship Target="viewProps.xml" Type="http://schemas.openxmlformats.org/officeDocument/2006/relationships/viewProps" Id="rId35"></Relationship></Relationships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17A477-1820-4E92-8869-5D81DDEAE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011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4D91C9-F232-4CCA-A0EE-61E74017E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111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B9739-2DC1-403A-A0A0-EE32B70A53D2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46A721-19A5-470A-84C3-98B21139D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1B343-058A-459C-B636-75CFB509269C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FE807-C87C-43D7-A33F-C8D2EDBBAC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B22B0-A254-4EEE-8783-35C410CBA24A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8333D-D78C-4576-96B1-2222150CB8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7F906-5FDD-497C-AA80-BEDD1CF21B26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6D2DF-1BED-41A7-B61A-D58C61099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79189-E605-4333-A16E-27185892618D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C057-61AD-4ED4-BB53-41C098C820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EDDDE-A9A6-46A7-A875-579DC85EDD3B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BF031-B409-4838-B36D-AD67DB1A02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04170-B5B9-4838-B6E7-EADB6128017C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38AE5-67AA-4B16-ACDE-48B20A6FCE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2ED8F-6FF0-4B20-AF40-53DF39617484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73BCA-864E-48AF-A4D3-839ED82951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CB58B-CF40-4525-88C0-A8DBF406D042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96ECA-F1FB-467F-80F9-B352076EF3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6B49A-25D2-4B08-AE75-31A9C03171F1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DC575-B098-4569-9DBE-E0BB3C1030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486F5-E6B8-42D1-A039-A97E0D77A40C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BE244-1A7C-439B-BC86-5314D262F7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F128033-E8BD-408D-A086-C3D1FFB413E0}" type="datetimeFigureOut">
              <a:rPr lang="en-US" smtClean="0"/>
              <a:pPr>
                <a:defRPr/>
              </a:pPr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CD11124-2981-477F-9AD5-0351FB3F9E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2.jp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6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8.xml.rels><?xml version="1.0" encoding="UTF-8" ?><Relationships xmlns="http://schemas.openxmlformats.org/package/2006/relationships"><Relationship Target="../media/image11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9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0.xml.rels><?xml version="1.0" encoding="UTF-8" ?><Relationships xmlns="http://schemas.openxmlformats.org/package/2006/relationships"><Relationship Target="../media/image12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2.xml.rels><?xml version="1.0" encoding="UTF-8" ?><Relationships xmlns="http://schemas.openxmlformats.org/package/2006/relationships"><Relationship Target="../media/image13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3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4.xml.rels><?xml version="1.0" encoding="UTF-8" ?><Relationships xmlns="http://schemas.openxmlformats.org/package/2006/relationships"><Relationship Target="../media/image14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6.xml.rels><?xml version="1.0" encoding="UTF-8" ?><Relationships xmlns="http://schemas.openxmlformats.org/package/2006/relationships"><Relationship Target="../media/image15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7.xml.rels><?xml version="1.0" encoding="UTF-8" ?><Relationships xmlns="http://schemas.openxmlformats.org/package/2006/relationships"><Relationship Target="../media/image16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8.xml.rels><?xml version="1.0" encoding="UTF-8" ?><Relationships xmlns="http://schemas.openxmlformats.org/package/2006/relationships"><Relationship Target="../media/image17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9.xml.rels><?xml version="1.0" encoding="UTF-8" ?><Relationships xmlns="http://schemas.openxmlformats.org/package/2006/relationships"><Relationship Target="../media/image18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3.jp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media/image10.png" Type="http://schemas.openxmlformats.org/officeDocument/2006/relationships/image" Id="rId8"></Relationship><Relationship Target="../media/image5.png" Type="http://schemas.openxmlformats.org/officeDocument/2006/relationships/image" Id="rId3"></Relationship><Relationship Target="../media/image9.png" Type="http://schemas.openxmlformats.org/officeDocument/2006/relationships/image" Id="rId7"></Relationship><Relationship Target="../media/image4.png" Type="http://schemas.openxmlformats.org/officeDocument/2006/relationships/image" Id="rId2"></Relationship><Relationship Target="../slideLayouts/slideLayout6.xml" Type="http://schemas.openxmlformats.org/officeDocument/2006/relationships/slideLayout" Id="rId1"></Relationship><Relationship Target="../media/image8.png" Type="http://schemas.openxmlformats.org/officeDocument/2006/relationships/image" Id="rId6"></Relationship><Relationship Target="../media/image7.png" Type="http://schemas.openxmlformats.org/officeDocument/2006/relationships/image" Id="rId5"></Relationship><Relationship Target="../media/image6.png" Type="http://schemas.openxmlformats.org/officeDocument/2006/relationships/image" Id="rId4"></Relationship></Relationships>
</file>

<file path=ppt/slides/_rels/slide9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/>
              <a:t>The Affordable Care Act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200" dirty="0" smtClean="0"/>
              <a:t>Upcoming Reporting Requirements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77" y="2150490"/>
            <a:ext cx="4259301" cy="2328418"/>
          </a:xfr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85800" y="4724401"/>
            <a:ext cx="7696200" cy="1809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en-US" sz="2000" u="sng" dirty="0" smtClean="0">
                <a:solidFill>
                  <a:schemeClr val="tx1"/>
                </a:solidFill>
              </a:rPr>
              <a:t>Presented by: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Mike Storey - Hylant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Melissa L. Knisely, CPA – Gilmore Jasion Mahler, LTD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4651177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alatino Linotype" panose="02040502050505030304" pitchFamily="18" charset="0"/>
              </a:rPr>
              <a:t>October 15, 2015</a:t>
            </a:r>
            <a:endParaRPr lang="en-US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771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Get Ready to Report: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What </a:t>
            </a:r>
            <a:r>
              <a:rPr lang="en-US" sz="2800" dirty="0"/>
              <a:t>to </a:t>
            </a:r>
            <a:r>
              <a:rPr lang="en-US" sz="2800" dirty="0" smtClean="0"/>
              <a:t>Track?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Employer: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Track the following by month: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Is the employer an Aggregated ALE (controlled group)?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If yes, track the names and EINs of any organizations that were members of the controlled group at any time during the year.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The number of employees employed by the employer or aggregated group (snapshot on 1st or last day of the month)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The number of FT employees employed by the employer or aggregated group minus the number of FT employees in a wait period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Is the medical plan offered to at least 95% full-time employees (or, 70% for 2015 only)</a:t>
            </a:r>
          </a:p>
          <a:p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2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600" dirty="0" smtClean="0"/>
              <a:t>Capturing Data - Industry Approaches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Traditional Providers – most have some degree of ACA reporting, tracking, compliance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Payroll Companies – ADP, Paychex, Paylocity, Paycor, Paycom, Ceridian, Ultimate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Benefit Administration Companies – BeneTrac, PlanSource, Benefitfocus, BenefitsConnect, Businessolver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In-house software applications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ACA Compliance Software – requires data integration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Equifax, Gatekeeper, Health e(fx), Worxtime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Broker/Consultant DIY Applications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Truly DIY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4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600" dirty="0"/>
              <a:t>IRS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Penalties will be assessed </a:t>
            </a:r>
            <a:r>
              <a:rPr lang="en-US" b="1" i="1" dirty="0">
                <a:solidFill>
                  <a:schemeClr val="tx1"/>
                </a:solidFill>
                <a:latin typeface="+mn-lt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year in which reporting occurred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Any penalty will be billed by IRS with an opportunity to appeal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No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penalties expected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2015 reporting if employer makes “Good Faith Effort” to comply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Penalties for Untimely Filing or Failure to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File are up to $250 per return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Maximum annual penalty of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$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million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Responsibility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101708"/>
              </p:ext>
            </p:extLst>
          </p:nvPr>
        </p:nvGraphicFramePr>
        <p:xfrm>
          <a:off x="533400" y="1981200"/>
          <a:ext cx="8077201" cy="3809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849"/>
                <a:gridCol w="156687"/>
                <a:gridCol w="1351423"/>
                <a:gridCol w="156687"/>
                <a:gridCol w="1351423"/>
                <a:gridCol w="1081139"/>
                <a:gridCol w="156687"/>
                <a:gridCol w="1186901"/>
                <a:gridCol w="1210405"/>
              </a:tblGrid>
              <a:tr h="2574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Individual/Employer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Coverage Type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6055 Reporting - Individual Mandate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6056 Reporting - Employer Mandate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4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Responsibility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Form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Responsibility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Form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4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4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Individual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Marketplace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Marketplace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1095-A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4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Individual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Off-Marketplace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Coverage provider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1095-B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4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0039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Small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Fully insured (SHOP Marketplace and off-Marketplace)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Coverage provider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1095-B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43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Small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Self-funded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Employer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1095-B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N/A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Large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Fully insured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Coverage provider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1095-B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Employer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1095-C (Part I and II only)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277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Large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Self-funded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Employer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1095-C (Part III)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Employer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1095-C (All parts)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Multiemployer Plans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892168"/>
              </p:ext>
            </p:extLst>
          </p:nvPr>
        </p:nvGraphicFramePr>
        <p:xfrm>
          <a:off x="381001" y="2209800"/>
          <a:ext cx="8534399" cy="308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848"/>
                <a:gridCol w="1572213"/>
                <a:gridCol w="1811031"/>
                <a:gridCol w="189063"/>
                <a:gridCol w="1572213"/>
                <a:gridCol w="1811031"/>
              </a:tblGrid>
              <a:tr h="205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Contributing Employer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4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Applicable Large Employer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Not an Applicable Large Employer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4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Responsibility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Forms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Responsibility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Forms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Self-Funded - MEC Plan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Multiemployer sponsor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 Forms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Multiemployer sponsor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 Forms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Contributing employer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 Forms (except Part III)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Contributing employer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Coverage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provider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See Multiemployer sponsor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Coverage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provider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See Multiemployer sponsor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Fully Insured - MEC Plan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Multiemployer sponsor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Multiemployer sponsor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Contributing employer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 Forms (except Part III)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Contributing employer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Coverage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provider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 Forms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Coverage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provider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 Forms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 MEC Plan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Multiemployer sponsor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Multiemployer sponsor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Contributing employer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 Forms (except Part III)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Contributing employer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Coverage provider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Coverage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provider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14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1A. 	Qualifying Offer: MEC providing MV offered to FT EE with EE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	contribution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self-only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coverage equal to or less than 9.5%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	mainland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single FPL and at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least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MEC offered to S &amp; Ds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	(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S &amp;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	D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coverage doesn’t have to be affordable)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1B.	MEC with MV – EE only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1C. 	MEC with MV to EE and at least MEC offered to Ds (not S)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1D. 	MEC with MV to EE and at least MEC offered to S (not Ds)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1E. 	MEC with MV to EE and at least MEC offered to Ds and S 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1F. 	MEC NOT providing MV offered to EE, or EE and S or Ds, or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	EE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, S and Ds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1G. 	Offer of coverage to EE who was not a FT EE for any month of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	the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calendar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year and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who enrolled in self-insured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	coverage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for one or more months of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the calendar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year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1H. 	No offer of coverage (EE not offered any health coverage or EE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	offered  coverage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that is not MEC)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1I. 	Qualifying Offer Transition Relief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16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2A.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	EE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not employed during the month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2B.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	EE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not a FT EE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2C.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	EE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enrolled in coverage offered (use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regardless of 	whether any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other code might also apply)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2D. 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	EE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in a section 4980H(b) Limited Non-Assessment Period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2E.	</a:t>
            </a:r>
            <a:r>
              <a:rPr lang="en-US" sz="2200" dirty="0" smtClean="0">
                <a:solidFill>
                  <a:srgbClr val="000000"/>
                </a:solidFill>
                <a:latin typeface="+mn-lt"/>
              </a:rPr>
              <a:t>Multiemployer 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interim rule relief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2F.	Section 4980H affordability Form W-2 safe harbor 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2G.	Section 4980H affordability FPL safe harbor 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2H.	Section 4980H affordability rate of pay safe harbor</a:t>
            </a:r>
          </a:p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2I. 	Non-calendar year transition relief applies to this EE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ffordable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MEC, MV coverage to all full-time employees only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hires are eligible for coverage the first of the month after 30 days. </a:t>
            </a: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lowest cost option is a HDHP plan costing $55.85 per month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John Smith is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a newly hired (On February 5, 2015) full-time employee that enrolls himself only in a self-insured PPO plan for $88.25 a month.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96864"/>
            <a:ext cx="7696200" cy="5947064"/>
          </a:xfrm>
        </p:spPr>
      </p:pic>
    </p:spTree>
    <p:extLst>
      <p:ext uri="{BB962C8B-B14F-4D97-AF65-F5344CB8AC3E}">
        <p14:creationId xmlns:p14="http://schemas.microsoft.com/office/powerpoint/2010/main" val="23641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ffordable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MEC, providing MV to the employee and dependents only (not to spouses).  </a:t>
            </a: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Variable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hour employees are subject to a 12 month measurement period.  </a:t>
            </a: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Uses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the rate-of-pay affordability safe harbor.  The cost of single-coverage in the most affordable plan option is $110.00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John Smith is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a variable hour employee hired on February 5, 2014.   His initial measurement period and initial administrative period end March 31, 2015.  He is offered MEC coverage but declines to enroll.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Palatino Linotype" panose="02040502050505030304" pitchFamily="18" charset="0"/>
                <a:cs typeface="Times New Roman" pitchFamily="18" charset="0"/>
              </a:rPr>
              <a:t>What Will We Cover Today?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45655" y="1752600"/>
            <a:ext cx="8229600" cy="4373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ACA 6055 &amp; 6056 Reporting</a:t>
            </a:r>
            <a:endParaRPr lang="en-US" alt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Capturing Data – What to track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Industry Approaches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IRS Enforcement 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Examples of Form Completion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Questions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8726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299"/>
            <a:ext cx="7619999" cy="5888182"/>
          </a:xfrm>
        </p:spPr>
      </p:pic>
    </p:spTree>
    <p:extLst>
      <p:ext uri="{BB962C8B-B14F-4D97-AF65-F5344CB8AC3E}">
        <p14:creationId xmlns:p14="http://schemas.microsoft.com/office/powerpoint/2010/main" val="10270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John Smith hired Feb.1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initial measurement period for 6 mos. and initial administrative period for one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month.  Enrolled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in family coverage Sept.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1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Single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coverage was affordable based on 9.5% of FPL </a:t>
            </a: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Employer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is self-funded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782953" cy="6014100"/>
          </a:xfrm>
        </p:spPr>
      </p:pic>
    </p:spTree>
    <p:extLst>
      <p:ext uri="{BB962C8B-B14F-4D97-AF65-F5344CB8AC3E}">
        <p14:creationId xmlns:p14="http://schemas.microsoft.com/office/powerpoint/2010/main" val="5241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John Smith, full-time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employee, retires June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15</a:t>
            </a:r>
            <a:r>
              <a:rPr lang="en-US" sz="2200" baseline="30000" dirty="0" smtClean="0">
                <a:solidFill>
                  <a:schemeClr val="tx1"/>
                </a:solidFill>
                <a:latin typeface="+mn-lt"/>
              </a:rPr>
              <a:t>th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Employee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is enrolled in family coverage above 9.5% of FPL, while active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n-US" sz="2200" dirty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Upon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retirement, no offer of coverage is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made as no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longer an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employee.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839635" cy="6057901"/>
          </a:xfrm>
        </p:spPr>
      </p:pic>
    </p:spTree>
    <p:extLst>
      <p:ext uri="{BB962C8B-B14F-4D97-AF65-F5344CB8AC3E}">
        <p14:creationId xmlns:p14="http://schemas.microsoft.com/office/powerpoint/2010/main" val="20435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John Smith was employed for the entire year</a:t>
            </a:r>
          </a:p>
          <a:p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The company relies on interim guidance since they are required to make contributions by a collective bargaining or related participation agreement</a:t>
            </a:r>
          </a:p>
          <a:p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company obtained the lowest-cost self-only coverage from the multiemployer plan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823293" cy="6045272"/>
          </a:xfrm>
        </p:spPr>
      </p:pic>
    </p:spTree>
    <p:extLst>
      <p:ext uri="{BB962C8B-B14F-4D97-AF65-F5344CB8AC3E}">
        <p14:creationId xmlns:p14="http://schemas.microsoft.com/office/powerpoint/2010/main" val="5694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890529" cy="6097227"/>
          </a:xfrm>
        </p:spPr>
      </p:pic>
    </p:spTree>
    <p:extLst>
      <p:ext uri="{BB962C8B-B14F-4D97-AF65-F5344CB8AC3E}">
        <p14:creationId xmlns:p14="http://schemas.microsoft.com/office/powerpoint/2010/main" val="10811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04800"/>
            <a:ext cx="7848601" cy="6064828"/>
          </a:xfrm>
        </p:spPr>
      </p:pic>
    </p:spTree>
    <p:extLst>
      <p:ext uri="{BB962C8B-B14F-4D97-AF65-F5344CB8AC3E}">
        <p14:creationId xmlns:p14="http://schemas.microsoft.com/office/powerpoint/2010/main" val="15601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791917" cy="6021027"/>
          </a:xfrm>
        </p:spPr>
      </p:pic>
    </p:spTree>
    <p:extLst>
      <p:ext uri="{BB962C8B-B14F-4D97-AF65-F5344CB8AC3E}">
        <p14:creationId xmlns:p14="http://schemas.microsoft.com/office/powerpoint/2010/main" val="529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040" y="457200"/>
            <a:ext cx="864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ACA 6055 &amp; 6056 Reporting</a:t>
            </a:r>
            <a:endParaRPr lang="en-US" sz="4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486400" cy="31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0"/>
            <a:ext cx="8229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+mn-lt"/>
              </a:rPr>
              <a:t>Questions…</a:t>
            </a:r>
          </a:p>
        </p:txBody>
      </p:sp>
    </p:spTree>
    <p:extLst>
      <p:ext uri="{BB962C8B-B14F-4D97-AF65-F5344CB8AC3E}">
        <p14:creationId xmlns:p14="http://schemas.microsoft.com/office/powerpoint/2010/main" val="986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ACA Reporting Requirements: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Why </a:t>
            </a:r>
            <a:r>
              <a:rPr lang="en-US" sz="2800" dirty="0"/>
              <a:t>is Reporting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IRS verification for Individual Mandate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IRS verification for Individual Premium Tax Credits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Is Employer Subject to Play or Pay penalties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? -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IRS Verification of Employer Mandate: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Minimum Essential Coverage?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Affordability and Minimum Value?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Annual Employer Reporting: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Required </a:t>
            </a:r>
            <a:r>
              <a:rPr lang="en-US" sz="2800" dirty="0"/>
              <a:t>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Palatino Linotype" panose="02040502050505030304" pitchFamily="18" charset="0"/>
              </a:rPr>
              <a:t>Section 6055 and 6056 reporting </a:t>
            </a:r>
            <a:r>
              <a:rPr lang="en-US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tax forms</a:t>
            </a:r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Form 1094-C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Form 1095-C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Form 1094-B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Form 1095-B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B-Series: Generally filed by Insurers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C-Series: Prepared by ALEs</a:t>
            </a:r>
          </a:p>
          <a:p>
            <a:endParaRPr lang="en-US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2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Applicable Large Employer Reporting: </a:t>
            </a:r>
            <a:r>
              <a:rPr lang="en-US" sz="2800" dirty="0"/>
              <a:t>Required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1095-C : Furnished to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Employees and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copy to IRS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Information about months of coverage of the employee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To all employees or former employees that were FT for at least one month in the prior calendar year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1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1094-C: Furnished to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IRS only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Provides information about the employer coverage offer and the controlled group, if applicable.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Transmittal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for 1095-Cs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Prepare </a:t>
            </a:r>
            <a:r>
              <a:rPr lang="en-US" sz="3600" dirty="0" smtClean="0"/>
              <a:t>for </a:t>
            </a:r>
            <a:r>
              <a:rPr lang="en-US" sz="3600" dirty="0"/>
              <a:t>Annual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Employer </a:t>
            </a:r>
            <a:r>
              <a:rPr lang="en-US" sz="2800" dirty="0"/>
              <a:t>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Palatino Linotype" panose="02040502050505030304" pitchFamily="18" charset="0"/>
              </a:rPr>
              <a:t>ACA reports are </a:t>
            </a:r>
            <a:r>
              <a:rPr lang="en-US" sz="2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filed annually, similar to the Form </a:t>
            </a:r>
            <a:r>
              <a:rPr lang="en-US" sz="2600" dirty="0">
                <a:solidFill>
                  <a:schemeClr val="tx1"/>
                </a:solidFill>
                <a:latin typeface="Palatino Linotype" panose="02040502050505030304" pitchFamily="18" charset="0"/>
              </a:rPr>
              <a:t>W-2.</a:t>
            </a:r>
          </a:p>
          <a:p>
            <a:r>
              <a:rPr lang="en-US" sz="2600" dirty="0">
                <a:solidFill>
                  <a:schemeClr val="tx1"/>
                </a:solidFill>
                <a:latin typeface="Palatino Linotype" panose="02040502050505030304" pitchFamily="18" charset="0"/>
              </a:rPr>
              <a:t>ACA Reporting is on a calendar year basis, regardless of health insurance plan year.</a:t>
            </a:r>
          </a:p>
          <a:p>
            <a:r>
              <a:rPr lang="en-US" sz="2600" dirty="0">
                <a:solidFill>
                  <a:schemeClr val="tx1"/>
                </a:solidFill>
                <a:latin typeface="Palatino Linotype" panose="02040502050505030304" pitchFamily="18" charset="0"/>
              </a:rPr>
              <a:t>First reports due in 2016 with respect to coverage offered in 2015 --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January 31, </a:t>
            </a:r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2016 (February </a:t>
            </a:r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1, </a:t>
            </a:r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2016) </a:t>
            </a:r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– copy to employees (1095-C)</a:t>
            </a:r>
            <a:endParaRPr lang="en-US" sz="2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February </a:t>
            </a:r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29, 2016– copy to </a:t>
            </a:r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IRS if filing manually</a:t>
            </a:r>
            <a:endParaRPr lang="en-US" sz="22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March </a:t>
            </a:r>
            <a:r>
              <a:rPr lang="en-US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31, 2016 if filed </a:t>
            </a:r>
            <a:r>
              <a:rPr lang="en-US" sz="2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electronically, required 250+ </a:t>
            </a:r>
            <a:endParaRPr lang="en-US" sz="2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Palatino Linotype" panose="02040502050505030304" pitchFamily="18" charset="0"/>
              </a:rPr>
              <a:t>Reporting was originally effective for 2014, then delayed until 2015. </a:t>
            </a:r>
          </a:p>
          <a:p>
            <a:r>
              <a:rPr lang="en-US" sz="2600" dirty="0">
                <a:solidFill>
                  <a:schemeClr val="tx1"/>
                </a:solidFill>
                <a:latin typeface="Palatino Linotype" panose="02040502050505030304" pitchFamily="18" charset="0"/>
              </a:rPr>
              <a:t>No reporting relief for ALEs with 50-99 </a:t>
            </a:r>
            <a:r>
              <a:rPr lang="en-US" sz="2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employees</a:t>
            </a:r>
            <a:endParaRPr lang="en-US" sz="2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Shape 193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accent1"/>
                </a:solidFill>
              </a:rPr>
              <a:t>New IRS Reporting </a:t>
            </a:r>
            <a:r>
              <a:rPr lang="en-US" sz="3600" dirty="0" smtClean="0">
                <a:solidFill>
                  <a:schemeClr val="accent1"/>
                </a:solidFill>
              </a:rPr>
              <a:t>Requirements</a:t>
            </a:r>
            <a:r>
              <a:rPr lang="en-US" sz="3200" dirty="0">
                <a:solidFill>
                  <a:schemeClr val="accent1"/>
                </a:solidFill>
              </a:rPr>
              <a:t/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It’s </a:t>
            </a:r>
            <a:r>
              <a:rPr lang="en-US" sz="2800" dirty="0" smtClean="0">
                <a:solidFill>
                  <a:schemeClr val="tx1"/>
                </a:solidFill>
              </a:rPr>
              <a:t>Complicated…</a:t>
            </a:r>
            <a:endParaRPr sz="2800" b="1" dirty="0">
              <a:solidFill>
                <a:schemeClr val="accent1"/>
              </a:solidFill>
            </a:endParaRPr>
          </a:p>
        </p:txBody>
      </p:sp>
      <p:sp>
        <p:nvSpPr>
          <p:cNvPr id="1936" name="Shape 193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 b="0"/>
            </a:pPr>
            <a:fld id="{86CB4B4D-7CA3-9044-876B-883B54F8677D}" type="slidenum">
              <a:rPr sz="900" b="1"/>
              <a:t>8</a:t>
            </a:fld>
            <a:endParaRPr sz="900" b="1" dirty="0"/>
          </a:p>
        </p:txBody>
      </p:sp>
      <p:grpSp>
        <p:nvGrpSpPr>
          <p:cNvPr id="1939" name="Group 1939"/>
          <p:cNvGrpSpPr/>
          <p:nvPr/>
        </p:nvGrpSpPr>
        <p:grpSpPr>
          <a:xfrm>
            <a:off x="4020189" y="1758665"/>
            <a:ext cx="951221" cy="819435"/>
            <a:chOff x="0" y="0"/>
            <a:chExt cx="951220" cy="819434"/>
          </a:xfrm>
        </p:grpSpPr>
        <p:sp>
          <p:nvSpPr>
            <p:cNvPr id="1937" name="Shape 1937"/>
            <p:cNvSpPr/>
            <p:nvPr/>
          </p:nvSpPr>
          <p:spPr>
            <a:xfrm>
              <a:off x="0" y="444203"/>
              <a:ext cx="951221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000" b="1">
                  <a:solidFill>
                    <a:srgbClr val="5F2364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rgbClr val="5F2364"/>
                  </a:solidFill>
                </a:rPr>
                <a:t>Payroll</a:t>
              </a:r>
            </a:p>
          </p:txBody>
        </p:sp>
        <p:pic>
          <p:nvPicPr>
            <p:cNvPr id="1938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7998" y="0"/>
              <a:ext cx="375224" cy="383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42" name="Group 1942"/>
          <p:cNvGrpSpPr/>
          <p:nvPr/>
        </p:nvGrpSpPr>
        <p:grpSpPr>
          <a:xfrm>
            <a:off x="6214860" y="1771365"/>
            <a:ext cx="1543681" cy="819435"/>
            <a:chOff x="0" y="0"/>
            <a:chExt cx="1543680" cy="819434"/>
          </a:xfrm>
        </p:grpSpPr>
        <p:sp>
          <p:nvSpPr>
            <p:cNvPr id="1940" name="Shape 1940"/>
            <p:cNvSpPr/>
            <p:nvPr/>
          </p:nvSpPr>
          <p:spPr>
            <a:xfrm>
              <a:off x="0" y="444203"/>
              <a:ext cx="1543681" cy="37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000" b="1">
                  <a:solidFill>
                    <a:srgbClr val="BB650E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rgbClr val="BB650E"/>
                  </a:solidFill>
                </a:rPr>
                <a:t>HR/Benefits</a:t>
              </a:r>
            </a:p>
          </p:txBody>
        </p:sp>
        <p:pic>
          <p:nvPicPr>
            <p:cNvPr id="1941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4708" y="0"/>
              <a:ext cx="434264" cy="3752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3" name="Shape 1943"/>
          <p:cNvSpPr/>
          <p:nvPr/>
        </p:nvSpPr>
        <p:spPr>
          <a:xfrm>
            <a:off x="2135468" y="2582549"/>
            <a:ext cx="1" cy="2655714"/>
          </a:xfrm>
          <a:prstGeom prst="line">
            <a:avLst/>
          </a:prstGeom>
          <a:ln w="50800">
            <a:solidFill>
              <a:srgbClr val="0D776E"/>
            </a:solidFill>
          </a:ln>
        </p:spPr>
        <p:txBody>
          <a:bodyPr lIns="0" tIns="0" rIns="0" bIns="0"/>
          <a:lstStyle/>
          <a:p>
            <a:pPr lvl="0"/>
            <a:endParaRPr dirty="0"/>
          </a:p>
        </p:txBody>
      </p:sp>
      <p:grpSp>
        <p:nvGrpSpPr>
          <p:cNvPr id="1947" name="Group 1947"/>
          <p:cNvGrpSpPr/>
          <p:nvPr/>
        </p:nvGrpSpPr>
        <p:grpSpPr>
          <a:xfrm>
            <a:off x="2283835" y="2582549"/>
            <a:ext cx="3240666" cy="2656491"/>
            <a:chOff x="0" y="0"/>
            <a:chExt cx="3240664" cy="2656489"/>
          </a:xfrm>
        </p:grpSpPr>
        <p:sp>
          <p:nvSpPr>
            <p:cNvPr id="1944" name="Shape 1944"/>
            <p:cNvSpPr/>
            <p:nvPr/>
          </p:nvSpPr>
          <p:spPr>
            <a:xfrm>
              <a:off x="20966" y="0"/>
              <a:ext cx="1" cy="1403830"/>
            </a:xfrm>
            <a:prstGeom prst="line">
              <a:avLst/>
            </a:prstGeom>
            <a:noFill/>
            <a:ln w="50800" cap="flat">
              <a:solidFill>
                <a:srgbClr val="0D776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45" name="Shape 1945"/>
            <p:cNvSpPr/>
            <p:nvPr/>
          </p:nvSpPr>
          <p:spPr>
            <a:xfrm>
              <a:off x="0" y="1384127"/>
              <a:ext cx="3240665" cy="1"/>
            </a:xfrm>
            <a:prstGeom prst="line">
              <a:avLst/>
            </a:prstGeom>
            <a:noFill/>
            <a:ln w="50800" cap="flat">
              <a:solidFill>
                <a:srgbClr val="0D776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46" name="Shape 1946"/>
            <p:cNvSpPr/>
            <p:nvPr/>
          </p:nvSpPr>
          <p:spPr>
            <a:xfrm>
              <a:off x="3215264" y="1371600"/>
              <a:ext cx="1" cy="1284890"/>
            </a:xfrm>
            <a:prstGeom prst="line">
              <a:avLst/>
            </a:prstGeom>
            <a:noFill/>
            <a:ln w="50800" cap="flat">
              <a:solidFill>
                <a:srgbClr val="0D776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</p:grpSp>
      <p:grpSp>
        <p:nvGrpSpPr>
          <p:cNvPr id="1951" name="Group 1951"/>
          <p:cNvGrpSpPr/>
          <p:nvPr/>
        </p:nvGrpSpPr>
        <p:grpSpPr>
          <a:xfrm>
            <a:off x="3689306" y="2540071"/>
            <a:ext cx="663747" cy="2717729"/>
            <a:chOff x="0" y="0"/>
            <a:chExt cx="663745" cy="2717728"/>
          </a:xfrm>
        </p:grpSpPr>
        <p:sp>
          <p:nvSpPr>
            <p:cNvPr id="1948" name="Shape 1948"/>
            <p:cNvSpPr/>
            <p:nvPr/>
          </p:nvSpPr>
          <p:spPr>
            <a:xfrm flipV="1">
              <a:off x="0" y="261773"/>
              <a:ext cx="663746" cy="1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5400" y="275537"/>
              <a:ext cx="1" cy="2442192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50" name="Shape 1950"/>
            <p:cNvSpPr/>
            <p:nvPr/>
          </p:nvSpPr>
          <p:spPr>
            <a:xfrm flipV="1">
              <a:off x="636683" y="0"/>
              <a:ext cx="1" cy="279436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</p:grpSp>
      <p:grpSp>
        <p:nvGrpSpPr>
          <p:cNvPr id="1955" name="Group 1955"/>
          <p:cNvGrpSpPr/>
          <p:nvPr/>
        </p:nvGrpSpPr>
        <p:grpSpPr>
          <a:xfrm>
            <a:off x="2559770" y="2530947"/>
            <a:ext cx="2113274" cy="2726853"/>
            <a:chOff x="0" y="0"/>
            <a:chExt cx="2113272" cy="2726851"/>
          </a:xfrm>
        </p:grpSpPr>
        <p:sp>
          <p:nvSpPr>
            <p:cNvPr id="1952" name="Shape 1952"/>
            <p:cNvSpPr/>
            <p:nvPr/>
          </p:nvSpPr>
          <p:spPr>
            <a:xfrm flipV="1">
              <a:off x="0" y="423482"/>
              <a:ext cx="2108463" cy="1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53" name="Shape 1953"/>
            <p:cNvSpPr/>
            <p:nvPr/>
          </p:nvSpPr>
          <p:spPr>
            <a:xfrm>
              <a:off x="14383" y="402826"/>
              <a:ext cx="1" cy="2324026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54" name="Shape 1954"/>
            <p:cNvSpPr/>
            <p:nvPr/>
          </p:nvSpPr>
          <p:spPr>
            <a:xfrm flipV="1">
              <a:off x="2113272" y="0"/>
              <a:ext cx="1" cy="448883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</p:grpSp>
      <p:sp>
        <p:nvSpPr>
          <p:cNvPr id="1956" name="Shape 1956"/>
          <p:cNvSpPr/>
          <p:nvPr/>
        </p:nvSpPr>
        <p:spPr>
          <a:xfrm>
            <a:off x="7227529" y="2582549"/>
            <a:ext cx="1" cy="2655714"/>
          </a:xfrm>
          <a:prstGeom prst="line">
            <a:avLst/>
          </a:prstGeom>
          <a:ln w="50800">
            <a:solidFill>
              <a:srgbClr val="BB650E"/>
            </a:solidFill>
          </a:ln>
        </p:spPr>
        <p:txBody>
          <a:bodyPr lIns="0" tIns="0" rIns="0" bIns="0"/>
          <a:lstStyle/>
          <a:p>
            <a:pPr lvl="0"/>
            <a:endParaRPr dirty="0"/>
          </a:p>
        </p:txBody>
      </p:sp>
      <p:sp>
        <p:nvSpPr>
          <p:cNvPr id="1957" name="Shape 1957"/>
          <p:cNvSpPr/>
          <p:nvPr/>
        </p:nvSpPr>
        <p:spPr>
          <a:xfrm>
            <a:off x="7062079" y="2582549"/>
            <a:ext cx="1" cy="2655714"/>
          </a:xfrm>
          <a:prstGeom prst="line">
            <a:avLst/>
          </a:prstGeom>
          <a:ln w="50800">
            <a:solidFill>
              <a:srgbClr val="BB650E"/>
            </a:solidFill>
          </a:ln>
        </p:spPr>
        <p:txBody>
          <a:bodyPr lIns="0" tIns="0" rIns="0" bIns="0"/>
          <a:lstStyle/>
          <a:p>
            <a:pPr lvl="0"/>
            <a:endParaRPr dirty="0"/>
          </a:p>
        </p:txBody>
      </p:sp>
      <p:grpSp>
        <p:nvGrpSpPr>
          <p:cNvPr id="1961" name="Group 1961"/>
          <p:cNvGrpSpPr/>
          <p:nvPr/>
        </p:nvGrpSpPr>
        <p:grpSpPr>
          <a:xfrm>
            <a:off x="5647468" y="2599093"/>
            <a:ext cx="1274562" cy="2655850"/>
            <a:chOff x="0" y="0"/>
            <a:chExt cx="1274561" cy="2655848"/>
          </a:xfrm>
        </p:grpSpPr>
        <p:sp>
          <p:nvSpPr>
            <p:cNvPr id="1958" name="Shape 1958"/>
            <p:cNvSpPr/>
            <p:nvPr/>
          </p:nvSpPr>
          <p:spPr>
            <a:xfrm flipV="1">
              <a:off x="0" y="266894"/>
              <a:ext cx="1274562" cy="1"/>
            </a:xfrm>
            <a:prstGeom prst="line">
              <a:avLst/>
            </a:prstGeom>
            <a:noFill/>
            <a:ln w="50800" cap="flat">
              <a:solidFill>
                <a:srgbClr val="BB650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59" name="Shape 1959"/>
            <p:cNvSpPr/>
            <p:nvPr/>
          </p:nvSpPr>
          <p:spPr>
            <a:xfrm flipV="1">
              <a:off x="1249161" y="0"/>
              <a:ext cx="1" cy="279436"/>
            </a:xfrm>
            <a:prstGeom prst="line">
              <a:avLst/>
            </a:prstGeom>
            <a:noFill/>
            <a:ln w="50800" cap="flat">
              <a:solidFill>
                <a:srgbClr val="BB650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60" name="Shape 1960"/>
            <p:cNvSpPr/>
            <p:nvPr/>
          </p:nvSpPr>
          <p:spPr>
            <a:xfrm>
              <a:off x="25400" y="278394"/>
              <a:ext cx="1" cy="2377455"/>
            </a:xfrm>
            <a:prstGeom prst="line">
              <a:avLst/>
            </a:prstGeom>
            <a:noFill/>
            <a:ln w="50800" cap="flat">
              <a:solidFill>
                <a:srgbClr val="BB650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</p:grpSp>
      <p:grpSp>
        <p:nvGrpSpPr>
          <p:cNvPr id="1965" name="Group 1965"/>
          <p:cNvGrpSpPr/>
          <p:nvPr/>
        </p:nvGrpSpPr>
        <p:grpSpPr>
          <a:xfrm>
            <a:off x="3518289" y="2523391"/>
            <a:ext cx="663768" cy="2714872"/>
            <a:chOff x="0" y="0"/>
            <a:chExt cx="663766" cy="2714871"/>
          </a:xfrm>
        </p:grpSpPr>
        <p:sp>
          <p:nvSpPr>
            <p:cNvPr id="1962" name="Shape 1962"/>
            <p:cNvSpPr/>
            <p:nvPr/>
          </p:nvSpPr>
          <p:spPr>
            <a:xfrm flipV="1">
              <a:off x="0" y="84422"/>
              <a:ext cx="663767" cy="1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63" name="Shape 1963"/>
            <p:cNvSpPr/>
            <p:nvPr/>
          </p:nvSpPr>
          <p:spPr>
            <a:xfrm>
              <a:off x="14383" y="59158"/>
              <a:ext cx="1" cy="2655714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64" name="Shape 1964"/>
            <p:cNvSpPr/>
            <p:nvPr/>
          </p:nvSpPr>
          <p:spPr>
            <a:xfrm flipV="1">
              <a:off x="639421" y="0"/>
              <a:ext cx="1" cy="109823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</p:grpSp>
      <p:grpSp>
        <p:nvGrpSpPr>
          <p:cNvPr id="1969" name="Group 1969"/>
          <p:cNvGrpSpPr/>
          <p:nvPr/>
        </p:nvGrpSpPr>
        <p:grpSpPr>
          <a:xfrm>
            <a:off x="4476020" y="2523391"/>
            <a:ext cx="859787" cy="2715719"/>
            <a:chOff x="0" y="0"/>
            <a:chExt cx="859786" cy="2715718"/>
          </a:xfrm>
        </p:grpSpPr>
        <p:sp>
          <p:nvSpPr>
            <p:cNvPr id="1966" name="Shape 1966"/>
            <p:cNvSpPr/>
            <p:nvPr/>
          </p:nvSpPr>
          <p:spPr>
            <a:xfrm flipV="1">
              <a:off x="0" y="632323"/>
              <a:ext cx="859787" cy="1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67" name="Shape 1967"/>
            <p:cNvSpPr/>
            <p:nvPr/>
          </p:nvSpPr>
          <p:spPr>
            <a:xfrm>
              <a:off x="840581" y="609988"/>
              <a:ext cx="1" cy="2105731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68" name="Shape 1968"/>
            <p:cNvSpPr/>
            <p:nvPr/>
          </p:nvSpPr>
          <p:spPr>
            <a:xfrm flipH="1" flipV="1">
              <a:off x="25400" y="0"/>
              <a:ext cx="1" cy="651834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</p:grpSp>
      <p:grpSp>
        <p:nvGrpSpPr>
          <p:cNvPr id="1975" name="Group 1975"/>
          <p:cNvGrpSpPr/>
          <p:nvPr/>
        </p:nvGrpSpPr>
        <p:grpSpPr>
          <a:xfrm>
            <a:off x="4808084" y="2530947"/>
            <a:ext cx="2107750" cy="2708163"/>
            <a:chOff x="0" y="0"/>
            <a:chExt cx="2107749" cy="2708161"/>
          </a:xfrm>
        </p:grpSpPr>
        <p:sp>
          <p:nvSpPr>
            <p:cNvPr id="1970" name="Shape 1970"/>
            <p:cNvSpPr/>
            <p:nvPr/>
          </p:nvSpPr>
          <p:spPr>
            <a:xfrm flipV="1">
              <a:off x="648568" y="957729"/>
              <a:ext cx="1459182" cy="1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71" name="Shape 1971"/>
            <p:cNvSpPr/>
            <p:nvPr/>
          </p:nvSpPr>
          <p:spPr>
            <a:xfrm>
              <a:off x="2082349" y="971332"/>
              <a:ext cx="1" cy="1736830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72" name="Shape 1972"/>
            <p:cNvSpPr/>
            <p:nvPr/>
          </p:nvSpPr>
          <p:spPr>
            <a:xfrm flipH="1" flipV="1">
              <a:off x="673968" y="472928"/>
              <a:ext cx="1" cy="497502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73" name="Shape 1973"/>
            <p:cNvSpPr/>
            <p:nvPr/>
          </p:nvSpPr>
          <p:spPr>
            <a:xfrm flipV="1">
              <a:off x="13327" y="450410"/>
              <a:ext cx="686042" cy="1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74" name="Shape 1974"/>
            <p:cNvSpPr/>
            <p:nvPr/>
          </p:nvSpPr>
          <p:spPr>
            <a:xfrm flipH="1" flipV="1">
              <a:off x="-1" y="0"/>
              <a:ext cx="1" cy="475349"/>
            </a:xfrm>
            <a:prstGeom prst="line">
              <a:avLst/>
            </a:prstGeom>
            <a:noFill/>
            <a:ln w="50800" cap="flat">
              <a:solidFill>
                <a:srgbClr val="5F2364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</p:grpSp>
      <p:grpSp>
        <p:nvGrpSpPr>
          <p:cNvPr id="1979" name="Group 1979"/>
          <p:cNvGrpSpPr/>
          <p:nvPr/>
        </p:nvGrpSpPr>
        <p:grpSpPr>
          <a:xfrm>
            <a:off x="3890683" y="2582413"/>
            <a:ext cx="2865897" cy="2655850"/>
            <a:chOff x="0" y="0"/>
            <a:chExt cx="2865896" cy="2655848"/>
          </a:xfrm>
        </p:grpSpPr>
        <p:sp>
          <p:nvSpPr>
            <p:cNvPr id="1976" name="Shape 1976"/>
            <p:cNvSpPr/>
            <p:nvPr/>
          </p:nvSpPr>
          <p:spPr>
            <a:xfrm flipV="1">
              <a:off x="0" y="721690"/>
              <a:ext cx="2865897" cy="1"/>
            </a:xfrm>
            <a:prstGeom prst="line">
              <a:avLst/>
            </a:prstGeom>
            <a:noFill/>
            <a:ln w="50800" cap="flat">
              <a:solidFill>
                <a:srgbClr val="BB650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77" name="Shape 1977"/>
            <p:cNvSpPr/>
            <p:nvPr/>
          </p:nvSpPr>
          <p:spPr>
            <a:xfrm>
              <a:off x="1823" y="696290"/>
              <a:ext cx="1" cy="1959559"/>
            </a:xfrm>
            <a:prstGeom prst="line">
              <a:avLst/>
            </a:prstGeom>
            <a:noFill/>
            <a:ln w="50800" cap="flat">
              <a:solidFill>
                <a:srgbClr val="BB650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  <p:sp>
          <p:nvSpPr>
            <p:cNvPr id="1978" name="Shape 1978"/>
            <p:cNvSpPr/>
            <p:nvPr/>
          </p:nvSpPr>
          <p:spPr>
            <a:xfrm flipV="1">
              <a:off x="2840496" y="0"/>
              <a:ext cx="1" cy="741797"/>
            </a:xfrm>
            <a:prstGeom prst="line">
              <a:avLst/>
            </a:prstGeom>
            <a:noFill/>
            <a:ln w="50800" cap="flat">
              <a:solidFill>
                <a:srgbClr val="BB650E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/>
            </a:p>
          </p:txBody>
        </p:sp>
      </p:grpSp>
      <p:grpSp>
        <p:nvGrpSpPr>
          <p:cNvPr id="1982" name="Group 1982"/>
          <p:cNvGrpSpPr/>
          <p:nvPr/>
        </p:nvGrpSpPr>
        <p:grpSpPr>
          <a:xfrm>
            <a:off x="1880253" y="1760844"/>
            <a:ext cx="692384" cy="825212"/>
            <a:chOff x="0" y="0"/>
            <a:chExt cx="692383" cy="825210"/>
          </a:xfrm>
        </p:grpSpPr>
        <p:sp>
          <p:nvSpPr>
            <p:cNvPr id="1980" name="Shape 1980"/>
            <p:cNvSpPr/>
            <p:nvPr/>
          </p:nvSpPr>
          <p:spPr>
            <a:xfrm>
              <a:off x="0" y="449980"/>
              <a:ext cx="692384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defRPr sz="2000" b="1">
                  <a:solidFill>
                    <a:srgbClr val="0D776E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000" b="1" dirty="0">
                  <a:solidFill>
                    <a:srgbClr val="0D776E"/>
                  </a:solidFill>
                </a:rPr>
                <a:t>Time</a:t>
              </a:r>
            </a:p>
          </p:txBody>
        </p:sp>
        <p:pic>
          <p:nvPicPr>
            <p:cNvPr id="198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7533" y="0"/>
              <a:ext cx="381001" cy="381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83" name="109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82971" y="5434426"/>
            <a:ext cx="958216" cy="963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4" name="109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70244" y="5437283"/>
            <a:ext cx="958216" cy="963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5" name="1094vi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21" y="5439727"/>
            <a:ext cx="958216" cy="958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6" name="1094vii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99" y="5442584"/>
            <a:ext cx="958216" cy="9582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51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3" grpId="0" animBg="1" advAuto="0"/>
      <p:bldP spid="1947" grpId="0" animBg="1" advAuto="0"/>
      <p:bldP spid="1951" grpId="0" animBg="1" advAuto="0"/>
      <p:bldP spid="1955" grpId="0" animBg="1" advAuto="0"/>
      <p:bldP spid="1956" grpId="0" animBg="1" advAuto="0"/>
      <p:bldP spid="1957" grpId="0" animBg="1" advAuto="0"/>
      <p:bldP spid="1961" grpId="0" animBg="1" advAuto="0"/>
      <p:bldP spid="1965" grpId="0" animBg="1" advAuto="0"/>
      <p:bldP spid="1969" grpId="0" animBg="1" advAuto="0"/>
      <p:bldP spid="1975" grpId="0" animBg="1" advAuto="0"/>
      <p:bldP spid="197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Get Ready to Report: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What </a:t>
            </a:r>
            <a:r>
              <a:rPr lang="en-US" sz="2800" dirty="0"/>
              <a:t>to </a:t>
            </a:r>
            <a:r>
              <a:rPr lang="en-US" sz="2800" dirty="0" smtClean="0"/>
              <a:t>Track?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Eligibility: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Was the employee employed during the month?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Was the employee Full-time (30+ hrs/wk) or Part-time?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Was the employee in a permissible wait period?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Up to 90 days from the date the employee enters the eligible class; or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During the look-back measurement period and/or administrative period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Was health coverage offered to the employee?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Was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the employee enrolled in health coverage?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Was coverage affordable for the employee? 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Which safe harbor is applied?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