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9"/>
  </p:notesMasterIdLst>
  <p:sldIdLst>
    <p:sldId id="256" r:id="rId2"/>
    <p:sldId id="322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280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4B53"/>
    <a:srgbClr val="4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0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ysClr val="window" lastClr="FFFFFF"/>
              </a:solidFill>
              <a:ln w="19050">
                <a:solidFill>
                  <a:sysClr val="windowText" lastClr="000000"/>
                </a:solidFill>
              </a:ln>
              <a:effectLst/>
            </c:spPr>
          </c:dPt>
          <c:dPt>
            <c:idx val="1"/>
            <c:bubble3D val="0"/>
            <c:spPr>
              <a:solidFill>
                <a:sysClr val="window" lastClr="FFFFFF"/>
              </a:solidFill>
              <a:ln w="19050">
                <a:solidFill>
                  <a:sysClr val="windowText" lastClr="000000"/>
                </a:solidFill>
              </a:ln>
              <a:effectLst/>
            </c:spPr>
          </c:dPt>
          <c:dPt>
            <c:idx val="2"/>
            <c:bubble3D val="0"/>
            <c:spPr>
              <a:solidFill>
                <a:sysClr val="window" lastClr="FFFFFF"/>
              </a:solidFill>
              <a:ln w="19050">
                <a:solidFill>
                  <a:sysClr val="windowText" lastClr="000000"/>
                </a:solidFill>
              </a:ln>
              <a:effectLst/>
            </c:spPr>
          </c:dPt>
          <c:dPt>
            <c:idx val="3"/>
            <c:bubble3D val="0"/>
            <c:spPr>
              <a:solidFill>
                <a:sysClr val="window" lastClr="FFFFFF"/>
              </a:solidFill>
              <a:ln w="19050">
                <a:solidFill>
                  <a:sysClr val="windowText" lastClr="000000"/>
                </a:solidFill>
              </a:ln>
              <a:effectLst/>
            </c:spPr>
          </c:dPt>
          <c:dPt>
            <c:idx val="4"/>
            <c:bubble3D val="0"/>
            <c:spPr>
              <a:solidFill>
                <a:sysClr val="window" lastClr="FFFFFF"/>
              </a:solidFill>
              <a:ln w="19050">
                <a:solidFill>
                  <a:sysClr val="windowText" lastClr="000000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ysClr val="windowText" lastClr="000000"/>
                </a:solidFill>
              </a:ln>
              <a:effectLst/>
            </c:spPr>
          </c:dPt>
          <c:dPt>
            <c:idx val="6"/>
            <c:bubble3D val="0"/>
            <c:spPr>
              <a:solidFill>
                <a:sysClr val="window" lastClr="FFFFFF"/>
              </a:solidFill>
              <a:ln w="19050">
                <a:solidFill>
                  <a:sysClr val="windowText" lastClr="000000"/>
                </a:solidFill>
              </a:ln>
              <a:effectLst/>
            </c:spPr>
          </c:dPt>
          <c:dPt>
            <c:idx val="7"/>
            <c:bubble3D val="0"/>
            <c:spPr>
              <a:solidFill>
                <a:sysClr val="window" lastClr="FFFFFF"/>
              </a:solidFill>
              <a:ln w="19050">
                <a:solidFill>
                  <a:sysClr val="windowText" lastClr="000000"/>
                </a:solidFill>
              </a:ln>
              <a:effectLst/>
            </c:spPr>
          </c:dPt>
          <c:dPt>
            <c:idx val="8"/>
            <c:bubble3D val="0"/>
            <c:spPr>
              <a:solidFill>
                <a:sysClr val="window" lastClr="FFFFFF"/>
              </a:solidFill>
              <a:ln w="19050">
                <a:solidFill>
                  <a:sysClr val="windowText" lastClr="000000"/>
                </a:solidFill>
              </a:ln>
              <a:effectLst/>
            </c:spPr>
          </c:dPt>
          <c:val>
            <c:numRef>
              <c:f>Sheet1!$B$1:$B$9</c:f>
              <c:numCache>
                <c:formatCode>General</c:formatCode>
                <c:ptCount val="9"/>
                <c:pt idx="0">
                  <c:v>10</c:v>
                </c:pt>
                <c:pt idx="1">
                  <c:v>11</c:v>
                </c:pt>
                <c:pt idx="2">
                  <c:v>7</c:v>
                </c:pt>
                <c:pt idx="3">
                  <c:v>8</c:v>
                </c:pt>
                <c:pt idx="4">
                  <c:v>15</c:v>
                </c:pt>
                <c:pt idx="5">
                  <c:v>6</c:v>
                </c:pt>
                <c:pt idx="6">
                  <c:v>22</c:v>
                </c:pt>
                <c:pt idx="7">
                  <c:v>12</c:v>
                </c:pt>
                <c:pt idx="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7009B2-1F4F-4C29-89D7-1CFFF6D9FB40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E5F465-E929-46B7-98C6-6991C84AC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1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Nothing simple about this.</a:t>
            </a:r>
          </a:p>
          <a:p>
            <a:r>
              <a:rPr lang="en-US" dirty="0" smtClean="0"/>
              <a:t>A lot of assumptions,</a:t>
            </a:r>
            <a:r>
              <a:rPr lang="en-US" baseline="0" dirty="0" smtClean="0"/>
              <a:t> misinformation, prejudice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5F465-E929-46B7-98C6-6991C84AC5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7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7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5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2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0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7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7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8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8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8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798D03-8AA1-4233-AAEF-D6E860A8ABC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AB3FBDA-0B88-4748-BB23-E33AB71297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119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tmccarty@clarkinsurance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Making safety pay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5034" y="3324754"/>
            <a:ext cx="6858000" cy="16557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r"/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Tim McCarty, MSc, CSP, ARM, ALCM, CSSM, CPSI</a:t>
            </a:r>
          </a:p>
          <a:p>
            <a:pPr algn="r"/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Director of Loss Control Services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324" y="5151833"/>
            <a:ext cx="2847975" cy="106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Spheres of interest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1924335" y="3166280"/>
            <a:ext cx="2388358" cy="22655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8573" y="2722727"/>
            <a:ext cx="2388358" cy="22655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4275" y="3166280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OSHA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66303" y="2704615"/>
            <a:ext cx="902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80696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Spheres of interest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1924335" y="3166280"/>
            <a:ext cx="2388358" cy="22655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8573" y="2722727"/>
            <a:ext cx="2388358" cy="22655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4275" y="3166280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OSHA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66303" y="2704615"/>
            <a:ext cx="902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DOT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3855298" y="4796025"/>
            <a:ext cx="1441539" cy="1465466"/>
          </a:xfrm>
          <a:prstGeom prst="ellipse">
            <a:avLst/>
          </a:prstGeom>
          <a:solidFill>
            <a:srgbClr val="514B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90075" y="6078678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MSHA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7166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Spheres of interest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1924335" y="3166280"/>
            <a:ext cx="2388358" cy="22655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8573" y="2722727"/>
            <a:ext cx="2388358" cy="22655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4275" y="3166280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OSHA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66303" y="2704615"/>
            <a:ext cx="902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39654" y="4862991"/>
            <a:ext cx="1840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Injury/Loss </a:t>
            </a:r>
          </a:p>
          <a:p>
            <a:r>
              <a:rPr lang="en-US" sz="2400" b="1" dirty="0" smtClean="0"/>
              <a:t>Prevention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3855298" y="4796025"/>
            <a:ext cx="1441539" cy="1465466"/>
          </a:xfrm>
          <a:prstGeom prst="ellipse">
            <a:avLst/>
          </a:prstGeom>
          <a:solidFill>
            <a:srgbClr val="514B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90075" y="6078678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MSHA</a:t>
            </a:r>
            <a:endParaRPr lang="en-US" sz="2400" b="1" dirty="0"/>
          </a:p>
        </p:txBody>
      </p:sp>
      <p:sp>
        <p:nvSpPr>
          <p:cNvPr id="5" name="Oval 4"/>
          <p:cNvSpPr/>
          <p:nvPr/>
        </p:nvSpPr>
        <p:spPr>
          <a:xfrm>
            <a:off x="2429300" y="3166280"/>
            <a:ext cx="3875967" cy="277389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92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Spheres of interest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1924335" y="3166280"/>
            <a:ext cx="2388358" cy="22655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29300" y="3166280"/>
            <a:ext cx="3875967" cy="277389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8573" y="2722727"/>
            <a:ext cx="2388358" cy="22655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4275" y="3166280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OSHA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66303" y="2704615"/>
            <a:ext cx="902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39654" y="4862991"/>
            <a:ext cx="1840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Injury/Loss </a:t>
            </a:r>
          </a:p>
          <a:p>
            <a:r>
              <a:rPr lang="en-US" sz="2400" b="1" dirty="0" smtClean="0"/>
              <a:t>Prevention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06110" y="5709346"/>
            <a:ext cx="1667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Insurance </a:t>
            </a:r>
          </a:p>
          <a:p>
            <a:r>
              <a:rPr lang="en-US" sz="2400" b="1" dirty="0" smtClean="0"/>
              <a:t>Company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3855298" y="4796025"/>
            <a:ext cx="1441539" cy="1465466"/>
          </a:xfrm>
          <a:prstGeom prst="ellipse">
            <a:avLst/>
          </a:prstGeom>
          <a:solidFill>
            <a:srgbClr val="514B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90075" y="6078678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MSHA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2285998" y="3029803"/>
            <a:ext cx="4264927" cy="309291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71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278573" y="2722727"/>
            <a:ext cx="2388358" cy="22655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5998" y="3029803"/>
            <a:ext cx="4264927" cy="309291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Spheres of interest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1924335" y="3166280"/>
            <a:ext cx="2388358" cy="22655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29300" y="3166280"/>
            <a:ext cx="3875967" cy="277389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4275" y="3166280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OSHA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66303" y="2704615"/>
            <a:ext cx="902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39654" y="4862991"/>
            <a:ext cx="1840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Injury/Loss </a:t>
            </a:r>
          </a:p>
          <a:p>
            <a:r>
              <a:rPr lang="en-US" sz="2400" b="1" dirty="0" smtClean="0"/>
              <a:t>Prevention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06110" y="5709346"/>
            <a:ext cx="1667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Insurance </a:t>
            </a:r>
          </a:p>
          <a:p>
            <a:r>
              <a:rPr lang="en-US" sz="2400" b="1" dirty="0" smtClean="0"/>
              <a:t>Company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90075" y="6078678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MSHA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3855298" y="4796025"/>
            <a:ext cx="1441539" cy="1465466"/>
          </a:xfrm>
          <a:prstGeom prst="ellipse">
            <a:avLst/>
          </a:prstGeom>
          <a:solidFill>
            <a:srgbClr val="514B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17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855298" y="4796025"/>
            <a:ext cx="1441539" cy="1465466"/>
          </a:xfrm>
          <a:prstGeom prst="ellipse">
            <a:avLst/>
          </a:prstGeom>
          <a:solidFill>
            <a:srgbClr val="514B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8573" y="2722727"/>
            <a:ext cx="2388358" cy="22655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5998" y="3029803"/>
            <a:ext cx="4264927" cy="309291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Spheres of interest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2429300" y="3166280"/>
            <a:ext cx="3875967" cy="277389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4275" y="3166280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OSHA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66303" y="2704615"/>
            <a:ext cx="902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39654" y="4862991"/>
            <a:ext cx="1840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Injury/Loss </a:t>
            </a:r>
          </a:p>
          <a:p>
            <a:r>
              <a:rPr lang="en-US" sz="2400" b="1" dirty="0" smtClean="0"/>
              <a:t>Prevention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06110" y="5709346"/>
            <a:ext cx="1667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Insurance </a:t>
            </a:r>
          </a:p>
          <a:p>
            <a:r>
              <a:rPr lang="en-US" sz="2400" b="1" dirty="0" smtClean="0"/>
              <a:t>Company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90075" y="6078678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MSHA</a:t>
            </a:r>
            <a:endParaRPr lang="en-US" sz="2400" b="1" dirty="0"/>
          </a:p>
        </p:txBody>
      </p:sp>
      <p:sp>
        <p:nvSpPr>
          <p:cNvPr id="3" name="Oval 2"/>
          <p:cNvSpPr/>
          <p:nvPr/>
        </p:nvSpPr>
        <p:spPr>
          <a:xfrm>
            <a:off x="1924335" y="3166280"/>
            <a:ext cx="2388358" cy="22655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977539" y="1926034"/>
            <a:ext cx="4264927" cy="309291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Spheres of interest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1924335" y="3166280"/>
            <a:ext cx="2388358" cy="22655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4154" y="3757378"/>
            <a:ext cx="3875967" cy="277389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4275" y="3166280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OSHA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66303" y="2704615"/>
            <a:ext cx="902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39654" y="4862991"/>
            <a:ext cx="1840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Injury/Loss </a:t>
            </a:r>
          </a:p>
          <a:p>
            <a:r>
              <a:rPr lang="en-US" sz="2400" b="1" dirty="0" smtClean="0"/>
              <a:t>Prevention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06110" y="5709346"/>
            <a:ext cx="1667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Insurance </a:t>
            </a:r>
          </a:p>
          <a:p>
            <a:r>
              <a:rPr lang="en-US" sz="2400" b="1" dirty="0" smtClean="0"/>
              <a:t>Company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90075" y="6078678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MSHA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3855298" y="4796025"/>
            <a:ext cx="1441539" cy="1465466"/>
          </a:xfrm>
          <a:prstGeom prst="ellipse">
            <a:avLst/>
          </a:prstGeom>
          <a:solidFill>
            <a:srgbClr val="514B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8573" y="2722727"/>
            <a:ext cx="2388358" cy="22655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Tim McCarty, MSc, CSP, ARM, ALCM, CPSI, CSSM</a:t>
            </a: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of Loss Control Services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350"/>
              </a:spcBef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Clark Insurance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BOX 3543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Portland, ME 04104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207.523.2204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C: 207.747.8591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tmccarty@clarkinsurance.com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5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Safety Pays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92573" y="3138985"/>
            <a:ext cx="1678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34520" y="3237047"/>
            <a:ext cx="1924334" cy="1009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1463" y="3138985"/>
            <a:ext cx="16786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$3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6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Level set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6944" y="2514600"/>
            <a:ext cx="6711156" cy="377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9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piece of the pie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719290"/>
              </p:ext>
            </p:extLst>
          </p:nvPr>
        </p:nvGraphicFramePr>
        <p:xfrm>
          <a:off x="581025" y="2227263"/>
          <a:ext cx="7989888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707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 of Safety/Compliance Efforts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86050" y="2581275"/>
            <a:ext cx="9525" cy="3209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95575" y="5791200"/>
            <a:ext cx="389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400000">
            <a:off x="-432180" y="-878007"/>
            <a:ext cx="6255224" cy="7083190"/>
          </a:xfrm>
          <a:prstGeom prst="arc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8549" y="3971498"/>
            <a:ext cx="747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Cost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86050" y="5905396"/>
            <a:ext cx="4195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Level of Safety/Compliance Effort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7222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Loss Cost of Safety/Compliance Efforts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86050" y="2581275"/>
            <a:ext cx="9525" cy="3209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95575" y="5791200"/>
            <a:ext cx="389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400000" flipV="1">
            <a:off x="3741715" y="-1567262"/>
            <a:ext cx="6157650" cy="8249929"/>
          </a:xfrm>
          <a:prstGeom prst="arc">
            <a:avLst>
              <a:gd name="adj1" fmla="val 16200000"/>
              <a:gd name="adj2" fmla="val 21352963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01003" y="3986182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Loss Cost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86050" y="5905396"/>
            <a:ext cx="4195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Level of Safety/Compliance Effort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566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Total Cost of Safety/Compliance Efforts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86050" y="2581275"/>
            <a:ext cx="9525" cy="3209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95575" y="5791200"/>
            <a:ext cx="389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400000">
            <a:off x="1717789" y="626541"/>
            <a:ext cx="5839397" cy="3907624"/>
          </a:xfrm>
          <a:prstGeom prst="arc">
            <a:avLst>
              <a:gd name="adj1" fmla="val 16200000"/>
              <a:gd name="adj2" fmla="val 5437461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19116" y="3828107"/>
            <a:ext cx="1421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Total Cost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86050" y="5905396"/>
            <a:ext cx="4195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Level of Safety/Compliance Effort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34134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Total Cost of Safety/Compliance Efforts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86050" y="2581275"/>
            <a:ext cx="9525" cy="3209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95575" y="5791200"/>
            <a:ext cx="389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400000">
            <a:off x="1717789" y="626541"/>
            <a:ext cx="5839397" cy="3907624"/>
          </a:xfrm>
          <a:prstGeom prst="arc">
            <a:avLst>
              <a:gd name="adj1" fmla="val 16200000"/>
              <a:gd name="adj2" fmla="val 5437461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19116" y="3828107"/>
            <a:ext cx="1421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Total Cost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86050" y="5905396"/>
            <a:ext cx="4195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Level of Safety/Compliance Effort</a:t>
            </a:r>
            <a:endParaRPr lang="en-US" sz="2000" b="1" dirty="0"/>
          </a:p>
        </p:txBody>
      </p:sp>
      <p:sp>
        <p:nvSpPr>
          <p:cNvPr id="3" name="Oval 2"/>
          <p:cNvSpPr/>
          <p:nvPr/>
        </p:nvSpPr>
        <p:spPr>
          <a:xfrm>
            <a:off x="4152118" y="5281687"/>
            <a:ext cx="982639" cy="436729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0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Sphere of interest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1924335" y="3166280"/>
            <a:ext cx="2388358" cy="22655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4275" y="3166280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OSHA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1634334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7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7C1440"/>
      </a:accent1>
      <a:accent2>
        <a:srgbClr val="757575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191</Words>
  <Application>Microsoft Office PowerPoint</Application>
  <PresentationFormat>On-screen Show (4:3)</PresentationFormat>
  <Paragraphs>80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Gill Sans MT</vt:lpstr>
      <vt:lpstr>Times New Roman</vt:lpstr>
      <vt:lpstr>Wingdings 2</vt:lpstr>
      <vt:lpstr>Dividend</vt:lpstr>
      <vt:lpstr>Making safety pay</vt:lpstr>
      <vt:lpstr>Safety Pays</vt:lpstr>
      <vt:lpstr>Level set</vt:lpstr>
      <vt:lpstr>A piece of the pie</vt:lpstr>
      <vt:lpstr>Cost of Safety/Compliance Efforts</vt:lpstr>
      <vt:lpstr>Loss Cost of Safety/Compliance Efforts</vt:lpstr>
      <vt:lpstr>Total Cost of Safety/Compliance Efforts</vt:lpstr>
      <vt:lpstr>Total Cost of Safety/Compliance Efforts</vt:lpstr>
      <vt:lpstr>Sphere of interest</vt:lpstr>
      <vt:lpstr>Spheres of interest</vt:lpstr>
      <vt:lpstr>Spheres of interest</vt:lpstr>
      <vt:lpstr>Spheres of interest</vt:lpstr>
      <vt:lpstr>Spheres of interest</vt:lpstr>
      <vt:lpstr>Spheres of interest</vt:lpstr>
      <vt:lpstr>Spheres of interest</vt:lpstr>
      <vt:lpstr>Spheres of interest</vt:lpstr>
      <vt:lpstr>Thank you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McCarty</dc:creator>
  <cp:lastModifiedBy>Melanie Bonnevie</cp:lastModifiedBy>
  <cp:revision>43</cp:revision>
  <cp:lastPrinted>2017-10-10T19:52:41Z</cp:lastPrinted>
  <dcterms:created xsi:type="dcterms:W3CDTF">2017-08-22T18:17:36Z</dcterms:created>
  <dcterms:modified xsi:type="dcterms:W3CDTF">2018-02-01T15:46:39Z</dcterms:modified>
</cp:coreProperties>
</file>