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tags/tag16.xml" ContentType="application/vnd.openxmlformats-officedocument.presentationml.tags+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diagrams/drawing1.xml" ContentType="application/vnd.ms-office.drawingml.diagramDrawing+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1.xml" ContentType="application/vnd.openxmlformats-officedocument.drawingml.diagramStyl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tags/tag17.xml" ContentType="application/vnd.openxmlformats-officedocument.presentationml.tags+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tags/tag15.xml" ContentType="application/vnd.openxmlformats-officedocument.presentationml.tags+xml"/>
  <Override PartName="/ppt/diagrams/layout2.xml" ContentType="application/vnd.openxmlformats-officedocument.drawingml.diagramLayou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diagrams/data1.xml" ContentType="application/vnd.openxmlformats-officedocument.drawingml.diagramData+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tags/tag18.xml" ContentType="application/vnd.openxmlformats-officedocument.presentationml.tag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3"/>
  </p:notesMasterIdLst>
  <p:handoutMasterIdLst>
    <p:handoutMasterId r:id="rId54"/>
  </p:handoutMasterIdLst>
  <p:sldIdLst>
    <p:sldId id="681" r:id="rId5"/>
    <p:sldId id="410" r:id="rId6"/>
    <p:sldId id="680" r:id="rId7"/>
    <p:sldId id="670" r:id="rId8"/>
    <p:sldId id="671" r:id="rId9"/>
    <p:sldId id="672" r:id="rId10"/>
    <p:sldId id="673" r:id="rId11"/>
    <p:sldId id="674" r:id="rId12"/>
    <p:sldId id="675" r:id="rId13"/>
    <p:sldId id="676" r:id="rId14"/>
    <p:sldId id="677" r:id="rId15"/>
    <p:sldId id="678" r:id="rId16"/>
    <p:sldId id="679" r:id="rId17"/>
    <p:sldId id="418" r:id="rId18"/>
    <p:sldId id="520" r:id="rId19"/>
    <p:sldId id="521" r:id="rId20"/>
    <p:sldId id="506" r:id="rId21"/>
    <p:sldId id="659" r:id="rId22"/>
    <p:sldId id="499" r:id="rId23"/>
    <p:sldId id="500" r:id="rId24"/>
    <p:sldId id="501" r:id="rId25"/>
    <p:sldId id="528" r:id="rId26"/>
    <p:sldId id="532" r:id="rId27"/>
    <p:sldId id="533" r:id="rId28"/>
    <p:sldId id="534" r:id="rId29"/>
    <p:sldId id="535" r:id="rId30"/>
    <p:sldId id="536" r:id="rId31"/>
    <p:sldId id="537" r:id="rId32"/>
    <p:sldId id="538" r:id="rId33"/>
    <p:sldId id="539" r:id="rId34"/>
    <p:sldId id="540" r:id="rId35"/>
    <p:sldId id="541" r:id="rId36"/>
    <p:sldId id="542" r:id="rId37"/>
    <p:sldId id="543" r:id="rId38"/>
    <p:sldId id="544" r:id="rId39"/>
    <p:sldId id="545" r:id="rId40"/>
    <p:sldId id="546" r:id="rId41"/>
    <p:sldId id="547" r:id="rId42"/>
    <p:sldId id="661" r:id="rId43"/>
    <p:sldId id="663" r:id="rId44"/>
    <p:sldId id="664" r:id="rId45"/>
    <p:sldId id="665" r:id="rId46"/>
    <p:sldId id="666" r:id="rId47"/>
    <p:sldId id="667" r:id="rId48"/>
    <p:sldId id="668" r:id="rId49"/>
    <p:sldId id="669" r:id="rId50"/>
    <p:sldId id="329" r:id="rId51"/>
    <p:sldId id="682" r:id="rId52"/>
  </p:sldIdLst>
  <p:sldSz cx="9144000" cy="6858000" type="screen4x3"/>
  <p:notesSz cx="6858000" cy="9296400"/>
  <p:custDataLst>
    <p:tags r:id="rId5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Marshall" initials="BHM" lastIdx="46" clrIdx="0"/>
  <p:cmAuthor id="1" name="Teresa Dimattia" initials="TD" lastIdx="79" clrIdx="1"/>
  <p:cmAuthor id="2" name="McGladrey" initials="McG" lastIdx="1" clrIdx="2"/>
  <p:cmAuthor id="3" name="Ginger Buechler" initials="GSB" lastIdx="8" clrIdx="3"/>
  <p:cmAuthor id="4" name="McGladrey" initials="RDD" lastIdx="2"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75B0"/>
    <a:srgbClr val="E5F3EC"/>
    <a:srgbClr val="464847"/>
    <a:srgbClr val="000000"/>
    <a:srgbClr val="46A9D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91" autoAdjust="0"/>
    <p:restoredTop sz="75485" autoAdjust="0"/>
  </p:normalViewPr>
  <p:slideViewPr>
    <p:cSldViewPr snapToGrid="0" snapToObjects="1" showGuides="1">
      <p:cViewPr>
        <p:scale>
          <a:sx n="100" d="100"/>
          <a:sy n="100" d="100"/>
        </p:scale>
        <p:origin x="-558" y="-582"/>
      </p:cViewPr>
      <p:guideLst>
        <p:guide orient="horz" pos="4113"/>
        <p:guide pos="683"/>
        <p:guide pos="5503"/>
      </p:guideLst>
    </p:cSldViewPr>
  </p:slideViewPr>
  <p:notesTextViewPr>
    <p:cViewPr>
      <p:scale>
        <a:sx n="100" d="100"/>
        <a:sy n="100" d="100"/>
      </p:scale>
      <p:origin x="0" y="0"/>
    </p:cViewPr>
  </p:notesTextViewPr>
  <p:sorterViewPr>
    <p:cViewPr>
      <p:scale>
        <a:sx n="66" d="100"/>
        <a:sy n="66" d="100"/>
      </p:scale>
      <p:origin x="0" y="630"/>
    </p:cViewPr>
  </p:sorterViewPr>
  <p:notesViewPr>
    <p:cSldViewPr snapToGrid="0" snapToObjects="1">
      <p:cViewPr varScale="1">
        <p:scale>
          <a:sx n="97" d="100"/>
          <a:sy n="97" d="100"/>
        </p:scale>
        <p:origin x="-2622" y="-114"/>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708781-0F50-4B76-AD86-295B05987B5E}" type="doc">
      <dgm:prSet loTypeId="urn:microsoft.com/office/officeart/2005/8/layout/process1" loCatId="process" qsTypeId="urn:microsoft.com/office/officeart/2005/8/quickstyle/3d3" qsCatId="3D" csTypeId="urn:microsoft.com/office/officeart/2005/8/colors/accent3_2" csCatId="accent3" phldr="1"/>
      <dgm:spPr/>
    </dgm:pt>
    <dgm:pt modelId="{C7A2F42B-41A8-4284-B791-2875A8CE675B}">
      <dgm:prSet phldrT="[Text]"/>
      <dgm:spPr/>
      <dgm:t>
        <a:bodyPr/>
        <a:lstStyle/>
        <a:p>
          <a:pPr algn="l"/>
          <a:r>
            <a:rPr lang="en-US" dirty="0" smtClean="0"/>
            <a:t>Recognize revenue to depict the transfer of promised goods or services to customers in an amount that reflects the consideration to which the entity expects to be entitled in exchange for those goods or services</a:t>
          </a:r>
          <a:endParaRPr lang="en-US" dirty="0"/>
        </a:p>
      </dgm:t>
    </dgm:pt>
    <dgm:pt modelId="{DF2D7C55-E765-4022-BF58-F6CCE85BD16A}" type="parTrans" cxnId="{36C6E09A-90A1-43EB-A664-16C3D58CC020}">
      <dgm:prSet/>
      <dgm:spPr/>
      <dgm:t>
        <a:bodyPr/>
        <a:lstStyle/>
        <a:p>
          <a:endParaRPr lang="en-US"/>
        </a:p>
      </dgm:t>
    </dgm:pt>
    <dgm:pt modelId="{2B14AD02-8EBF-41DC-8CA7-2A1F817F5D6A}" type="sibTrans" cxnId="{36C6E09A-90A1-43EB-A664-16C3D58CC020}">
      <dgm:prSet/>
      <dgm:spPr/>
      <dgm:t>
        <a:bodyPr/>
        <a:lstStyle/>
        <a:p>
          <a:endParaRPr lang="en-US"/>
        </a:p>
      </dgm:t>
    </dgm:pt>
    <dgm:pt modelId="{6D4F459B-3A6A-448E-A6C9-ECC28C38207B}" type="pres">
      <dgm:prSet presAssocID="{9B708781-0F50-4B76-AD86-295B05987B5E}" presName="Name0" presStyleCnt="0">
        <dgm:presLayoutVars>
          <dgm:dir/>
          <dgm:resizeHandles val="exact"/>
        </dgm:presLayoutVars>
      </dgm:prSet>
      <dgm:spPr/>
    </dgm:pt>
    <dgm:pt modelId="{37C30F47-F541-4BF4-8EF3-6F34F0AB3837}" type="pres">
      <dgm:prSet presAssocID="{C7A2F42B-41A8-4284-B791-2875A8CE675B}" presName="node" presStyleLbl="node1" presStyleIdx="0" presStyleCnt="1">
        <dgm:presLayoutVars>
          <dgm:bulletEnabled val="1"/>
        </dgm:presLayoutVars>
      </dgm:prSet>
      <dgm:spPr/>
      <dgm:t>
        <a:bodyPr/>
        <a:lstStyle/>
        <a:p>
          <a:endParaRPr lang="en-US"/>
        </a:p>
      </dgm:t>
    </dgm:pt>
  </dgm:ptLst>
  <dgm:cxnLst>
    <dgm:cxn modelId="{2FC5DE2B-B0C8-45B8-9C18-9D1557D92EC9}" type="presOf" srcId="{9B708781-0F50-4B76-AD86-295B05987B5E}" destId="{6D4F459B-3A6A-448E-A6C9-ECC28C38207B}" srcOrd="0" destOrd="0" presId="urn:microsoft.com/office/officeart/2005/8/layout/process1"/>
    <dgm:cxn modelId="{49A8A748-606F-41F0-9D1A-46498121D954}" type="presOf" srcId="{C7A2F42B-41A8-4284-B791-2875A8CE675B}" destId="{37C30F47-F541-4BF4-8EF3-6F34F0AB3837}" srcOrd="0" destOrd="0" presId="urn:microsoft.com/office/officeart/2005/8/layout/process1"/>
    <dgm:cxn modelId="{36C6E09A-90A1-43EB-A664-16C3D58CC020}" srcId="{9B708781-0F50-4B76-AD86-295B05987B5E}" destId="{C7A2F42B-41A8-4284-B791-2875A8CE675B}" srcOrd="0" destOrd="0" parTransId="{DF2D7C55-E765-4022-BF58-F6CCE85BD16A}" sibTransId="{2B14AD02-8EBF-41DC-8CA7-2A1F817F5D6A}"/>
    <dgm:cxn modelId="{6AF2566A-4F88-40DC-B9DF-299CC45EF825}" type="presParOf" srcId="{6D4F459B-3A6A-448E-A6C9-ECC28C38207B}" destId="{37C30F47-F541-4BF4-8EF3-6F34F0AB3837}" srcOrd="0"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AD8E65-D120-4007-9586-11E3C465B0BB}" type="doc">
      <dgm:prSet loTypeId="urn:microsoft.com/office/officeart/2005/8/layout/hProcess9" loCatId="process" qsTypeId="urn:microsoft.com/office/officeart/2005/8/quickstyle/3d3" qsCatId="3D" csTypeId="urn:microsoft.com/office/officeart/2005/8/colors/accent3_2" csCatId="accent3" phldr="1"/>
      <dgm:spPr/>
    </dgm:pt>
    <dgm:pt modelId="{BB400EC0-477F-4CA1-BC1D-8F4B887279AB}">
      <dgm:prSet phldrT="[Text]"/>
      <dgm:spPr/>
      <dgm:t>
        <a:bodyPr/>
        <a:lstStyle/>
        <a:p>
          <a:r>
            <a:rPr lang="en-US" dirty="0" smtClean="0"/>
            <a:t>Identify the contract with a customer</a:t>
          </a:r>
          <a:endParaRPr lang="en-US" dirty="0"/>
        </a:p>
      </dgm:t>
    </dgm:pt>
    <dgm:pt modelId="{2A87D1F7-D5FA-4B3B-B3DE-BAAD5BEBB4F9}" type="parTrans" cxnId="{1836B7C1-3323-4A44-B953-78FCB13851F7}">
      <dgm:prSet/>
      <dgm:spPr/>
      <dgm:t>
        <a:bodyPr/>
        <a:lstStyle/>
        <a:p>
          <a:endParaRPr lang="en-US"/>
        </a:p>
      </dgm:t>
    </dgm:pt>
    <dgm:pt modelId="{DD7B7AA1-2DEB-4F32-97B8-D9D4A4DD2380}" type="sibTrans" cxnId="{1836B7C1-3323-4A44-B953-78FCB13851F7}">
      <dgm:prSet/>
      <dgm:spPr/>
      <dgm:t>
        <a:bodyPr/>
        <a:lstStyle/>
        <a:p>
          <a:endParaRPr lang="en-US"/>
        </a:p>
      </dgm:t>
    </dgm:pt>
    <dgm:pt modelId="{99FFE5FF-34F2-45BF-8A5F-1D9E728E5CF1}">
      <dgm:prSet phldrT="[Text]"/>
      <dgm:spPr/>
      <dgm:t>
        <a:bodyPr/>
        <a:lstStyle/>
        <a:p>
          <a:r>
            <a:rPr lang="en-US" dirty="0" smtClean="0"/>
            <a:t>Identify the separate performance obligations in the contract</a:t>
          </a:r>
          <a:endParaRPr lang="en-US" dirty="0"/>
        </a:p>
      </dgm:t>
    </dgm:pt>
    <dgm:pt modelId="{83850CFE-8386-428C-9240-272788ED37CD}" type="parTrans" cxnId="{A11C53B4-D7DC-43CA-B78E-BAB43B2DEA76}">
      <dgm:prSet/>
      <dgm:spPr/>
      <dgm:t>
        <a:bodyPr/>
        <a:lstStyle/>
        <a:p>
          <a:endParaRPr lang="en-US"/>
        </a:p>
      </dgm:t>
    </dgm:pt>
    <dgm:pt modelId="{77736457-D48A-4954-B556-501C3F310CB1}" type="sibTrans" cxnId="{A11C53B4-D7DC-43CA-B78E-BAB43B2DEA76}">
      <dgm:prSet/>
      <dgm:spPr/>
      <dgm:t>
        <a:bodyPr/>
        <a:lstStyle/>
        <a:p>
          <a:endParaRPr lang="en-US"/>
        </a:p>
      </dgm:t>
    </dgm:pt>
    <dgm:pt modelId="{B5D20372-E95F-4C28-81EC-B95E2A405DC2}">
      <dgm:prSet phldrT="[Text]"/>
      <dgm:spPr/>
      <dgm:t>
        <a:bodyPr/>
        <a:lstStyle/>
        <a:p>
          <a:r>
            <a:rPr lang="en-US" dirty="0" smtClean="0"/>
            <a:t>Determine the transaction price</a:t>
          </a:r>
          <a:endParaRPr lang="en-US" dirty="0"/>
        </a:p>
      </dgm:t>
    </dgm:pt>
    <dgm:pt modelId="{6579A37E-BF87-4E3A-B0EB-F9336BA9F08F}" type="parTrans" cxnId="{BDC3F053-538C-43C0-97B5-0BAE400052C9}">
      <dgm:prSet/>
      <dgm:spPr/>
      <dgm:t>
        <a:bodyPr/>
        <a:lstStyle/>
        <a:p>
          <a:endParaRPr lang="en-US"/>
        </a:p>
      </dgm:t>
    </dgm:pt>
    <dgm:pt modelId="{513A736D-6FE3-4A62-8822-4A1C0907C7F4}" type="sibTrans" cxnId="{BDC3F053-538C-43C0-97B5-0BAE400052C9}">
      <dgm:prSet/>
      <dgm:spPr/>
      <dgm:t>
        <a:bodyPr/>
        <a:lstStyle/>
        <a:p>
          <a:endParaRPr lang="en-US"/>
        </a:p>
      </dgm:t>
    </dgm:pt>
    <dgm:pt modelId="{7DAD2DD4-AE45-4BE4-81E3-E954D9171259}">
      <dgm:prSet/>
      <dgm:spPr/>
      <dgm:t>
        <a:bodyPr/>
        <a:lstStyle/>
        <a:p>
          <a:r>
            <a:rPr lang="en-US" dirty="0" smtClean="0"/>
            <a:t>Allocate the transaction price to the separate performance obligations</a:t>
          </a:r>
          <a:endParaRPr lang="en-US" dirty="0"/>
        </a:p>
      </dgm:t>
    </dgm:pt>
    <dgm:pt modelId="{F8D7ADE3-DF9A-4FFD-A794-E824BC839987}" type="parTrans" cxnId="{9D2C7334-BCA7-424C-A769-8E532826DFEE}">
      <dgm:prSet/>
      <dgm:spPr/>
      <dgm:t>
        <a:bodyPr/>
        <a:lstStyle/>
        <a:p>
          <a:endParaRPr lang="en-US"/>
        </a:p>
      </dgm:t>
    </dgm:pt>
    <dgm:pt modelId="{63CC6F61-E9B6-49EF-86A4-650BD03B5634}" type="sibTrans" cxnId="{9D2C7334-BCA7-424C-A769-8E532826DFEE}">
      <dgm:prSet/>
      <dgm:spPr/>
      <dgm:t>
        <a:bodyPr/>
        <a:lstStyle/>
        <a:p>
          <a:endParaRPr lang="en-US"/>
        </a:p>
      </dgm:t>
    </dgm:pt>
    <dgm:pt modelId="{0AE7A17E-B698-4076-881E-362E5239F6AE}">
      <dgm:prSet/>
      <dgm:spPr/>
      <dgm:t>
        <a:bodyPr/>
        <a:lstStyle/>
        <a:p>
          <a:r>
            <a:rPr lang="en-US" dirty="0" smtClean="0"/>
            <a:t>Recognize revenue when (or as) each performance obligation is satisfied</a:t>
          </a:r>
          <a:endParaRPr lang="en-US" dirty="0"/>
        </a:p>
      </dgm:t>
    </dgm:pt>
    <dgm:pt modelId="{FED04D0F-FD7F-4A67-9744-7A9C3CE933BF}" type="parTrans" cxnId="{7F3F5F63-8429-49B4-A9AD-9845ADF54D3E}">
      <dgm:prSet/>
      <dgm:spPr/>
      <dgm:t>
        <a:bodyPr/>
        <a:lstStyle/>
        <a:p>
          <a:endParaRPr lang="en-US"/>
        </a:p>
      </dgm:t>
    </dgm:pt>
    <dgm:pt modelId="{6ABB5CE3-8201-45A7-9914-4802E4F13E6D}" type="sibTrans" cxnId="{7F3F5F63-8429-49B4-A9AD-9845ADF54D3E}">
      <dgm:prSet/>
      <dgm:spPr/>
      <dgm:t>
        <a:bodyPr/>
        <a:lstStyle/>
        <a:p>
          <a:endParaRPr lang="en-US"/>
        </a:p>
      </dgm:t>
    </dgm:pt>
    <dgm:pt modelId="{539D83E9-14C9-4C36-B540-51809E7DE4F6}" type="pres">
      <dgm:prSet presAssocID="{DAAD8E65-D120-4007-9586-11E3C465B0BB}" presName="CompostProcess" presStyleCnt="0">
        <dgm:presLayoutVars>
          <dgm:dir/>
          <dgm:resizeHandles val="exact"/>
        </dgm:presLayoutVars>
      </dgm:prSet>
      <dgm:spPr/>
    </dgm:pt>
    <dgm:pt modelId="{AB01B1D9-A4F6-4BB8-B212-38EAD6B64D61}" type="pres">
      <dgm:prSet presAssocID="{DAAD8E65-D120-4007-9586-11E3C465B0BB}" presName="arrow" presStyleLbl="bgShp" presStyleIdx="0" presStyleCnt="1"/>
      <dgm:spPr/>
    </dgm:pt>
    <dgm:pt modelId="{21233443-FDBD-43D3-ADA1-ED384BF522E0}" type="pres">
      <dgm:prSet presAssocID="{DAAD8E65-D120-4007-9586-11E3C465B0BB}" presName="linearProcess" presStyleCnt="0"/>
      <dgm:spPr/>
    </dgm:pt>
    <dgm:pt modelId="{EB94202C-2D6F-4BF3-8583-6A0D0E3DF544}" type="pres">
      <dgm:prSet presAssocID="{BB400EC0-477F-4CA1-BC1D-8F4B887279AB}" presName="textNode" presStyleLbl="node1" presStyleIdx="0" presStyleCnt="5">
        <dgm:presLayoutVars>
          <dgm:bulletEnabled val="1"/>
        </dgm:presLayoutVars>
      </dgm:prSet>
      <dgm:spPr/>
      <dgm:t>
        <a:bodyPr/>
        <a:lstStyle/>
        <a:p>
          <a:endParaRPr lang="en-US"/>
        </a:p>
      </dgm:t>
    </dgm:pt>
    <dgm:pt modelId="{5A0EB74B-4E61-49E4-803C-9155E9BE9E59}" type="pres">
      <dgm:prSet presAssocID="{DD7B7AA1-2DEB-4F32-97B8-D9D4A4DD2380}" presName="sibTrans" presStyleCnt="0"/>
      <dgm:spPr/>
    </dgm:pt>
    <dgm:pt modelId="{E975ED36-28FF-44C7-B2CD-F6ED2D7222FF}" type="pres">
      <dgm:prSet presAssocID="{99FFE5FF-34F2-45BF-8A5F-1D9E728E5CF1}" presName="textNode" presStyleLbl="node1" presStyleIdx="1" presStyleCnt="5">
        <dgm:presLayoutVars>
          <dgm:bulletEnabled val="1"/>
        </dgm:presLayoutVars>
      </dgm:prSet>
      <dgm:spPr/>
      <dgm:t>
        <a:bodyPr/>
        <a:lstStyle/>
        <a:p>
          <a:endParaRPr lang="en-US"/>
        </a:p>
      </dgm:t>
    </dgm:pt>
    <dgm:pt modelId="{044CCC89-4A91-4A2F-8CF4-365F5BFE5381}" type="pres">
      <dgm:prSet presAssocID="{77736457-D48A-4954-B556-501C3F310CB1}" presName="sibTrans" presStyleCnt="0"/>
      <dgm:spPr/>
    </dgm:pt>
    <dgm:pt modelId="{710AB259-1086-4206-BC64-9809A5A8EFEF}" type="pres">
      <dgm:prSet presAssocID="{B5D20372-E95F-4C28-81EC-B95E2A405DC2}" presName="textNode" presStyleLbl="node1" presStyleIdx="2" presStyleCnt="5">
        <dgm:presLayoutVars>
          <dgm:bulletEnabled val="1"/>
        </dgm:presLayoutVars>
      </dgm:prSet>
      <dgm:spPr/>
      <dgm:t>
        <a:bodyPr/>
        <a:lstStyle/>
        <a:p>
          <a:endParaRPr lang="en-US"/>
        </a:p>
      </dgm:t>
    </dgm:pt>
    <dgm:pt modelId="{80C5040C-78FB-4443-B072-E725391178C6}" type="pres">
      <dgm:prSet presAssocID="{513A736D-6FE3-4A62-8822-4A1C0907C7F4}" presName="sibTrans" presStyleCnt="0"/>
      <dgm:spPr/>
    </dgm:pt>
    <dgm:pt modelId="{6B6B9CDE-E783-484A-BEB0-38F715543087}" type="pres">
      <dgm:prSet presAssocID="{7DAD2DD4-AE45-4BE4-81E3-E954D9171259}" presName="textNode" presStyleLbl="node1" presStyleIdx="3" presStyleCnt="5">
        <dgm:presLayoutVars>
          <dgm:bulletEnabled val="1"/>
        </dgm:presLayoutVars>
      </dgm:prSet>
      <dgm:spPr/>
      <dgm:t>
        <a:bodyPr/>
        <a:lstStyle/>
        <a:p>
          <a:endParaRPr lang="en-US"/>
        </a:p>
      </dgm:t>
    </dgm:pt>
    <dgm:pt modelId="{B69ADF17-48ED-46D1-A821-48842F976115}" type="pres">
      <dgm:prSet presAssocID="{63CC6F61-E9B6-49EF-86A4-650BD03B5634}" presName="sibTrans" presStyleCnt="0"/>
      <dgm:spPr/>
    </dgm:pt>
    <dgm:pt modelId="{59E417FA-5DE5-4419-9076-8795EA67EA2A}" type="pres">
      <dgm:prSet presAssocID="{0AE7A17E-B698-4076-881E-362E5239F6AE}" presName="textNode" presStyleLbl="node1" presStyleIdx="4" presStyleCnt="5">
        <dgm:presLayoutVars>
          <dgm:bulletEnabled val="1"/>
        </dgm:presLayoutVars>
      </dgm:prSet>
      <dgm:spPr/>
      <dgm:t>
        <a:bodyPr/>
        <a:lstStyle/>
        <a:p>
          <a:endParaRPr lang="en-US"/>
        </a:p>
      </dgm:t>
    </dgm:pt>
  </dgm:ptLst>
  <dgm:cxnLst>
    <dgm:cxn modelId="{BDC3F053-538C-43C0-97B5-0BAE400052C9}" srcId="{DAAD8E65-D120-4007-9586-11E3C465B0BB}" destId="{B5D20372-E95F-4C28-81EC-B95E2A405DC2}" srcOrd="2" destOrd="0" parTransId="{6579A37E-BF87-4E3A-B0EB-F9336BA9F08F}" sibTransId="{513A736D-6FE3-4A62-8822-4A1C0907C7F4}"/>
    <dgm:cxn modelId="{2240E2E1-CF9D-4F27-BB92-455B68594F30}" type="presOf" srcId="{DAAD8E65-D120-4007-9586-11E3C465B0BB}" destId="{539D83E9-14C9-4C36-B540-51809E7DE4F6}" srcOrd="0" destOrd="0" presId="urn:microsoft.com/office/officeart/2005/8/layout/hProcess9"/>
    <dgm:cxn modelId="{CC1D98B2-B2C6-463D-8B89-13CFEF360AA5}" type="presOf" srcId="{B5D20372-E95F-4C28-81EC-B95E2A405DC2}" destId="{710AB259-1086-4206-BC64-9809A5A8EFEF}" srcOrd="0" destOrd="0" presId="urn:microsoft.com/office/officeart/2005/8/layout/hProcess9"/>
    <dgm:cxn modelId="{7F3F5F63-8429-49B4-A9AD-9845ADF54D3E}" srcId="{DAAD8E65-D120-4007-9586-11E3C465B0BB}" destId="{0AE7A17E-B698-4076-881E-362E5239F6AE}" srcOrd="4" destOrd="0" parTransId="{FED04D0F-FD7F-4A67-9744-7A9C3CE933BF}" sibTransId="{6ABB5CE3-8201-45A7-9914-4802E4F13E6D}"/>
    <dgm:cxn modelId="{1836B7C1-3323-4A44-B953-78FCB13851F7}" srcId="{DAAD8E65-D120-4007-9586-11E3C465B0BB}" destId="{BB400EC0-477F-4CA1-BC1D-8F4B887279AB}" srcOrd="0" destOrd="0" parTransId="{2A87D1F7-D5FA-4B3B-B3DE-BAAD5BEBB4F9}" sibTransId="{DD7B7AA1-2DEB-4F32-97B8-D9D4A4DD2380}"/>
    <dgm:cxn modelId="{A11C53B4-D7DC-43CA-B78E-BAB43B2DEA76}" srcId="{DAAD8E65-D120-4007-9586-11E3C465B0BB}" destId="{99FFE5FF-34F2-45BF-8A5F-1D9E728E5CF1}" srcOrd="1" destOrd="0" parTransId="{83850CFE-8386-428C-9240-272788ED37CD}" sibTransId="{77736457-D48A-4954-B556-501C3F310CB1}"/>
    <dgm:cxn modelId="{9A877A02-1280-4720-B912-18F4CBDAEBDC}" type="presOf" srcId="{BB400EC0-477F-4CA1-BC1D-8F4B887279AB}" destId="{EB94202C-2D6F-4BF3-8583-6A0D0E3DF544}" srcOrd="0" destOrd="0" presId="urn:microsoft.com/office/officeart/2005/8/layout/hProcess9"/>
    <dgm:cxn modelId="{4A86D079-15A6-42E1-A40F-C936AFA797EA}" type="presOf" srcId="{7DAD2DD4-AE45-4BE4-81E3-E954D9171259}" destId="{6B6B9CDE-E783-484A-BEB0-38F715543087}" srcOrd="0" destOrd="0" presId="urn:microsoft.com/office/officeart/2005/8/layout/hProcess9"/>
    <dgm:cxn modelId="{9D2C7334-BCA7-424C-A769-8E532826DFEE}" srcId="{DAAD8E65-D120-4007-9586-11E3C465B0BB}" destId="{7DAD2DD4-AE45-4BE4-81E3-E954D9171259}" srcOrd="3" destOrd="0" parTransId="{F8D7ADE3-DF9A-4FFD-A794-E824BC839987}" sibTransId="{63CC6F61-E9B6-49EF-86A4-650BD03B5634}"/>
    <dgm:cxn modelId="{8CDAA879-E8EB-4CF6-82B9-26DBC747D278}" type="presOf" srcId="{99FFE5FF-34F2-45BF-8A5F-1D9E728E5CF1}" destId="{E975ED36-28FF-44C7-B2CD-F6ED2D7222FF}" srcOrd="0" destOrd="0" presId="urn:microsoft.com/office/officeart/2005/8/layout/hProcess9"/>
    <dgm:cxn modelId="{45C38C63-38F8-4CFB-BD9A-C6D9A48E0044}" type="presOf" srcId="{0AE7A17E-B698-4076-881E-362E5239F6AE}" destId="{59E417FA-5DE5-4419-9076-8795EA67EA2A}" srcOrd="0" destOrd="0" presId="urn:microsoft.com/office/officeart/2005/8/layout/hProcess9"/>
    <dgm:cxn modelId="{7EDD6833-E66C-472F-A5F8-0116C0676C9E}" type="presParOf" srcId="{539D83E9-14C9-4C36-B540-51809E7DE4F6}" destId="{AB01B1D9-A4F6-4BB8-B212-38EAD6B64D61}" srcOrd="0" destOrd="0" presId="urn:microsoft.com/office/officeart/2005/8/layout/hProcess9"/>
    <dgm:cxn modelId="{89C47870-31C9-4881-806C-B1801685B47D}" type="presParOf" srcId="{539D83E9-14C9-4C36-B540-51809E7DE4F6}" destId="{21233443-FDBD-43D3-ADA1-ED384BF522E0}" srcOrd="1" destOrd="0" presId="urn:microsoft.com/office/officeart/2005/8/layout/hProcess9"/>
    <dgm:cxn modelId="{4A2C9BF1-7787-466A-90D8-48BB717ECD55}" type="presParOf" srcId="{21233443-FDBD-43D3-ADA1-ED384BF522E0}" destId="{EB94202C-2D6F-4BF3-8583-6A0D0E3DF544}" srcOrd="0" destOrd="0" presId="urn:microsoft.com/office/officeart/2005/8/layout/hProcess9"/>
    <dgm:cxn modelId="{FCBB7658-C973-404F-8D78-AEC8CDA0C27C}" type="presParOf" srcId="{21233443-FDBD-43D3-ADA1-ED384BF522E0}" destId="{5A0EB74B-4E61-49E4-803C-9155E9BE9E59}" srcOrd="1" destOrd="0" presId="urn:microsoft.com/office/officeart/2005/8/layout/hProcess9"/>
    <dgm:cxn modelId="{10B29E54-FDC7-4F60-9C5E-8C7A38B49C10}" type="presParOf" srcId="{21233443-FDBD-43D3-ADA1-ED384BF522E0}" destId="{E975ED36-28FF-44C7-B2CD-F6ED2D7222FF}" srcOrd="2" destOrd="0" presId="urn:microsoft.com/office/officeart/2005/8/layout/hProcess9"/>
    <dgm:cxn modelId="{FEBA3926-FFC5-4238-9557-DFDE10AF5DD4}" type="presParOf" srcId="{21233443-FDBD-43D3-ADA1-ED384BF522E0}" destId="{044CCC89-4A91-4A2F-8CF4-365F5BFE5381}" srcOrd="3" destOrd="0" presId="urn:microsoft.com/office/officeart/2005/8/layout/hProcess9"/>
    <dgm:cxn modelId="{79F50336-23F5-4A56-9D2F-45CC6CE8CD7D}" type="presParOf" srcId="{21233443-FDBD-43D3-ADA1-ED384BF522E0}" destId="{710AB259-1086-4206-BC64-9809A5A8EFEF}" srcOrd="4" destOrd="0" presId="urn:microsoft.com/office/officeart/2005/8/layout/hProcess9"/>
    <dgm:cxn modelId="{CB68D72E-74FD-4EEC-895A-4ED7CF385B37}" type="presParOf" srcId="{21233443-FDBD-43D3-ADA1-ED384BF522E0}" destId="{80C5040C-78FB-4443-B072-E725391178C6}" srcOrd="5" destOrd="0" presId="urn:microsoft.com/office/officeart/2005/8/layout/hProcess9"/>
    <dgm:cxn modelId="{F1273227-6C55-4263-AEAC-4F0936F2D612}" type="presParOf" srcId="{21233443-FDBD-43D3-ADA1-ED384BF522E0}" destId="{6B6B9CDE-E783-484A-BEB0-38F715543087}" srcOrd="6" destOrd="0" presId="urn:microsoft.com/office/officeart/2005/8/layout/hProcess9"/>
    <dgm:cxn modelId="{BA7BFAEF-B839-464D-BC54-BC911AE32DC4}" type="presParOf" srcId="{21233443-FDBD-43D3-ADA1-ED384BF522E0}" destId="{B69ADF17-48ED-46D1-A821-48842F976115}" srcOrd="7" destOrd="0" presId="urn:microsoft.com/office/officeart/2005/8/layout/hProcess9"/>
    <dgm:cxn modelId="{50BE8F5F-999F-4171-B256-EFA489396CE1}" type="presParOf" srcId="{21233443-FDBD-43D3-ADA1-ED384BF522E0}" destId="{59E417FA-5DE5-4419-9076-8795EA67EA2A}" srcOrd="8" destOrd="0" presId="urn:microsoft.com/office/officeart/2005/8/layout/hProcess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C30F47-F541-4BF4-8EF3-6F34F0AB3837}">
      <dsp:nvSpPr>
        <dsp:cNvPr id="0" name=""/>
        <dsp:cNvSpPr/>
      </dsp:nvSpPr>
      <dsp:spPr>
        <a:xfrm>
          <a:off x="3583" y="0"/>
          <a:ext cx="7332414" cy="3089656"/>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t>Recognize revenue to depict the transfer of promised goods or services to customers in an amount that reflects the consideration to which the entity expects to be entitled in exchange for those goods or services</a:t>
          </a:r>
          <a:endParaRPr lang="en-US" sz="3100" kern="1200" dirty="0"/>
        </a:p>
      </dsp:txBody>
      <dsp:txXfrm>
        <a:off x="3583" y="0"/>
        <a:ext cx="7332414" cy="308965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01B1D9-A4F6-4BB8-B212-38EAD6B64D61}">
      <dsp:nvSpPr>
        <dsp:cNvPr id="0" name=""/>
        <dsp:cNvSpPr/>
      </dsp:nvSpPr>
      <dsp:spPr>
        <a:xfrm>
          <a:off x="581620" y="0"/>
          <a:ext cx="6591697" cy="4479925"/>
        </a:xfrm>
        <a:prstGeom prst="rightArrow">
          <a:avLst/>
        </a:prstGeom>
        <a:solidFill>
          <a:schemeClr val="accent3">
            <a:tint val="4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EB94202C-2D6F-4BF3-8583-6A0D0E3DF544}">
      <dsp:nvSpPr>
        <dsp:cNvPr id="0" name=""/>
        <dsp:cNvSpPr/>
      </dsp:nvSpPr>
      <dsp:spPr>
        <a:xfrm>
          <a:off x="3407" y="1343977"/>
          <a:ext cx="1490023" cy="1791970"/>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Identify the contract with a customer</a:t>
          </a:r>
          <a:endParaRPr lang="en-US" sz="1600" kern="1200" dirty="0"/>
        </a:p>
      </dsp:txBody>
      <dsp:txXfrm>
        <a:off x="3407" y="1343977"/>
        <a:ext cx="1490023" cy="1791970"/>
      </dsp:txXfrm>
    </dsp:sp>
    <dsp:sp modelId="{E975ED36-28FF-44C7-B2CD-F6ED2D7222FF}">
      <dsp:nvSpPr>
        <dsp:cNvPr id="0" name=""/>
        <dsp:cNvSpPr/>
      </dsp:nvSpPr>
      <dsp:spPr>
        <a:xfrm>
          <a:off x="1567932" y="1343977"/>
          <a:ext cx="1490023" cy="1791970"/>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Identify the separate performance obligations in the contract</a:t>
          </a:r>
          <a:endParaRPr lang="en-US" sz="1600" kern="1200" dirty="0"/>
        </a:p>
      </dsp:txBody>
      <dsp:txXfrm>
        <a:off x="1567932" y="1343977"/>
        <a:ext cx="1490023" cy="1791970"/>
      </dsp:txXfrm>
    </dsp:sp>
    <dsp:sp modelId="{710AB259-1086-4206-BC64-9809A5A8EFEF}">
      <dsp:nvSpPr>
        <dsp:cNvPr id="0" name=""/>
        <dsp:cNvSpPr/>
      </dsp:nvSpPr>
      <dsp:spPr>
        <a:xfrm>
          <a:off x="3132457" y="1343977"/>
          <a:ext cx="1490023" cy="1791970"/>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Determine the transaction price</a:t>
          </a:r>
          <a:endParaRPr lang="en-US" sz="1600" kern="1200" dirty="0"/>
        </a:p>
      </dsp:txBody>
      <dsp:txXfrm>
        <a:off x="3132457" y="1343977"/>
        <a:ext cx="1490023" cy="1791970"/>
      </dsp:txXfrm>
    </dsp:sp>
    <dsp:sp modelId="{6B6B9CDE-E783-484A-BEB0-38F715543087}">
      <dsp:nvSpPr>
        <dsp:cNvPr id="0" name=""/>
        <dsp:cNvSpPr/>
      </dsp:nvSpPr>
      <dsp:spPr>
        <a:xfrm>
          <a:off x="4696981" y="1343977"/>
          <a:ext cx="1490023" cy="1791970"/>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Allocate the transaction price to the separate performance obligations</a:t>
          </a:r>
          <a:endParaRPr lang="en-US" sz="1600" kern="1200" dirty="0"/>
        </a:p>
      </dsp:txBody>
      <dsp:txXfrm>
        <a:off x="4696981" y="1343977"/>
        <a:ext cx="1490023" cy="1791970"/>
      </dsp:txXfrm>
    </dsp:sp>
    <dsp:sp modelId="{59E417FA-5DE5-4419-9076-8795EA67EA2A}">
      <dsp:nvSpPr>
        <dsp:cNvPr id="0" name=""/>
        <dsp:cNvSpPr/>
      </dsp:nvSpPr>
      <dsp:spPr>
        <a:xfrm>
          <a:off x="6261506" y="1343977"/>
          <a:ext cx="1490023" cy="1791970"/>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Recognize revenue when (or as) each performance obligation is satisfied</a:t>
          </a:r>
          <a:endParaRPr lang="en-US" sz="1600" kern="1200" dirty="0"/>
        </a:p>
      </dsp:txBody>
      <dsp:txXfrm>
        <a:off x="6261506" y="1343977"/>
        <a:ext cx="1490023" cy="17919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17" tIns="45708" rIns="91417" bIns="45708"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17" tIns="45708" rIns="91417" bIns="45708" rtlCol="0"/>
          <a:lstStyle>
            <a:lvl1pPr algn="r">
              <a:defRPr sz="1200"/>
            </a:lvl1pPr>
          </a:lstStyle>
          <a:p>
            <a:fld id="{F5A5D800-D44F-444C-A8CB-74FAABEA03A6}" type="datetime1">
              <a:rPr lang="en-US" smtClean="0"/>
              <a:pPr/>
              <a:t>10/07/2013</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17" tIns="45708" rIns="91417"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17" tIns="45708" rIns="91417" bIns="45708" rtlCol="0" anchor="b"/>
          <a:lstStyle>
            <a:lvl1pPr algn="r">
              <a:defRPr sz="1200"/>
            </a:lvl1pPr>
          </a:lstStyle>
          <a:p>
            <a:fld id="{ECC1394F-B014-FB41-AA46-EF324243F0AD}"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17" tIns="45708" rIns="91417" bIns="45708"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17" tIns="45708" rIns="91417" bIns="45708" rtlCol="0"/>
          <a:lstStyle>
            <a:lvl1pPr algn="r">
              <a:defRPr sz="1200"/>
            </a:lvl1pPr>
          </a:lstStyle>
          <a:p>
            <a:fld id="{EC144AA0-A8ED-864C-967B-D330267E70EA}" type="datetime1">
              <a:rPr lang="en-US" smtClean="0"/>
              <a:pPr/>
              <a:t>10/07/2013</a:t>
            </a:fld>
            <a:endParaRPr lang="en-US" dirty="0"/>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17" tIns="45708" rIns="91417" bIns="45708"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17" tIns="45708" rIns="91417" bIns="457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17" tIns="45708" rIns="91417" bIns="457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17" tIns="45708" rIns="91417" bIns="45708" rtlCol="0" anchor="b"/>
          <a:lstStyle>
            <a:lvl1pPr algn="r">
              <a:defRPr sz="1200"/>
            </a:lvl1pPr>
          </a:lstStyle>
          <a:p>
            <a:fld id="{786ABF07-2BF4-244B-A889-3D2054B29986}"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proposed amendments would permit a private company to elect not to apply VIE guidance for assessing whether it should consolidate a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entity when (1) the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entity and the private company are under common control, (2) the private company has a leasing arrangement with the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entity, and (3) substantially all of the activity between the two entities is related to the leasing activity of the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entity.</a:t>
            </a:r>
          </a:p>
          <a:p>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The accounting alternative, when elected, would be an accounting policy election that would be applied by a private company to all current and future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entities under common control that meet the criteria for applying this approach.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If a private company lessee elects to apply the guidance in this proposed Update, it would be required to disclose additional information about each applicable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entity. Such disclosures would include the key terms of the leasing arrangements, the amount of debt and/or significant liabilities of the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entity under common control, the key terms of existing debt agreements of the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entity under common control, and the key terms of any other explicit interest related to the </a:t>
            </a:r>
            <a:r>
              <a:rPr lang="en-US" sz="1200" kern="1200" baseline="0" dirty="0" err="1" smtClean="0">
                <a:solidFill>
                  <a:schemeClr val="tx1"/>
                </a:solidFill>
                <a:latin typeface="+mn-lt"/>
                <a:ea typeface="+mn-ea"/>
                <a:cs typeface="+mn-cs"/>
              </a:rPr>
              <a:t>lessor</a:t>
            </a:r>
            <a:r>
              <a:rPr lang="en-US" sz="1200" kern="1200" baseline="0" dirty="0" smtClean="0">
                <a:solidFill>
                  <a:schemeClr val="tx1"/>
                </a:solidFill>
                <a:latin typeface="+mn-lt"/>
                <a:ea typeface="+mn-ea"/>
                <a:cs typeface="+mn-cs"/>
              </a:rPr>
              <a:t> entity under common control. In addition, entities that elect this alternative should continue to apply other applicable Codification guidance, including Topic 840, Leases, and Topic 460, Guarantees. </a:t>
            </a: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19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20</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29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30</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31</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32</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33</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6</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35</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36</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37</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38</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86ABF07-2BF4-244B-A889-3D2054B29986}" type="slidenum">
              <a:rPr lang="en-US" smtClean="0"/>
              <a:pPr/>
              <a:t>39</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86ABF07-2BF4-244B-A889-3D2054B29986}" type="slidenum">
              <a:rPr lang="en-US" smtClean="0"/>
              <a:pPr/>
              <a:t>40</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86ABF07-2BF4-244B-A889-3D2054B29986}" type="slidenum">
              <a:rPr lang="en-US" smtClean="0"/>
              <a:pPr/>
              <a:t>41</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86ABF07-2BF4-244B-A889-3D2054B29986}" type="slidenum">
              <a:rPr lang="en-US" smtClean="0"/>
              <a:pPr/>
              <a:t>42</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43</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44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7</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45</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46</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47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ABF07-2BF4-244B-A889-3D2054B29986}"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1406" y="80994"/>
            <a:ext cx="7754875" cy="994771"/>
          </a:xfrm>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4pPr>
              <a:buFont typeface="Arial" pitchFamily="34" charset="0"/>
              <a:buChar char="-"/>
              <a:defRPr/>
            </a:lvl4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6608080"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MG_PPT_050610.jpg"/>
          <p:cNvPicPr>
            <a:picLocks noChangeAspect="1"/>
          </p:cNvPicPr>
          <p:nvPr userDrawn="1"/>
        </p:nvPicPr>
        <p:blipFill>
          <a:blip r:embed="rId2" cstate="print"/>
          <a:stretch>
            <a:fillRect/>
          </a:stretch>
        </p:blipFill>
        <p:spPr>
          <a:xfrm>
            <a:off x="0" y="7315"/>
            <a:ext cx="9144000" cy="6857999"/>
          </a:xfrm>
          <a:prstGeom prst="rect">
            <a:avLst/>
          </a:prstGeom>
        </p:spPr>
      </p:pic>
      <p:sp>
        <p:nvSpPr>
          <p:cNvPr id="9" name="Subtitle 2"/>
          <p:cNvSpPr>
            <a:spLocks noGrp="1"/>
          </p:cNvSpPr>
          <p:nvPr>
            <p:ph type="subTitle" idx="1"/>
          </p:nvPr>
        </p:nvSpPr>
        <p:spPr>
          <a:xfrm>
            <a:off x="826618" y="4756150"/>
            <a:ext cx="7860181" cy="512300"/>
          </a:xfrm>
          <a:prstGeom prst="rect">
            <a:avLst/>
          </a:prstGeom>
        </p:spPr>
        <p:txBody>
          <a:bodyPr anchor="ctr">
            <a:normAutofit/>
          </a:bodyPr>
          <a:lstStyle>
            <a:lvl1pPr marL="0" indent="0" algn="l">
              <a:buNone/>
              <a:defRPr sz="1600" b="0" i="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Title 4"/>
          <p:cNvSpPr>
            <a:spLocks noGrp="1"/>
          </p:cNvSpPr>
          <p:nvPr>
            <p:ph type="title"/>
          </p:nvPr>
        </p:nvSpPr>
        <p:spPr>
          <a:xfrm>
            <a:off x="826618" y="3613150"/>
            <a:ext cx="7860182" cy="1143000"/>
          </a:xfrm>
        </p:spPr>
        <p:txBody>
          <a:bodyPr anchor="ctr">
            <a:normAutofit/>
          </a:bodyPr>
          <a:lstStyle>
            <a:lvl1pPr>
              <a:defRPr sz="3200" b="0">
                <a:latin typeface="Arial" pitchFamily="34" charset="0"/>
                <a:cs typeface="Arial" pitchFamily="34" charset="0"/>
              </a:defRPr>
            </a:lvl1pPr>
          </a:lstStyle>
          <a:p>
            <a:r>
              <a:rPr lang="en-US" dirty="0" smtClean="0"/>
              <a:t>Click to edit Master title style</a:t>
            </a:r>
            <a:endParaRPr lang="en-US" dirty="0"/>
          </a:p>
        </p:txBody>
      </p:sp>
      <p:sp>
        <p:nvSpPr>
          <p:cNvPr id="7" name="Slide Number Placeholder 5"/>
          <p:cNvSpPr txBox="1">
            <a:spLocks/>
          </p:cNvSpPr>
          <p:nvPr userDrawn="1"/>
        </p:nvSpPr>
        <p:spPr>
          <a:xfrm>
            <a:off x="6804939" y="6469555"/>
            <a:ext cx="1783126" cy="233150"/>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600" kern="1200" dirty="0" smtClean="0">
                <a:solidFill>
                  <a:schemeClr val="bg1">
                    <a:lumMod val="65000"/>
                  </a:schemeClr>
                </a:solidFill>
                <a:latin typeface="Arial"/>
                <a:ea typeface="+mn-ea"/>
                <a:cs typeface="Arial"/>
              </a:rPr>
              <a:t>© 2013 McGladrey LLP. All Rights Reserved.</a:t>
            </a:r>
            <a:endParaRPr kumimoji="0" lang="en-US" sz="600" b="0" i="0" u="none" strike="noStrike" kern="1200" cap="none" spc="0" normalizeH="0" baseline="0" noProof="0" dirty="0">
              <a:ln>
                <a:noFill/>
              </a:ln>
              <a:solidFill>
                <a:schemeClr val="bg1">
                  <a:lumMod val="65000"/>
                </a:schemeClr>
              </a:solidFill>
              <a:effectLst/>
              <a:uLnTx/>
              <a:uFillTx/>
              <a:latin typeface="Arial"/>
              <a:ea typeface="+mn-ea"/>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pic>
        <p:nvPicPr>
          <p:cNvPr id="7" name="Picture 6" descr="BlueSlideBackground.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908256" y="3603807"/>
            <a:ext cx="7754875" cy="1151068"/>
          </a:xfrm>
        </p:spPr>
        <p:txBody>
          <a:bodyPr>
            <a:normAutofit/>
          </a:bodyPr>
          <a:lstStyle>
            <a:lvl1pPr>
              <a:defRPr sz="4400" b="1" baseline="0"/>
            </a:lvl1pPr>
          </a:lstStyle>
          <a:p>
            <a:r>
              <a:rPr lang="en-US" smtClean="0"/>
              <a:t>Click to edit Master title style</a:t>
            </a:r>
            <a:endParaRPr lang="en-US" dirty="0"/>
          </a:p>
        </p:txBody>
      </p:sp>
      <p:sp>
        <p:nvSpPr>
          <p:cNvPr id="5" name="Subtitle 2"/>
          <p:cNvSpPr>
            <a:spLocks noGrp="1"/>
          </p:cNvSpPr>
          <p:nvPr>
            <p:ph type="subTitle" idx="1"/>
          </p:nvPr>
        </p:nvSpPr>
        <p:spPr>
          <a:xfrm>
            <a:off x="904665" y="4756150"/>
            <a:ext cx="7460274" cy="512300"/>
          </a:xfrm>
          <a:prstGeom prst="rect">
            <a:avLst/>
          </a:prstGeom>
        </p:spPr>
        <p:txBody>
          <a:bodyPr anchor="t">
            <a:normAutofit/>
          </a:bodyPr>
          <a:lstStyle>
            <a:lvl1pPr marL="0" indent="0" algn="l">
              <a:buNone/>
              <a:defRPr sz="1600" b="0" i="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ack Page">
    <p:spTree>
      <p:nvGrpSpPr>
        <p:cNvPr id="1" name=""/>
        <p:cNvGrpSpPr/>
        <p:nvPr/>
      </p:nvGrpSpPr>
      <p:grpSpPr>
        <a:xfrm>
          <a:off x="0" y="0"/>
          <a:ext cx="0" cy="0"/>
          <a:chOff x="0" y="0"/>
          <a:chExt cx="0" cy="0"/>
        </a:xfrm>
      </p:grpSpPr>
      <p:pic>
        <p:nvPicPr>
          <p:cNvPr id="6" name="Picture 5" descr="MG_PPT_050610.jpg"/>
          <p:cNvPicPr>
            <a:picLocks noChangeAspect="1"/>
          </p:cNvPicPr>
          <p:nvPr userDrawn="1"/>
        </p:nvPicPr>
        <p:blipFill>
          <a:blip r:embed="rId2" cstate="print"/>
          <a:stretch>
            <a:fillRect/>
          </a:stretch>
        </p:blipFill>
        <p:spPr>
          <a:xfrm>
            <a:off x="0" y="7315"/>
            <a:ext cx="9144000" cy="6857999"/>
          </a:xfrm>
          <a:prstGeom prst="rect">
            <a:avLst/>
          </a:prstGeom>
        </p:spPr>
      </p:pic>
      <p:sp>
        <p:nvSpPr>
          <p:cNvPr id="10" name="TextBox 9"/>
          <p:cNvSpPr txBox="1"/>
          <p:nvPr userDrawn="1"/>
        </p:nvSpPr>
        <p:spPr>
          <a:xfrm>
            <a:off x="526695" y="3701200"/>
            <a:ext cx="5398618" cy="1107996"/>
          </a:xfrm>
          <a:prstGeom prst="rect">
            <a:avLst/>
          </a:prstGeom>
          <a:noFill/>
        </p:spPr>
        <p:txBody>
          <a:bodyPr wrap="square" numCol="1" spcCol="182880"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LLP is the U.S. member of </a:t>
            </a:r>
            <a:r>
              <a:rPr kumimoji="0" lang="en-US" sz="800" b="0" i="0" u="none" strike="noStrike" kern="1200" cap="none" spc="0" normalizeH="0" baseline="0" noProof="0" smtClean="0">
                <a:ln>
                  <a:noFill/>
                </a:ln>
                <a:solidFill>
                  <a:prstClr val="white"/>
                </a:solidFill>
                <a:effectLst/>
                <a:uLnTx/>
                <a:uFillTx/>
                <a:latin typeface="+mn-lt"/>
                <a:ea typeface="+mn-ea"/>
                <a:cs typeface="+mn-cs"/>
              </a:rPr>
              <a:t>the RSM </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network of independent accounting, tax and consulting firms. The member firms of RSM collaborate to provide services to global clients, but are separate and distinct legal entities which cannot obligate each other. Each member firm is responsible only for its own acts and omissions, and not those of any other party.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the </a:t>
            </a: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signature, The </a:t>
            </a: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Classic logo, </a:t>
            </a:r>
            <a:r>
              <a:rPr kumimoji="0" lang="en-US" sz="800" b="0" i="1" u="none" strike="noStrike" kern="1200" cap="none" spc="0" normalizeH="0" baseline="0" noProof="0" dirty="0" smtClean="0">
                <a:ln>
                  <a:noFill/>
                </a:ln>
                <a:solidFill>
                  <a:prstClr val="white"/>
                </a:solidFill>
                <a:effectLst/>
                <a:uLnTx/>
                <a:uFillTx/>
                <a:latin typeface="+mn-lt"/>
                <a:ea typeface="+mn-ea"/>
                <a:cs typeface="+mn-cs"/>
              </a:rPr>
              <a:t>The power of being understood, Power comes from being understood </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and</a:t>
            </a:r>
            <a:r>
              <a:rPr kumimoji="0" lang="en-US" sz="800" b="0" i="1" u="none" strike="noStrike" kern="1200" cap="none" spc="0" normalizeH="0" baseline="0" noProof="0" dirty="0" smtClean="0">
                <a:ln>
                  <a:noFill/>
                </a:ln>
                <a:solidFill>
                  <a:prstClr val="white"/>
                </a:solidFill>
                <a:effectLst/>
                <a:uLnTx/>
                <a:uFillTx/>
                <a:latin typeface="+mn-lt"/>
                <a:ea typeface="+mn-ea"/>
                <a:cs typeface="+mn-cs"/>
              </a:rPr>
              <a:t> Experience the power of being understood</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are trademarks of </a:t>
            </a: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LLP.</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 2013 McGladrey LLP. All Rights Reserved.</a:t>
            </a:r>
            <a:endParaRPr kumimoji="0" lang="en-US" sz="800" b="0" i="0" u="none" strike="noStrike" kern="1200" cap="none" spc="0" normalizeH="0" baseline="0" noProof="0" dirty="0">
              <a:ln>
                <a:noFill/>
              </a:ln>
              <a:solidFill>
                <a:prstClr val="white"/>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4674" y="80994"/>
            <a:ext cx="7549285" cy="994771"/>
          </a:xfrm>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4pPr>
              <a:buFont typeface="Arial" pitchFamily="34" charset="0"/>
              <a:buChar char="-"/>
              <a:defRPr/>
            </a:lvl4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04672" y="82296"/>
            <a:ext cx="7563917" cy="99669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4672" y="1600200"/>
            <a:ext cx="3571930" cy="4480560"/>
          </a:xfrm>
        </p:spPr>
        <p:txBody>
          <a:bodyPr>
            <a:normAutofit/>
          </a:bodyPr>
          <a:lstStyle>
            <a:lvl1pPr marL="339725" indent="-339725">
              <a:defRPr sz="2400"/>
            </a:lvl1pPr>
            <a:lvl2pPr marL="690563" indent="-350838">
              <a:defRPr sz="2000"/>
            </a:lvl2pPr>
            <a:lvl3pPr marL="1031875" indent="-341313">
              <a:buSzPct val="100000"/>
              <a:defRPr sz="20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808926" y="1600200"/>
            <a:ext cx="3559663" cy="4480560"/>
          </a:xfrm>
        </p:spPr>
        <p:txBody>
          <a:bodyPr>
            <a:normAutofit/>
          </a:bodyPr>
          <a:lstStyle>
            <a:lvl1pPr marL="339725" indent="-339725">
              <a:defRPr sz="2400"/>
            </a:lvl1pPr>
            <a:lvl2pPr marL="690563" indent="-350838">
              <a:defRPr sz="2000"/>
            </a:lvl2pPr>
            <a:lvl3pPr marL="1031875" indent="-341313">
              <a:buSzPct val="100000"/>
              <a:defRPr sz="20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7"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4672" y="80994"/>
            <a:ext cx="7549287" cy="994771"/>
          </a:xfrm>
        </p:spPr>
        <p:txBody>
          <a:bodyPr/>
          <a:lstStyle/>
          <a:p>
            <a:r>
              <a:rPr lang="en-US" smtClean="0"/>
              <a:t>Click to edit Master title style</a:t>
            </a:r>
            <a:endParaRPr lang="en-US" dirty="0"/>
          </a:p>
        </p:txBody>
      </p:sp>
      <p:sp>
        <p:nvSpPr>
          <p:cNvPr id="4" name="Rectangle 3"/>
          <p:cNvSpPr/>
          <p:nvPr userDrawn="1"/>
        </p:nvSpPr>
        <p:spPr>
          <a:xfrm>
            <a:off x="457200" y="6138154"/>
            <a:ext cx="1994170" cy="5284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MG_PPT_0506104.jpg"/>
          <p:cNvPicPr>
            <a:picLocks noChangeAspect="1"/>
          </p:cNvPicPr>
          <p:nvPr/>
        </p:nvPicPr>
        <p:blipFill>
          <a:blip r:embed="rId10" cstate="screen"/>
          <a:stretch>
            <a:fillRect/>
          </a:stretch>
        </p:blipFill>
        <p:spPr>
          <a:xfrm>
            <a:off x="0" y="0"/>
            <a:ext cx="9144000" cy="6858000"/>
          </a:xfrm>
          <a:prstGeom prst="rect">
            <a:avLst/>
          </a:prstGeom>
        </p:spPr>
      </p:pic>
      <p:sp>
        <p:nvSpPr>
          <p:cNvPr id="2" name="Title Placeholder 1"/>
          <p:cNvSpPr>
            <a:spLocks noGrp="1"/>
          </p:cNvSpPr>
          <p:nvPr>
            <p:ph type="title"/>
          </p:nvPr>
        </p:nvSpPr>
        <p:spPr>
          <a:xfrm>
            <a:off x="981406" y="80994"/>
            <a:ext cx="7754875" cy="994771"/>
          </a:xfrm>
          <a:prstGeom prst="rect">
            <a:avLst/>
          </a:prstGeom>
        </p:spPr>
        <p:txBody>
          <a:bodyPr vert="horz" lIns="91440" tIns="45720" rIns="91440" bIns="45720" rtlCol="0" anchor="ctr"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1406" y="1600200"/>
            <a:ext cx="7754875" cy="448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txBox="1">
            <a:spLocks/>
          </p:cNvSpPr>
          <p:nvPr userDrawn="1"/>
        </p:nvSpPr>
        <p:spPr>
          <a:xfrm>
            <a:off x="6702529" y="6550020"/>
            <a:ext cx="1783126" cy="233150"/>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600" kern="1200" dirty="0" smtClean="0">
                <a:solidFill>
                  <a:schemeClr val="bg1">
                    <a:lumMod val="65000"/>
                  </a:schemeClr>
                </a:solidFill>
                <a:latin typeface="Arial"/>
                <a:ea typeface="+mn-ea"/>
                <a:cs typeface="Arial"/>
              </a:rPr>
              <a:t>© 2013 McGladrey LLP. All Rights Reserved.</a:t>
            </a:r>
            <a:endParaRPr kumimoji="0" lang="en-US" sz="600" b="0" i="0" u="none" strike="noStrike" kern="1200" cap="none" spc="0" normalizeH="0" baseline="0" noProof="0" dirty="0">
              <a:ln>
                <a:noFill/>
              </a:ln>
              <a:solidFill>
                <a:schemeClr val="bg1">
                  <a:lumMod val="65000"/>
                </a:schemeClr>
              </a:solidFill>
              <a:effectLst/>
              <a:uLnTx/>
              <a:uFillTx/>
              <a:latin typeface="Arial"/>
              <a:ea typeface="+mn-ea"/>
              <a:cs typeface="Arial"/>
            </a:endParaRPr>
          </a:p>
        </p:txBody>
      </p:sp>
      <p:sp>
        <p:nvSpPr>
          <p:cNvPr id="6"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7" r:id="rId2"/>
    <p:sldLayoutId id="2147483649" r:id="rId3"/>
    <p:sldLayoutId id="2147483668" r:id="rId4"/>
    <p:sldLayoutId id="2147483669" r:id="rId5"/>
    <p:sldLayoutId id="2147483670" r:id="rId6"/>
    <p:sldLayoutId id="2147483671" r:id="rId7"/>
    <p:sldLayoutId id="2147483672" r:id="rId8"/>
  </p:sldLayoutIdLst>
  <p:hf sldNum="0" hdr="0" ftr="0" dt="0"/>
  <p:txStyles>
    <p:titleStyle>
      <a:lvl1pPr algn="l" defTabSz="457200" rtl="0" eaLnBrk="1" latinLnBrk="0" hangingPunct="1">
        <a:spcBef>
          <a:spcPct val="0"/>
        </a:spcBef>
        <a:buNone/>
        <a:defRPr sz="2800" b="0" i="0" kern="1200">
          <a:solidFill>
            <a:schemeClr val="bg1"/>
          </a:solidFill>
          <a:latin typeface="Arial" pitchFamily="34" charset="0"/>
          <a:ea typeface="+mj-ea"/>
          <a:cs typeface="Arial" pitchFamily="34" charset="0"/>
        </a:defRPr>
      </a:lvl1pPr>
    </p:titleStyle>
    <p:bodyStyle>
      <a:lvl1pPr marL="347663" indent="-347663" algn="l" defTabSz="457200" rtl="0" eaLnBrk="1" latinLnBrk="0" hangingPunct="1">
        <a:spcBef>
          <a:spcPct val="20000"/>
        </a:spcBef>
        <a:buSzPct val="100000"/>
        <a:buFont typeface="Wingdings" charset="2"/>
        <a:buChar char="§"/>
        <a:defRPr sz="2400" b="0" i="0" kern="1200">
          <a:solidFill>
            <a:srgbClr val="464847"/>
          </a:solidFill>
          <a:latin typeface="Arial"/>
          <a:ea typeface="+mn-ea"/>
          <a:cs typeface="Arial"/>
        </a:defRPr>
      </a:lvl1pPr>
      <a:lvl2pPr marL="804863" indent="-347663" algn="l" defTabSz="457200" rtl="0" eaLnBrk="1" latinLnBrk="0" hangingPunct="1">
        <a:spcBef>
          <a:spcPct val="20000"/>
        </a:spcBef>
        <a:buSzPct val="130000"/>
        <a:buFont typeface="Arial" pitchFamily="34" charset="0"/>
        <a:buChar char="-"/>
        <a:tabLst/>
        <a:defRPr sz="2000" b="0" i="0" kern="1200">
          <a:solidFill>
            <a:srgbClr val="464847"/>
          </a:solidFill>
          <a:latin typeface="Arial"/>
          <a:ea typeface="+mn-ea"/>
          <a:cs typeface="Arial"/>
        </a:defRPr>
      </a:lvl2pPr>
      <a:lvl3pPr marL="1262063" indent="-347663" algn="l" defTabSz="457200" rtl="0" eaLnBrk="1" latinLnBrk="0" hangingPunct="1">
        <a:spcBef>
          <a:spcPct val="20000"/>
        </a:spcBef>
        <a:buSzPct val="130000"/>
        <a:buFont typeface="Arial" pitchFamily="34" charset="0"/>
        <a:buChar char="•"/>
        <a:defRPr sz="2000" b="0" i="0" kern="1200">
          <a:solidFill>
            <a:srgbClr val="464847"/>
          </a:solidFill>
          <a:latin typeface="Arial"/>
          <a:ea typeface="+mn-ea"/>
          <a:cs typeface="Arial"/>
        </a:defRPr>
      </a:lvl3pPr>
      <a:lvl4pPr marL="1719263" indent="-347663" algn="l" defTabSz="457200" rtl="0" eaLnBrk="1" latinLnBrk="0" hangingPunct="1">
        <a:spcBef>
          <a:spcPct val="20000"/>
        </a:spcBef>
        <a:buSzPct val="130000"/>
        <a:buFont typeface="Arial" pitchFamily="34" charset="0"/>
        <a:buChar char="-"/>
        <a:defRPr sz="2000" b="0" i="0" kern="1200">
          <a:solidFill>
            <a:srgbClr val="464847"/>
          </a:solidFill>
          <a:latin typeface="Arial"/>
          <a:ea typeface="+mn-ea"/>
          <a:cs typeface="Arial"/>
        </a:defRPr>
      </a:lvl4pPr>
      <a:lvl5pPr marL="2176463" indent="-347663" algn="l" defTabSz="457200" rtl="0" eaLnBrk="1" latinLnBrk="0" hangingPunct="1">
        <a:spcBef>
          <a:spcPct val="20000"/>
        </a:spcBef>
        <a:buSzPct val="130000"/>
        <a:buFont typeface="Arial" pitchFamily="34" charset="0"/>
        <a:buChar char="◦"/>
        <a:defRPr sz="2000" b="0" i="0" kern="1200">
          <a:solidFill>
            <a:srgbClr val="46484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5.xml"/><Relationship Id="rId7" Type="http://schemas.openxmlformats.org/officeDocument/2006/relationships/diagramColors" Target="../diagrams/colors1.xml"/><Relationship Id="rId2" Type="http://schemas.openxmlformats.org/officeDocument/2006/relationships/slideLayout" Target="../slideLayouts/slideLayout6.xml"/><Relationship Id="rId1" Type="http://schemas.openxmlformats.org/officeDocument/2006/relationships/tags" Target="../tags/tag1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4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8.xml"/><Relationship Id="rId7" Type="http://schemas.openxmlformats.org/officeDocument/2006/relationships/diagramColors" Target="../diagrams/colors2.xml"/><Relationship Id="rId2" Type="http://schemas.openxmlformats.org/officeDocument/2006/relationships/slideLayout" Target="../slideLayouts/slideLayout6.xml"/><Relationship Id="rId1" Type="http://schemas.openxmlformats.org/officeDocument/2006/relationships/tags" Target="../tags/tag1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47.xml.rels><?xml version="1.0" encoding="UTF-8" standalone="yes"?>
<Relationships xmlns="http://schemas.openxmlformats.org/package/2006/relationships"><Relationship Id="rId8" Type="http://schemas.openxmlformats.org/officeDocument/2006/relationships/hyperlink" Target="http://www.facebook.com/McGladreyNews" TargetMode="External"/><Relationship Id="rId13" Type="http://schemas.openxmlformats.org/officeDocument/2006/relationships/image" Target="../media/image10.png"/><Relationship Id="rId3" Type="http://schemas.openxmlformats.org/officeDocument/2006/relationships/hyperlink" Target="http://mcgladreypullen.com/" TargetMode="External"/><Relationship Id="rId7" Type="http://schemas.openxmlformats.org/officeDocument/2006/relationships/hyperlink" Target="http://mcgladrey.com/Services/International-Business-Services" TargetMode="External"/><Relationship Id="rId12" Type="http://schemas.openxmlformats.org/officeDocument/2006/relationships/hyperlink" Target="http://www.youtube.com/McGladreyNews" TargetMode="Externa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hyperlink" Target="http://mcgladrey.com/Services/Wealth-Management" TargetMode="External"/><Relationship Id="rId11" Type="http://schemas.openxmlformats.org/officeDocument/2006/relationships/image" Target="../media/image9.jpeg"/><Relationship Id="rId5" Type="http://schemas.openxmlformats.org/officeDocument/2006/relationships/hyperlink" Target="http://mcgladrey.com/Services/Consulting-Services" TargetMode="External"/><Relationship Id="rId15" Type="http://schemas.openxmlformats.org/officeDocument/2006/relationships/image" Target="../media/image11.png"/><Relationship Id="rId10" Type="http://schemas.openxmlformats.org/officeDocument/2006/relationships/hyperlink" Target="http://www.twitter.com/mcgladrey" TargetMode="External"/><Relationship Id="rId4" Type="http://schemas.openxmlformats.org/officeDocument/2006/relationships/hyperlink" Target="http://mcgladrey.com/Services/Tax-Services" TargetMode="External"/><Relationship Id="rId9" Type="http://schemas.openxmlformats.org/officeDocument/2006/relationships/image" Target="../media/image8.png"/><Relationship Id="rId14" Type="http://schemas.openxmlformats.org/officeDocument/2006/relationships/hyperlink" Target="http://www.linkedin.com/company/3743?trk=tyah"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October 8, 2013</a:t>
            </a:r>
            <a:endParaRPr lang="en-US" dirty="0"/>
          </a:p>
        </p:txBody>
      </p:sp>
      <p:sp>
        <p:nvSpPr>
          <p:cNvPr id="3" name="Title 2"/>
          <p:cNvSpPr>
            <a:spLocks noGrp="1"/>
          </p:cNvSpPr>
          <p:nvPr>
            <p:ph type="title"/>
          </p:nvPr>
        </p:nvSpPr>
        <p:spPr/>
        <p:txBody>
          <a:bodyPr/>
          <a:lstStyle/>
          <a:p>
            <a:r>
              <a:rPr lang="en-US" dirty="0" smtClean="0"/>
              <a:t>Massachusetts CFMA </a:t>
            </a:r>
            <a:br>
              <a:rPr lang="en-US" dirty="0" smtClean="0"/>
            </a:br>
            <a:r>
              <a:rPr lang="en-US" dirty="0" smtClean="0"/>
              <a:t>Accounting Update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AICPA’s FRF for SMEs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Examples of significant differences between FRF for SMEs and U.S. GAAP</a:t>
            </a:r>
          </a:p>
          <a:p>
            <a:pPr lvl="1"/>
            <a:endParaRPr lang="en-US" dirty="0" smtClean="0"/>
          </a:p>
        </p:txBody>
      </p:sp>
      <p:graphicFrame>
        <p:nvGraphicFramePr>
          <p:cNvPr id="4" name="Content Placeholder 3"/>
          <p:cNvGraphicFramePr>
            <a:graphicFrameLocks/>
          </p:cNvGraphicFramePr>
          <p:nvPr/>
        </p:nvGraphicFramePr>
        <p:xfrm>
          <a:off x="548481" y="2695575"/>
          <a:ext cx="8047038" cy="2352040"/>
        </p:xfrm>
        <a:graphic>
          <a:graphicData uri="http://schemas.openxmlformats.org/drawingml/2006/table">
            <a:tbl>
              <a:tblPr firstRow="1" bandRow="1">
                <a:tableStyleId>{F5AB1C69-6EDB-4FF4-983F-18BD219EF322}</a:tableStyleId>
              </a:tblPr>
              <a:tblGrid>
                <a:gridCol w="2194879"/>
                <a:gridCol w="3224587"/>
                <a:gridCol w="2627572"/>
              </a:tblGrid>
              <a:tr h="370840">
                <a:tc>
                  <a:txBody>
                    <a:bodyPr/>
                    <a:lstStyle/>
                    <a:p>
                      <a:endParaRPr lang="en-US" sz="1600" dirty="0"/>
                    </a:p>
                  </a:txBody>
                  <a:tcPr/>
                </a:tc>
                <a:tc>
                  <a:txBody>
                    <a:bodyPr/>
                    <a:lstStyle/>
                    <a:p>
                      <a:pPr algn="ctr"/>
                      <a:r>
                        <a:rPr lang="en-US" sz="1600" dirty="0" smtClean="0"/>
                        <a:t>FRF for SMEs </a:t>
                      </a:r>
                      <a:endParaRPr lang="en-US" sz="1600" dirty="0"/>
                    </a:p>
                  </a:txBody>
                  <a:tcPr/>
                </a:tc>
                <a:tc>
                  <a:txBody>
                    <a:bodyPr/>
                    <a:lstStyle/>
                    <a:p>
                      <a:pPr algn="ctr"/>
                      <a:r>
                        <a:rPr lang="en-US" sz="1600" dirty="0" smtClean="0"/>
                        <a:t>U.S. GAAP</a:t>
                      </a:r>
                      <a:endParaRPr lang="en-US" sz="1600" dirty="0"/>
                    </a:p>
                  </a:txBody>
                  <a:tcPr/>
                </a:tc>
              </a:tr>
              <a:tr h="370840">
                <a:tc>
                  <a:txBody>
                    <a:bodyPr/>
                    <a:lstStyle/>
                    <a:p>
                      <a:r>
                        <a:rPr lang="en-US" sz="1600" dirty="0" smtClean="0"/>
                        <a:t>Income taxes</a:t>
                      </a:r>
                      <a:endParaRPr lang="en-US" sz="1600" dirty="0"/>
                    </a:p>
                  </a:txBody>
                  <a:tcPr/>
                </a:tc>
                <a:tc>
                  <a:txBody>
                    <a:bodyPr/>
                    <a:lstStyle/>
                    <a:p>
                      <a:r>
                        <a:rPr lang="en-US" sz="1600" dirty="0" smtClean="0"/>
                        <a:t>Choose</a:t>
                      </a:r>
                      <a:r>
                        <a:rPr lang="en-US" sz="1600" baseline="0" dirty="0" smtClean="0"/>
                        <a:t> between a taxes payable method and deferred income taxes method</a:t>
                      </a:r>
                      <a:endParaRPr lang="en-US" sz="1600" dirty="0"/>
                    </a:p>
                  </a:txBody>
                  <a:tcPr/>
                </a:tc>
                <a:tc>
                  <a:txBody>
                    <a:bodyPr/>
                    <a:lstStyle/>
                    <a:p>
                      <a:r>
                        <a:rPr lang="en-US" sz="1600" dirty="0" smtClean="0"/>
                        <a:t>Comprehensive deferred income tax accounting model</a:t>
                      </a:r>
                      <a:r>
                        <a:rPr lang="en-US" sz="1600" baseline="0" dirty="0" smtClean="0"/>
                        <a:t> is provided</a:t>
                      </a:r>
                      <a:endParaRPr lang="en-US" sz="1600" dirty="0"/>
                    </a:p>
                  </a:txBody>
                  <a:tcPr/>
                </a:tc>
              </a:tr>
              <a:tr h="370840">
                <a:tc>
                  <a:txBody>
                    <a:bodyPr/>
                    <a:lstStyle/>
                    <a:p>
                      <a:r>
                        <a:rPr lang="en-US" sz="1600" dirty="0" smtClean="0"/>
                        <a:t>Uncertain tax positions</a:t>
                      </a:r>
                      <a:endParaRPr lang="en-US" sz="1600" dirty="0"/>
                    </a:p>
                  </a:txBody>
                  <a:tcPr/>
                </a:tc>
                <a:tc>
                  <a:txBody>
                    <a:bodyPr/>
                    <a:lstStyle/>
                    <a:p>
                      <a:r>
                        <a:rPr lang="en-US" sz="1600" dirty="0" smtClean="0"/>
                        <a:t>Does not</a:t>
                      </a:r>
                      <a:r>
                        <a:rPr lang="en-US" sz="1600" baseline="0" dirty="0" smtClean="0"/>
                        <a:t> incorporate concept</a:t>
                      </a:r>
                      <a:endParaRPr lang="en-US" sz="1600" dirty="0"/>
                    </a:p>
                  </a:txBody>
                  <a:tcPr/>
                </a:tc>
                <a:tc>
                  <a:txBody>
                    <a:bodyPr/>
                    <a:lstStyle/>
                    <a:p>
                      <a:r>
                        <a:rPr lang="en-US" sz="1600" dirty="0" smtClean="0"/>
                        <a:t>Provides specific accounting</a:t>
                      </a:r>
                      <a:r>
                        <a:rPr lang="en-US" sz="1600" baseline="0" dirty="0" smtClean="0"/>
                        <a:t> model</a:t>
                      </a:r>
                      <a:endParaRPr lang="en-US" sz="1600" dirty="0"/>
                    </a:p>
                  </a:txBody>
                  <a:tcPr/>
                </a:tc>
              </a:tr>
              <a:tr h="370840">
                <a:tc>
                  <a:txBody>
                    <a:bodyPr/>
                    <a:lstStyle/>
                    <a:p>
                      <a:r>
                        <a:rPr lang="en-US" sz="1600" dirty="0" smtClean="0"/>
                        <a:t>Comprehensive income</a:t>
                      </a:r>
                      <a:endParaRPr lang="en-US" sz="1600" dirty="0"/>
                    </a:p>
                  </a:txBody>
                  <a:tcPr/>
                </a:tc>
                <a:tc>
                  <a:txBody>
                    <a:bodyPr/>
                    <a:lstStyle/>
                    <a:p>
                      <a:r>
                        <a:rPr lang="en-US" sz="1600" dirty="0" smtClean="0"/>
                        <a:t>Does not incorporate concept</a:t>
                      </a:r>
                      <a:endParaRPr lang="en-US" sz="1600" dirty="0"/>
                    </a:p>
                  </a:txBody>
                  <a:tcPr/>
                </a:tc>
                <a:tc>
                  <a:txBody>
                    <a:bodyPr/>
                    <a:lstStyle/>
                    <a:p>
                      <a:r>
                        <a:rPr lang="en-US" sz="1600" dirty="0" smtClean="0"/>
                        <a:t>Incorporates concept</a:t>
                      </a:r>
                      <a:endParaRPr lang="en-US" sz="1600" dirty="0"/>
                    </a:p>
                  </a:txBody>
                  <a:tcPr/>
                </a:tc>
              </a:tr>
            </a:tbl>
          </a:graphicData>
        </a:graphic>
      </p:graphicFrame>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10</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AICPA’s FRF for SMEs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Examples of significant differences between FRF for SMEs and U.S. GAAP</a:t>
            </a:r>
          </a:p>
          <a:p>
            <a:pPr lvl="1"/>
            <a:endParaRPr lang="en-US" dirty="0" smtClean="0"/>
          </a:p>
        </p:txBody>
      </p:sp>
      <p:graphicFrame>
        <p:nvGraphicFramePr>
          <p:cNvPr id="4" name="Content Placeholder 3"/>
          <p:cNvGraphicFramePr>
            <a:graphicFrameLocks/>
          </p:cNvGraphicFramePr>
          <p:nvPr/>
        </p:nvGraphicFramePr>
        <p:xfrm>
          <a:off x="548481" y="2771775"/>
          <a:ext cx="8047038" cy="2016760"/>
        </p:xfrm>
        <a:graphic>
          <a:graphicData uri="http://schemas.openxmlformats.org/drawingml/2006/table">
            <a:tbl>
              <a:tblPr firstRow="1" bandRow="1">
                <a:tableStyleId>{F5AB1C69-6EDB-4FF4-983F-18BD219EF322}</a:tableStyleId>
              </a:tblPr>
              <a:tblGrid>
                <a:gridCol w="2307557"/>
                <a:gridCol w="3008474"/>
                <a:gridCol w="2731007"/>
              </a:tblGrid>
              <a:tr h="370840">
                <a:tc>
                  <a:txBody>
                    <a:bodyPr/>
                    <a:lstStyle/>
                    <a:p>
                      <a:endParaRPr lang="en-US" sz="1600" dirty="0"/>
                    </a:p>
                  </a:txBody>
                  <a:tcPr/>
                </a:tc>
                <a:tc>
                  <a:txBody>
                    <a:bodyPr/>
                    <a:lstStyle/>
                    <a:p>
                      <a:pPr algn="ctr"/>
                      <a:r>
                        <a:rPr lang="en-US" sz="1600" dirty="0" smtClean="0"/>
                        <a:t>FRF for SMEs </a:t>
                      </a:r>
                      <a:endParaRPr lang="en-US" sz="1600" dirty="0"/>
                    </a:p>
                  </a:txBody>
                  <a:tcPr/>
                </a:tc>
                <a:tc>
                  <a:txBody>
                    <a:bodyPr/>
                    <a:lstStyle/>
                    <a:p>
                      <a:pPr algn="ctr"/>
                      <a:r>
                        <a:rPr lang="en-US" sz="1600" dirty="0" smtClean="0"/>
                        <a:t>U.S. GAAP</a:t>
                      </a:r>
                      <a:endParaRPr lang="en-US" sz="1600" dirty="0"/>
                    </a:p>
                  </a:txBody>
                  <a:tcPr/>
                </a:tc>
              </a:tr>
              <a:tr h="370840">
                <a:tc>
                  <a:txBody>
                    <a:bodyPr/>
                    <a:lstStyle/>
                    <a:p>
                      <a:r>
                        <a:rPr lang="en-US" sz="1600" dirty="0" smtClean="0"/>
                        <a:t>Stock-based compensation</a:t>
                      </a:r>
                      <a:endParaRPr lang="en-US" sz="1600" dirty="0"/>
                    </a:p>
                  </a:txBody>
                  <a:tcPr/>
                </a:tc>
                <a:tc>
                  <a:txBody>
                    <a:bodyPr/>
                    <a:lstStyle/>
                    <a:p>
                      <a:r>
                        <a:rPr lang="en-US" sz="1600" dirty="0" smtClean="0"/>
                        <a:t>Disclosure only</a:t>
                      </a:r>
                      <a:endParaRPr lang="en-US" sz="1600" dirty="0"/>
                    </a:p>
                  </a:txBody>
                  <a:tcPr/>
                </a:tc>
                <a:tc>
                  <a:txBody>
                    <a:bodyPr/>
                    <a:lstStyle/>
                    <a:p>
                      <a:r>
                        <a:rPr lang="en-US" sz="1600" dirty="0" smtClean="0"/>
                        <a:t>Provides comprehensive accounting model</a:t>
                      </a:r>
                      <a:endParaRPr lang="en-US" sz="1600" dirty="0"/>
                    </a:p>
                  </a:txBody>
                  <a:tcPr/>
                </a:tc>
              </a:tr>
              <a:tr h="370840">
                <a:tc>
                  <a:txBody>
                    <a:bodyPr/>
                    <a:lstStyle/>
                    <a:p>
                      <a:r>
                        <a:rPr lang="en-US" sz="1600" dirty="0" smtClean="0"/>
                        <a:t>Defined benefit plans</a:t>
                      </a:r>
                      <a:endParaRPr lang="en-US" sz="1600" dirty="0"/>
                    </a:p>
                  </a:txBody>
                  <a:tcPr/>
                </a:tc>
                <a:tc>
                  <a:txBody>
                    <a:bodyPr/>
                    <a:lstStyle/>
                    <a:p>
                      <a:r>
                        <a:rPr lang="en-US" sz="1600" dirty="0" smtClean="0"/>
                        <a:t>Choose between</a:t>
                      </a:r>
                      <a:r>
                        <a:rPr lang="en-US" sz="1600" baseline="0" dirty="0" smtClean="0"/>
                        <a:t> current contribution payable method or one of two accrued benefit obligation methods</a:t>
                      </a:r>
                      <a:endParaRPr lang="en-US" sz="1600" dirty="0"/>
                    </a:p>
                  </a:txBody>
                  <a:tcPr/>
                </a:tc>
                <a:tc>
                  <a:txBody>
                    <a:bodyPr/>
                    <a:lstStyle/>
                    <a:p>
                      <a:r>
                        <a:rPr lang="en-US" sz="1600" dirty="0" smtClean="0"/>
                        <a:t>Requires</a:t>
                      </a:r>
                      <a:r>
                        <a:rPr lang="en-US" sz="1600" baseline="0" dirty="0" smtClean="0"/>
                        <a:t> use of a projected benefit obligation method</a:t>
                      </a:r>
                      <a:endParaRPr lang="en-US" sz="1600" dirty="0"/>
                    </a:p>
                  </a:txBody>
                  <a:tcPr/>
                </a:tc>
              </a:tr>
            </a:tbl>
          </a:graphicData>
        </a:graphic>
      </p:graphicFrame>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11</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AICPA’s FRF for SMEs</a:t>
            </a:r>
            <a:endParaRPr lang="en-US" dirty="0"/>
          </a:p>
        </p:txBody>
      </p:sp>
      <p:sp>
        <p:nvSpPr>
          <p:cNvPr id="3" name="Content Placeholder 2"/>
          <p:cNvSpPr>
            <a:spLocks noGrp="1"/>
          </p:cNvSpPr>
          <p:nvPr>
            <p:ph idx="1"/>
          </p:nvPr>
        </p:nvSpPr>
        <p:spPr/>
        <p:txBody>
          <a:bodyPr>
            <a:noAutofit/>
          </a:bodyPr>
          <a:lstStyle/>
          <a:p>
            <a:r>
              <a:rPr lang="en-US" dirty="0" smtClean="0"/>
              <a:t>Transition: Apply the FRF for SMEs to the opening balance sheet</a:t>
            </a:r>
          </a:p>
          <a:p>
            <a:pPr lvl="1"/>
            <a:r>
              <a:rPr lang="en-US" dirty="0" smtClean="0"/>
              <a:t>Retrospective application</a:t>
            </a:r>
          </a:p>
          <a:p>
            <a:pPr lvl="1"/>
            <a:r>
              <a:rPr lang="en-US" dirty="0" smtClean="0"/>
              <a:t>Exemptions related to the following are provided:</a:t>
            </a:r>
          </a:p>
          <a:p>
            <a:pPr lvl="2"/>
            <a:r>
              <a:rPr lang="en-US" dirty="0" smtClean="0"/>
              <a:t>Business combinations</a:t>
            </a:r>
          </a:p>
          <a:p>
            <a:pPr lvl="2"/>
            <a:r>
              <a:rPr lang="en-US" dirty="0" smtClean="0"/>
              <a:t>Financial assets and liabilities</a:t>
            </a:r>
          </a:p>
          <a:p>
            <a:pPr lvl="2"/>
            <a:r>
              <a:rPr lang="en-US" dirty="0" smtClean="0"/>
              <a:t>Asset retirement obligations</a:t>
            </a:r>
          </a:p>
          <a:p>
            <a:pPr lvl="1"/>
            <a:r>
              <a:rPr lang="en-US" dirty="0" smtClean="0"/>
              <a:t>Prohibited from retrospective application of certain principles related to the following:</a:t>
            </a:r>
          </a:p>
          <a:p>
            <a:pPr lvl="2"/>
            <a:r>
              <a:rPr lang="en-US" dirty="0" smtClean="0"/>
              <a:t>Derecognition of financial assets and financial liabilities</a:t>
            </a:r>
          </a:p>
          <a:p>
            <a:pPr lvl="2"/>
            <a:r>
              <a:rPr lang="en-US" dirty="0" smtClean="0"/>
              <a:t>Estimates</a:t>
            </a:r>
          </a:p>
          <a:p>
            <a:pPr lvl="2"/>
            <a:r>
              <a:rPr lang="en-US" dirty="0" smtClean="0"/>
              <a:t>Noncontrolling interests</a:t>
            </a:r>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12</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Private Company Council  Developments</a:t>
            </a:r>
            <a:endParaRPr lang="en-US" dirty="0"/>
          </a:p>
        </p:txBody>
      </p:sp>
      <p:sp>
        <p:nvSpPr>
          <p:cNvPr id="7" name="Subtitle 6"/>
          <p:cNvSpPr>
            <a:spLocks noGrp="1"/>
          </p:cNvSpPr>
          <p:nvPr>
            <p:ph type="subTitle" idx="1"/>
          </p:nvPr>
        </p:nvSpPr>
        <p:spPr/>
        <p:txBody>
          <a:bodyP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Private Company Council (PCC)</a:t>
            </a:r>
            <a:endParaRPr lang="en-US" dirty="0"/>
          </a:p>
        </p:txBody>
      </p:sp>
      <p:sp>
        <p:nvSpPr>
          <p:cNvPr id="22532" name="Rectangle 3"/>
          <p:cNvSpPr>
            <a:spLocks noGrp="1" noChangeArrowheads="1"/>
          </p:cNvSpPr>
          <p:nvPr>
            <p:ph idx="1"/>
          </p:nvPr>
        </p:nvSpPr>
        <p:spPr/>
        <p:txBody>
          <a:bodyPr>
            <a:normAutofit/>
          </a:bodyPr>
          <a:lstStyle/>
          <a:p>
            <a:r>
              <a:rPr lang="en-US" dirty="0" smtClean="0"/>
              <a:t>PCC previously issued 4 proposals which provide alternatives for private companies</a:t>
            </a:r>
          </a:p>
          <a:p>
            <a:pPr lvl="1"/>
            <a:r>
              <a:rPr lang="en-US" dirty="0" smtClean="0"/>
              <a:t>Business combinations</a:t>
            </a:r>
          </a:p>
          <a:p>
            <a:pPr lvl="1"/>
            <a:r>
              <a:rPr lang="en-US" dirty="0" smtClean="0"/>
              <a:t>Goodwill*</a:t>
            </a:r>
          </a:p>
          <a:p>
            <a:pPr lvl="1"/>
            <a:r>
              <a:rPr lang="en-US" dirty="0" smtClean="0"/>
              <a:t>Interest rate swaps*</a:t>
            </a:r>
          </a:p>
          <a:p>
            <a:pPr lvl="1"/>
            <a:r>
              <a:rPr lang="en-US" dirty="0" smtClean="0"/>
              <a:t>Consolidation of Variable Interest Entities</a:t>
            </a:r>
          </a:p>
          <a:p>
            <a:pPr lvl="1"/>
            <a:endParaRPr lang="en-US" dirty="0" smtClean="0"/>
          </a:p>
          <a:p>
            <a:pPr lvl="1">
              <a:buNone/>
            </a:pPr>
            <a:r>
              <a:rPr lang="en-US" sz="1600" i="1" dirty="0" smtClean="0"/>
              <a:t>*Approved by PCC for submittal to FASB for endorsement </a:t>
            </a:r>
          </a:p>
          <a:p>
            <a:pPr>
              <a:buNone/>
            </a:pPr>
            <a:r>
              <a:rPr lang="en-US" dirty="0" smtClean="0"/>
              <a:t/>
            </a:r>
            <a:br>
              <a:rPr lang="en-US" dirty="0" smtClean="0"/>
            </a:br>
            <a:endParaRPr lang="en-US" dirty="0" smtClean="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Private Company Council (PCC)</a:t>
            </a:r>
            <a:endParaRPr lang="en-US" dirty="0"/>
          </a:p>
        </p:txBody>
      </p:sp>
      <p:sp>
        <p:nvSpPr>
          <p:cNvPr id="22532" name="Rectangle 3"/>
          <p:cNvSpPr>
            <a:spLocks noGrp="1" noChangeArrowheads="1"/>
          </p:cNvSpPr>
          <p:nvPr>
            <p:ph idx="1"/>
          </p:nvPr>
        </p:nvSpPr>
        <p:spPr/>
        <p:txBody>
          <a:bodyPr/>
          <a:lstStyle/>
          <a:p>
            <a:pPr marL="347663" lvl="1">
              <a:buSzPct val="100000"/>
              <a:buFont typeface="Wingdings" charset="2"/>
              <a:buChar char="§"/>
            </a:pPr>
            <a:r>
              <a:rPr lang="en-US" sz="2400" dirty="0" smtClean="0"/>
              <a:t>Business combinations</a:t>
            </a:r>
          </a:p>
          <a:p>
            <a:pPr lvl="1"/>
            <a:r>
              <a:rPr lang="en-US" dirty="0" smtClean="0"/>
              <a:t>Recognize only intangible assets that arise from noncancelable contractual terms or other legal rights</a:t>
            </a:r>
          </a:p>
          <a:p>
            <a:pPr marL="347663" lvl="1">
              <a:buSzPct val="100000"/>
              <a:buFont typeface="Wingdings" charset="2"/>
              <a:buChar char="§"/>
            </a:pPr>
            <a:r>
              <a:rPr lang="en-US" sz="2400" dirty="0" smtClean="0"/>
              <a:t>Goodwill</a:t>
            </a:r>
          </a:p>
          <a:p>
            <a:pPr lvl="1"/>
            <a:r>
              <a:rPr lang="en-US" dirty="0" smtClean="0"/>
              <a:t>Amortize goodwill over the lesser of: (a) the useful life of the primary asset acquired in the business combination that gave rise to the goodwill and (b) 10 years </a:t>
            </a:r>
          </a:p>
          <a:p>
            <a:pPr lvl="1"/>
            <a:r>
              <a:rPr lang="en-US" dirty="0" smtClean="0"/>
              <a:t>Test goodwill for impairment at the entity level and determine goodwill impairment by comparing the fair value of the entity to its carrying amount </a:t>
            </a:r>
          </a:p>
          <a:p>
            <a:pPr lvl="1"/>
            <a:r>
              <a:rPr lang="en-US" dirty="0" smtClean="0"/>
              <a:t>Test goodwill for impairment only when a triggering event occurs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Private Company Council (PCC)</a:t>
            </a:r>
            <a:endParaRPr lang="en-US" dirty="0"/>
          </a:p>
        </p:txBody>
      </p:sp>
      <p:sp>
        <p:nvSpPr>
          <p:cNvPr id="22532" name="Rectangle 3"/>
          <p:cNvSpPr>
            <a:spLocks noGrp="1" noChangeArrowheads="1"/>
          </p:cNvSpPr>
          <p:nvPr>
            <p:ph idx="1"/>
          </p:nvPr>
        </p:nvSpPr>
        <p:spPr/>
        <p:txBody>
          <a:bodyPr/>
          <a:lstStyle/>
          <a:p>
            <a:pPr marL="347663" lvl="1">
              <a:buSzPct val="100000"/>
              <a:buFont typeface="Wingdings" charset="2"/>
              <a:buChar char="§"/>
            </a:pPr>
            <a:r>
              <a:rPr lang="en-US" sz="2400" dirty="0" smtClean="0"/>
              <a:t>Interest rate swaps	</a:t>
            </a:r>
          </a:p>
          <a:p>
            <a:pPr lvl="1"/>
            <a:r>
              <a:rPr lang="en-US" dirty="0" smtClean="0"/>
              <a:t>Choose between two simpler approaches to account for certain interest rate swaps focused on converting variable-rate debt to fixed-rate debt</a:t>
            </a:r>
          </a:p>
          <a:p>
            <a:pPr lvl="1"/>
            <a:r>
              <a:rPr lang="en-US" dirty="0" smtClean="0"/>
              <a:t>The income statement impact of both approaches would be similar to the impact if the entity had instead entered into fixed-rate debt (Not available to financial institutions)</a:t>
            </a:r>
          </a:p>
          <a:p>
            <a:pPr lvl="1"/>
            <a:endParaRPr lang="en-US" sz="16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Private Company Council (PCC)</a:t>
            </a:r>
            <a:br>
              <a:rPr lang="en-US" dirty="0" smtClean="0"/>
            </a:br>
            <a:r>
              <a:rPr lang="en-US" sz="2400" dirty="0" smtClean="0"/>
              <a:t>VIE Alternative</a:t>
            </a:r>
            <a:endParaRPr lang="en-US" dirty="0"/>
          </a:p>
        </p:txBody>
      </p:sp>
      <p:sp>
        <p:nvSpPr>
          <p:cNvPr id="22532" name="Rectangle 3"/>
          <p:cNvSpPr>
            <a:spLocks noGrp="1" noChangeArrowheads="1"/>
          </p:cNvSpPr>
          <p:nvPr>
            <p:ph idx="1"/>
          </p:nvPr>
        </p:nvSpPr>
        <p:spPr/>
        <p:txBody>
          <a:bodyPr>
            <a:normAutofit/>
          </a:bodyPr>
          <a:lstStyle/>
          <a:p>
            <a:r>
              <a:rPr lang="en-US" dirty="0" smtClean="0"/>
              <a:t>A private company may elect not to apply the VIE model in assessing whether to consolidate a legal entity if:</a:t>
            </a:r>
          </a:p>
          <a:p>
            <a:pPr marL="971550" lvl="1" indent="-514350">
              <a:buSzPct val="100000"/>
              <a:buFont typeface="+mj-lt"/>
              <a:buAutoNum type="arabicPeriod"/>
            </a:pPr>
            <a:r>
              <a:rPr lang="en-US" dirty="0" smtClean="0"/>
              <a:t>the legal entity and the private company are under common control, </a:t>
            </a:r>
          </a:p>
          <a:p>
            <a:pPr marL="971550" lvl="1" indent="-514350">
              <a:buSzPct val="100000"/>
              <a:buFont typeface="+mj-lt"/>
              <a:buAutoNum type="arabicPeriod"/>
            </a:pPr>
            <a:r>
              <a:rPr lang="en-US" dirty="0" smtClean="0"/>
              <a:t>the private company has a leasing arrangement with the legal entity, and </a:t>
            </a:r>
          </a:p>
          <a:p>
            <a:pPr marL="971550" lvl="1" indent="-514350">
              <a:buSzPct val="100000"/>
              <a:buFont typeface="+mj-lt"/>
              <a:buAutoNum type="arabicPeriod"/>
            </a:pPr>
            <a:r>
              <a:rPr lang="en-US" dirty="0" smtClean="0"/>
              <a:t>substantially all of the activities between the two entities relate to the leasing activity</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Major joint projects</a:t>
            </a:r>
            <a:endParaRPr lang="en-US" dirty="0"/>
          </a:p>
        </p:txBody>
      </p:sp>
      <p:sp>
        <p:nvSpPr>
          <p:cNvPr id="4" name="Text Placeholder 3"/>
          <p:cNvSpPr>
            <a:spLocks noGrp="1"/>
          </p:cNvSpPr>
          <p:nvPr>
            <p:ph type="subTitle" idx="1"/>
          </p:nvPr>
        </p:nvSpPr>
        <p:spPr/>
        <p:txBody>
          <a:bodyPr/>
          <a:lstStyle/>
          <a:p>
            <a:r>
              <a:rPr lang="en-US" dirty="0" smtClean="0"/>
              <a:t>Accounting developments</a:t>
            </a:r>
            <a:endParaRPr lang="en-US" dirty="0"/>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Major joint projects timeline</a:t>
            </a:r>
            <a:endParaRPr lang="en-US" dirty="0"/>
          </a:p>
        </p:txBody>
      </p:sp>
      <p:graphicFrame>
        <p:nvGraphicFramePr>
          <p:cNvPr id="4" name="Content Placeholder 7"/>
          <p:cNvGraphicFramePr>
            <a:graphicFrameLocks/>
          </p:cNvGraphicFramePr>
          <p:nvPr/>
        </p:nvGraphicFramePr>
        <p:xfrm>
          <a:off x="548483" y="1436914"/>
          <a:ext cx="8047035" cy="4241800"/>
        </p:xfrm>
        <a:graphic>
          <a:graphicData uri="http://schemas.openxmlformats.org/drawingml/2006/table">
            <a:tbl>
              <a:tblPr firstRow="1" bandRow="1">
                <a:tableStyleId>{F5AB1C69-6EDB-4FF4-983F-18BD219EF322}</a:tableStyleId>
              </a:tblPr>
              <a:tblGrid>
                <a:gridCol w="2999041"/>
                <a:gridCol w="3084576"/>
                <a:gridCol w="682752"/>
                <a:gridCol w="524256"/>
                <a:gridCol w="756410"/>
              </a:tblGrid>
              <a:tr h="370840">
                <a:tc>
                  <a:txBody>
                    <a:bodyPr/>
                    <a:lstStyle/>
                    <a:p>
                      <a:endParaRPr lang="en-US" sz="2000" dirty="0"/>
                    </a:p>
                  </a:txBody>
                  <a:tcPr/>
                </a:tc>
                <a:tc>
                  <a:txBody>
                    <a:bodyPr/>
                    <a:lstStyle/>
                    <a:p>
                      <a:endParaRPr lang="en-US" sz="2000" dirty="0"/>
                    </a:p>
                  </a:txBody>
                  <a:tcPr/>
                </a:tc>
                <a:tc gridSpan="2">
                  <a:txBody>
                    <a:bodyPr/>
                    <a:lstStyle/>
                    <a:p>
                      <a:pPr algn="ctr"/>
                      <a:r>
                        <a:rPr lang="en-US" sz="2000" dirty="0" smtClean="0"/>
                        <a:t>2013</a:t>
                      </a:r>
                      <a:endParaRPr lang="en-US" sz="2000" dirty="0"/>
                    </a:p>
                  </a:txBody>
                  <a:tcPr/>
                </a:tc>
                <a:tc hMerge="1">
                  <a:txBody>
                    <a:bodyPr/>
                    <a:lstStyle/>
                    <a:p>
                      <a:endParaRPr lang="en-US" dirty="0"/>
                    </a:p>
                  </a:txBody>
                  <a:tcPr/>
                </a:tc>
                <a:tc>
                  <a:txBody>
                    <a:bodyPr/>
                    <a:lstStyle/>
                    <a:p>
                      <a:r>
                        <a:rPr lang="en-US" sz="2000" dirty="0" smtClean="0"/>
                        <a:t>2014</a:t>
                      </a:r>
                      <a:endParaRPr lang="en-US" sz="2000" dirty="0"/>
                    </a:p>
                  </a:txBody>
                  <a:tcPr/>
                </a:tc>
              </a:tr>
              <a:tr h="370840">
                <a:tc>
                  <a:txBody>
                    <a:bodyPr/>
                    <a:lstStyle/>
                    <a:p>
                      <a:pPr algn="ctr"/>
                      <a:r>
                        <a:rPr lang="en-US" sz="2000" b="1" dirty="0" smtClean="0"/>
                        <a:t>Project</a:t>
                      </a:r>
                      <a:endParaRPr lang="en-US" sz="2000" b="1" dirty="0">
                        <a:solidFill>
                          <a:schemeClr val="bg1"/>
                        </a:solidFill>
                      </a:endParaRPr>
                    </a:p>
                  </a:txBody>
                  <a:tcPr/>
                </a:tc>
                <a:tc>
                  <a:txBody>
                    <a:bodyPr/>
                    <a:lstStyle/>
                    <a:p>
                      <a:pPr algn="ctr"/>
                      <a:r>
                        <a:rPr lang="en-US" sz="2000" b="1" dirty="0" smtClean="0"/>
                        <a:t>Status</a:t>
                      </a:r>
                      <a:endParaRPr lang="en-US" sz="2000" b="1" dirty="0">
                        <a:solidFill>
                          <a:schemeClr val="bg1"/>
                        </a:solidFill>
                      </a:endParaRPr>
                    </a:p>
                  </a:txBody>
                  <a:tcPr/>
                </a:tc>
                <a:tc>
                  <a:txBody>
                    <a:bodyPr/>
                    <a:lstStyle/>
                    <a:p>
                      <a:r>
                        <a:rPr lang="en-US" sz="2000" b="1" dirty="0" smtClean="0"/>
                        <a:t>3Q</a:t>
                      </a:r>
                      <a:endParaRPr lang="en-US" sz="2000" b="1" dirty="0">
                        <a:solidFill>
                          <a:schemeClr val="bg1"/>
                        </a:solidFill>
                      </a:endParaRPr>
                    </a:p>
                  </a:txBody>
                  <a:tcPr/>
                </a:tc>
                <a:tc>
                  <a:txBody>
                    <a:bodyPr/>
                    <a:lstStyle/>
                    <a:p>
                      <a:r>
                        <a:rPr lang="en-US" sz="2000" b="1" dirty="0" smtClean="0"/>
                        <a:t>4Q</a:t>
                      </a:r>
                      <a:endParaRPr lang="en-US" sz="2000" b="1" dirty="0">
                        <a:solidFill>
                          <a:schemeClr val="bg1"/>
                        </a:solidFill>
                      </a:endParaRPr>
                    </a:p>
                  </a:txBody>
                  <a:tcPr/>
                </a:tc>
                <a:tc>
                  <a:txBody>
                    <a:bodyPr/>
                    <a:lstStyle/>
                    <a:p>
                      <a:pPr algn="ctr"/>
                      <a:r>
                        <a:rPr lang="en-US" sz="2000" b="1" dirty="0" smtClean="0"/>
                        <a:t>1H</a:t>
                      </a:r>
                      <a:endParaRPr lang="en-US" sz="2000" b="1" dirty="0">
                        <a:solidFill>
                          <a:schemeClr val="bg1"/>
                        </a:solidFill>
                      </a:endParaRPr>
                    </a:p>
                  </a:txBody>
                  <a:tcPr/>
                </a:tc>
              </a:tr>
              <a:tr h="370840">
                <a:tc>
                  <a:txBody>
                    <a:bodyPr/>
                    <a:lstStyle/>
                    <a:p>
                      <a:r>
                        <a:rPr lang="en-US" sz="2000" dirty="0" smtClean="0"/>
                        <a:t>Revenue recognition</a:t>
                      </a:r>
                      <a:endParaRPr lang="en-US" sz="2000" dirty="0"/>
                    </a:p>
                  </a:txBody>
                  <a:tcPr/>
                </a:tc>
                <a:tc>
                  <a:txBody>
                    <a:bodyPr/>
                    <a:lstStyle/>
                    <a:p>
                      <a:r>
                        <a:rPr lang="en-US" sz="2000" dirty="0" smtClean="0"/>
                        <a:t>Final ASU expected</a:t>
                      </a:r>
                      <a:endParaRPr lang="en-US" sz="2000" dirty="0"/>
                    </a:p>
                  </a:txBody>
                  <a:tcPr/>
                </a:tc>
                <a:tc>
                  <a:txBody>
                    <a:bodyPr/>
                    <a:lstStyle/>
                    <a:p>
                      <a:pPr algn="ctr"/>
                      <a:endParaRPr lang="en-US" sz="2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F</a:t>
                      </a:r>
                      <a:endParaRPr lang="en-US" sz="2000" dirty="0"/>
                    </a:p>
                  </a:txBody>
                  <a:tcPr/>
                </a:tc>
                <a:tc>
                  <a:txBody>
                    <a:bodyPr/>
                    <a:lstStyle/>
                    <a:p>
                      <a:pPr algn="ctr"/>
                      <a:endParaRPr lang="en-US" sz="2000" dirty="0"/>
                    </a:p>
                  </a:txBody>
                  <a:tcPr/>
                </a:tc>
              </a:tr>
              <a:tr h="370840">
                <a:tc>
                  <a:txBody>
                    <a:bodyPr/>
                    <a:lstStyle/>
                    <a:p>
                      <a:r>
                        <a:rPr lang="en-US" sz="2000" dirty="0" smtClean="0"/>
                        <a:t>Leases</a:t>
                      </a:r>
                      <a:endParaRPr lang="en-US" sz="2000" dirty="0"/>
                    </a:p>
                  </a:txBody>
                  <a:tcPr/>
                </a:tc>
                <a:tc>
                  <a:txBody>
                    <a:bodyPr/>
                    <a:lstStyle/>
                    <a:p>
                      <a:r>
                        <a:rPr lang="en-US" sz="2000" dirty="0" smtClean="0"/>
                        <a:t>ED issued in May 2013</a:t>
                      </a:r>
                      <a:endParaRPr lang="en-US" sz="2000" dirty="0"/>
                    </a:p>
                  </a:txBody>
                  <a:tcPr/>
                </a:tc>
                <a:tc>
                  <a:txBody>
                    <a:bodyPr/>
                    <a:lstStyle/>
                    <a:p>
                      <a:pPr algn="ctr"/>
                      <a:r>
                        <a:rPr lang="en-US" sz="2000" dirty="0" smtClean="0"/>
                        <a:t>C,R</a:t>
                      </a:r>
                      <a:endParaRPr lang="en-US" sz="2000" dirty="0"/>
                    </a:p>
                  </a:txBody>
                  <a:tcPr/>
                </a:tc>
                <a:tc>
                  <a:txBody>
                    <a:bodyPr/>
                    <a:lstStyle/>
                    <a:p>
                      <a:pPr algn="ctr"/>
                      <a:r>
                        <a:rPr lang="en-US" sz="2000" dirty="0" smtClean="0"/>
                        <a:t>R</a:t>
                      </a:r>
                      <a:endParaRPr lang="en-US" sz="2000" dirty="0"/>
                    </a:p>
                  </a:txBody>
                  <a:tcPr/>
                </a:tc>
                <a:tc>
                  <a:txBody>
                    <a:bodyPr/>
                    <a:lstStyle/>
                    <a:p>
                      <a:pPr algn="ctr"/>
                      <a:endParaRPr lang="en-US" sz="2000" dirty="0"/>
                    </a:p>
                  </a:txBody>
                  <a:tcPr/>
                </a:tc>
              </a:tr>
              <a:tr h="370840">
                <a:tc>
                  <a:txBody>
                    <a:bodyPr/>
                    <a:lstStyle/>
                    <a:p>
                      <a:r>
                        <a:rPr lang="en-US" sz="2000" dirty="0" smtClean="0"/>
                        <a:t>Financial instruments</a:t>
                      </a:r>
                      <a:endParaRPr lang="en-US" sz="2000" dirty="0"/>
                    </a:p>
                  </a:txBody>
                  <a:tcPr/>
                </a:tc>
                <a:tc>
                  <a:txBody>
                    <a:bodyPr/>
                    <a:lstStyle/>
                    <a:p>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r>
              <a:tr h="370840">
                <a:tc>
                  <a:txBody>
                    <a:bodyPr/>
                    <a:lstStyle/>
                    <a:p>
                      <a:pPr marL="228600" indent="-228600">
                        <a:buFont typeface="Arial" pitchFamily="34" charset="0"/>
                        <a:buChar char="•"/>
                      </a:pPr>
                      <a:r>
                        <a:rPr lang="en-US" sz="2000" dirty="0" smtClean="0"/>
                        <a:t>Recognition and measurement</a:t>
                      </a:r>
                      <a:endParaRPr lang="en-US" sz="2000" dirty="0"/>
                    </a:p>
                  </a:txBody>
                  <a:tcPr/>
                </a:tc>
                <a:tc>
                  <a:txBody>
                    <a:bodyPr/>
                    <a:lstStyle/>
                    <a:p>
                      <a:r>
                        <a:rPr lang="en-US" sz="2000" dirty="0" smtClean="0"/>
                        <a:t>ED issued in Feb 2013</a:t>
                      </a: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r>
                        <a:rPr lang="en-US" sz="2000" dirty="0" smtClean="0"/>
                        <a:t>F</a:t>
                      </a:r>
                      <a:endParaRPr lang="en-US" sz="2000" dirty="0"/>
                    </a:p>
                  </a:txBody>
                  <a:tcPr/>
                </a:tc>
              </a:tr>
              <a:tr h="370840">
                <a:tc>
                  <a:txBody>
                    <a:bodyPr/>
                    <a:lstStyle/>
                    <a:p>
                      <a:pPr marL="228600" indent="-228600">
                        <a:buFont typeface="Arial" pitchFamily="34" charset="0"/>
                        <a:buChar char="•"/>
                      </a:pPr>
                      <a:r>
                        <a:rPr lang="en-US" sz="2000" dirty="0" smtClean="0"/>
                        <a:t>Impairment</a:t>
                      </a:r>
                      <a:endParaRPr lang="en-US" sz="2000" dirty="0"/>
                    </a:p>
                  </a:txBody>
                  <a:tcPr/>
                </a:tc>
                <a:tc>
                  <a:txBody>
                    <a:bodyPr/>
                    <a:lstStyle/>
                    <a:p>
                      <a:r>
                        <a:rPr lang="en-US" sz="2000" dirty="0" smtClean="0"/>
                        <a:t>ED issued in Dec 2012</a:t>
                      </a: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r>
              <a:tr h="370840">
                <a:tc>
                  <a:txBody>
                    <a:bodyPr/>
                    <a:lstStyle/>
                    <a:p>
                      <a:pPr marL="228600" indent="-228600">
                        <a:buFont typeface="Arial" pitchFamily="34" charset="0"/>
                        <a:buChar char="•"/>
                      </a:pPr>
                      <a:r>
                        <a:rPr lang="en-US" sz="2000" dirty="0" smtClean="0"/>
                        <a:t>Hedging</a:t>
                      </a:r>
                      <a:endParaRPr lang="en-US" sz="2000" dirty="0"/>
                    </a:p>
                  </a:txBody>
                  <a:tcPr/>
                </a:tc>
                <a:tc>
                  <a:txBody>
                    <a:bodyPr/>
                    <a:lstStyle/>
                    <a:p>
                      <a:r>
                        <a:rPr lang="en-US" sz="2000" dirty="0" smtClean="0"/>
                        <a:t>DP issued in Feb 2011</a:t>
                      </a: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r>
              <a:tr h="370840">
                <a:tc>
                  <a:txBody>
                    <a:bodyPr/>
                    <a:lstStyle/>
                    <a:p>
                      <a:pPr marL="228600" indent="-228600">
                        <a:buFont typeface="Arial" pitchFamily="34" charset="0"/>
                        <a:buNone/>
                      </a:pPr>
                      <a:r>
                        <a:rPr lang="en-US" sz="2000" dirty="0" smtClean="0"/>
                        <a:t>Insurance</a:t>
                      </a:r>
                      <a:endParaRPr lang="en-US" sz="2000" dirty="0"/>
                    </a:p>
                  </a:txBody>
                  <a:tcPr/>
                </a:tc>
                <a:tc>
                  <a:txBody>
                    <a:bodyPr/>
                    <a:lstStyle/>
                    <a:p>
                      <a:r>
                        <a:rPr lang="en-US" sz="2000" dirty="0" smtClean="0"/>
                        <a:t>ED issued in June 2013</a:t>
                      </a:r>
                      <a:endParaRPr lang="en-US" sz="2000" dirty="0"/>
                    </a:p>
                  </a:txBody>
                  <a:tcPr/>
                </a:tc>
                <a:tc>
                  <a:txBody>
                    <a:bodyPr/>
                    <a:lstStyle/>
                    <a:p>
                      <a:pPr algn="ctr"/>
                      <a:endParaRPr lang="en-US" sz="2000" dirty="0"/>
                    </a:p>
                  </a:txBody>
                  <a:tcPr/>
                </a:tc>
                <a:tc>
                  <a:txBody>
                    <a:bodyPr/>
                    <a:lstStyle/>
                    <a:p>
                      <a:pPr algn="ctr"/>
                      <a:r>
                        <a:rPr lang="en-US" sz="2000" dirty="0" smtClean="0"/>
                        <a:t>C</a:t>
                      </a:r>
                      <a:endParaRPr lang="en-US" sz="2000" dirty="0"/>
                    </a:p>
                  </a:txBody>
                  <a:tcPr/>
                </a:tc>
                <a:tc>
                  <a:txBody>
                    <a:bodyPr/>
                    <a:lstStyle/>
                    <a:p>
                      <a:pPr algn="ctr"/>
                      <a:endParaRPr lang="en-US" sz="2000" dirty="0"/>
                    </a:p>
                  </a:txBody>
                  <a:tcPr/>
                </a:tc>
              </a:tr>
              <a:tr h="370840">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C = Comment deadline</a:t>
                      </a:r>
                      <a:r>
                        <a:rPr lang="en-US" sz="1400" baseline="0" dirty="0" smtClean="0"/>
                        <a:t>   DP = Discussion paper   </a:t>
                      </a:r>
                      <a:r>
                        <a:rPr lang="en-US" sz="1400" dirty="0" smtClean="0"/>
                        <a:t>ED</a:t>
                      </a:r>
                      <a:r>
                        <a:rPr lang="en-US" sz="1400" baseline="0" dirty="0" smtClean="0"/>
                        <a:t> = Exposure draft   </a:t>
                      </a:r>
                      <a:r>
                        <a:rPr lang="en-US" sz="1400" dirty="0" smtClean="0"/>
                        <a:t>F = Final   R= Roundtables</a:t>
                      </a:r>
                      <a:endParaRPr lang="en-US" sz="1400" b="0" dirty="0" smtClean="0">
                        <a:solidFill>
                          <a:srgbClr val="464847"/>
                        </a:solidFill>
                        <a:latin typeface="+mn-lt"/>
                        <a:ea typeface="Times New Roman"/>
                        <a:cs typeface="Times New Roman"/>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22532" name="Rectangle 3"/>
          <p:cNvSpPr>
            <a:spLocks noGrp="1" noChangeArrowheads="1"/>
          </p:cNvSpPr>
          <p:nvPr>
            <p:ph idx="1"/>
          </p:nvPr>
        </p:nvSpPr>
        <p:spPr/>
        <p:txBody>
          <a:bodyPr/>
          <a:lstStyle/>
          <a:p>
            <a:r>
              <a:rPr lang="en-US" dirty="0" smtClean="0"/>
              <a:t>Background/Standard Setting Environment</a:t>
            </a:r>
          </a:p>
          <a:p>
            <a:r>
              <a:rPr lang="en-US" dirty="0" smtClean="0"/>
              <a:t>AICPA’s FRF for SMEs</a:t>
            </a:r>
          </a:p>
          <a:p>
            <a:r>
              <a:rPr lang="en-US" dirty="0" smtClean="0"/>
              <a:t>FASB’s </a:t>
            </a:r>
            <a:r>
              <a:rPr lang="en-US" dirty="0" smtClean="0"/>
              <a:t>Private Company Council Proposals</a:t>
            </a:r>
          </a:p>
          <a:p>
            <a:r>
              <a:rPr lang="en-US" dirty="0" smtClean="0"/>
              <a:t>FASB/IASB Joint Projects</a:t>
            </a:r>
          </a:p>
          <a:p>
            <a:r>
              <a:rPr lang="en-US" dirty="0" smtClean="0"/>
              <a:t>Questions</a:t>
            </a:r>
            <a:endParaRPr lang="en-US" dirty="0" smtClean="0"/>
          </a:p>
        </p:txBody>
      </p:sp>
      <p:sp>
        <p:nvSpPr>
          <p:cNvPr id="4" name="Slide Number Placeholder 5"/>
          <p:cNvSpPr>
            <a:spLocks noGrp="1"/>
          </p:cNvSpPr>
          <p:nvPr>
            <p:ph type="sldNum" sz="quarter" idx="4"/>
          </p:nvPr>
        </p:nvSpPr>
        <p:spPr>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Revenue recognition</a:t>
            </a:r>
            <a:endParaRPr lang="en-US" dirty="0"/>
          </a:p>
        </p:txBody>
      </p:sp>
      <p:graphicFrame>
        <p:nvGraphicFramePr>
          <p:cNvPr id="4" name="Content Placeholder 7"/>
          <p:cNvGraphicFramePr>
            <a:graphicFrameLocks/>
          </p:cNvGraphicFramePr>
          <p:nvPr/>
        </p:nvGraphicFramePr>
        <p:xfrm>
          <a:off x="795338" y="1981200"/>
          <a:ext cx="7548562" cy="3852672"/>
        </p:xfrm>
        <a:graphic>
          <a:graphicData uri="http://schemas.openxmlformats.org/drawingml/2006/table">
            <a:tbl>
              <a:tblPr firstCol="1" bandRow="1">
                <a:tableStyleId>{F5AB1C69-6EDB-4FF4-983F-18BD219EF322}</a:tableStyleId>
              </a:tblPr>
              <a:tblGrid>
                <a:gridCol w="3362325"/>
                <a:gridCol w="4186237"/>
              </a:tblGrid>
              <a:tr h="370840">
                <a:tc>
                  <a:txBody>
                    <a:bodyPr/>
                    <a:lstStyle/>
                    <a:p>
                      <a:r>
                        <a:rPr lang="en-US" sz="2000" dirty="0" smtClean="0"/>
                        <a:t>Why</a:t>
                      </a:r>
                      <a:r>
                        <a:rPr lang="en-US" sz="2000" baseline="0" dirty="0" smtClean="0"/>
                        <a:t> should you be interested?</a:t>
                      </a:r>
                      <a:endParaRPr lang="en-US" sz="2000" dirty="0"/>
                    </a:p>
                  </a:txBody>
                  <a:tcPr/>
                </a:tc>
                <a:tc>
                  <a:txBody>
                    <a:bodyPr/>
                    <a:lstStyle/>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Revenue recognition policies of almost all entities will be effected</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Virtually all industry-specific guidance will be superseded</a:t>
                      </a:r>
                      <a:endParaRPr lang="en-US" sz="1800" b="0" i="0" kern="1200" dirty="0">
                        <a:solidFill>
                          <a:srgbClr val="464847"/>
                        </a:solidFill>
                        <a:latin typeface="Arial"/>
                        <a:ea typeface="+mn-ea"/>
                        <a:cs typeface="Arial"/>
                      </a:endParaRPr>
                    </a:p>
                  </a:txBody>
                  <a:tcPr/>
                </a:tc>
              </a:tr>
              <a:tr h="370840">
                <a:tc>
                  <a:txBody>
                    <a:bodyPr/>
                    <a:lstStyle/>
                    <a:p>
                      <a:r>
                        <a:rPr lang="en-US" sz="2000" dirty="0" smtClean="0"/>
                        <a:t>What’s the status?</a:t>
                      </a:r>
                      <a:endParaRPr lang="en-US" sz="2000" dirty="0"/>
                    </a:p>
                  </a:txBody>
                  <a:tcPr/>
                </a:tc>
                <a:tc>
                  <a:txBody>
                    <a:bodyPr/>
                    <a:lstStyle/>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Final ASU expected in Q4 2013</a:t>
                      </a:r>
                      <a:endParaRPr lang="en-US" sz="1800" b="0" i="0" kern="1200" dirty="0">
                        <a:solidFill>
                          <a:srgbClr val="464847"/>
                        </a:solidFill>
                        <a:latin typeface="Arial"/>
                        <a:ea typeface="+mn-ea"/>
                        <a:cs typeface="Arial"/>
                      </a:endParaRPr>
                    </a:p>
                  </a:txBody>
                  <a:tcPr/>
                </a:tc>
              </a:tr>
              <a:tr h="370840">
                <a:tc>
                  <a:txBody>
                    <a:bodyPr/>
                    <a:lstStyle/>
                    <a:p>
                      <a:r>
                        <a:rPr lang="en-US" sz="2000" dirty="0" smtClean="0"/>
                        <a:t>What’s happened recently?</a:t>
                      </a:r>
                      <a:endParaRPr lang="en-US" sz="2000" dirty="0"/>
                    </a:p>
                  </a:txBody>
                  <a:tcPr/>
                </a:tc>
                <a:tc>
                  <a:txBody>
                    <a:bodyPr/>
                    <a:lstStyle/>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Drafting final standard</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Discussions related to collectibility, licenses and the constraint</a:t>
                      </a:r>
                      <a:endParaRPr lang="en-US" sz="1800" b="0" i="0" kern="1200" dirty="0">
                        <a:solidFill>
                          <a:srgbClr val="464847"/>
                        </a:solidFill>
                        <a:latin typeface="Arial"/>
                        <a:ea typeface="+mn-ea"/>
                        <a:cs typeface="Arial"/>
                      </a:endParaRPr>
                    </a:p>
                  </a:txBody>
                  <a:tcPr/>
                </a:tc>
              </a:tr>
              <a:tr h="370840">
                <a:tc>
                  <a:txBody>
                    <a:bodyPr/>
                    <a:lstStyle/>
                    <a:p>
                      <a:r>
                        <a:rPr lang="en-US" sz="2000" dirty="0" smtClean="0"/>
                        <a:t>When would it be effective?</a:t>
                      </a:r>
                      <a:endParaRPr lang="en-US" sz="2000" dirty="0"/>
                    </a:p>
                  </a:txBody>
                  <a:tcPr/>
                </a:tc>
                <a:tc>
                  <a:txBody>
                    <a:bodyPr/>
                    <a:lstStyle/>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2017 for calendar year-end public companies</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2018 for calendar year-end private companies</a:t>
                      </a:r>
                      <a:endParaRPr lang="en-US" sz="1800" b="0" i="0" kern="1200" dirty="0">
                        <a:solidFill>
                          <a:srgbClr val="464847"/>
                        </a:solidFill>
                        <a:latin typeface="Arial"/>
                        <a:ea typeface="+mn-ea"/>
                        <a:cs typeface="Arial"/>
                      </a:endParaRPr>
                    </a:p>
                  </a:txBody>
                  <a:tcPr/>
                </a:tc>
              </a:tr>
            </a:tbl>
          </a:graphicData>
        </a:graphic>
      </p:graphicFrame>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20</a:t>
            </a:fld>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Leases</a:t>
            </a:r>
            <a:endParaRPr lang="en-US" dirty="0"/>
          </a:p>
        </p:txBody>
      </p:sp>
      <p:sp>
        <p:nvSpPr>
          <p:cNvPr id="22532" name="Rectangle 3"/>
          <p:cNvSpPr>
            <a:spLocks noGrp="1" noChangeArrowheads="1"/>
          </p:cNvSpPr>
          <p:nvPr>
            <p:ph idx="1"/>
          </p:nvPr>
        </p:nvSpPr>
        <p:spPr/>
        <p:txBody>
          <a:bodyPr/>
          <a:lstStyle/>
          <a:p>
            <a:pPr algn="ctr" eaLnBrk="1" hangingPunct="1">
              <a:buFontTx/>
              <a:buNone/>
            </a:pPr>
            <a:endParaRPr lang="en-US" sz="3600" dirty="0" smtClean="0"/>
          </a:p>
          <a:p>
            <a:pPr algn="ctr" eaLnBrk="1" hangingPunct="1">
              <a:buFontTx/>
              <a:buNone/>
            </a:pPr>
            <a:endParaRPr lang="en-US" sz="3600" dirty="0" smtClean="0"/>
          </a:p>
          <a:p>
            <a:pPr marL="0" indent="0" algn="ctr">
              <a:buNone/>
            </a:pPr>
            <a:endParaRPr lang="en-US" sz="3600" b="1" dirty="0" smtClean="0"/>
          </a:p>
          <a:p>
            <a:pPr algn="ctr" eaLnBrk="1" hangingPunct="1">
              <a:buFontTx/>
              <a:buNone/>
            </a:pPr>
            <a:endParaRPr lang="en-US" sz="3600" b="1" dirty="0" smtClean="0"/>
          </a:p>
        </p:txBody>
      </p:sp>
      <p:graphicFrame>
        <p:nvGraphicFramePr>
          <p:cNvPr id="6" name="Content Placeholder 7"/>
          <p:cNvGraphicFramePr>
            <a:graphicFrameLocks/>
          </p:cNvGraphicFramePr>
          <p:nvPr/>
        </p:nvGraphicFramePr>
        <p:xfrm>
          <a:off x="795338" y="1453896"/>
          <a:ext cx="7553325" cy="4626864"/>
        </p:xfrm>
        <a:graphic>
          <a:graphicData uri="http://schemas.openxmlformats.org/drawingml/2006/table">
            <a:tbl>
              <a:tblPr firstCol="1" bandRow="1">
                <a:tableStyleId>{F5AB1C69-6EDB-4FF4-983F-18BD219EF322}</a:tableStyleId>
              </a:tblPr>
              <a:tblGrid>
                <a:gridCol w="2828925"/>
                <a:gridCol w="4724400"/>
              </a:tblGrid>
              <a:tr h="370840">
                <a:tc>
                  <a:txBody>
                    <a:bodyPr/>
                    <a:lstStyle/>
                    <a:p>
                      <a:r>
                        <a:rPr lang="en-US" sz="2000" dirty="0" smtClean="0"/>
                        <a:t>Why</a:t>
                      </a:r>
                      <a:r>
                        <a:rPr lang="en-US" sz="2000" baseline="0" dirty="0" smtClean="0"/>
                        <a:t> should you be interested?</a:t>
                      </a:r>
                      <a:endParaRPr lang="en-US" sz="2000" dirty="0"/>
                    </a:p>
                  </a:txBody>
                  <a:tcPr/>
                </a:tc>
                <a:tc>
                  <a:txBody>
                    <a:bodyPr/>
                    <a:lstStyle/>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Accounting by lessees and lessors could change drastically</a:t>
                      </a:r>
                      <a:endParaRPr lang="en-US" sz="1800" b="0" i="0" kern="1200" dirty="0">
                        <a:solidFill>
                          <a:srgbClr val="464847"/>
                        </a:solidFill>
                        <a:latin typeface="Arial"/>
                        <a:ea typeface="+mn-ea"/>
                        <a:cs typeface="Arial"/>
                      </a:endParaRPr>
                    </a:p>
                  </a:txBody>
                  <a:tcPr/>
                </a:tc>
              </a:tr>
              <a:tr h="370840">
                <a:tc>
                  <a:txBody>
                    <a:bodyPr/>
                    <a:lstStyle/>
                    <a:p>
                      <a:r>
                        <a:rPr lang="en-US" sz="2000" dirty="0" smtClean="0"/>
                        <a:t>What’s the status?</a:t>
                      </a:r>
                      <a:endParaRPr lang="en-US" sz="2000" dirty="0"/>
                    </a:p>
                  </a:txBody>
                  <a:tcPr/>
                </a:tc>
                <a:tc>
                  <a:txBody>
                    <a:bodyPr/>
                    <a:lstStyle/>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Revised ED issued in May 2013</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Comment letters due in September 2013</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Roundtables held in Q3 and Q4 2013</a:t>
                      </a:r>
                      <a:endParaRPr lang="en-US" sz="1800" b="0" i="0" kern="1200" dirty="0">
                        <a:solidFill>
                          <a:srgbClr val="464847"/>
                        </a:solidFill>
                        <a:latin typeface="Arial"/>
                        <a:ea typeface="+mn-ea"/>
                        <a:cs typeface="Arial"/>
                      </a:endParaRPr>
                    </a:p>
                  </a:txBody>
                  <a:tcPr/>
                </a:tc>
              </a:tr>
              <a:tr h="370840">
                <a:tc>
                  <a:txBody>
                    <a:bodyPr/>
                    <a:lstStyle/>
                    <a:p>
                      <a:r>
                        <a:rPr lang="en-US" sz="2000" dirty="0" smtClean="0"/>
                        <a:t>What themes</a:t>
                      </a:r>
                      <a:r>
                        <a:rPr lang="en-US" sz="2000" baseline="0" dirty="0" smtClean="0"/>
                        <a:t> have come through in comment letters and round tables?</a:t>
                      </a:r>
                      <a:endParaRPr lang="en-US" sz="2000" dirty="0"/>
                    </a:p>
                  </a:txBody>
                  <a:tcPr/>
                </a:tc>
                <a:tc>
                  <a:txBody>
                    <a:bodyPr/>
                    <a:lstStyle/>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Generally not supportive of model in revised ED</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Differing opinions on how to move forward</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Do away with Type A/B model</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Disclosure only standard</a:t>
                      </a:r>
                    </a:p>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Feedback to FASB and IASB is (not) consistent</a:t>
                      </a:r>
                      <a:endParaRPr lang="en-US" sz="1800" b="0" i="0" kern="1200" dirty="0">
                        <a:solidFill>
                          <a:srgbClr val="464847"/>
                        </a:solidFill>
                        <a:latin typeface="Arial"/>
                        <a:ea typeface="+mn-ea"/>
                        <a:cs typeface="Arial"/>
                      </a:endParaRPr>
                    </a:p>
                  </a:txBody>
                  <a:tcPr/>
                </a:tc>
              </a:tr>
              <a:tr h="370840">
                <a:tc>
                  <a:txBody>
                    <a:bodyPr/>
                    <a:lstStyle/>
                    <a:p>
                      <a:r>
                        <a:rPr lang="en-US" sz="2000" dirty="0" smtClean="0"/>
                        <a:t>What’s next?</a:t>
                      </a:r>
                      <a:endParaRPr lang="en-US" sz="2000" dirty="0"/>
                    </a:p>
                  </a:txBody>
                  <a:tcPr/>
                </a:tc>
                <a:tc>
                  <a:txBody>
                    <a:bodyPr/>
                    <a:lstStyle/>
                    <a:p>
                      <a:pPr marL="347663" indent="-347663" algn="l" defTabSz="457200" rtl="0" eaLnBrk="1" latinLnBrk="0" hangingPunct="1">
                        <a:spcBef>
                          <a:spcPct val="20000"/>
                        </a:spcBef>
                        <a:buSzPct val="100000"/>
                        <a:buFont typeface="Wingdings" charset="2"/>
                        <a:buChar char="§"/>
                      </a:pPr>
                      <a:r>
                        <a:rPr lang="en-US" sz="1800" b="0" i="0" kern="1200" dirty="0" smtClean="0">
                          <a:solidFill>
                            <a:srgbClr val="464847"/>
                          </a:solidFill>
                          <a:latin typeface="Arial"/>
                          <a:ea typeface="+mn-ea"/>
                          <a:cs typeface="Arial"/>
                        </a:rPr>
                        <a:t>Redeliberations</a:t>
                      </a:r>
                      <a:endParaRPr lang="en-US" sz="1800" b="0" i="0" kern="1200" dirty="0">
                        <a:solidFill>
                          <a:srgbClr val="464847"/>
                        </a:solidFill>
                        <a:latin typeface="Arial"/>
                        <a:ea typeface="+mn-ea"/>
                        <a:cs typeface="Arial"/>
                      </a:endParaRPr>
                    </a:p>
                  </a:txBody>
                  <a:tcPr/>
                </a:tc>
              </a:tr>
            </a:tbl>
          </a:graphicData>
        </a:graphic>
      </p:graphicFrame>
      <p:sp>
        <p:nvSpPr>
          <p:cNvPr id="7"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21</a:t>
            </a:fld>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US" sz="3200" dirty="0" smtClean="0"/>
              <a:t>Timeline – Lease Project</a:t>
            </a:r>
          </a:p>
        </p:txBody>
      </p:sp>
      <p:sp>
        <p:nvSpPr>
          <p:cNvPr id="36867" name="Text Placeholder 2"/>
          <p:cNvSpPr>
            <a:spLocks noGrp="1"/>
          </p:cNvSpPr>
          <p:nvPr>
            <p:ph idx="1"/>
          </p:nvPr>
        </p:nvSpPr>
        <p:spPr/>
        <p:txBody>
          <a:bodyPr/>
          <a:lstStyle/>
          <a:p>
            <a:r>
              <a:rPr lang="en-US" dirty="0" smtClean="0"/>
              <a:t>August 2010—Exposure Draft</a:t>
            </a:r>
          </a:p>
          <a:p>
            <a:r>
              <a:rPr lang="en-US" dirty="0" smtClean="0"/>
              <a:t>December 2010—Comment letters due</a:t>
            </a:r>
          </a:p>
          <a:p>
            <a:r>
              <a:rPr lang="en-US" dirty="0" smtClean="0"/>
              <a:t>January 2011—Commencement of redeliberations</a:t>
            </a:r>
          </a:p>
          <a:p>
            <a:r>
              <a:rPr lang="en-US" dirty="0" smtClean="0"/>
              <a:t>May 2013—Revised Exposure Draft</a:t>
            </a:r>
          </a:p>
          <a:p>
            <a:r>
              <a:rPr lang="en-US" dirty="0" smtClean="0"/>
              <a:t>September 2013—Comment letters due</a:t>
            </a:r>
          </a:p>
          <a:p>
            <a:r>
              <a:rPr lang="en-US" dirty="0" smtClean="0"/>
              <a:t>2014(?)—Final Accounting Standards Update</a:t>
            </a:r>
          </a:p>
          <a:p>
            <a:r>
              <a:rPr lang="en-US" dirty="0" smtClean="0"/>
              <a:t>2017-2018(?)—Effective date</a:t>
            </a:r>
          </a:p>
        </p:txBody>
      </p:sp>
      <p:sp>
        <p:nvSpPr>
          <p:cNvPr id="36868" name="Rectangle 3"/>
          <p:cNvSpPr>
            <a:spLocks/>
          </p:cNvSpPr>
          <p:nvPr/>
        </p:nvSpPr>
        <p:spPr bwMode="auto">
          <a:xfrm>
            <a:off x="136525" y="0"/>
            <a:ext cx="8997950" cy="914400"/>
          </a:xfrm>
          <a:prstGeom prst="rect">
            <a:avLst/>
          </a:prstGeom>
          <a:noFill/>
          <a:ln w="25400" algn="ctr">
            <a:noFill/>
            <a:round/>
            <a:headEnd/>
            <a:tailEnd/>
          </a:ln>
        </p:spPr>
        <p:txBody>
          <a:bodyPr lIns="91439" tIns="45719" rIns="91439" bIns="45719"/>
          <a:lstStyle/>
          <a:p>
            <a:pPr algn="l"/>
            <a:endParaRPr lang="en-US" sz="3800" b="1" dirty="0">
              <a:latin typeface="Arial" pitchFamily="34" charset="0"/>
            </a:endParaRPr>
          </a:p>
        </p:txBody>
      </p:sp>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22</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Lease Classification</a:t>
            </a:r>
            <a:endParaRPr lang="en-US" dirty="0"/>
          </a:p>
        </p:txBody>
      </p:sp>
      <p:sp>
        <p:nvSpPr>
          <p:cNvPr id="22532" name="Rectangle 3"/>
          <p:cNvSpPr>
            <a:spLocks noGrp="1" noChangeArrowheads="1"/>
          </p:cNvSpPr>
          <p:nvPr>
            <p:ph idx="1"/>
          </p:nvPr>
        </p:nvSpPr>
        <p:spPr/>
        <p:txBody>
          <a:bodyPr/>
          <a:lstStyle/>
          <a:p>
            <a:r>
              <a:rPr lang="en-US" dirty="0" smtClean="0"/>
              <a:t>Is the lessee expected to consume </a:t>
            </a:r>
            <a:r>
              <a:rPr lang="en-US" u="sng" dirty="0" smtClean="0"/>
              <a:t>more than an insignificant portion</a:t>
            </a:r>
            <a:r>
              <a:rPr lang="en-US" dirty="0" smtClean="0"/>
              <a:t> of the economic benefits embedded in the underlying asset?</a:t>
            </a:r>
          </a:p>
          <a:p>
            <a:pPr lvl="1"/>
            <a:r>
              <a:rPr lang="en-US" sz="2400" dirty="0" smtClean="0"/>
              <a:t>Yes: 	Type A lease</a:t>
            </a:r>
          </a:p>
          <a:p>
            <a:pPr lvl="1"/>
            <a:r>
              <a:rPr lang="en-US" sz="2400" dirty="0" smtClean="0"/>
              <a:t>No: 		Type B lease</a:t>
            </a:r>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23</a:t>
            </a:fld>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Lease Classification—Practical Expedient</a:t>
            </a:r>
            <a:endParaRPr lang="en-US" dirty="0"/>
          </a:p>
        </p:txBody>
      </p:sp>
      <p:sp>
        <p:nvSpPr>
          <p:cNvPr id="22532" name="Rectangle 3"/>
          <p:cNvSpPr>
            <a:spLocks noGrp="1" noChangeArrowheads="1"/>
          </p:cNvSpPr>
          <p:nvPr>
            <p:ph idx="1"/>
          </p:nvPr>
        </p:nvSpPr>
        <p:spPr/>
        <p:txBody>
          <a:bodyPr>
            <a:normAutofit lnSpcReduction="10000"/>
          </a:bodyPr>
          <a:lstStyle/>
          <a:p>
            <a:r>
              <a:rPr lang="en-US" dirty="0" smtClean="0"/>
              <a:t>If the lease is </a:t>
            </a:r>
            <a:r>
              <a:rPr lang="en-US" u="sng" dirty="0" smtClean="0"/>
              <a:t>not</a:t>
            </a:r>
            <a:r>
              <a:rPr lang="en-US" dirty="0" smtClean="0"/>
              <a:t> a lease of property, classify as Type A </a:t>
            </a:r>
            <a:r>
              <a:rPr lang="en-US" u="sng" dirty="0" smtClean="0"/>
              <a:t>unless</a:t>
            </a:r>
            <a:r>
              <a:rPr lang="en-US" dirty="0" smtClean="0"/>
              <a:t> one or both of following are met:</a:t>
            </a:r>
          </a:p>
          <a:p>
            <a:pPr lvl="1"/>
            <a:r>
              <a:rPr lang="en-US" dirty="0" smtClean="0"/>
              <a:t>Lease term is for an insignificant part of the total economic life of underlying asset; </a:t>
            </a:r>
          </a:p>
          <a:p>
            <a:pPr lvl="1"/>
            <a:r>
              <a:rPr lang="en-US" dirty="0" smtClean="0"/>
              <a:t>Present value (PV) of lease payments is insignificant compared to fair value (FV) of underlying asset</a:t>
            </a:r>
          </a:p>
          <a:p>
            <a:r>
              <a:rPr lang="en-US" dirty="0" smtClean="0"/>
              <a:t>If the lease </a:t>
            </a:r>
            <a:r>
              <a:rPr lang="en-US" u="sng" dirty="0" smtClean="0"/>
              <a:t>is</a:t>
            </a:r>
            <a:r>
              <a:rPr lang="en-US" dirty="0" smtClean="0"/>
              <a:t> a lease of property, classify as Type B </a:t>
            </a:r>
            <a:r>
              <a:rPr lang="en-US" u="sng" dirty="0" smtClean="0"/>
              <a:t>unless</a:t>
            </a:r>
            <a:r>
              <a:rPr lang="en-US" dirty="0" smtClean="0"/>
              <a:t> one or both of following are met:</a:t>
            </a:r>
          </a:p>
          <a:p>
            <a:pPr lvl="1"/>
            <a:r>
              <a:rPr lang="en-US" dirty="0" smtClean="0"/>
              <a:t>The lease term is for the major part of the remaining economic life of the underlying asset; </a:t>
            </a:r>
          </a:p>
          <a:p>
            <a:pPr lvl="1"/>
            <a:r>
              <a:rPr lang="en-US" dirty="0" smtClean="0"/>
              <a:t>PV of lease payments accounts for substantially all of the FV of the underlying asset</a:t>
            </a:r>
          </a:p>
          <a:p>
            <a:r>
              <a:rPr lang="en-US" dirty="0" smtClean="0"/>
              <a:t>Effect of purchase options</a:t>
            </a:r>
          </a:p>
          <a:p>
            <a:pPr lvl="2"/>
            <a:endParaRPr lang="en-US" dirty="0" smtClean="0"/>
          </a:p>
          <a:p>
            <a:pPr>
              <a:buNone/>
            </a:pPr>
            <a:endParaRPr lang="en-US" dirty="0" smtClean="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24</a:t>
            </a:fld>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Lessee Accounting—Type A Lease</a:t>
            </a:r>
            <a:endParaRPr lang="en-US" dirty="0"/>
          </a:p>
        </p:txBody>
      </p:sp>
      <p:sp>
        <p:nvSpPr>
          <p:cNvPr id="22532" name="Rectangle 3"/>
          <p:cNvSpPr>
            <a:spLocks noGrp="1" noChangeArrowheads="1"/>
          </p:cNvSpPr>
          <p:nvPr>
            <p:ph idx="1"/>
          </p:nvPr>
        </p:nvSpPr>
        <p:spPr/>
        <p:txBody>
          <a:bodyPr>
            <a:normAutofit lnSpcReduction="10000"/>
          </a:bodyPr>
          <a:lstStyle/>
          <a:p>
            <a:r>
              <a:rPr lang="en-US" sz="2300" dirty="0" smtClean="0"/>
              <a:t>Record right-of-use (ROU) asset and lease liability, initially measured at PV of lease payments</a:t>
            </a:r>
          </a:p>
          <a:p>
            <a:pPr lvl="1"/>
            <a:r>
              <a:rPr lang="en-US" dirty="0" smtClean="0"/>
              <a:t>Consider lease term, termination penalties, purchase options, lease incentives, residual value (RV) guarantees, certain variable lease payments, discount rate, etc.</a:t>
            </a:r>
          </a:p>
          <a:p>
            <a:r>
              <a:rPr lang="en-US" sz="2300" dirty="0" smtClean="0"/>
              <a:t>Liability is accreted based on effective interest method</a:t>
            </a:r>
          </a:p>
          <a:p>
            <a:r>
              <a:rPr lang="en-US" sz="2300" dirty="0" smtClean="0"/>
              <a:t>ROU asset is amortized</a:t>
            </a:r>
          </a:p>
          <a:p>
            <a:r>
              <a:rPr lang="en-US" sz="2300" dirty="0" smtClean="0"/>
              <a:t>Interest and amortization expense are presented separately</a:t>
            </a:r>
          </a:p>
          <a:p>
            <a:r>
              <a:rPr lang="en-US" sz="2300" dirty="0" smtClean="0"/>
              <a:t>For Type A leases, lease costs will be greater in the early periods of the lease term compared to later periods  (i.e., “front loading” expenses)</a:t>
            </a:r>
          </a:p>
          <a:p>
            <a:endParaRPr lang="en-US" sz="2300" dirty="0" smtClean="0"/>
          </a:p>
          <a:p>
            <a:pPr lvl="2"/>
            <a:endParaRPr lang="en-US" dirty="0" smtClean="0"/>
          </a:p>
          <a:p>
            <a:pPr lvl="2"/>
            <a:endParaRPr lang="en-US" dirty="0" smtClean="0"/>
          </a:p>
          <a:p>
            <a:pPr>
              <a:buNone/>
            </a:pPr>
            <a:endParaRPr lang="en-US" dirty="0" smtClean="0"/>
          </a:p>
        </p:txBody>
      </p:sp>
      <p:sp>
        <p:nvSpPr>
          <p:cNvPr id="4" name="Slide Number Placeholder 5"/>
          <p:cNvSpPr>
            <a:spLocks noGrp="1"/>
          </p:cNvSpPr>
          <p:nvPr>
            <p:ph type="sldNum" sz="quarter" idx="4"/>
          </p:nvPr>
        </p:nvSpPr>
        <p:spPr>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25</a:t>
            </a:fld>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Lessee Accounting—Type B Lease</a:t>
            </a:r>
            <a:endParaRPr lang="en-US" dirty="0"/>
          </a:p>
        </p:txBody>
      </p:sp>
      <p:sp>
        <p:nvSpPr>
          <p:cNvPr id="22532" name="Rectangle 3"/>
          <p:cNvSpPr>
            <a:spLocks noGrp="1" noChangeArrowheads="1"/>
          </p:cNvSpPr>
          <p:nvPr>
            <p:ph idx="1"/>
          </p:nvPr>
        </p:nvSpPr>
        <p:spPr/>
        <p:txBody>
          <a:bodyPr/>
          <a:lstStyle/>
          <a:p>
            <a:r>
              <a:rPr lang="en-US" dirty="0" smtClean="0"/>
              <a:t>Record ROU asset and lease liability, initially measured at PV of lease payments</a:t>
            </a:r>
          </a:p>
          <a:p>
            <a:r>
              <a:rPr lang="en-US" dirty="0" smtClean="0"/>
              <a:t>Liability is accreted based on effective interest method</a:t>
            </a:r>
          </a:p>
          <a:p>
            <a:r>
              <a:rPr lang="en-US" dirty="0" smtClean="0"/>
              <a:t>ROU asset reduced by the difference between (a) accretion of the liability and (b) periodic straight-line expense</a:t>
            </a:r>
          </a:p>
          <a:p>
            <a:r>
              <a:rPr lang="en-US" dirty="0" smtClean="0"/>
              <a:t>Present total lease expense as a single amount</a:t>
            </a:r>
          </a:p>
          <a:p>
            <a:pPr lvl="2"/>
            <a:endParaRPr lang="en-US" sz="2400" dirty="0" smtClean="0"/>
          </a:p>
          <a:p>
            <a:pPr lvl="2"/>
            <a:endParaRPr lang="en-US" dirty="0" smtClean="0"/>
          </a:p>
          <a:p>
            <a:pPr>
              <a:buNone/>
            </a:pPr>
            <a:endParaRPr lang="en-US" dirty="0" smtClean="0"/>
          </a:p>
        </p:txBody>
      </p:sp>
      <p:sp>
        <p:nvSpPr>
          <p:cNvPr id="4" name="Slide Number Placeholder 5"/>
          <p:cNvSpPr>
            <a:spLocks noGrp="1"/>
          </p:cNvSpPr>
          <p:nvPr>
            <p:ph type="sldNum" sz="quarter" idx="4"/>
          </p:nvPr>
        </p:nvSpPr>
        <p:spPr>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26</a:t>
            </a:fld>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Lessor Accounting</a:t>
            </a:r>
            <a:endParaRPr lang="en-US" dirty="0"/>
          </a:p>
        </p:txBody>
      </p:sp>
      <p:sp>
        <p:nvSpPr>
          <p:cNvPr id="22532" name="Rectangle 3"/>
          <p:cNvSpPr>
            <a:spLocks noGrp="1" noChangeArrowheads="1"/>
          </p:cNvSpPr>
          <p:nvPr>
            <p:ph idx="1"/>
          </p:nvPr>
        </p:nvSpPr>
        <p:spPr/>
        <p:txBody>
          <a:bodyPr>
            <a:normAutofit lnSpcReduction="10000"/>
          </a:bodyPr>
          <a:lstStyle/>
          <a:p>
            <a:r>
              <a:rPr lang="en-US" dirty="0" smtClean="0"/>
              <a:t>Same Type A/Type B determination</a:t>
            </a:r>
          </a:p>
          <a:p>
            <a:r>
              <a:rPr lang="en-US" dirty="0" smtClean="0"/>
              <a:t>Type A: “Receivable and Residual Approach”</a:t>
            </a:r>
          </a:p>
          <a:p>
            <a:pPr lvl="1"/>
            <a:r>
              <a:rPr lang="en-US" dirty="0" smtClean="0"/>
              <a:t>Derecognize underlying asset </a:t>
            </a:r>
          </a:p>
          <a:p>
            <a:pPr lvl="1"/>
            <a:r>
              <a:rPr lang="en-US" dirty="0" smtClean="0"/>
              <a:t>Record a lease receivable and a residual asset</a:t>
            </a:r>
          </a:p>
          <a:p>
            <a:pPr lvl="2"/>
            <a:r>
              <a:rPr lang="en-US" dirty="0" smtClean="0"/>
              <a:t>Variable payments and residual value guarantees</a:t>
            </a:r>
          </a:p>
          <a:p>
            <a:pPr lvl="1"/>
            <a:r>
              <a:rPr lang="en-US" dirty="0" smtClean="0"/>
              <a:t>Recognize profit on asset derecognized</a:t>
            </a:r>
          </a:p>
          <a:p>
            <a:pPr lvl="1"/>
            <a:r>
              <a:rPr lang="en-US" dirty="0" smtClean="0"/>
              <a:t>Recognize interest income on receivable and residual asset</a:t>
            </a:r>
          </a:p>
          <a:p>
            <a:r>
              <a:rPr lang="en-US" dirty="0" smtClean="0"/>
              <a:t>Type B: “Straight Line”</a:t>
            </a:r>
          </a:p>
          <a:p>
            <a:pPr lvl="1"/>
            <a:r>
              <a:rPr lang="en-US" dirty="0" smtClean="0"/>
              <a:t>Retain underlying asset on balance sheet</a:t>
            </a:r>
          </a:p>
          <a:p>
            <a:pPr lvl="1"/>
            <a:r>
              <a:rPr lang="en-US" dirty="0" smtClean="0"/>
              <a:t>Recognize lease income over lease term on a straight-line basis unless another method is more representative of how income is earned</a:t>
            </a:r>
          </a:p>
          <a:p>
            <a:pPr lvl="1"/>
            <a:endParaRPr lang="en-US" dirty="0" smtClean="0"/>
          </a:p>
          <a:p>
            <a:pPr lvl="2"/>
            <a:endParaRPr lang="en-US" dirty="0" smtClean="0"/>
          </a:p>
          <a:p>
            <a:pPr>
              <a:buNone/>
            </a:pPr>
            <a:endParaRPr lang="en-US" dirty="0" smtClean="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27</a:t>
            </a:fld>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Example</a:t>
            </a:r>
            <a:endParaRPr lang="en-US" dirty="0"/>
          </a:p>
        </p:txBody>
      </p:sp>
      <p:sp>
        <p:nvSpPr>
          <p:cNvPr id="22532" name="Rectangle 3"/>
          <p:cNvSpPr>
            <a:spLocks noGrp="1" noChangeArrowheads="1"/>
          </p:cNvSpPr>
          <p:nvPr>
            <p:ph idx="1"/>
          </p:nvPr>
        </p:nvSpPr>
        <p:spPr/>
        <p:txBody>
          <a:bodyPr>
            <a:normAutofit lnSpcReduction="10000"/>
          </a:bodyPr>
          <a:lstStyle/>
          <a:p>
            <a:r>
              <a:rPr lang="en-US" sz="2000" dirty="0" smtClean="0"/>
              <a:t>Lessor and Lessee enter into a lease with a three-year term</a:t>
            </a:r>
          </a:p>
          <a:p>
            <a:r>
              <a:rPr lang="en-US" sz="2000" dirty="0" smtClean="0"/>
              <a:t>Annual lease payments are made in arrears in the amount of $11,500 and the discount rate is 7.327%</a:t>
            </a:r>
          </a:p>
          <a:p>
            <a:r>
              <a:rPr lang="en-US" sz="2000" dirty="0" smtClean="0"/>
              <a:t>The amortization period for the right-of-use asset is three years</a:t>
            </a:r>
          </a:p>
          <a:p>
            <a:r>
              <a:rPr lang="en-US" sz="2000" dirty="0" smtClean="0"/>
              <a:t>Using this information, the present value of the lease payments is $30,000</a:t>
            </a:r>
          </a:p>
          <a:p>
            <a:r>
              <a:rPr lang="en-US" sz="2000" dirty="0" smtClean="0"/>
              <a:t>Fair value and carrying amount of asset at commencement date are $38,000 and $24,000, respectively</a:t>
            </a:r>
          </a:p>
          <a:p>
            <a:r>
              <a:rPr lang="en-US" sz="2000" dirty="0" smtClean="0"/>
              <a:t>Expected value at the end of the lease term is $10,000</a:t>
            </a:r>
          </a:p>
          <a:p>
            <a:r>
              <a:rPr lang="en-US" sz="2000" dirty="0" smtClean="0"/>
              <a:t>The following slides illustrate and compare Lessee’s and Lessor’s accounting for the lease as a Type A lease and a Type B lease.</a:t>
            </a:r>
          </a:p>
          <a:p>
            <a:r>
              <a:rPr lang="en-US" sz="2000" dirty="0" smtClean="0"/>
              <a:t>For ease of illustration, the lease does not include any options to extend or terminate the lease or initial direct costs</a:t>
            </a:r>
          </a:p>
          <a:p>
            <a:pPr lvl="2"/>
            <a:endParaRPr lang="en-US" dirty="0" smtClean="0"/>
          </a:p>
          <a:p>
            <a:pPr lvl="2"/>
            <a:endParaRPr lang="en-US" dirty="0" smtClean="0"/>
          </a:p>
          <a:p>
            <a:pPr>
              <a:buNone/>
            </a:pPr>
            <a:endParaRPr lang="en-US" dirty="0" smtClean="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28</a:t>
            </a:fld>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Lessee Example</a:t>
            </a:r>
            <a:endParaRPr lang="en-US" dirty="0"/>
          </a:p>
        </p:txBody>
      </p:sp>
      <p:sp>
        <p:nvSpPr>
          <p:cNvPr id="22532" name="Rectangle 3"/>
          <p:cNvSpPr>
            <a:spLocks noGrp="1" noChangeArrowheads="1"/>
          </p:cNvSpPr>
          <p:nvPr>
            <p:ph idx="1"/>
          </p:nvPr>
        </p:nvSpPr>
        <p:spPr/>
        <p:txBody>
          <a:bodyPr>
            <a:normAutofit/>
          </a:bodyPr>
          <a:lstStyle/>
          <a:p>
            <a:pPr lvl="2"/>
            <a:endParaRPr lang="en-US" dirty="0" smtClean="0"/>
          </a:p>
          <a:p>
            <a:pPr lvl="2"/>
            <a:endParaRPr lang="en-US" dirty="0" smtClean="0"/>
          </a:p>
          <a:p>
            <a:pPr>
              <a:buNone/>
            </a:pPr>
            <a:endParaRPr lang="en-US" dirty="0" smtClean="0"/>
          </a:p>
        </p:txBody>
      </p:sp>
      <p:graphicFrame>
        <p:nvGraphicFramePr>
          <p:cNvPr id="4" name="Content Placeholder 3"/>
          <p:cNvGraphicFramePr>
            <a:graphicFrameLocks/>
          </p:cNvGraphicFramePr>
          <p:nvPr/>
        </p:nvGraphicFramePr>
        <p:xfrm>
          <a:off x="838200" y="1295400"/>
          <a:ext cx="7548564" cy="1925320"/>
        </p:xfrm>
        <a:graphic>
          <a:graphicData uri="http://schemas.openxmlformats.org/drawingml/2006/table">
            <a:tbl>
              <a:tblPr firstRow="1" firstCol="1" bandRow="1">
                <a:tableStyleId>{21E4AEA4-8DFA-4A89-87EB-49C32662AFE0}</a:tableStyleId>
              </a:tblPr>
              <a:tblGrid>
                <a:gridCol w="682666"/>
                <a:gridCol w="904263"/>
                <a:gridCol w="1244009"/>
                <a:gridCol w="1275907"/>
                <a:gridCol w="818707"/>
                <a:gridCol w="754911"/>
                <a:gridCol w="1052624"/>
                <a:gridCol w="815477"/>
              </a:tblGrid>
              <a:tr h="370840">
                <a:tc gridSpan="8">
                  <a:txBody>
                    <a:bodyPr/>
                    <a:lstStyle/>
                    <a:p>
                      <a:pPr algn="ctr"/>
                      <a:r>
                        <a:rPr lang="en-US" sz="1800" dirty="0" smtClean="0"/>
                        <a:t>TYPE</a:t>
                      </a:r>
                      <a:r>
                        <a:rPr lang="en-US" sz="1800" baseline="0" dirty="0" smtClean="0"/>
                        <a:t> A</a:t>
                      </a:r>
                      <a:endParaRPr lang="en-US" sz="1800" dirty="0"/>
                    </a:p>
                  </a:txBody>
                  <a:tcPr anchor="b">
                    <a:solidFill>
                      <a:srgbClr val="4075B0"/>
                    </a:solidFill>
                  </a:tcPr>
                </a:tc>
                <a:tc hMerge="1">
                  <a:txBody>
                    <a:bodyPr/>
                    <a:lstStyle/>
                    <a:p>
                      <a:pPr algn="ctr"/>
                      <a:endParaRPr lang="en-US" sz="1200" dirty="0"/>
                    </a:p>
                  </a:txBody>
                  <a:tcPr anchor="b"/>
                </a:tc>
                <a:tc hMerge="1">
                  <a:txBody>
                    <a:bodyPr/>
                    <a:lstStyle/>
                    <a:p>
                      <a:pPr algn="ctr"/>
                      <a:endParaRPr lang="en-US" sz="1200" dirty="0"/>
                    </a:p>
                  </a:txBody>
                  <a:tcPr anchor="b"/>
                </a:tc>
                <a:tc hMerge="1">
                  <a:txBody>
                    <a:bodyPr/>
                    <a:lstStyle/>
                    <a:p>
                      <a:pPr algn="ctr"/>
                      <a:endParaRPr lang="en-US" sz="1200" dirty="0"/>
                    </a:p>
                  </a:txBody>
                  <a:tcPr anchor="b"/>
                </a:tc>
                <a:tc hMerge="1">
                  <a:txBody>
                    <a:bodyPr/>
                    <a:lstStyle/>
                    <a:p>
                      <a:pPr algn="ctr"/>
                      <a:endParaRPr lang="en-US" sz="1200" dirty="0"/>
                    </a:p>
                  </a:txBody>
                  <a:tcPr anchor="b"/>
                </a:tc>
                <a:tc hMerge="1">
                  <a:txBody>
                    <a:bodyPr/>
                    <a:lstStyle/>
                    <a:p>
                      <a:pPr algn="ctr"/>
                      <a:endParaRPr lang="en-US" sz="1200" dirty="0"/>
                    </a:p>
                  </a:txBody>
                  <a:tcPr anchor="b"/>
                </a:tc>
                <a:tc hMerge="1">
                  <a:txBody>
                    <a:bodyPr/>
                    <a:lstStyle/>
                    <a:p>
                      <a:pPr algn="ctr"/>
                      <a:endParaRPr lang="en-US" sz="1200" dirty="0"/>
                    </a:p>
                  </a:txBody>
                  <a:tcPr anchor="b"/>
                </a:tc>
                <a:tc hMerge="1">
                  <a:txBody>
                    <a:bodyPr/>
                    <a:lstStyle/>
                    <a:p>
                      <a:pPr algn="ctr"/>
                      <a:endParaRPr lang="en-US" sz="1200" dirty="0"/>
                    </a:p>
                  </a:txBody>
                  <a:tcPr anchor="b"/>
                </a:tc>
              </a:tr>
              <a:tr h="370840">
                <a:tc>
                  <a:txBody>
                    <a:bodyPr/>
                    <a:lstStyle/>
                    <a:p>
                      <a:pPr algn="ctr"/>
                      <a:r>
                        <a:rPr lang="en-US" sz="1200" dirty="0" smtClean="0"/>
                        <a:t>Year</a:t>
                      </a:r>
                      <a:endParaRPr lang="en-US" sz="1200" dirty="0"/>
                    </a:p>
                  </a:txBody>
                  <a:tcPr anchor="b">
                    <a:solidFill>
                      <a:srgbClr val="4075B0"/>
                    </a:solidFill>
                  </a:tcPr>
                </a:tc>
                <a:tc>
                  <a:txBody>
                    <a:bodyPr/>
                    <a:lstStyle/>
                    <a:p>
                      <a:pPr algn="ctr"/>
                      <a:r>
                        <a:rPr lang="en-US" sz="1200" dirty="0" smtClean="0">
                          <a:solidFill>
                            <a:schemeClr val="bg1"/>
                          </a:solidFill>
                        </a:rPr>
                        <a:t>Payment</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Ending ROU Asset</a:t>
                      </a:r>
                      <a:r>
                        <a:rPr lang="en-US" sz="1200" baseline="0" dirty="0" smtClean="0">
                          <a:solidFill>
                            <a:schemeClr val="bg1"/>
                          </a:solidFill>
                        </a:rPr>
                        <a:t> Balance</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Ending Liability</a:t>
                      </a:r>
                      <a:r>
                        <a:rPr lang="en-US" sz="1200" baseline="0" dirty="0" smtClean="0">
                          <a:solidFill>
                            <a:schemeClr val="bg1"/>
                          </a:solidFill>
                        </a:rPr>
                        <a:t> Balance</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Principal</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Interest</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Amortization</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Total Expense</a:t>
                      </a:r>
                      <a:endParaRPr lang="en-US" sz="1200" dirty="0">
                        <a:solidFill>
                          <a:schemeClr val="bg1"/>
                        </a:solidFill>
                      </a:endParaRPr>
                    </a:p>
                  </a:txBody>
                  <a:tcPr anchor="b">
                    <a:solidFill>
                      <a:srgbClr val="4075B0"/>
                    </a:solidFill>
                  </a:tcPr>
                </a:tc>
              </a:tr>
              <a:tr h="274320">
                <a:tc>
                  <a:txBody>
                    <a:bodyPr/>
                    <a:lstStyle/>
                    <a:p>
                      <a:pPr algn="ctr"/>
                      <a:r>
                        <a:rPr lang="en-US" sz="1200" dirty="0" smtClean="0"/>
                        <a:t>0</a:t>
                      </a:r>
                      <a:endParaRPr lang="en-US" sz="1200" dirty="0"/>
                    </a:p>
                  </a:txBody>
                  <a:tcPr>
                    <a:solidFill>
                      <a:srgbClr val="4075B0"/>
                    </a:solidFill>
                  </a:tcPr>
                </a:tc>
                <a:tc>
                  <a:txBody>
                    <a:bodyPr/>
                    <a:lstStyle/>
                    <a:p>
                      <a:pPr algn="r"/>
                      <a:endParaRPr lang="en-US" sz="1200" dirty="0"/>
                    </a:p>
                  </a:txBody>
                  <a:tcPr/>
                </a:tc>
                <a:tc>
                  <a:txBody>
                    <a:bodyPr/>
                    <a:lstStyle/>
                    <a:p>
                      <a:pPr algn="r"/>
                      <a:r>
                        <a:rPr lang="en-US" sz="1200" dirty="0" smtClean="0"/>
                        <a:t>$30,000</a:t>
                      </a:r>
                      <a:endParaRPr lang="en-US" sz="1200" dirty="0"/>
                    </a:p>
                  </a:txBody>
                  <a:tcPr/>
                </a:tc>
                <a:tc>
                  <a:txBody>
                    <a:bodyPr/>
                    <a:lstStyle/>
                    <a:p>
                      <a:pPr algn="r"/>
                      <a:r>
                        <a:rPr lang="en-US" sz="1200" dirty="0" smtClean="0"/>
                        <a:t>$30,000</a:t>
                      </a: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tc>
              </a:tr>
              <a:tr h="274320">
                <a:tc>
                  <a:txBody>
                    <a:bodyPr/>
                    <a:lstStyle/>
                    <a:p>
                      <a:pPr algn="ctr"/>
                      <a:r>
                        <a:rPr lang="en-US" sz="1200" dirty="0" smtClean="0"/>
                        <a:t>1</a:t>
                      </a:r>
                      <a:endParaRPr lang="en-US" sz="1200" dirty="0"/>
                    </a:p>
                  </a:txBody>
                  <a:tcPr>
                    <a:solidFill>
                      <a:srgbClr val="4075B0"/>
                    </a:solidFill>
                  </a:tcPr>
                </a:tc>
                <a:tc>
                  <a:txBody>
                    <a:bodyPr/>
                    <a:lstStyle/>
                    <a:p>
                      <a:pPr algn="r"/>
                      <a:r>
                        <a:rPr lang="en-US" sz="1200" dirty="0" smtClean="0"/>
                        <a:t>$11,500</a:t>
                      </a:r>
                      <a:endParaRPr lang="en-US" sz="1200" dirty="0"/>
                    </a:p>
                  </a:txBody>
                  <a:tcPr/>
                </a:tc>
                <a:tc>
                  <a:txBody>
                    <a:bodyPr/>
                    <a:lstStyle/>
                    <a:p>
                      <a:pPr algn="r"/>
                      <a:r>
                        <a:rPr lang="en-US" sz="1200" dirty="0" smtClean="0"/>
                        <a:t>20,000</a:t>
                      </a:r>
                      <a:endParaRPr lang="en-US" sz="1200" dirty="0"/>
                    </a:p>
                  </a:txBody>
                  <a:tcPr/>
                </a:tc>
                <a:tc>
                  <a:txBody>
                    <a:bodyPr/>
                    <a:lstStyle/>
                    <a:p>
                      <a:pPr algn="r"/>
                      <a:r>
                        <a:rPr lang="en-US" sz="1200" dirty="0" smtClean="0"/>
                        <a:t>20,698</a:t>
                      </a:r>
                      <a:endParaRPr lang="en-US" sz="1200" dirty="0"/>
                    </a:p>
                  </a:txBody>
                  <a:tcPr/>
                </a:tc>
                <a:tc>
                  <a:txBody>
                    <a:bodyPr/>
                    <a:lstStyle/>
                    <a:p>
                      <a:pPr algn="r"/>
                      <a:r>
                        <a:rPr lang="en-US" sz="1200" dirty="0" smtClean="0"/>
                        <a:t>$9,302</a:t>
                      </a:r>
                      <a:endParaRPr lang="en-US" sz="1200" dirty="0"/>
                    </a:p>
                  </a:txBody>
                  <a:tcPr/>
                </a:tc>
                <a:tc>
                  <a:txBody>
                    <a:bodyPr/>
                    <a:lstStyle/>
                    <a:p>
                      <a:pPr algn="r"/>
                      <a:r>
                        <a:rPr lang="en-US" sz="1200" dirty="0" smtClean="0"/>
                        <a:t>$2,198</a:t>
                      </a:r>
                      <a:endParaRPr lang="en-US" sz="1200" dirty="0"/>
                    </a:p>
                  </a:txBody>
                  <a:tcPr/>
                </a:tc>
                <a:tc>
                  <a:txBody>
                    <a:bodyPr/>
                    <a:lstStyle/>
                    <a:p>
                      <a:pPr algn="r"/>
                      <a:r>
                        <a:rPr lang="en-US" sz="1200" dirty="0" smtClean="0"/>
                        <a:t>$10,000</a:t>
                      </a:r>
                      <a:endParaRPr lang="en-US" sz="1200" dirty="0"/>
                    </a:p>
                  </a:txBody>
                  <a:tcPr/>
                </a:tc>
                <a:tc>
                  <a:txBody>
                    <a:bodyPr/>
                    <a:lstStyle/>
                    <a:p>
                      <a:pPr algn="r"/>
                      <a:r>
                        <a:rPr lang="en-US" sz="1200" dirty="0" smtClean="0"/>
                        <a:t>$12,198</a:t>
                      </a:r>
                      <a:endParaRPr lang="en-US" sz="1200" dirty="0"/>
                    </a:p>
                  </a:txBody>
                  <a:tcPr/>
                </a:tc>
              </a:tr>
              <a:tr h="274320">
                <a:tc>
                  <a:txBody>
                    <a:bodyPr/>
                    <a:lstStyle/>
                    <a:p>
                      <a:pPr algn="ctr"/>
                      <a:r>
                        <a:rPr lang="en-US" sz="1200" dirty="0" smtClean="0"/>
                        <a:t>2</a:t>
                      </a:r>
                      <a:endParaRPr lang="en-US" sz="1200" dirty="0"/>
                    </a:p>
                  </a:txBody>
                  <a:tcPr>
                    <a:solidFill>
                      <a:srgbClr val="4075B0"/>
                    </a:solidFill>
                  </a:tcPr>
                </a:tc>
                <a:tc>
                  <a:txBody>
                    <a:bodyPr/>
                    <a:lstStyle/>
                    <a:p>
                      <a:pPr algn="r"/>
                      <a:r>
                        <a:rPr lang="en-US" sz="1200" dirty="0" smtClean="0"/>
                        <a:t>11,500</a:t>
                      </a:r>
                      <a:endParaRPr lang="en-US" sz="1200" dirty="0"/>
                    </a:p>
                  </a:txBody>
                  <a:tcPr/>
                </a:tc>
                <a:tc>
                  <a:txBody>
                    <a:bodyPr/>
                    <a:lstStyle/>
                    <a:p>
                      <a:pPr algn="r"/>
                      <a:r>
                        <a:rPr lang="en-US" sz="1200" dirty="0" smtClean="0"/>
                        <a:t>10,000</a:t>
                      </a:r>
                      <a:endParaRPr lang="en-US" sz="1200" dirty="0"/>
                    </a:p>
                  </a:txBody>
                  <a:tcPr/>
                </a:tc>
                <a:tc>
                  <a:txBody>
                    <a:bodyPr/>
                    <a:lstStyle/>
                    <a:p>
                      <a:pPr algn="r"/>
                      <a:r>
                        <a:rPr lang="en-US" sz="1200" dirty="0" smtClean="0"/>
                        <a:t>10,715</a:t>
                      </a:r>
                      <a:endParaRPr lang="en-US" sz="1200" dirty="0"/>
                    </a:p>
                  </a:txBody>
                  <a:tcPr/>
                </a:tc>
                <a:tc>
                  <a:txBody>
                    <a:bodyPr/>
                    <a:lstStyle/>
                    <a:p>
                      <a:pPr algn="r"/>
                      <a:r>
                        <a:rPr lang="en-US" sz="1200" dirty="0" smtClean="0"/>
                        <a:t>9,983</a:t>
                      </a:r>
                      <a:endParaRPr lang="en-US" sz="1200" dirty="0"/>
                    </a:p>
                  </a:txBody>
                  <a:tcPr/>
                </a:tc>
                <a:tc>
                  <a:txBody>
                    <a:bodyPr/>
                    <a:lstStyle/>
                    <a:p>
                      <a:pPr algn="r"/>
                      <a:r>
                        <a:rPr lang="en-US" sz="1200" dirty="0" smtClean="0"/>
                        <a:t>1,517</a:t>
                      </a:r>
                      <a:endParaRPr lang="en-US" sz="1200" dirty="0"/>
                    </a:p>
                  </a:txBody>
                  <a:tcPr/>
                </a:tc>
                <a:tc>
                  <a:txBody>
                    <a:bodyPr/>
                    <a:lstStyle/>
                    <a:p>
                      <a:pPr algn="r"/>
                      <a:r>
                        <a:rPr lang="en-US" sz="1200" dirty="0" smtClean="0"/>
                        <a:t>10,000</a:t>
                      </a:r>
                      <a:endParaRPr lang="en-US" sz="1200" dirty="0"/>
                    </a:p>
                  </a:txBody>
                  <a:tcPr/>
                </a:tc>
                <a:tc>
                  <a:txBody>
                    <a:bodyPr/>
                    <a:lstStyle/>
                    <a:p>
                      <a:pPr algn="r"/>
                      <a:r>
                        <a:rPr lang="en-US" sz="1200" dirty="0" smtClean="0"/>
                        <a:t>11,517</a:t>
                      </a:r>
                      <a:endParaRPr lang="en-US" sz="1200" dirty="0"/>
                    </a:p>
                  </a:txBody>
                  <a:tcPr/>
                </a:tc>
              </a:tr>
              <a:tr h="274320">
                <a:tc>
                  <a:txBody>
                    <a:bodyPr/>
                    <a:lstStyle/>
                    <a:p>
                      <a:pPr algn="ctr"/>
                      <a:r>
                        <a:rPr lang="en-US" sz="1200" dirty="0" smtClean="0"/>
                        <a:t>3</a:t>
                      </a:r>
                      <a:endParaRPr lang="en-US" sz="1200" dirty="0"/>
                    </a:p>
                  </a:txBody>
                  <a:tcPr>
                    <a:solidFill>
                      <a:srgbClr val="4075B0"/>
                    </a:solidFill>
                  </a:tcPr>
                </a:tc>
                <a:tc>
                  <a:txBody>
                    <a:bodyPr/>
                    <a:lstStyle/>
                    <a:p>
                      <a:pPr algn="r"/>
                      <a:r>
                        <a:rPr lang="en-US" sz="1200" dirty="0" smtClean="0"/>
                        <a:t>11,500</a:t>
                      </a:r>
                      <a:endParaRPr lang="en-US" sz="1200" dirty="0"/>
                    </a:p>
                  </a:txBody>
                  <a:tcPr/>
                </a:tc>
                <a:tc>
                  <a:txBody>
                    <a:bodyPr/>
                    <a:lstStyle/>
                    <a:p>
                      <a:pPr algn="r"/>
                      <a:r>
                        <a:rPr lang="en-US" sz="1200" dirty="0" smtClean="0"/>
                        <a:t>--</a:t>
                      </a:r>
                      <a:endParaRPr lang="en-US" sz="1200" dirty="0"/>
                    </a:p>
                  </a:txBody>
                  <a:tcPr/>
                </a:tc>
                <a:tc>
                  <a:txBody>
                    <a:bodyPr/>
                    <a:lstStyle/>
                    <a:p>
                      <a:pPr algn="r"/>
                      <a:r>
                        <a:rPr lang="en-US" sz="1200" dirty="0" smtClean="0"/>
                        <a:t>--</a:t>
                      </a:r>
                      <a:endParaRPr lang="en-US" sz="1200" dirty="0"/>
                    </a:p>
                  </a:txBody>
                  <a:tcPr/>
                </a:tc>
                <a:tc>
                  <a:txBody>
                    <a:bodyPr/>
                    <a:lstStyle/>
                    <a:p>
                      <a:pPr algn="r"/>
                      <a:r>
                        <a:rPr lang="en-US" sz="1200" dirty="0" smtClean="0"/>
                        <a:t>10,715</a:t>
                      </a:r>
                      <a:endParaRPr lang="en-US" sz="1200" dirty="0"/>
                    </a:p>
                  </a:txBody>
                  <a:tcPr/>
                </a:tc>
                <a:tc>
                  <a:txBody>
                    <a:bodyPr/>
                    <a:lstStyle/>
                    <a:p>
                      <a:pPr algn="r"/>
                      <a:r>
                        <a:rPr lang="en-US" sz="1200" dirty="0" smtClean="0"/>
                        <a:t>785</a:t>
                      </a:r>
                      <a:endParaRPr lang="en-US" sz="1200" dirty="0"/>
                    </a:p>
                  </a:txBody>
                  <a:tcPr/>
                </a:tc>
                <a:tc>
                  <a:txBody>
                    <a:bodyPr/>
                    <a:lstStyle/>
                    <a:p>
                      <a:pPr algn="r"/>
                      <a:r>
                        <a:rPr lang="en-US" sz="1200" dirty="0" smtClean="0"/>
                        <a:t>10,000</a:t>
                      </a:r>
                      <a:endParaRPr lang="en-US" sz="1200" dirty="0"/>
                    </a:p>
                  </a:txBody>
                  <a:tcPr/>
                </a:tc>
                <a:tc>
                  <a:txBody>
                    <a:bodyPr/>
                    <a:lstStyle/>
                    <a:p>
                      <a:pPr algn="r"/>
                      <a:r>
                        <a:rPr lang="en-US" sz="1200" dirty="0" smtClean="0"/>
                        <a:t>10,785</a:t>
                      </a:r>
                      <a:endParaRPr lang="en-US" sz="1200" dirty="0"/>
                    </a:p>
                  </a:txBody>
                  <a:tcPr/>
                </a:tc>
              </a:tr>
            </a:tbl>
          </a:graphicData>
        </a:graphic>
      </p:graphicFrame>
      <p:graphicFrame>
        <p:nvGraphicFramePr>
          <p:cNvPr id="6" name="Table 5"/>
          <p:cNvGraphicFramePr>
            <a:graphicFrameLocks noGrp="1"/>
          </p:cNvGraphicFramePr>
          <p:nvPr/>
        </p:nvGraphicFramePr>
        <p:xfrm>
          <a:off x="838200" y="3429000"/>
          <a:ext cx="7548564" cy="2108200"/>
        </p:xfrm>
        <a:graphic>
          <a:graphicData uri="http://schemas.openxmlformats.org/drawingml/2006/table">
            <a:tbl>
              <a:tblPr firstRow="1" firstCol="1" bandRow="1">
                <a:tableStyleId>{21E4AEA4-8DFA-4A89-87EB-49C32662AFE0}</a:tableStyleId>
              </a:tblPr>
              <a:tblGrid>
                <a:gridCol w="682666"/>
                <a:gridCol w="904263"/>
                <a:gridCol w="1208555"/>
                <a:gridCol w="1311361"/>
                <a:gridCol w="818707"/>
                <a:gridCol w="765544"/>
                <a:gridCol w="1052623"/>
                <a:gridCol w="804845"/>
              </a:tblGrid>
              <a:tr h="370840">
                <a:tc gridSpan="8">
                  <a:txBody>
                    <a:bodyPr/>
                    <a:lstStyle/>
                    <a:p>
                      <a:pPr algn="ctr"/>
                      <a:r>
                        <a:rPr lang="en-US" sz="1800" dirty="0" smtClean="0"/>
                        <a:t>TYPE</a:t>
                      </a:r>
                      <a:r>
                        <a:rPr lang="en-US" sz="1800" baseline="0" dirty="0" smtClean="0"/>
                        <a:t> B</a:t>
                      </a:r>
                      <a:endParaRPr lang="en-US" sz="1800" dirty="0"/>
                    </a:p>
                  </a:txBody>
                  <a:tcPr>
                    <a:solidFill>
                      <a:srgbClr val="4075B0"/>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274320">
                <a:tc>
                  <a:txBody>
                    <a:bodyPr/>
                    <a:lstStyle/>
                    <a:p>
                      <a:pPr algn="ctr"/>
                      <a:r>
                        <a:rPr lang="en-US" sz="1200" dirty="0" smtClean="0"/>
                        <a:t>Year</a:t>
                      </a:r>
                      <a:endParaRPr lang="en-US" sz="1200" dirty="0"/>
                    </a:p>
                  </a:txBody>
                  <a:tcPr anchor="b">
                    <a:solidFill>
                      <a:srgbClr val="4075B0"/>
                    </a:solidFill>
                  </a:tcPr>
                </a:tc>
                <a:tc>
                  <a:txBody>
                    <a:bodyPr/>
                    <a:lstStyle/>
                    <a:p>
                      <a:pPr algn="ctr"/>
                      <a:r>
                        <a:rPr lang="en-US" sz="1200" dirty="0" smtClean="0">
                          <a:solidFill>
                            <a:schemeClr val="bg1"/>
                          </a:solidFill>
                        </a:rPr>
                        <a:t>Payment</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Ending ROU Asset</a:t>
                      </a:r>
                      <a:r>
                        <a:rPr lang="en-US" sz="1200" baseline="0" dirty="0" smtClean="0">
                          <a:solidFill>
                            <a:schemeClr val="bg1"/>
                          </a:solidFill>
                        </a:rPr>
                        <a:t> Balance</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Ending Liability</a:t>
                      </a:r>
                      <a:r>
                        <a:rPr lang="en-US" sz="1200" baseline="0" dirty="0" smtClean="0">
                          <a:solidFill>
                            <a:schemeClr val="bg1"/>
                          </a:solidFill>
                        </a:rPr>
                        <a:t> Balance</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Principal</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Interest</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Amortization</a:t>
                      </a:r>
                      <a:endParaRPr lang="en-US" sz="1200" dirty="0">
                        <a:solidFill>
                          <a:schemeClr val="bg1"/>
                        </a:solidFill>
                      </a:endParaRPr>
                    </a:p>
                  </a:txBody>
                  <a:tcPr anchor="b">
                    <a:solidFill>
                      <a:srgbClr val="4075B0"/>
                    </a:solidFill>
                  </a:tcPr>
                </a:tc>
                <a:tc>
                  <a:txBody>
                    <a:bodyPr/>
                    <a:lstStyle/>
                    <a:p>
                      <a:pPr algn="ctr"/>
                      <a:r>
                        <a:rPr lang="en-US" sz="1200" dirty="0" smtClean="0">
                          <a:solidFill>
                            <a:schemeClr val="bg1"/>
                          </a:solidFill>
                        </a:rPr>
                        <a:t>Total Expense (1)</a:t>
                      </a:r>
                      <a:endParaRPr lang="en-US" sz="1200" dirty="0">
                        <a:solidFill>
                          <a:schemeClr val="bg1"/>
                        </a:solidFill>
                      </a:endParaRPr>
                    </a:p>
                  </a:txBody>
                  <a:tcPr anchor="b">
                    <a:solidFill>
                      <a:srgbClr val="4075B0"/>
                    </a:solidFill>
                  </a:tcPr>
                </a:tc>
              </a:tr>
              <a:tr h="274320">
                <a:tc>
                  <a:txBody>
                    <a:bodyPr/>
                    <a:lstStyle/>
                    <a:p>
                      <a:pPr algn="ctr"/>
                      <a:r>
                        <a:rPr lang="en-US" sz="1200" dirty="0" smtClean="0"/>
                        <a:t>0</a:t>
                      </a:r>
                      <a:endParaRPr lang="en-US" sz="1200" dirty="0"/>
                    </a:p>
                  </a:txBody>
                  <a:tcPr>
                    <a:solidFill>
                      <a:srgbClr val="4075B0"/>
                    </a:solidFill>
                  </a:tcPr>
                </a:tc>
                <a:tc>
                  <a:txBody>
                    <a:bodyPr/>
                    <a:lstStyle/>
                    <a:p>
                      <a:pPr algn="r"/>
                      <a:endParaRPr lang="en-US" sz="1200" dirty="0"/>
                    </a:p>
                  </a:txBody>
                  <a:tcPr/>
                </a:tc>
                <a:tc>
                  <a:txBody>
                    <a:bodyPr/>
                    <a:lstStyle/>
                    <a:p>
                      <a:pPr algn="r"/>
                      <a:r>
                        <a:rPr lang="en-US" sz="1200" dirty="0" smtClean="0"/>
                        <a:t>$30,000</a:t>
                      </a:r>
                      <a:endParaRPr lang="en-US" sz="1200" dirty="0"/>
                    </a:p>
                  </a:txBody>
                  <a:tcPr/>
                </a:tc>
                <a:tc>
                  <a:txBody>
                    <a:bodyPr/>
                    <a:lstStyle/>
                    <a:p>
                      <a:pPr algn="r"/>
                      <a:r>
                        <a:rPr lang="en-US" sz="1200" dirty="0" smtClean="0"/>
                        <a:t>$30,000</a:t>
                      </a: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tc>
              </a:tr>
              <a:tr h="274320">
                <a:tc>
                  <a:txBody>
                    <a:bodyPr/>
                    <a:lstStyle/>
                    <a:p>
                      <a:pPr algn="ctr"/>
                      <a:r>
                        <a:rPr lang="en-US" sz="1200" dirty="0" smtClean="0"/>
                        <a:t>1</a:t>
                      </a:r>
                      <a:endParaRPr lang="en-US" sz="1200" dirty="0"/>
                    </a:p>
                  </a:txBody>
                  <a:tcPr>
                    <a:solidFill>
                      <a:srgbClr val="4075B0"/>
                    </a:solidFill>
                  </a:tcPr>
                </a:tc>
                <a:tc>
                  <a:txBody>
                    <a:bodyPr/>
                    <a:lstStyle/>
                    <a:p>
                      <a:pPr algn="r"/>
                      <a:r>
                        <a:rPr lang="en-US" sz="1200" dirty="0" smtClean="0"/>
                        <a:t>$11,500</a:t>
                      </a:r>
                      <a:endParaRPr lang="en-US" sz="1200" dirty="0"/>
                    </a:p>
                  </a:txBody>
                  <a:tcPr/>
                </a:tc>
                <a:tc>
                  <a:txBody>
                    <a:bodyPr/>
                    <a:lstStyle/>
                    <a:p>
                      <a:pPr algn="r"/>
                      <a:r>
                        <a:rPr lang="en-US" sz="1200" dirty="0" smtClean="0"/>
                        <a:t>20,698</a:t>
                      </a:r>
                      <a:endParaRPr lang="en-US" sz="1200" dirty="0"/>
                    </a:p>
                  </a:txBody>
                  <a:tcPr/>
                </a:tc>
                <a:tc>
                  <a:txBody>
                    <a:bodyPr/>
                    <a:lstStyle/>
                    <a:p>
                      <a:pPr algn="r"/>
                      <a:r>
                        <a:rPr lang="en-US" sz="1200" dirty="0" smtClean="0"/>
                        <a:t>20,698</a:t>
                      </a:r>
                      <a:endParaRPr lang="en-US" sz="1200" dirty="0"/>
                    </a:p>
                  </a:txBody>
                  <a:tcPr/>
                </a:tc>
                <a:tc>
                  <a:txBody>
                    <a:bodyPr/>
                    <a:lstStyle/>
                    <a:p>
                      <a:pPr algn="r"/>
                      <a:r>
                        <a:rPr lang="en-US" sz="1200" dirty="0" smtClean="0"/>
                        <a:t>$9,302</a:t>
                      </a:r>
                      <a:endParaRPr lang="en-US" sz="1200" dirty="0"/>
                    </a:p>
                  </a:txBody>
                  <a:tcPr/>
                </a:tc>
                <a:tc>
                  <a:txBody>
                    <a:bodyPr/>
                    <a:lstStyle/>
                    <a:p>
                      <a:pPr algn="r"/>
                      <a:r>
                        <a:rPr lang="en-US" sz="1200" dirty="0" smtClean="0"/>
                        <a:t>$2,198</a:t>
                      </a:r>
                      <a:endParaRPr lang="en-US" sz="1200" dirty="0"/>
                    </a:p>
                  </a:txBody>
                  <a:tcPr/>
                </a:tc>
                <a:tc>
                  <a:txBody>
                    <a:bodyPr/>
                    <a:lstStyle/>
                    <a:p>
                      <a:pPr algn="r"/>
                      <a:r>
                        <a:rPr lang="en-US" sz="1200" dirty="0" smtClean="0"/>
                        <a:t>$9,302</a:t>
                      </a:r>
                      <a:endParaRPr lang="en-US" sz="1200" dirty="0"/>
                    </a:p>
                  </a:txBody>
                  <a:tcPr/>
                </a:tc>
                <a:tc>
                  <a:txBody>
                    <a:bodyPr/>
                    <a:lstStyle/>
                    <a:p>
                      <a:pPr algn="r"/>
                      <a:r>
                        <a:rPr lang="en-US" sz="1200" dirty="0" smtClean="0"/>
                        <a:t>$11,500</a:t>
                      </a:r>
                      <a:endParaRPr lang="en-US" sz="1200" dirty="0"/>
                    </a:p>
                  </a:txBody>
                  <a:tcPr/>
                </a:tc>
              </a:tr>
              <a:tr h="274320">
                <a:tc>
                  <a:txBody>
                    <a:bodyPr/>
                    <a:lstStyle/>
                    <a:p>
                      <a:pPr algn="ctr"/>
                      <a:r>
                        <a:rPr lang="en-US" sz="1200" dirty="0" smtClean="0"/>
                        <a:t>2</a:t>
                      </a:r>
                      <a:endParaRPr lang="en-US" sz="1200" dirty="0"/>
                    </a:p>
                  </a:txBody>
                  <a:tcPr>
                    <a:solidFill>
                      <a:srgbClr val="4075B0"/>
                    </a:solidFill>
                  </a:tcPr>
                </a:tc>
                <a:tc>
                  <a:txBody>
                    <a:bodyPr/>
                    <a:lstStyle/>
                    <a:p>
                      <a:pPr algn="r"/>
                      <a:r>
                        <a:rPr lang="en-US" sz="1200" dirty="0" smtClean="0"/>
                        <a:t>11,500</a:t>
                      </a:r>
                      <a:endParaRPr lang="en-US" sz="1200" dirty="0"/>
                    </a:p>
                  </a:txBody>
                  <a:tcPr/>
                </a:tc>
                <a:tc>
                  <a:txBody>
                    <a:bodyPr/>
                    <a:lstStyle/>
                    <a:p>
                      <a:pPr algn="r"/>
                      <a:r>
                        <a:rPr lang="en-US" sz="1200" dirty="0" smtClean="0"/>
                        <a:t>10,715</a:t>
                      </a:r>
                      <a:endParaRPr lang="en-US" sz="1200" dirty="0"/>
                    </a:p>
                  </a:txBody>
                  <a:tcPr/>
                </a:tc>
                <a:tc>
                  <a:txBody>
                    <a:bodyPr/>
                    <a:lstStyle/>
                    <a:p>
                      <a:pPr algn="r"/>
                      <a:r>
                        <a:rPr lang="en-US" sz="1200" dirty="0" smtClean="0"/>
                        <a:t>10,715</a:t>
                      </a:r>
                      <a:endParaRPr lang="en-US" sz="1200" dirty="0"/>
                    </a:p>
                  </a:txBody>
                  <a:tcPr/>
                </a:tc>
                <a:tc>
                  <a:txBody>
                    <a:bodyPr/>
                    <a:lstStyle/>
                    <a:p>
                      <a:pPr algn="r"/>
                      <a:r>
                        <a:rPr lang="en-US" sz="1200" dirty="0" smtClean="0"/>
                        <a:t>9,983</a:t>
                      </a:r>
                      <a:endParaRPr lang="en-US" sz="1200" dirty="0"/>
                    </a:p>
                  </a:txBody>
                  <a:tcPr/>
                </a:tc>
                <a:tc>
                  <a:txBody>
                    <a:bodyPr/>
                    <a:lstStyle/>
                    <a:p>
                      <a:pPr algn="r"/>
                      <a:r>
                        <a:rPr lang="en-US" sz="1200" dirty="0" smtClean="0"/>
                        <a:t>1,517</a:t>
                      </a:r>
                      <a:endParaRPr lang="en-US" sz="1200" dirty="0"/>
                    </a:p>
                  </a:txBody>
                  <a:tcPr/>
                </a:tc>
                <a:tc>
                  <a:txBody>
                    <a:bodyPr/>
                    <a:lstStyle/>
                    <a:p>
                      <a:pPr algn="r"/>
                      <a:r>
                        <a:rPr lang="en-US" sz="1200" dirty="0" smtClean="0"/>
                        <a:t>9,983</a:t>
                      </a:r>
                      <a:endParaRPr lang="en-US" sz="1200" dirty="0"/>
                    </a:p>
                  </a:txBody>
                  <a:tcPr/>
                </a:tc>
                <a:tc>
                  <a:txBody>
                    <a:bodyPr/>
                    <a:lstStyle/>
                    <a:p>
                      <a:pPr algn="r"/>
                      <a:r>
                        <a:rPr lang="en-US" sz="1200" dirty="0" smtClean="0"/>
                        <a:t>11,500</a:t>
                      </a:r>
                      <a:endParaRPr lang="en-US" sz="1200" dirty="0"/>
                    </a:p>
                  </a:txBody>
                  <a:tcPr/>
                </a:tc>
              </a:tr>
              <a:tr h="274320">
                <a:tc>
                  <a:txBody>
                    <a:bodyPr/>
                    <a:lstStyle/>
                    <a:p>
                      <a:pPr algn="ctr"/>
                      <a:r>
                        <a:rPr lang="en-US" sz="1200" dirty="0" smtClean="0"/>
                        <a:t>3</a:t>
                      </a:r>
                      <a:endParaRPr lang="en-US" sz="1200" dirty="0"/>
                    </a:p>
                  </a:txBody>
                  <a:tcPr>
                    <a:solidFill>
                      <a:srgbClr val="4075B0"/>
                    </a:solidFill>
                  </a:tcPr>
                </a:tc>
                <a:tc>
                  <a:txBody>
                    <a:bodyPr/>
                    <a:lstStyle/>
                    <a:p>
                      <a:pPr algn="r"/>
                      <a:r>
                        <a:rPr lang="en-US" sz="1200" dirty="0" smtClean="0"/>
                        <a:t>11,500</a:t>
                      </a:r>
                      <a:endParaRPr lang="en-US" sz="1200" dirty="0"/>
                    </a:p>
                  </a:txBody>
                  <a:tcPr/>
                </a:tc>
                <a:tc>
                  <a:txBody>
                    <a:bodyPr/>
                    <a:lstStyle/>
                    <a:p>
                      <a:pPr algn="r"/>
                      <a:r>
                        <a:rPr lang="en-US" sz="1200" dirty="0" smtClean="0"/>
                        <a:t>--</a:t>
                      </a:r>
                      <a:endParaRPr lang="en-US" sz="1200" dirty="0"/>
                    </a:p>
                  </a:txBody>
                  <a:tcPr/>
                </a:tc>
                <a:tc>
                  <a:txBody>
                    <a:bodyPr/>
                    <a:lstStyle/>
                    <a:p>
                      <a:pPr algn="r"/>
                      <a:r>
                        <a:rPr lang="en-US" sz="1200" dirty="0" smtClean="0"/>
                        <a:t>--</a:t>
                      </a:r>
                      <a:endParaRPr lang="en-US" sz="1200" dirty="0"/>
                    </a:p>
                  </a:txBody>
                  <a:tcPr/>
                </a:tc>
                <a:tc>
                  <a:txBody>
                    <a:bodyPr/>
                    <a:lstStyle/>
                    <a:p>
                      <a:pPr algn="r"/>
                      <a:r>
                        <a:rPr lang="en-US" sz="1200" dirty="0" smtClean="0"/>
                        <a:t>10,715</a:t>
                      </a:r>
                      <a:endParaRPr lang="en-US" sz="1200" dirty="0"/>
                    </a:p>
                  </a:txBody>
                  <a:tcPr/>
                </a:tc>
                <a:tc>
                  <a:txBody>
                    <a:bodyPr/>
                    <a:lstStyle/>
                    <a:p>
                      <a:pPr algn="r"/>
                      <a:r>
                        <a:rPr lang="en-US" sz="1200" dirty="0" smtClean="0"/>
                        <a:t>785</a:t>
                      </a:r>
                      <a:endParaRPr lang="en-US" sz="1200" dirty="0"/>
                    </a:p>
                  </a:txBody>
                  <a:tcPr/>
                </a:tc>
                <a:tc>
                  <a:txBody>
                    <a:bodyPr/>
                    <a:lstStyle/>
                    <a:p>
                      <a:pPr algn="r"/>
                      <a:r>
                        <a:rPr lang="en-US" sz="1200" dirty="0" smtClean="0"/>
                        <a:t>10,715</a:t>
                      </a:r>
                      <a:endParaRPr lang="en-US" sz="1200" dirty="0"/>
                    </a:p>
                  </a:txBody>
                  <a:tcPr/>
                </a:tc>
                <a:tc>
                  <a:txBody>
                    <a:bodyPr/>
                    <a:lstStyle/>
                    <a:p>
                      <a:pPr algn="r"/>
                      <a:r>
                        <a:rPr lang="en-US" sz="1200" dirty="0" smtClean="0"/>
                        <a:t>11,500</a:t>
                      </a:r>
                      <a:endParaRPr lang="en-US" sz="1200" dirty="0"/>
                    </a:p>
                  </a:txBody>
                  <a:tcPr/>
                </a:tc>
              </a:tr>
            </a:tbl>
          </a:graphicData>
        </a:graphic>
      </p:graphicFrame>
      <p:sp>
        <p:nvSpPr>
          <p:cNvPr id="7" name="TextBox 6"/>
          <p:cNvSpPr txBox="1"/>
          <p:nvPr/>
        </p:nvSpPr>
        <p:spPr>
          <a:xfrm>
            <a:off x="838200" y="5638800"/>
            <a:ext cx="7543800" cy="584775"/>
          </a:xfrm>
          <a:prstGeom prst="rect">
            <a:avLst/>
          </a:prstGeom>
          <a:noFill/>
        </p:spPr>
        <p:txBody>
          <a:bodyPr wrap="square" rtlCol="0">
            <a:spAutoFit/>
          </a:bodyPr>
          <a:lstStyle/>
          <a:p>
            <a:pPr marL="862013" indent="-862013" algn="l"/>
            <a:r>
              <a:rPr lang="en-US" sz="1600" b="1" dirty="0" smtClean="0"/>
              <a:t>Note 1:</a:t>
            </a:r>
            <a:r>
              <a:rPr lang="en-US" sz="1600" dirty="0" smtClean="0"/>
              <a:t> 	Certain amounts shown for demonstrative purposes only. Lessees should recognize one total lease expense as an operating expense.</a:t>
            </a:r>
            <a:endParaRPr lang="en-US" sz="1600" dirty="0"/>
          </a:p>
        </p:txBody>
      </p:sp>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29</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Background/Standard Setting Environment</a:t>
            </a:r>
            <a:endParaRPr lang="en-US" dirty="0"/>
          </a:p>
        </p:txBody>
      </p:sp>
      <p:sp>
        <p:nvSpPr>
          <p:cNvPr id="3" name="Content Placeholder 2"/>
          <p:cNvSpPr>
            <a:spLocks noGrp="1"/>
          </p:cNvSpPr>
          <p:nvPr>
            <p:ph idx="1"/>
          </p:nvPr>
        </p:nvSpPr>
        <p:spPr/>
        <p:txBody>
          <a:bodyPr>
            <a:normAutofit lnSpcReduction="10000"/>
          </a:bodyPr>
          <a:lstStyle/>
          <a:p>
            <a:r>
              <a:rPr lang="en-US" dirty="0" smtClean="0"/>
              <a:t>Financial Accounting Standards Board (FASB) and International Accounting Standards Board (IASB) are making efforts to converge accounting standards</a:t>
            </a:r>
          </a:p>
          <a:p>
            <a:r>
              <a:rPr lang="en-US" dirty="0" smtClean="0"/>
              <a:t>Key convergence projects have arisen from these efforts including:</a:t>
            </a:r>
          </a:p>
          <a:p>
            <a:pPr lvl="1"/>
            <a:r>
              <a:rPr lang="en-US" dirty="0" smtClean="0"/>
              <a:t>Lease project</a:t>
            </a:r>
          </a:p>
          <a:p>
            <a:pPr lvl="1"/>
            <a:r>
              <a:rPr lang="en-US" dirty="0" smtClean="0"/>
              <a:t>Revenue recognition</a:t>
            </a:r>
          </a:p>
          <a:p>
            <a:r>
              <a:rPr lang="en-US" dirty="0" smtClean="0"/>
              <a:t>SEC has yet to make decision regarding use of International Financial Reporting Standards (IFRS)</a:t>
            </a:r>
          </a:p>
          <a:p>
            <a:r>
              <a:rPr lang="en-US" dirty="0" smtClean="0"/>
              <a:t>Financial Accounting Foundation establishes Private Company Council in May 2012</a:t>
            </a:r>
          </a:p>
          <a:p>
            <a:r>
              <a:rPr lang="en-US" dirty="0" smtClean="0"/>
              <a:t>AICPA releases FRF for SMEs in June 2013</a:t>
            </a:r>
          </a:p>
        </p:txBody>
      </p:sp>
      <p:sp>
        <p:nvSpPr>
          <p:cNvPr id="4" name="Slide Number Placeholder 5"/>
          <p:cNvSpPr>
            <a:spLocks noGrp="1"/>
          </p:cNvSpPr>
          <p:nvPr>
            <p:ph type="sldNum" sz="quarter" idx="4"/>
          </p:nvPr>
        </p:nvSpPr>
        <p:spPr>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Lessor Example – Type A </a:t>
            </a:r>
            <a:endParaRPr lang="en-US" dirty="0"/>
          </a:p>
        </p:txBody>
      </p:sp>
      <p:sp>
        <p:nvSpPr>
          <p:cNvPr id="22532" name="Rectangle 3"/>
          <p:cNvSpPr>
            <a:spLocks noGrp="1" noChangeArrowheads="1"/>
          </p:cNvSpPr>
          <p:nvPr>
            <p:ph idx="1"/>
          </p:nvPr>
        </p:nvSpPr>
        <p:spPr/>
        <p:txBody>
          <a:bodyPr>
            <a:normAutofit/>
          </a:bodyPr>
          <a:lstStyle/>
          <a:p>
            <a:pPr lvl="2"/>
            <a:endParaRPr lang="en-US" dirty="0" smtClean="0"/>
          </a:p>
          <a:p>
            <a:pPr lvl="2"/>
            <a:endParaRPr lang="en-US" dirty="0" smtClean="0"/>
          </a:p>
          <a:p>
            <a:pPr>
              <a:buNone/>
            </a:pPr>
            <a:endParaRPr lang="en-US" dirty="0" smtClean="0"/>
          </a:p>
        </p:txBody>
      </p:sp>
      <p:pic>
        <p:nvPicPr>
          <p:cNvPr id="8" name="Picture 2"/>
          <p:cNvPicPr>
            <a:picLocks noChangeAspect="1" noChangeArrowheads="1"/>
          </p:cNvPicPr>
          <p:nvPr/>
        </p:nvPicPr>
        <p:blipFill>
          <a:blip r:embed="rId3" cstate="print"/>
          <a:srcRect/>
          <a:stretch>
            <a:fillRect/>
          </a:stretch>
        </p:blipFill>
        <p:spPr bwMode="auto">
          <a:xfrm>
            <a:off x="914932" y="1546299"/>
            <a:ext cx="7314137" cy="4035794"/>
          </a:xfrm>
          <a:prstGeom prst="rect">
            <a:avLst/>
          </a:prstGeom>
          <a:noFill/>
          <a:ln w="9525">
            <a:noFill/>
            <a:miter lim="800000"/>
            <a:headEnd/>
            <a:tailEnd/>
          </a:ln>
        </p:spPr>
      </p:pic>
      <p:sp>
        <p:nvSpPr>
          <p:cNvPr id="6"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30</a:t>
            </a:fld>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Lessor Example – Type A </a:t>
            </a:r>
            <a:endParaRPr lang="en-US" dirty="0"/>
          </a:p>
        </p:txBody>
      </p:sp>
      <p:sp>
        <p:nvSpPr>
          <p:cNvPr id="22532" name="Rectangle 3"/>
          <p:cNvSpPr>
            <a:spLocks noGrp="1" noChangeArrowheads="1"/>
          </p:cNvSpPr>
          <p:nvPr>
            <p:ph idx="1"/>
          </p:nvPr>
        </p:nvSpPr>
        <p:spPr/>
        <p:txBody>
          <a:bodyPr>
            <a:normAutofit/>
          </a:bodyPr>
          <a:lstStyle/>
          <a:p>
            <a:pPr lvl="2"/>
            <a:endParaRPr lang="en-US" dirty="0" smtClean="0"/>
          </a:p>
          <a:p>
            <a:pPr lvl="2"/>
            <a:endParaRPr lang="en-US" dirty="0" smtClean="0"/>
          </a:p>
          <a:p>
            <a:pPr>
              <a:buNone/>
            </a:pPr>
            <a:endParaRPr lang="en-US" dirty="0" smtClean="0"/>
          </a:p>
        </p:txBody>
      </p:sp>
      <p:pic>
        <p:nvPicPr>
          <p:cNvPr id="6" name="Picture 2"/>
          <p:cNvPicPr>
            <a:picLocks noChangeAspect="1" noChangeArrowheads="1"/>
          </p:cNvPicPr>
          <p:nvPr/>
        </p:nvPicPr>
        <p:blipFill>
          <a:blip r:embed="rId3" cstate="print"/>
          <a:srcRect/>
          <a:stretch>
            <a:fillRect/>
          </a:stretch>
        </p:blipFill>
        <p:spPr bwMode="auto">
          <a:xfrm>
            <a:off x="1212263" y="1701209"/>
            <a:ext cx="6719475" cy="2328531"/>
          </a:xfrm>
          <a:prstGeom prst="rect">
            <a:avLst/>
          </a:prstGeom>
          <a:noFill/>
          <a:ln w="9525">
            <a:noFill/>
            <a:miter lim="800000"/>
            <a:headEnd/>
            <a:tailEnd/>
          </a:ln>
        </p:spPr>
      </p:pic>
      <p:sp>
        <p:nvSpPr>
          <p:cNvPr id="7" name="TextBox 6"/>
          <p:cNvSpPr txBox="1"/>
          <p:nvPr/>
        </p:nvSpPr>
        <p:spPr>
          <a:xfrm>
            <a:off x="1212263" y="4029740"/>
            <a:ext cx="6719475" cy="830997"/>
          </a:xfrm>
          <a:prstGeom prst="rect">
            <a:avLst/>
          </a:prstGeom>
          <a:noFill/>
        </p:spPr>
        <p:txBody>
          <a:bodyPr wrap="square" rtlCol="0">
            <a:spAutoFit/>
          </a:bodyPr>
          <a:lstStyle/>
          <a:p>
            <a:pPr marL="862013" indent="-862013" algn="l"/>
            <a:r>
              <a:rPr lang="en-US" sz="1600" b="1" dirty="0" smtClean="0"/>
              <a:t>Note 1: </a:t>
            </a:r>
            <a:r>
              <a:rPr lang="en-US" sz="1600" dirty="0" smtClean="0"/>
              <a:t>	Whether revenue and cost of goods sold would be presented gross or net in the income statement depends on the lessor’s business model.</a:t>
            </a:r>
            <a:endParaRPr lang="en-US" sz="1600" dirty="0"/>
          </a:p>
        </p:txBody>
      </p:sp>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31</a:t>
            </a:fld>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Lessor Example – Type A </a:t>
            </a:r>
            <a:endParaRPr lang="en-US" dirty="0"/>
          </a:p>
        </p:txBody>
      </p:sp>
      <p:sp>
        <p:nvSpPr>
          <p:cNvPr id="22532" name="Rectangle 3"/>
          <p:cNvSpPr>
            <a:spLocks noGrp="1" noChangeArrowheads="1"/>
          </p:cNvSpPr>
          <p:nvPr>
            <p:ph idx="1"/>
          </p:nvPr>
        </p:nvSpPr>
        <p:spPr/>
        <p:txBody>
          <a:bodyPr>
            <a:normAutofit/>
          </a:bodyPr>
          <a:lstStyle/>
          <a:p>
            <a:pPr lvl="2"/>
            <a:endParaRPr lang="en-US" dirty="0" smtClean="0"/>
          </a:p>
          <a:p>
            <a:pPr lvl="2"/>
            <a:endParaRPr lang="en-US" dirty="0" smtClean="0"/>
          </a:p>
          <a:p>
            <a:pPr>
              <a:buNone/>
            </a:pPr>
            <a:endParaRPr lang="en-US" dirty="0" smtClean="0"/>
          </a:p>
        </p:txBody>
      </p:sp>
      <p:pic>
        <p:nvPicPr>
          <p:cNvPr id="8" name="Picture 2"/>
          <p:cNvPicPr>
            <a:picLocks noChangeAspect="1" noChangeArrowheads="1"/>
          </p:cNvPicPr>
          <p:nvPr/>
        </p:nvPicPr>
        <p:blipFill>
          <a:blip r:embed="rId3" cstate="print"/>
          <a:srcRect/>
          <a:stretch>
            <a:fillRect/>
          </a:stretch>
        </p:blipFill>
        <p:spPr bwMode="auto">
          <a:xfrm>
            <a:off x="1597698" y="1361558"/>
            <a:ext cx="5948605" cy="4820266"/>
          </a:xfrm>
          <a:prstGeom prst="rect">
            <a:avLst/>
          </a:prstGeom>
          <a:noFill/>
          <a:ln w="9525">
            <a:noFill/>
            <a:miter lim="800000"/>
            <a:headEnd/>
            <a:tailEnd/>
          </a:ln>
        </p:spPr>
      </p:pic>
      <p:sp>
        <p:nvSpPr>
          <p:cNvPr id="6"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32</a:t>
            </a:fld>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Lessor Example – Comparison of Type A and Type B</a:t>
            </a:r>
            <a:endParaRPr lang="en-US" dirty="0"/>
          </a:p>
        </p:txBody>
      </p:sp>
      <p:sp>
        <p:nvSpPr>
          <p:cNvPr id="22532" name="Rectangle 3"/>
          <p:cNvSpPr>
            <a:spLocks noGrp="1" noChangeArrowheads="1"/>
          </p:cNvSpPr>
          <p:nvPr>
            <p:ph idx="1"/>
          </p:nvPr>
        </p:nvSpPr>
        <p:spPr/>
        <p:txBody>
          <a:bodyPr>
            <a:normAutofit/>
          </a:bodyPr>
          <a:lstStyle/>
          <a:p>
            <a:pPr lvl="2"/>
            <a:endParaRPr lang="en-US" dirty="0" smtClean="0"/>
          </a:p>
          <a:p>
            <a:pPr lvl="2"/>
            <a:endParaRPr lang="en-US" dirty="0" smtClean="0"/>
          </a:p>
          <a:p>
            <a:pPr>
              <a:buNone/>
            </a:pPr>
            <a:endParaRPr lang="en-US" dirty="0" smtClean="0"/>
          </a:p>
        </p:txBody>
      </p:sp>
      <p:pic>
        <p:nvPicPr>
          <p:cNvPr id="6" name="Picture 2"/>
          <p:cNvPicPr>
            <a:picLocks noChangeAspect="1" noChangeArrowheads="1"/>
          </p:cNvPicPr>
          <p:nvPr/>
        </p:nvPicPr>
        <p:blipFill>
          <a:blip r:embed="rId3" cstate="print"/>
          <a:stretch>
            <a:fillRect/>
          </a:stretch>
        </p:blipFill>
        <p:spPr bwMode="auto">
          <a:xfrm>
            <a:off x="804672" y="1379651"/>
            <a:ext cx="4718585" cy="4701109"/>
          </a:xfrm>
          <a:prstGeom prst="rect">
            <a:avLst/>
          </a:prstGeom>
          <a:noFill/>
          <a:ln w="9525">
            <a:noFill/>
            <a:miter lim="800000"/>
            <a:headEnd/>
            <a:tailEnd/>
          </a:ln>
        </p:spPr>
      </p:pic>
      <p:sp>
        <p:nvSpPr>
          <p:cNvPr id="7" name="Content Placeholder 4"/>
          <p:cNvSpPr txBox="1">
            <a:spLocks/>
          </p:cNvSpPr>
          <p:nvPr/>
        </p:nvSpPr>
        <p:spPr>
          <a:xfrm>
            <a:off x="5901070" y="1379651"/>
            <a:ext cx="2467519" cy="4480560"/>
          </a:xfrm>
          <a:prstGeom prst="rect">
            <a:avLst/>
          </a:prstGeom>
        </p:spPr>
        <p:txBody>
          <a:bodyPr>
            <a:normAutofit/>
          </a:bodyPr>
          <a:lstStyle/>
          <a:p>
            <a:pPr marL="0" marR="0" lvl="0" indent="0" algn="l" defTabSz="914400" rtl="0" eaLnBrk="0" fontAlgn="base" latinLnBrk="0" hangingPunct="0">
              <a:lnSpc>
                <a:spcPct val="100000"/>
              </a:lnSpc>
              <a:spcBef>
                <a:spcPts val="700"/>
              </a:spcBef>
              <a:spcAft>
                <a:spcPts val="1200"/>
              </a:spcAft>
              <a:buClr>
                <a:srgbClr val="464847"/>
              </a:buClr>
              <a:buSzPct val="160000"/>
              <a:buFont typeface="Wingdings" pitchFamily="2" charset="2"/>
              <a:buNone/>
              <a:tabLst/>
              <a:defRPr/>
            </a:pPr>
            <a:r>
              <a:rPr kumimoji="0" lang="en-US" sz="1800" b="1" i="0" u="none" strike="noStrike" kern="0" cap="none" spc="0" normalizeH="0" baseline="0" noProof="0" dirty="0" smtClean="0">
                <a:ln>
                  <a:noFill/>
                </a:ln>
                <a:solidFill>
                  <a:srgbClr val="464847"/>
                </a:solidFill>
                <a:effectLst/>
                <a:uLnTx/>
                <a:uFillTx/>
                <a:latin typeface="+mn-lt"/>
                <a:ea typeface="+mn-ea"/>
                <a:cs typeface="+mn-cs"/>
                <a:sym typeface="Arial" pitchFamily="34" charset="0"/>
              </a:rPr>
              <a:t>Note 1:</a:t>
            </a:r>
            <a:r>
              <a:rPr kumimoji="0" lang="en-US" sz="18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 Whether revenue and cost of goods sold would be presented gross or net in the income statement depends on the lessor’s business model.</a:t>
            </a:r>
          </a:p>
          <a:p>
            <a:pPr marL="0" marR="0" lvl="0" indent="0" algn="l" defTabSz="914400" rtl="0" eaLnBrk="0" fontAlgn="base" latinLnBrk="0" hangingPunct="0">
              <a:lnSpc>
                <a:spcPct val="100000"/>
              </a:lnSpc>
              <a:spcBef>
                <a:spcPts val="700"/>
              </a:spcBef>
              <a:spcAft>
                <a:spcPct val="0"/>
              </a:spcAft>
              <a:buClr>
                <a:srgbClr val="464847"/>
              </a:buClr>
              <a:buSzPct val="160000"/>
              <a:buFont typeface="Wingdings" pitchFamily="2" charset="2"/>
              <a:buNone/>
              <a:tabLst/>
              <a:defRPr/>
            </a:pPr>
            <a:r>
              <a:rPr kumimoji="0" lang="en-US" sz="1800" b="1" i="0" u="none" strike="noStrike" kern="0" cap="none" spc="0" normalizeH="0" baseline="0" noProof="0" dirty="0" smtClean="0">
                <a:ln>
                  <a:noFill/>
                </a:ln>
                <a:solidFill>
                  <a:srgbClr val="464847"/>
                </a:solidFill>
                <a:effectLst/>
                <a:uLnTx/>
                <a:uFillTx/>
                <a:latin typeface="+mn-lt"/>
                <a:ea typeface="+mn-ea"/>
                <a:cs typeface="+mn-cs"/>
                <a:sym typeface="Arial" pitchFamily="34" charset="0"/>
              </a:rPr>
              <a:t>Note 2: </a:t>
            </a:r>
            <a:r>
              <a:rPr kumimoji="0" lang="en-US" sz="18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Assume Lessor sells the asset to Third Party for $10,000 immediately after the end of the lease term.</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endParaRPr kumimoji="0" lang="en-US" sz="1800" b="0" i="0" u="none" strike="noStrike" kern="0" cap="none" spc="0" normalizeH="0" baseline="0" noProof="0" dirty="0">
              <a:ln>
                <a:noFill/>
              </a:ln>
              <a:solidFill>
                <a:srgbClr val="464847"/>
              </a:solidFill>
              <a:effectLst/>
              <a:uLnTx/>
              <a:uFillTx/>
              <a:latin typeface="+mn-lt"/>
              <a:ea typeface="+mn-ea"/>
              <a:cs typeface="+mn-cs"/>
              <a:sym typeface="Arial" pitchFamily="34" charset="0"/>
            </a:endParaRPr>
          </a:p>
        </p:txBody>
      </p:sp>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33</a:t>
            </a:fld>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Lessee Presentation </a:t>
            </a:r>
            <a:endParaRPr lang="en-US" dirty="0"/>
          </a:p>
        </p:txBody>
      </p:sp>
      <p:sp>
        <p:nvSpPr>
          <p:cNvPr id="22532" name="Rectangle 3"/>
          <p:cNvSpPr>
            <a:spLocks noGrp="1" noChangeArrowheads="1"/>
          </p:cNvSpPr>
          <p:nvPr>
            <p:ph idx="1"/>
          </p:nvPr>
        </p:nvSpPr>
        <p:spPr/>
        <p:txBody>
          <a:bodyPr>
            <a:normAutofit/>
          </a:bodyPr>
          <a:lstStyle/>
          <a:p>
            <a:pPr lvl="2"/>
            <a:endParaRPr lang="en-US" dirty="0" smtClean="0"/>
          </a:p>
          <a:p>
            <a:pPr lvl="2"/>
            <a:endParaRPr lang="en-US" dirty="0" smtClean="0"/>
          </a:p>
          <a:p>
            <a:pPr>
              <a:buNone/>
            </a:pPr>
            <a:endParaRPr lang="en-US" dirty="0" smtClean="0"/>
          </a:p>
        </p:txBody>
      </p:sp>
      <p:sp>
        <p:nvSpPr>
          <p:cNvPr id="8" name="Content Placeholder 2"/>
          <p:cNvSpPr txBox="1">
            <a:spLocks/>
          </p:cNvSpPr>
          <p:nvPr/>
        </p:nvSpPr>
        <p:spPr bwMode="auto">
          <a:xfrm>
            <a:off x="981075" y="1279525"/>
            <a:ext cx="3800475" cy="4795838"/>
          </a:xfrm>
          <a:prstGeom prst="rect">
            <a:avLst/>
          </a:prstGeom>
          <a:noFill/>
          <a:ln w="12700">
            <a:noFill/>
            <a:miter lim="800000"/>
            <a:headEnd/>
            <a:tailEnd/>
          </a:ln>
        </p:spPr>
        <p:txBody>
          <a:bodyPr vert="horz" wrap="square" lIns="38100" tIns="38100" rIns="38100" bIns="38100" numCol="1" anchor="t" anchorCtr="0" compatLnSpc="1">
            <a:prstTxWarp prst="textNoShape">
              <a:avLst/>
            </a:prstTxWarp>
            <a:normAutofit/>
          </a:bodyPr>
          <a:lstStyle/>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None/>
              <a:tabLst/>
              <a:defRPr/>
            </a:pPr>
            <a:r>
              <a:rPr kumimoji="0" lang="en-US" sz="2400" b="1" i="0" u="none" strike="noStrike" kern="0" cap="none" spc="0" normalizeH="0" baseline="0" noProof="0" dirty="0" smtClean="0">
                <a:ln>
                  <a:noFill/>
                </a:ln>
                <a:solidFill>
                  <a:srgbClr val="464847"/>
                </a:solidFill>
                <a:effectLst/>
                <a:uLnTx/>
                <a:uFillTx/>
                <a:latin typeface="+mn-lt"/>
                <a:ea typeface="+mn-ea"/>
                <a:cs typeface="+mn-cs"/>
                <a:sym typeface="Arial" pitchFamily="34" charset="0"/>
              </a:rPr>
              <a:t>Balance Sheet</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r>
              <a:rPr kumimoji="0" lang="en-US" sz="24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ROU asset classified based on how the underlying asset would be classified, if owned</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r>
              <a:rPr kumimoji="0" lang="en-US" sz="24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Separate presentation (or disclosure) of ROU assets and lease liabilities by type of lease (Type A and Type B)</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endParaRPr kumimoji="0" lang="en-US" sz="2800" b="0" i="0" u="none" strike="noStrike" kern="0" cap="none" spc="0" normalizeH="0" baseline="0" noProof="0" dirty="0">
              <a:ln>
                <a:noFill/>
              </a:ln>
              <a:solidFill>
                <a:srgbClr val="464847"/>
              </a:solidFill>
              <a:effectLst/>
              <a:uLnTx/>
              <a:uFillTx/>
              <a:latin typeface="+mn-lt"/>
              <a:ea typeface="+mn-ea"/>
              <a:cs typeface="+mn-cs"/>
              <a:sym typeface="Arial" pitchFamily="34" charset="0"/>
            </a:endParaRPr>
          </a:p>
        </p:txBody>
      </p:sp>
      <p:sp>
        <p:nvSpPr>
          <p:cNvPr id="9" name="Content Placeholder 3"/>
          <p:cNvSpPr txBox="1">
            <a:spLocks/>
          </p:cNvSpPr>
          <p:nvPr/>
        </p:nvSpPr>
        <p:spPr>
          <a:xfrm>
            <a:off x="4933950" y="1279525"/>
            <a:ext cx="3802063" cy="4795838"/>
          </a:xfrm>
          <a:prstGeom prst="rect">
            <a:avLst/>
          </a:prstGeom>
        </p:spPr>
        <p:txBody>
          <a:bodyPr>
            <a:normAutofit/>
          </a:bodyPr>
          <a:lstStyle/>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None/>
              <a:tabLst/>
              <a:defRPr/>
            </a:pPr>
            <a:r>
              <a:rPr kumimoji="0" lang="en-US" sz="2400" b="1" i="0" u="none" strike="noStrike" kern="0" cap="none" spc="0" normalizeH="0" baseline="0" noProof="0" dirty="0" smtClean="0">
                <a:ln>
                  <a:noFill/>
                </a:ln>
                <a:solidFill>
                  <a:srgbClr val="464847"/>
                </a:solidFill>
                <a:effectLst/>
                <a:uLnTx/>
                <a:uFillTx/>
                <a:latin typeface="+mn-lt"/>
                <a:ea typeface="+mn-ea"/>
                <a:cs typeface="+mn-cs"/>
                <a:sym typeface="Arial" pitchFamily="34" charset="0"/>
              </a:rPr>
              <a:t>Income Statement</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r>
              <a:rPr kumimoji="0" lang="en-US" sz="24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For Type A leases, present amortization and interest expense separately from other amortization and interest expense</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r>
              <a:rPr kumimoji="0" lang="en-US" sz="24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For Type B leases, present a combined lease expense</a:t>
            </a:r>
            <a:endParaRPr kumimoji="0" lang="en-US" sz="2400" b="0" i="0" u="none" strike="noStrike" kern="0" cap="none" spc="0" normalizeH="0" baseline="0" noProof="0" dirty="0">
              <a:ln>
                <a:noFill/>
              </a:ln>
              <a:solidFill>
                <a:srgbClr val="464847"/>
              </a:solidFill>
              <a:effectLst/>
              <a:uLnTx/>
              <a:uFillTx/>
              <a:latin typeface="+mn-lt"/>
              <a:ea typeface="+mn-ea"/>
              <a:cs typeface="+mn-cs"/>
              <a:sym typeface="Arial" pitchFamily="34" charset="0"/>
            </a:endParaRPr>
          </a:p>
        </p:txBody>
      </p:sp>
      <p:sp>
        <p:nvSpPr>
          <p:cNvPr id="7"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34</a:t>
            </a:fld>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Lessor Presentation </a:t>
            </a:r>
            <a:endParaRPr lang="en-US" dirty="0"/>
          </a:p>
        </p:txBody>
      </p:sp>
      <p:sp>
        <p:nvSpPr>
          <p:cNvPr id="22532" name="Rectangle 3"/>
          <p:cNvSpPr>
            <a:spLocks noGrp="1" noChangeArrowheads="1"/>
          </p:cNvSpPr>
          <p:nvPr>
            <p:ph idx="1"/>
          </p:nvPr>
        </p:nvSpPr>
        <p:spPr/>
        <p:txBody>
          <a:bodyPr>
            <a:normAutofit/>
          </a:bodyPr>
          <a:lstStyle/>
          <a:p>
            <a:pPr lvl="2"/>
            <a:endParaRPr lang="en-US" dirty="0" smtClean="0"/>
          </a:p>
          <a:p>
            <a:pPr lvl="2"/>
            <a:endParaRPr lang="en-US" dirty="0" smtClean="0"/>
          </a:p>
          <a:p>
            <a:pPr>
              <a:buNone/>
            </a:pPr>
            <a:endParaRPr lang="en-US" dirty="0" smtClean="0"/>
          </a:p>
        </p:txBody>
      </p:sp>
      <p:sp>
        <p:nvSpPr>
          <p:cNvPr id="6" name="Content Placeholder 2"/>
          <p:cNvSpPr txBox="1">
            <a:spLocks/>
          </p:cNvSpPr>
          <p:nvPr/>
        </p:nvSpPr>
        <p:spPr bwMode="auto">
          <a:xfrm>
            <a:off x="981075" y="1279525"/>
            <a:ext cx="3800475" cy="4795838"/>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None/>
              <a:tabLst/>
              <a:defRPr/>
            </a:pPr>
            <a:r>
              <a:rPr kumimoji="0" lang="en-US" sz="2400" b="1" i="0" u="none" strike="noStrike" kern="0" cap="none" spc="0" normalizeH="0" baseline="0" noProof="0" dirty="0" smtClean="0">
                <a:ln>
                  <a:noFill/>
                </a:ln>
                <a:solidFill>
                  <a:srgbClr val="464847"/>
                </a:solidFill>
                <a:effectLst/>
                <a:uLnTx/>
                <a:uFillTx/>
                <a:latin typeface="+mn-lt"/>
                <a:ea typeface="+mn-ea"/>
                <a:cs typeface="+mn-cs"/>
                <a:sym typeface="Arial" pitchFamily="34" charset="0"/>
              </a:rPr>
              <a:t>Balance Sheet</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r>
              <a:rPr kumimoji="0" lang="en-US" sz="24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Type A leases—derecognize underlying asset and record lease receivable and residual asset</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r>
              <a:rPr kumimoji="0" lang="en-US" sz="24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Type B leases—underlying asset remains on balance sheet</a:t>
            </a:r>
            <a:endParaRPr kumimoji="0" lang="en-US" sz="2400" b="0" i="0" u="none" strike="noStrike" kern="0" cap="none" spc="0" normalizeH="0" baseline="0" noProof="0" dirty="0">
              <a:ln>
                <a:noFill/>
              </a:ln>
              <a:solidFill>
                <a:srgbClr val="464847"/>
              </a:solidFill>
              <a:effectLst/>
              <a:uLnTx/>
              <a:uFillTx/>
              <a:latin typeface="+mn-lt"/>
              <a:ea typeface="+mn-ea"/>
              <a:cs typeface="+mn-cs"/>
              <a:sym typeface="Arial" pitchFamily="34" charset="0"/>
            </a:endParaRPr>
          </a:p>
        </p:txBody>
      </p:sp>
      <p:sp>
        <p:nvSpPr>
          <p:cNvPr id="7" name="Content Placeholder 3"/>
          <p:cNvSpPr txBox="1">
            <a:spLocks/>
          </p:cNvSpPr>
          <p:nvPr/>
        </p:nvSpPr>
        <p:spPr>
          <a:xfrm>
            <a:off x="4933950" y="1279525"/>
            <a:ext cx="3802063" cy="4795838"/>
          </a:xfrm>
          <a:prstGeom prst="rect">
            <a:avLst/>
          </a:prstGeom>
        </p:spPr>
        <p:txBody>
          <a:bodyPr/>
          <a:lstStyle/>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None/>
              <a:tabLst/>
              <a:defRPr/>
            </a:pPr>
            <a:r>
              <a:rPr kumimoji="0" lang="en-US" sz="2400" b="1" i="0" u="none" strike="noStrike" kern="0" cap="none" spc="0" normalizeH="0" baseline="0" noProof="0" dirty="0" smtClean="0">
                <a:ln>
                  <a:noFill/>
                </a:ln>
                <a:solidFill>
                  <a:srgbClr val="464847"/>
                </a:solidFill>
                <a:effectLst/>
                <a:uLnTx/>
                <a:uFillTx/>
                <a:latin typeface="+mn-lt"/>
                <a:ea typeface="+mn-ea"/>
                <a:cs typeface="+mn-cs"/>
                <a:sym typeface="Arial" pitchFamily="34" charset="0"/>
              </a:rPr>
              <a:t>Income Statement</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r>
              <a:rPr kumimoji="0" lang="en-US" sz="24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Type A leases—Recognize profit on asset derecognized, and recognize income on receivable and residual asset</a:t>
            </a:r>
          </a:p>
          <a:p>
            <a:pPr marL="457200" marR="0" lvl="0" indent="-457200" algn="l" defTabSz="914400" rtl="0" eaLnBrk="0" fontAlgn="base" latinLnBrk="0" hangingPunct="0">
              <a:lnSpc>
                <a:spcPct val="100000"/>
              </a:lnSpc>
              <a:spcBef>
                <a:spcPts val="700"/>
              </a:spcBef>
              <a:spcAft>
                <a:spcPct val="0"/>
              </a:spcAft>
              <a:buClr>
                <a:srgbClr val="464847"/>
              </a:buClr>
              <a:buSzPct val="160000"/>
              <a:buFont typeface="Wingdings" pitchFamily="2" charset="2"/>
              <a:buChar char="§"/>
              <a:tabLst/>
              <a:defRPr/>
            </a:pPr>
            <a:r>
              <a:rPr kumimoji="0" lang="en-US" sz="2400" b="0" i="0" u="none" strike="noStrike" kern="0" cap="none" spc="0" normalizeH="0" baseline="0" noProof="0" dirty="0" smtClean="0">
                <a:ln>
                  <a:noFill/>
                </a:ln>
                <a:solidFill>
                  <a:srgbClr val="464847"/>
                </a:solidFill>
                <a:effectLst/>
                <a:uLnTx/>
                <a:uFillTx/>
                <a:latin typeface="+mn-lt"/>
                <a:ea typeface="+mn-ea"/>
                <a:cs typeface="+mn-cs"/>
                <a:sym typeface="Arial" pitchFamily="34" charset="0"/>
              </a:rPr>
              <a:t>Type B leases—recognize income straight-line over lease term</a:t>
            </a:r>
            <a:endParaRPr kumimoji="0" lang="en-US" sz="2400" b="0" i="0" u="none" strike="noStrike" kern="0" cap="none" spc="0" normalizeH="0" baseline="0" noProof="0" dirty="0">
              <a:ln>
                <a:noFill/>
              </a:ln>
              <a:solidFill>
                <a:srgbClr val="464847"/>
              </a:solidFill>
              <a:effectLst/>
              <a:uLnTx/>
              <a:uFillTx/>
              <a:latin typeface="+mn-lt"/>
              <a:ea typeface="+mn-ea"/>
              <a:cs typeface="+mn-cs"/>
              <a:sym typeface="Arial" pitchFamily="34" charset="0"/>
            </a:endParaRPr>
          </a:p>
        </p:txBody>
      </p:sp>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35</a:t>
            </a:fld>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Lessee Disclosures</a:t>
            </a:r>
            <a:endParaRPr lang="en-US" dirty="0"/>
          </a:p>
        </p:txBody>
      </p:sp>
      <p:sp>
        <p:nvSpPr>
          <p:cNvPr id="22532" name="Rectangle 3"/>
          <p:cNvSpPr>
            <a:spLocks noGrp="1" noChangeArrowheads="1"/>
          </p:cNvSpPr>
          <p:nvPr>
            <p:ph idx="1"/>
          </p:nvPr>
        </p:nvSpPr>
        <p:spPr/>
        <p:txBody>
          <a:bodyPr>
            <a:normAutofit fontScale="85000" lnSpcReduction="20000"/>
          </a:bodyPr>
          <a:lstStyle/>
          <a:p>
            <a:r>
              <a:rPr lang="en-US" sz="1800" dirty="0" smtClean="0"/>
              <a:t>Numerous new disclosure requirements. At a minimum, lessees would have to disclose the following to meet the overall objective:</a:t>
            </a:r>
          </a:p>
          <a:p>
            <a:pPr lvl="1"/>
            <a:r>
              <a:rPr lang="en-US" sz="1600" dirty="0" smtClean="0"/>
              <a:t>Information about the nature of its leases and subleases (e.g., general description, terms of variable lease payments), including significant leases for which the commencement date is in the future </a:t>
            </a:r>
          </a:p>
          <a:p>
            <a:pPr lvl="1"/>
            <a:r>
              <a:rPr lang="en-US" sz="1600" dirty="0" smtClean="0"/>
              <a:t>Information about significant assumptions and judgments made when accounting for its leases (e.g., whether a lease exists, allocation of contract consideration, discount rate)</a:t>
            </a:r>
          </a:p>
          <a:p>
            <a:pPr lvl="1"/>
            <a:r>
              <a:rPr lang="en-US" sz="1600" dirty="0" smtClean="0"/>
              <a:t>For lessees that are public entities, a reconciliation of the opening and closing balances of lease liabilities separately for both Type A and Type B leases, which must include specific reconciling items, such as new liabilities related to new leases, the unwinding of the discount and cash payments</a:t>
            </a:r>
          </a:p>
          <a:p>
            <a:pPr lvl="1"/>
            <a:r>
              <a:rPr lang="en-US" sz="1600" dirty="0" smtClean="0"/>
              <a:t>Recognized costs associated with variable lease payments that were not included in the lease liability </a:t>
            </a:r>
          </a:p>
          <a:p>
            <a:pPr lvl="1"/>
            <a:r>
              <a:rPr lang="en-US" sz="1600" dirty="0" smtClean="0"/>
              <a:t>Future cash flows reflected in the lease liability on an undiscounted and annual basis for at least five years and the total thereafter with a reconciliation of the total future cash flows to the lease liability reflected on the balance sheet</a:t>
            </a:r>
          </a:p>
          <a:p>
            <a:pPr lvl="1"/>
            <a:r>
              <a:rPr lang="en-US" sz="1600" dirty="0" smtClean="0"/>
              <a:t>Future cash flow commitments for non-lease components on an undiscounted and annual basis for at least five years and the total thereafter </a:t>
            </a:r>
          </a:p>
          <a:p>
            <a:pPr lvl="1"/>
            <a:r>
              <a:rPr lang="en-US" sz="1600" dirty="0" smtClean="0"/>
              <a:t>Information about related-party leases</a:t>
            </a:r>
          </a:p>
          <a:p>
            <a:r>
              <a:rPr lang="en-US" sz="1800" dirty="0" smtClean="0"/>
              <a:t>In addition, lessees would disclose the acquisition of right-of-use assets by incurring lease liabilities as a non-cash transaction</a:t>
            </a:r>
          </a:p>
          <a:p>
            <a:pPr lvl="2"/>
            <a:endParaRPr lang="en-US" dirty="0" smtClean="0"/>
          </a:p>
          <a:p>
            <a:pPr lvl="2"/>
            <a:endParaRPr lang="en-US" dirty="0" smtClean="0"/>
          </a:p>
          <a:p>
            <a:pPr lvl="2"/>
            <a:endParaRPr lang="en-US" dirty="0" smtClean="0"/>
          </a:p>
          <a:p>
            <a:pPr>
              <a:buNone/>
            </a:pPr>
            <a:endParaRPr lang="en-US" dirty="0" smtClean="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36</a:t>
            </a:fld>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Lessor Disclosures</a:t>
            </a:r>
            <a:endParaRPr lang="en-US" dirty="0"/>
          </a:p>
        </p:txBody>
      </p:sp>
      <p:sp>
        <p:nvSpPr>
          <p:cNvPr id="22532" name="Rectangle 3"/>
          <p:cNvSpPr>
            <a:spLocks noGrp="1" noChangeArrowheads="1"/>
          </p:cNvSpPr>
          <p:nvPr>
            <p:ph idx="1"/>
          </p:nvPr>
        </p:nvSpPr>
        <p:spPr/>
        <p:txBody>
          <a:bodyPr>
            <a:normAutofit fontScale="85000" lnSpcReduction="10000"/>
          </a:bodyPr>
          <a:lstStyle/>
          <a:p>
            <a:pPr lvl="0"/>
            <a:r>
              <a:rPr lang="en-US" sz="1800" dirty="0" smtClean="0"/>
              <a:t>For all leases:</a:t>
            </a:r>
          </a:p>
          <a:p>
            <a:pPr lvl="1"/>
            <a:r>
              <a:rPr lang="en-US" sz="1400" dirty="0" smtClean="0"/>
              <a:t>Information about the nature of the leases (e.g., general description, terms of options to extend or terminate) </a:t>
            </a:r>
          </a:p>
          <a:p>
            <a:pPr lvl="1"/>
            <a:r>
              <a:rPr lang="en-US" sz="1400" dirty="0" smtClean="0"/>
              <a:t>Information about significant assumptions and judgments made when accounting for its leases (e.g., whether a lease exists, allocation of contract consideration)</a:t>
            </a:r>
          </a:p>
          <a:p>
            <a:pPr lvl="1"/>
            <a:r>
              <a:rPr lang="en-US" sz="1400" dirty="0" smtClean="0"/>
              <a:t>Information about related party leases</a:t>
            </a:r>
          </a:p>
          <a:p>
            <a:pPr lvl="0"/>
            <a:r>
              <a:rPr lang="en-US" sz="1800" dirty="0" smtClean="0"/>
              <a:t>For Type A leases:</a:t>
            </a:r>
          </a:p>
          <a:p>
            <a:pPr lvl="1"/>
            <a:r>
              <a:rPr lang="en-US" sz="1400" dirty="0" smtClean="0"/>
              <a:t>Separate reconciliations of the opening and closing balances of the lease receivable and residual asset, which must include specific reconciling items, such as additions related to new leases and impairments</a:t>
            </a:r>
          </a:p>
          <a:p>
            <a:pPr lvl="1"/>
            <a:r>
              <a:rPr lang="en-US" sz="1400" dirty="0" smtClean="0"/>
              <a:t>A table of all lease-related income by specific type of income, such as profit recognized on the commencement date and the unwinding of the discount separately for the lease receivable and residual asset</a:t>
            </a:r>
          </a:p>
          <a:p>
            <a:pPr lvl="1"/>
            <a:r>
              <a:rPr lang="en-US" sz="1400" dirty="0" smtClean="0"/>
              <a:t>Future cash flows reflected in the lease receivable on an undiscounted and annual basis for at least five years and the total thereafter with a reconciliation of the total future cash flows to the lease receivable reflected on the balance sheet</a:t>
            </a:r>
          </a:p>
          <a:p>
            <a:pPr lvl="1"/>
            <a:r>
              <a:rPr lang="en-US" sz="1400" dirty="0" smtClean="0"/>
              <a:t>Information about how the risks associated with residual assets are managed, including information about residual value guarantees and other risk mitigation techniques (e.g., buyback agreements)</a:t>
            </a:r>
          </a:p>
          <a:p>
            <a:pPr lvl="0"/>
            <a:r>
              <a:rPr lang="en-US" sz="1800" dirty="0" smtClean="0"/>
              <a:t>For Type B leases:</a:t>
            </a:r>
          </a:p>
          <a:p>
            <a:pPr lvl="1"/>
            <a:r>
              <a:rPr lang="en-US" sz="1400" dirty="0" smtClean="0"/>
              <a:t>Lease income split between those amounts included in lease payments and those amounts that were not (e.g., variable lease payments based on something other than an index or rate)</a:t>
            </a:r>
          </a:p>
          <a:p>
            <a:pPr lvl="1"/>
            <a:r>
              <a:rPr lang="en-US" sz="1400" dirty="0" smtClean="0"/>
              <a:t>Undiscounted future lease payments on an annual basis for at least five years and the total thereafter</a:t>
            </a:r>
          </a:p>
          <a:p>
            <a:pPr lvl="2">
              <a:buNone/>
            </a:pPr>
            <a:endParaRPr lang="en-US" dirty="0" smtClean="0"/>
          </a:p>
          <a:p>
            <a:pPr lvl="2"/>
            <a:endParaRPr lang="en-US" dirty="0" smtClean="0"/>
          </a:p>
          <a:p>
            <a:pPr lvl="2"/>
            <a:endParaRPr lang="en-US" dirty="0" smtClean="0"/>
          </a:p>
          <a:p>
            <a:pPr>
              <a:buNone/>
            </a:pPr>
            <a:endParaRPr lang="en-US" dirty="0" smtClean="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37</a:t>
            </a:fld>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Transition</a:t>
            </a:r>
            <a:endParaRPr lang="en-US" dirty="0"/>
          </a:p>
        </p:txBody>
      </p:sp>
      <p:sp>
        <p:nvSpPr>
          <p:cNvPr id="22532" name="Rectangle 3"/>
          <p:cNvSpPr>
            <a:spLocks noGrp="1" noChangeArrowheads="1"/>
          </p:cNvSpPr>
          <p:nvPr>
            <p:ph idx="1"/>
          </p:nvPr>
        </p:nvSpPr>
        <p:spPr/>
        <p:txBody>
          <a:bodyPr/>
          <a:lstStyle/>
          <a:p>
            <a:r>
              <a:rPr lang="en-US" dirty="0" smtClean="0"/>
              <a:t>Option to apply full retrospective or modified retrospective approach</a:t>
            </a:r>
          </a:p>
          <a:p>
            <a:r>
              <a:rPr lang="en-US" dirty="0" smtClean="0"/>
              <a:t>Modified retrospective approach provides for some transitional relief</a:t>
            </a:r>
          </a:p>
          <a:p>
            <a:pPr lvl="2"/>
            <a:endParaRPr lang="en-US" dirty="0" smtClean="0"/>
          </a:p>
          <a:p>
            <a:pPr>
              <a:buNone/>
            </a:pPr>
            <a:endParaRPr lang="en-US" dirty="0" smtClean="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38</a:t>
            </a:fld>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recognition</a:t>
            </a:r>
            <a:endParaRPr lang="en-US" dirty="0"/>
          </a:p>
        </p:txBody>
      </p:sp>
      <p:sp>
        <p:nvSpPr>
          <p:cNvPr id="9" name="Content Placeholder 8"/>
          <p:cNvSpPr>
            <a:spLocks noGrp="1"/>
          </p:cNvSpPr>
          <p:nvPr>
            <p:ph idx="1"/>
          </p:nvPr>
        </p:nvSpPr>
        <p:spPr/>
        <p:txBody>
          <a:bodyPr>
            <a:noAutofit/>
          </a:bodyPr>
          <a:lstStyle/>
          <a:p>
            <a:r>
              <a:rPr lang="en-US" sz="2700" dirty="0" smtClean="0"/>
              <a:t>Joint project between the FASB and IASB</a:t>
            </a:r>
          </a:p>
          <a:p>
            <a:pPr lvl="1"/>
            <a:r>
              <a:rPr lang="en-US" dirty="0" smtClean="0"/>
              <a:t>Objective: Develop a single revenue recognition model that would replace all (or most) current U.S. GAAP and IFRS revenue recognition guidance</a:t>
            </a:r>
          </a:p>
          <a:p>
            <a:r>
              <a:rPr lang="en-US" sz="2700" dirty="0" smtClean="0"/>
              <a:t>Boards discussed this project as recently as July 25 </a:t>
            </a:r>
          </a:p>
          <a:p>
            <a:r>
              <a:rPr lang="en-US" sz="2700" dirty="0" smtClean="0"/>
              <a:t>Final standard expected in late September 2013</a:t>
            </a:r>
          </a:p>
        </p:txBody>
      </p:sp>
      <p:sp>
        <p:nvSpPr>
          <p:cNvPr id="4" name="TextBox 3"/>
          <p:cNvSpPr txBox="1"/>
          <p:nvPr/>
        </p:nvSpPr>
        <p:spPr>
          <a:xfrm>
            <a:off x="615738" y="4886325"/>
            <a:ext cx="7912524" cy="1323439"/>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t>The information in this presentation is based on our understanding of the FASB and IASB decisions to date and our expectations of what will be in the final standard when published. The information in the final standard could be different from that being presented today.</a:t>
            </a:r>
          </a:p>
        </p:txBody>
      </p:sp>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39</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AICPA’s FRF for SMEs</a:t>
            </a:r>
            <a:endParaRPr lang="en-US" dirty="0"/>
          </a:p>
        </p:txBody>
      </p:sp>
      <p:sp>
        <p:nvSpPr>
          <p:cNvPr id="4" name="Text Placeholder 3"/>
          <p:cNvSpPr>
            <a:spLocks noGrp="1"/>
          </p:cNvSpPr>
          <p:nvPr>
            <p:ph type="subTitle" idx="1"/>
          </p:nvPr>
        </p:nvSpPr>
        <p:spPr/>
        <p:txBody>
          <a:bodyPr/>
          <a:lstStyle/>
          <a:p>
            <a:r>
              <a:rPr lang="en-US" dirty="0" smtClean="0"/>
              <a:t>Accounting Developments</a:t>
            </a:r>
            <a:endParaRPr lang="en-US" dirty="0"/>
          </a:p>
        </p:txBody>
      </p:sp>
    </p:spTree>
    <p:custDataLst>
      <p:tags r:id="rId1"/>
    </p:custData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Core principle</a:t>
            </a:r>
            <a:endParaRPr lang="en-US" dirty="0"/>
          </a:p>
        </p:txBody>
      </p:sp>
      <p:sp>
        <p:nvSpPr>
          <p:cNvPr id="9" name="Content Placeholder 8"/>
          <p:cNvSpPr>
            <a:spLocks noGrp="1"/>
          </p:cNvSpPr>
          <p:nvPr>
            <p:ph idx="1"/>
          </p:nvPr>
        </p:nvSpPr>
        <p:spPr/>
        <p:txBody>
          <a:bodyPr>
            <a:normAutofit/>
          </a:bodyPr>
          <a:lstStyle/>
          <a:p>
            <a:endParaRPr lang="en-US" dirty="0" smtClean="0"/>
          </a:p>
          <a:p>
            <a:endParaRPr lang="en-US" dirty="0" smtClean="0"/>
          </a:p>
          <a:p>
            <a:pPr lvl="2"/>
            <a:endParaRPr lang="en-US" dirty="0" smtClean="0"/>
          </a:p>
          <a:p>
            <a:pPr lvl="1"/>
            <a:endParaRPr lang="en-US" dirty="0" smtClean="0"/>
          </a:p>
        </p:txBody>
      </p:sp>
      <p:graphicFrame>
        <p:nvGraphicFramePr>
          <p:cNvPr id="5" name="Diagram 4"/>
          <p:cNvGraphicFramePr/>
          <p:nvPr/>
        </p:nvGraphicFramePr>
        <p:xfrm>
          <a:off x="902209" y="1884172"/>
          <a:ext cx="7339582" cy="30896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40</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9" name="Content Placeholder 8"/>
          <p:cNvSpPr>
            <a:spLocks noGrp="1"/>
          </p:cNvSpPr>
          <p:nvPr>
            <p:ph idx="1"/>
          </p:nvPr>
        </p:nvSpPr>
        <p:spPr/>
        <p:txBody>
          <a:bodyPr/>
          <a:lstStyle/>
          <a:p>
            <a:r>
              <a:rPr lang="en-US" dirty="0" smtClean="0"/>
              <a:t>Applies to all contracts with customers except those for:</a:t>
            </a:r>
          </a:p>
          <a:p>
            <a:pPr lvl="1"/>
            <a:r>
              <a:rPr lang="en-US" dirty="0" smtClean="0"/>
              <a:t>Financial instruments</a:t>
            </a:r>
          </a:p>
          <a:p>
            <a:pPr lvl="1"/>
            <a:r>
              <a:rPr lang="en-US" dirty="0" smtClean="0"/>
              <a:t>Guarantees other than warranties</a:t>
            </a:r>
          </a:p>
          <a:p>
            <a:pPr lvl="1"/>
            <a:r>
              <a:rPr lang="en-US" dirty="0" smtClean="0"/>
              <a:t>Insurance</a:t>
            </a:r>
          </a:p>
          <a:p>
            <a:pPr lvl="1"/>
            <a:r>
              <a:rPr lang="en-US" dirty="0" smtClean="0"/>
              <a:t>Leases</a:t>
            </a:r>
          </a:p>
          <a:p>
            <a:pPr lvl="1"/>
            <a:r>
              <a:rPr lang="en-US" dirty="0" smtClean="0"/>
              <a:t>Certain nonmonetary exchanges</a:t>
            </a:r>
          </a:p>
          <a:p>
            <a:pPr lvl="2"/>
            <a:endParaRPr lang="en-US" dirty="0" smtClean="0"/>
          </a:p>
          <a:p>
            <a:pPr lvl="1"/>
            <a:endParaRPr lang="en-US" dirty="0" smtClean="0"/>
          </a:p>
        </p:txBody>
      </p:sp>
      <p:sp>
        <p:nvSpPr>
          <p:cNvPr id="4" name="TextBox 3"/>
          <p:cNvSpPr txBox="1"/>
          <p:nvPr/>
        </p:nvSpPr>
        <p:spPr>
          <a:xfrm>
            <a:off x="1182625" y="4901184"/>
            <a:ext cx="6778751" cy="707886"/>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smtClean="0">
                <a:solidFill>
                  <a:schemeClr val="bg1"/>
                </a:solidFill>
              </a:rPr>
              <a:t>SIGNIFICANT CHANGE: Vast majority of industry-specific  guidance will be superseded.</a:t>
            </a:r>
          </a:p>
        </p:txBody>
      </p:sp>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41</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9" name="Content Placeholder 8"/>
          <p:cNvSpPr>
            <a:spLocks noGrp="1"/>
          </p:cNvSpPr>
          <p:nvPr>
            <p:ph idx="1"/>
          </p:nvPr>
        </p:nvSpPr>
        <p:spPr/>
        <p:txBody>
          <a:bodyPr/>
          <a:lstStyle/>
          <a:p>
            <a:r>
              <a:rPr lang="en-US" dirty="0" smtClean="0"/>
              <a:t>Recognition and measurement principles apply to sales of nonfinancial assets that are not classified as revenue</a:t>
            </a:r>
          </a:p>
          <a:p>
            <a:pPr lvl="1"/>
            <a:r>
              <a:rPr lang="en-US" dirty="0" smtClean="0"/>
              <a:t>Sale of a business to a customer</a:t>
            </a:r>
          </a:p>
        </p:txBody>
      </p:sp>
      <p:sp>
        <p:nvSpPr>
          <p:cNvPr id="4" name="TextBox 3"/>
          <p:cNvSpPr txBox="1"/>
          <p:nvPr/>
        </p:nvSpPr>
        <p:spPr>
          <a:xfrm>
            <a:off x="1182624" y="3950208"/>
            <a:ext cx="6778751" cy="1015663"/>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smtClean="0">
                <a:solidFill>
                  <a:schemeClr val="bg1"/>
                </a:solidFill>
              </a:rPr>
              <a:t>SIGNIFICANT CHANGE: Revenue recognition and measurement principles will apply to certain transactions that generate gains instead of revenue.</a:t>
            </a:r>
          </a:p>
        </p:txBody>
      </p:sp>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42</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Five-step revenue model</a:t>
            </a:r>
            <a:endParaRPr lang="en-US" dirty="0"/>
          </a:p>
        </p:txBody>
      </p:sp>
      <p:graphicFrame>
        <p:nvGraphicFramePr>
          <p:cNvPr id="4" name="Content Placeholder 3"/>
          <p:cNvGraphicFramePr>
            <a:graphicFrameLocks noGrp="1"/>
          </p:cNvGraphicFramePr>
          <p:nvPr>
            <p:ph idx="1"/>
          </p:nvPr>
        </p:nvGraphicFramePr>
        <p:xfrm>
          <a:off x="694531" y="1600200"/>
          <a:ext cx="7754938" cy="44799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43</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contract with a customer</a:t>
            </a:r>
            <a:endParaRPr lang="en-US" dirty="0"/>
          </a:p>
        </p:txBody>
      </p:sp>
      <p:sp>
        <p:nvSpPr>
          <p:cNvPr id="3" name="Content Placeholder 2"/>
          <p:cNvSpPr>
            <a:spLocks noGrp="1"/>
          </p:cNvSpPr>
          <p:nvPr>
            <p:ph idx="1"/>
          </p:nvPr>
        </p:nvSpPr>
        <p:spPr/>
        <p:txBody>
          <a:bodyPr/>
          <a:lstStyle/>
          <a:p>
            <a:r>
              <a:rPr lang="en-US" dirty="0" smtClean="0"/>
              <a:t>Contract</a:t>
            </a:r>
          </a:p>
          <a:p>
            <a:pPr lvl="1"/>
            <a:r>
              <a:rPr lang="en-US" dirty="0" smtClean="0"/>
              <a:t>Several factors will have to be considered in determining whether an arrangement is a contract for purposes of the standard</a:t>
            </a:r>
          </a:p>
          <a:p>
            <a:pPr lvl="1"/>
            <a:r>
              <a:rPr lang="en-US" dirty="0" smtClean="0"/>
              <a:t>One of those factors will be whether there is a commitment by both parties to perform</a:t>
            </a:r>
          </a:p>
          <a:p>
            <a:pPr lvl="2"/>
            <a:r>
              <a:rPr lang="en-US" dirty="0" smtClean="0"/>
              <a:t>Link to collectibility → Significant risk about customer’s ability to pay?</a:t>
            </a:r>
          </a:p>
        </p:txBody>
      </p:sp>
      <p:sp>
        <p:nvSpPr>
          <p:cNvPr id="5" name="TextBox 4"/>
          <p:cNvSpPr txBox="1"/>
          <p:nvPr/>
        </p:nvSpPr>
        <p:spPr>
          <a:xfrm>
            <a:off x="1182624" y="4744917"/>
            <a:ext cx="6778751" cy="707886"/>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smtClean="0">
                <a:solidFill>
                  <a:schemeClr val="bg1"/>
                </a:solidFill>
              </a:rPr>
              <a:t>SIGNIFICANT CHANGE: How collectibility is considered in the context of revenue recognition will change.  </a:t>
            </a:r>
          </a:p>
        </p:txBody>
      </p:sp>
      <p:cxnSp>
        <p:nvCxnSpPr>
          <p:cNvPr id="6" name="Elbow Connector 5"/>
          <p:cNvCxnSpPr>
            <a:stCxn id="5" idx="1"/>
          </p:cNvCxnSpPr>
          <p:nvPr/>
        </p:nvCxnSpPr>
        <p:spPr>
          <a:xfrm rot="10800000" flipH="1">
            <a:off x="1182624" y="3950214"/>
            <a:ext cx="54868" cy="1148647"/>
          </a:xfrm>
          <a:prstGeom prst="bentConnector4">
            <a:avLst>
              <a:gd name="adj1" fmla="val -416636"/>
              <a:gd name="adj2" fmla="val 100235"/>
            </a:avLst>
          </a:prstGeom>
          <a:ln>
            <a:solidFill>
              <a:srgbClr val="294F68"/>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1237484" y="3950205"/>
            <a:ext cx="493776" cy="2"/>
          </a:xfrm>
          <a:prstGeom prst="straightConnector1">
            <a:avLst/>
          </a:prstGeom>
          <a:ln>
            <a:solidFill>
              <a:srgbClr val="294F68"/>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44</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separate performance obligations</a:t>
            </a:r>
            <a:endParaRPr lang="en-US" dirty="0"/>
          </a:p>
        </p:txBody>
      </p:sp>
      <p:sp>
        <p:nvSpPr>
          <p:cNvPr id="3" name="Content Placeholder 2"/>
          <p:cNvSpPr>
            <a:spLocks noGrp="1"/>
          </p:cNvSpPr>
          <p:nvPr>
            <p:ph idx="1"/>
          </p:nvPr>
        </p:nvSpPr>
        <p:spPr/>
        <p:txBody>
          <a:bodyPr/>
          <a:lstStyle/>
          <a:p>
            <a:r>
              <a:rPr lang="en-US" dirty="0" smtClean="0"/>
              <a:t>Performance obligation</a:t>
            </a:r>
          </a:p>
          <a:p>
            <a:pPr lvl="1"/>
            <a:r>
              <a:rPr lang="en-US" dirty="0" smtClean="0"/>
              <a:t>Promise in a contract to transfer a good or service</a:t>
            </a:r>
          </a:p>
          <a:p>
            <a:pPr lvl="1"/>
            <a:r>
              <a:rPr lang="en-US" dirty="0" smtClean="0"/>
              <a:t>Includes both explicit and implicit goods or services</a:t>
            </a:r>
          </a:p>
          <a:p>
            <a:pPr lvl="1"/>
            <a:r>
              <a:rPr lang="en-US" dirty="0" smtClean="0"/>
              <a:t>Excludes activities that do not transfer a good or service</a:t>
            </a:r>
          </a:p>
          <a:p>
            <a:pPr lvl="2"/>
            <a:r>
              <a:rPr lang="en-US" dirty="0" smtClean="0"/>
              <a:t>Set-up activities</a:t>
            </a:r>
          </a:p>
          <a:p>
            <a:pPr lvl="2"/>
            <a:r>
              <a:rPr lang="en-US" dirty="0" smtClean="0"/>
              <a:t>Activation activities</a:t>
            </a:r>
          </a:p>
          <a:p>
            <a:pPr lvl="1"/>
            <a:endParaRPr lang="en-US" dirty="0" smtClean="0"/>
          </a:p>
          <a:p>
            <a:pPr lvl="1"/>
            <a:endParaRPr lang="en-US" dirty="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45</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separate performance obligations</a:t>
            </a:r>
            <a:endParaRPr lang="en-US" dirty="0"/>
          </a:p>
        </p:txBody>
      </p:sp>
      <p:sp>
        <p:nvSpPr>
          <p:cNvPr id="3" name="Content Placeholder 2"/>
          <p:cNvSpPr>
            <a:spLocks noGrp="1"/>
          </p:cNvSpPr>
          <p:nvPr>
            <p:ph idx="1"/>
          </p:nvPr>
        </p:nvSpPr>
        <p:spPr/>
        <p:txBody>
          <a:bodyPr>
            <a:noAutofit/>
          </a:bodyPr>
          <a:lstStyle/>
          <a:p>
            <a:r>
              <a:rPr lang="en-US" sz="2550" dirty="0" smtClean="0"/>
              <a:t>Account for a good or service separately if it is both:</a:t>
            </a:r>
          </a:p>
          <a:p>
            <a:pPr lvl="1"/>
            <a:r>
              <a:rPr lang="en-US" sz="2200" dirty="0" smtClean="0"/>
              <a:t>Capable of being distinct because the customer can benefit from the good or service on its own or together with other resources readily available to the customer</a:t>
            </a:r>
          </a:p>
          <a:p>
            <a:pPr lvl="1"/>
            <a:r>
              <a:rPr lang="en-US" sz="2200" dirty="0" smtClean="0"/>
              <a:t>Distinct within the context of the contract because the good or service is not highly dependent on, or highly interrelated with, other promised goods or services in the contract</a:t>
            </a:r>
          </a:p>
          <a:p>
            <a:pPr lvl="1">
              <a:buNone/>
            </a:pPr>
            <a:r>
              <a:rPr lang="en-US" sz="2200" dirty="0" smtClean="0"/>
              <a:t> </a:t>
            </a:r>
          </a:p>
          <a:p>
            <a:pPr lvl="1">
              <a:buNone/>
            </a:pPr>
            <a:r>
              <a:rPr lang="en-US" dirty="0" smtClean="0"/>
              <a:t> </a:t>
            </a:r>
          </a:p>
          <a:p>
            <a:pPr lvl="1"/>
            <a:endParaRPr lang="en-US" dirty="0"/>
          </a:p>
        </p:txBody>
      </p:sp>
      <p:sp>
        <p:nvSpPr>
          <p:cNvPr id="7" name="TextBox 6"/>
          <p:cNvSpPr txBox="1"/>
          <p:nvPr/>
        </p:nvSpPr>
        <p:spPr>
          <a:xfrm>
            <a:off x="1328930" y="4933950"/>
            <a:ext cx="6486140" cy="1323439"/>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smtClean="0">
                <a:solidFill>
                  <a:schemeClr val="bg1"/>
                </a:solidFill>
              </a:rPr>
              <a:t>SIGNIFICANT CHANGE: The guidance on separating performance obligations will be different from the current industry-specific multiple-element arrangement models.</a:t>
            </a:r>
          </a:p>
        </p:txBody>
      </p:sp>
      <p:cxnSp>
        <p:nvCxnSpPr>
          <p:cNvPr id="8" name="Elbow Connector 5"/>
          <p:cNvCxnSpPr>
            <a:stCxn id="7" idx="1"/>
          </p:cNvCxnSpPr>
          <p:nvPr/>
        </p:nvCxnSpPr>
        <p:spPr>
          <a:xfrm rot="10800000">
            <a:off x="590552" y="1933578"/>
            <a:ext cx="738378" cy="3662093"/>
          </a:xfrm>
          <a:prstGeom prst="bentConnector2">
            <a:avLst/>
          </a:prstGeom>
          <a:ln>
            <a:solidFill>
              <a:srgbClr val="294F68"/>
            </a:solidFill>
            <a:tailEnd type="non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557786" y="1933576"/>
            <a:ext cx="493776" cy="0"/>
          </a:xfrm>
          <a:prstGeom prst="straightConnector1">
            <a:avLst/>
          </a:prstGeom>
          <a:ln>
            <a:solidFill>
              <a:srgbClr val="294F68"/>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46</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 the power of being understood.</a:t>
            </a:r>
            <a:r>
              <a:rPr lang="en-US" sz="2800" baseline="30000" dirty="0" smtClean="0"/>
              <a:t>SM</a:t>
            </a:r>
            <a:endParaRPr lang="en-US" sz="2800" baseline="30000" dirty="0"/>
          </a:p>
        </p:txBody>
      </p:sp>
      <p:sp>
        <p:nvSpPr>
          <p:cNvPr id="3" name="Content Placeholder 2"/>
          <p:cNvSpPr>
            <a:spLocks noGrp="1"/>
          </p:cNvSpPr>
          <p:nvPr>
            <p:ph idx="1"/>
          </p:nvPr>
        </p:nvSpPr>
        <p:spPr/>
        <p:txBody>
          <a:bodyPr>
            <a:normAutofit fontScale="40000" lnSpcReduction="20000"/>
          </a:bodyPr>
          <a:lstStyle/>
          <a:p>
            <a:pPr>
              <a:buNone/>
            </a:pPr>
            <a:r>
              <a:rPr lang="en-US" sz="6000" b="1" dirty="0" smtClean="0"/>
              <a:t>About McGladrey</a:t>
            </a:r>
          </a:p>
          <a:p>
            <a:pPr>
              <a:buNone/>
            </a:pPr>
            <a:endParaRPr lang="en-US" sz="2900" dirty="0" smtClean="0"/>
          </a:p>
          <a:p>
            <a:pPr marL="0" indent="0">
              <a:spcBef>
                <a:spcPts val="456"/>
              </a:spcBef>
              <a:buNone/>
            </a:pPr>
            <a:r>
              <a:rPr lang="en-US" sz="4500" dirty="0" smtClean="0"/>
              <a:t>McGladrey LLP is the leading U.S. provider of assurance, tax and consulting services focused on the middle market, with more than 6,500 professionals and associates in 75 offices nationwide. McGladrey is a licensed CPA firm, and is a member of RSM International, the sixth largest global network of independent accounting, tax and consulting firms. </a:t>
            </a:r>
          </a:p>
          <a:p>
            <a:pPr>
              <a:spcBef>
                <a:spcPts val="456"/>
              </a:spcBef>
              <a:buNone/>
            </a:pPr>
            <a:endParaRPr lang="en-US" sz="4500" dirty="0" smtClean="0"/>
          </a:p>
          <a:p>
            <a:pPr marL="0" indent="0">
              <a:spcBef>
                <a:spcPts val="456"/>
              </a:spcBef>
              <a:buNone/>
            </a:pPr>
            <a:r>
              <a:rPr lang="en-US" sz="4500" dirty="0" smtClean="0"/>
              <a:t>We provide the following services through our practice areas:</a:t>
            </a:r>
          </a:p>
          <a:p>
            <a:pPr lvl="1"/>
            <a:r>
              <a:rPr lang="en-US" sz="4500" dirty="0" smtClean="0">
                <a:hlinkClick r:id="rId3"/>
              </a:rPr>
              <a:t>Assurance</a:t>
            </a:r>
            <a:r>
              <a:rPr lang="en-US" sz="4500" dirty="0" smtClean="0"/>
              <a:t> </a:t>
            </a:r>
          </a:p>
          <a:p>
            <a:pPr lvl="1"/>
            <a:r>
              <a:rPr lang="en-US" sz="4500" dirty="0" smtClean="0">
                <a:hlinkClick r:id="rId4"/>
              </a:rPr>
              <a:t>Tax</a:t>
            </a:r>
            <a:r>
              <a:rPr lang="en-US" sz="4500" dirty="0" smtClean="0"/>
              <a:t> </a:t>
            </a:r>
          </a:p>
          <a:p>
            <a:pPr lvl="1"/>
            <a:r>
              <a:rPr lang="en-US" sz="4500" dirty="0" smtClean="0">
                <a:hlinkClick r:id="rId5"/>
              </a:rPr>
              <a:t>Consulting</a:t>
            </a:r>
            <a:r>
              <a:rPr lang="en-US" sz="4500" dirty="0" smtClean="0"/>
              <a:t> </a:t>
            </a:r>
          </a:p>
          <a:p>
            <a:pPr lvl="1"/>
            <a:r>
              <a:rPr lang="en-US" sz="4500" dirty="0" smtClean="0">
                <a:hlinkClick r:id="rId6"/>
              </a:rPr>
              <a:t>Wealth Management</a:t>
            </a:r>
            <a:r>
              <a:rPr lang="en-US" sz="4500" dirty="0" smtClean="0"/>
              <a:t> </a:t>
            </a:r>
          </a:p>
          <a:p>
            <a:pPr lvl="1"/>
            <a:r>
              <a:rPr lang="en-US" sz="4500" dirty="0" smtClean="0">
                <a:hlinkClick r:id="rId7"/>
              </a:rPr>
              <a:t>International Business</a:t>
            </a:r>
            <a:r>
              <a:rPr lang="en-US" sz="4500" dirty="0" smtClean="0"/>
              <a:t> </a:t>
            </a:r>
          </a:p>
        </p:txBody>
      </p:sp>
      <p:sp>
        <p:nvSpPr>
          <p:cNvPr id="5" name="TextBox 4"/>
          <p:cNvSpPr txBox="1"/>
          <p:nvPr/>
        </p:nvSpPr>
        <p:spPr>
          <a:xfrm>
            <a:off x="5900273" y="4687980"/>
            <a:ext cx="1801254" cy="707886"/>
          </a:xfrm>
          <a:prstGeom prst="rect">
            <a:avLst/>
          </a:prstGeom>
          <a:noFill/>
        </p:spPr>
        <p:txBody>
          <a:bodyPr wrap="square" rtlCol="0">
            <a:spAutoFit/>
          </a:bodyPr>
          <a:lstStyle/>
          <a:p>
            <a:pPr algn="ctr"/>
            <a:r>
              <a:rPr lang="en-US" sz="2000" dirty="0" smtClean="0">
                <a:solidFill>
                  <a:srgbClr val="464847"/>
                </a:solidFill>
              </a:rPr>
              <a:t>Follow us on:</a:t>
            </a:r>
          </a:p>
          <a:p>
            <a:endParaRPr lang="en-US" sz="2000" dirty="0"/>
          </a:p>
        </p:txBody>
      </p:sp>
      <p:pic>
        <p:nvPicPr>
          <p:cNvPr id="6" name="Picture 2" descr="http://www.invisiblewindow.com/wp-content/uploads/2011/03/FaceBook-Logo.png">
            <a:hlinkClick r:id="rId8"/>
          </p:cNvPr>
          <p:cNvPicPr>
            <a:picLocks noChangeAspect="1" noChangeArrowheads="1"/>
          </p:cNvPicPr>
          <p:nvPr/>
        </p:nvPicPr>
        <p:blipFill>
          <a:blip r:embed="rId9" cstate="print"/>
          <a:srcRect/>
          <a:stretch>
            <a:fillRect/>
          </a:stretch>
        </p:blipFill>
        <p:spPr bwMode="auto">
          <a:xfrm>
            <a:off x="6263122" y="5077213"/>
            <a:ext cx="616523" cy="616523"/>
          </a:xfrm>
          <a:prstGeom prst="rect">
            <a:avLst/>
          </a:prstGeom>
          <a:noFill/>
          <a:ln w="9525">
            <a:noFill/>
            <a:miter lim="800000"/>
            <a:headEnd/>
            <a:tailEnd/>
          </a:ln>
        </p:spPr>
      </p:pic>
      <p:pic>
        <p:nvPicPr>
          <p:cNvPr id="7" name="Picture 3" descr="http://www.irondequoitpost.com/archive/x256220311/g12c000000000000000a80985f7573afd534afcc9990eb19e627f4f2978.jpg">
            <a:hlinkClick r:id="rId10"/>
          </p:cNvPr>
          <p:cNvPicPr>
            <a:picLocks noChangeAspect="1" noChangeArrowheads="1"/>
          </p:cNvPicPr>
          <p:nvPr/>
        </p:nvPicPr>
        <p:blipFill>
          <a:blip r:embed="rId11" cstate="print"/>
          <a:srcRect/>
          <a:stretch>
            <a:fillRect/>
          </a:stretch>
        </p:blipFill>
        <p:spPr bwMode="auto">
          <a:xfrm>
            <a:off x="6879645" y="5062051"/>
            <a:ext cx="588826" cy="588826"/>
          </a:xfrm>
          <a:prstGeom prst="rect">
            <a:avLst/>
          </a:prstGeom>
          <a:noFill/>
          <a:ln w="9525">
            <a:noFill/>
            <a:miter lim="800000"/>
            <a:headEnd/>
            <a:tailEnd/>
          </a:ln>
        </p:spPr>
      </p:pic>
      <p:pic>
        <p:nvPicPr>
          <p:cNvPr id="8" name="il_fi" descr="http://www.gingerrichyes.com/wpsite/wp-content/uploads/2011/03/logo_youtube.png">
            <a:hlinkClick r:id="rId12"/>
          </p:cNvPr>
          <p:cNvPicPr>
            <a:picLocks noChangeAspect="1" noChangeArrowheads="1"/>
          </p:cNvPicPr>
          <p:nvPr/>
        </p:nvPicPr>
        <p:blipFill>
          <a:blip r:embed="rId13" cstate="print"/>
          <a:srcRect/>
          <a:stretch>
            <a:fillRect/>
          </a:stretch>
        </p:blipFill>
        <p:spPr bwMode="auto">
          <a:xfrm>
            <a:off x="7496351" y="5082852"/>
            <a:ext cx="568025" cy="568025"/>
          </a:xfrm>
          <a:prstGeom prst="rect">
            <a:avLst/>
          </a:prstGeom>
          <a:noFill/>
          <a:ln w="9525">
            <a:noFill/>
            <a:miter lim="800000"/>
            <a:headEnd/>
            <a:tailEnd/>
          </a:ln>
        </p:spPr>
      </p:pic>
      <p:pic>
        <p:nvPicPr>
          <p:cNvPr id="2050" name="Picture 4" descr="cid:image005.png@01CCB5B7.71FDC1C0">
            <a:hlinkClick r:id="rId14"/>
          </p:cNvPr>
          <p:cNvPicPr>
            <a:picLocks noChangeAspect="1" noChangeArrowheads="1"/>
          </p:cNvPicPr>
          <p:nvPr/>
        </p:nvPicPr>
        <p:blipFill>
          <a:blip r:embed="rId15" cstate="print"/>
          <a:srcRect/>
          <a:stretch>
            <a:fillRect/>
          </a:stretch>
        </p:blipFill>
        <p:spPr bwMode="auto">
          <a:xfrm>
            <a:off x="5643607" y="5108045"/>
            <a:ext cx="542832" cy="542832"/>
          </a:xfrm>
          <a:prstGeom prst="rect">
            <a:avLst/>
          </a:prstGeom>
          <a:noFill/>
          <a:ln w="9525">
            <a:noFill/>
            <a:miter lim="800000"/>
            <a:headEnd/>
            <a:tailEnd/>
          </a:ln>
        </p:spPr>
      </p:pic>
      <p:sp>
        <p:nvSpPr>
          <p:cNvPr id="9"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47</a:t>
            </a:fld>
            <a:endParaRPr lang="en-US"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AICPA’s FRF for SMEs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AICPA issued their Financial Reporting Framework for Small- and Medium-Sized Entities in June 2013</a:t>
            </a:r>
          </a:p>
          <a:p>
            <a:r>
              <a:rPr lang="en-US" sz="2400" dirty="0" smtClean="0"/>
              <a:t>Special-purpose framework</a:t>
            </a:r>
          </a:p>
          <a:p>
            <a:pPr lvl="1"/>
            <a:r>
              <a:rPr lang="en-US" sz="2000" dirty="0" smtClean="0"/>
              <a:t>Other comprehensive basis of accounting (OCBOA)</a:t>
            </a:r>
          </a:p>
          <a:p>
            <a:pPr lvl="1"/>
            <a:r>
              <a:rPr lang="en-US" sz="2000" dirty="0" smtClean="0"/>
              <a:t>Application is purely optional</a:t>
            </a:r>
          </a:p>
          <a:p>
            <a:r>
              <a:rPr lang="en-US" sz="2400" dirty="0" smtClean="0"/>
              <a:t>Designed for use by small- and medium-sized entities that are not required to provide financial statements prepared in accordance with U.S. GAAP</a:t>
            </a:r>
          </a:p>
          <a:p>
            <a:pPr lvl="1"/>
            <a:r>
              <a:rPr lang="en-US" sz="2000" dirty="0" smtClean="0"/>
              <a:t>However, small- and medium-sized is not defined</a:t>
            </a:r>
          </a:p>
          <a:p>
            <a:pPr lvl="1"/>
            <a:r>
              <a:rPr lang="en-US" sz="2000" dirty="0" smtClean="0"/>
              <a:t>NASBA and AICPA will work together to develop a decision-making tool and illustrative examples related to when the FRF for SMEs is a suitable framework to apply</a:t>
            </a:r>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5</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AICPA’s FRF for SMEs</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Principles-based framework</a:t>
            </a:r>
          </a:p>
          <a:p>
            <a:r>
              <a:rPr lang="en-US" sz="2600" dirty="0" smtClean="0"/>
              <a:t>Measurement basis</a:t>
            </a:r>
          </a:p>
          <a:p>
            <a:pPr lvl="1"/>
            <a:r>
              <a:rPr lang="en-US" sz="2100" dirty="0" smtClean="0"/>
              <a:t>Primarily uses historical cost </a:t>
            </a:r>
          </a:p>
          <a:p>
            <a:pPr lvl="1"/>
            <a:r>
              <a:rPr lang="en-US" sz="2100" dirty="0" smtClean="0"/>
              <a:t>Some use of market value (which is not necessarily the same as ASC 820 fair value)</a:t>
            </a:r>
          </a:p>
          <a:p>
            <a:r>
              <a:rPr lang="en-US" sz="2600" dirty="0" smtClean="0"/>
              <a:t>Includes principles and guidance comparable to guidance in:</a:t>
            </a:r>
          </a:p>
          <a:p>
            <a:pPr lvl="1"/>
            <a:r>
              <a:rPr lang="en-US" sz="2100" dirty="0" smtClean="0"/>
              <a:t>CICA Handbook published by The Canadian Institute of Chartered Accountants </a:t>
            </a:r>
          </a:p>
          <a:p>
            <a:pPr lvl="1"/>
            <a:r>
              <a:rPr lang="en-US" sz="2100" dirty="0" smtClean="0"/>
              <a:t>U.S. GAAP</a:t>
            </a:r>
          </a:p>
          <a:p>
            <a:pPr lvl="1"/>
            <a:r>
              <a:rPr lang="en-US" sz="2100" dirty="0" smtClean="0"/>
              <a:t>IFRS for SMEs</a:t>
            </a:r>
          </a:p>
          <a:p>
            <a:pPr lvl="1"/>
            <a:r>
              <a:rPr lang="en-US" sz="2100" dirty="0" smtClean="0"/>
              <a:t>Income tax basis of accounting</a:t>
            </a:r>
          </a:p>
          <a:p>
            <a:pPr lvl="1"/>
            <a:r>
              <a:rPr lang="en-US" sz="2100" dirty="0" smtClean="0"/>
              <a:t>Cash basis of accounting</a:t>
            </a:r>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6</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AICPA’s FRF for SMEs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Examples of significant differences between FRF for SMEs and U.S. GAAP</a:t>
            </a:r>
          </a:p>
          <a:p>
            <a:pPr lvl="1"/>
            <a:endParaRPr lang="en-US" dirty="0" smtClean="0"/>
          </a:p>
        </p:txBody>
      </p:sp>
      <p:graphicFrame>
        <p:nvGraphicFramePr>
          <p:cNvPr id="4" name="Content Placeholder 3"/>
          <p:cNvGraphicFramePr>
            <a:graphicFrameLocks/>
          </p:cNvGraphicFramePr>
          <p:nvPr/>
        </p:nvGraphicFramePr>
        <p:xfrm>
          <a:off x="548481" y="2714625"/>
          <a:ext cx="8047038" cy="2839720"/>
        </p:xfrm>
        <a:graphic>
          <a:graphicData uri="http://schemas.openxmlformats.org/drawingml/2006/table">
            <a:tbl>
              <a:tblPr firstRow="1" bandRow="1">
                <a:tableStyleId>{F5AB1C69-6EDB-4FF4-983F-18BD219EF322}</a:tableStyleId>
              </a:tblPr>
              <a:tblGrid>
                <a:gridCol w="2307557"/>
                <a:gridCol w="2920180"/>
                <a:gridCol w="2819301"/>
              </a:tblGrid>
              <a:tr h="370840">
                <a:tc>
                  <a:txBody>
                    <a:bodyPr/>
                    <a:lstStyle/>
                    <a:p>
                      <a:endParaRPr lang="en-US" sz="1600" dirty="0"/>
                    </a:p>
                  </a:txBody>
                  <a:tcPr/>
                </a:tc>
                <a:tc>
                  <a:txBody>
                    <a:bodyPr/>
                    <a:lstStyle/>
                    <a:p>
                      <a:pPr algn="ctr"/>
                      <a:r>
                        <a:rPr lang="en-US" sz="1600" dirty="0" smtClean="0"/>
                        <a:t>FRF for SMEs </a:t>
                      </a:r>
                      <a:endParaRPr lang="en-US" sz="1600" dirty="0"/>
                    </a:p>
                  </a:txBody>
                  <a:tcPr/>
                </a:tc>
                <a:tc>
                  <a:txBody>
                    <a:bodyPr/>
                    <a:lstStyle/>
                    <a:p>
                      <a:pPr algn="ctr"/>
                      <a:r>
                        <a:rPr lang="en-US" sz="1600" dirty="0" smtClean="0"/>
                        <a:t>U.S. GAAP</a:t>
                      </a:r>
                      <a:endParaRPr lang="en-US" sz="1600" dirty="0"/>
                    </a:p>
                  </a:txBody>
                  <a:tcPr/>
                </a:tc>
              </a:tr>
              <a:tr h="370840">
                <a:tc>
                  <a:txBody>
                    <a:bodyPr/>
                    <a:lstStyle/>
                    <a:p>
                      <a:r>
                        <a:rPr lang="en-US" sz="1600" dirty="0" smtClean="0"/>
                        <a:t>Intangible assets</a:t>
                      </a:r>
                      <a:endParaRPr lang="en-US" sz="1600" dirty="0"/>
                    </a:p>
                  </a:txBody>
                  <a:tcPr/>
                </a:tc>
                <a:tc>
                  <a:txBody>
                    <a:bodyPr/>
                    <a:lstStyle/>
                    <a:p>
                      <a:r>
                        <a:rPr lang="en-US" sz="1600" dirty="0" smtClean="0"/>
                        <a:t>All have finite useful lives and are amortized</a:t>
                      </a:r>
                      <a:endParaRPr lang="en-US" sz="1600" dirty="0"/>
                    </a:p>
                  </a:txBody>
                  <a:tcPr/>
                </a:tc>
                <a:tc>
                  <a:txBody>
                    <a:bodyPr/>
                    <a:lstStyle/>
                    <a:p>
                      <a:r>
                        <a:rPr lang="en-US" sz="1600" dirty="0" smtClean="0"/>
                        <a:t>Some</a:t>
                      </a:r>
                      <a:r>
                        <a:rPr lang="en-US" sz="1600" baseline="0" dirty="0" smtClean="0"/>
                        <a:t> are indefinite-lived and not amortized</a:t>
                      </a:r>
                      <a:endParaRPr lang="en-US" sz="1600" dirty="0"/>
                    </a:p>
                  </a:txBody>
                  <a:tcPr/>
                </a:tc>
              </a:tr>
              <a:tr h="370840">
                <a:tc>
                  <a:txBody>
                    <a:bodyPr/>
                    <a:lstStyle/>
                    <a:p>
                      <a:r>
                        <a:rPr lang="en-US" sz="1600" dirty="0" smtClean="0"/>
                        <a:t>Internally-generated</a:t>
                      </a:r>
                      <a:r>
                        <a:rPr lang="en-US" sz="1600" baseline="0" dirty="0" smtClean="0"/>
                        <a:t> intangible assets</a:t>
                      </a:r>
                      <a:endParaRPr lang="en-US" sz="1600" dirty="0"/>
                    </a:p>
                  </a:txBody>
                  <a:tcPr/>
                </a:tc>
                <a:tc>
                  <a:txBody>
                    <a:bodyPr/>
                    <a:lstStyle/>
                    <a:p>
                      <a:r>
                        <a:rPr lang="en-US" sz="1600" dirty="0" smtClean="0"/>
                        <a:t>Choose between expensing or capitalizing costs incurred during development phase if certain criteria are met </a:t>
                      </a:r>
                      <a:endParaRPr lang="en-US" sz="1600" dirty="0"/>
                    </a:p>
                  </a:txBody>
                  <a:tcPr/>
                </a:tc>
                <a:tc>
                  <a:txBody>
                    <a:bodyPr/>
                    <a:lstStyle/>
                    <a:p>
                      <a:r>
                        <a:rPr lang="en-US" sz="1600" dirty="0" smtClean="0"/>
                        <a:t>Expense costs associated with internally-generated intangible assets</a:t>
                      </a:r>
                      <a:endParaRPr lang="en-US" sz="1600" dirty="0"/>
                    </a:p>
                  </a:txBody>
                  <a:tcPr/>
                </a:tc>
              </a:tr>
              <a:tr h="370840">
                <a:tc>
                  <a:txBody>
                    <a:bodyPr/>
                    <a:lstStyle/>
                    <a:p>
                      <a:r>
                        <a:rPr lang="en-US" sz="1600" dirty="0" smtClean="0"/>
                        <a:t>Intangible</a:t>
                      </a:r>
                      <a:r>
                        <a:rPr lang="en-US" sz="1600" baseline="0" dirty="0" smtClean="0"/>
                        <a:t> assets acquired in a business combination</a:t>
                      </a:r>
                      <a:endParaRPr lang="en-US" sz="1600" dirty="0"/>
                    </a:p>
                  </a:txBody>
                  <a:tcPr/>
                </a:tc>
                <a:tc>
                  <a:txBody>
                    <a:bodyPr/>
                    <a:lstStyle/>
                    <a:p>
                      <a:r>
                        <a:rPr lang="en-US" sz="1600" dirty="0" smtClean="0"/>
                        <a:t>Choose to either separately recognize intangible assets or subsume</a:t>
                      </a:r>
                      <a:r>
                        <a:rPr lang="en-US" sz="1600" baseline="0" dirty="0" smtClean="0"/>
                        <a:t> into goodwill</a:t>
                      </a:r>
                      <a:endParaRPr lang="en-US" sz="1600" dirty="0"/>
                    </a:p>
                  </a:txBody>
                  <a:tcPr/>
                </a:tc>
                <a:tc>
                  <a:txBody>
                    <a:bodyPr/>
                    <a:lstStyle/>
                    <a:p>
                      <a:r>
                        <a:rPr lang="en-US" sz="1600" dirty="0" smtClean="0"/>
                        <a:t>Identifiable intangible assets must be recognized separate from goodwill</a:t>
                      </a:r>
                      <a:endParaRPr lang="en-US" sz="1600" dirty="0"/>
                    </a:p>
                  </a:txBody>
                  <a:tcPr/>
                </a:tc>
              </a:tr>
            </a:tbl>
          </a:graphicData>
        </a:graphic>
      </p:graphicFrame>
      <p:sp>
        <p:nvSpPr>
          <p:cNvPr id="8" name="5-Point Star 7"/>
          <p:cNvSpPr/>
          <p:nvPr/>
        </p:nvSpPr>
        <p:spPr>
          <a:xfrm>
            <a:off x="8377022" y="5257039"/>
            <a:ext cx="218497" cy="227238"/>
          </a:xfrm>
          <a:prstGeom prst="star5">
            <a:avLst/>
          </a:prstGeom>
          <a:solidFill>
            <a:srgbClr val="FFFF00"/>
          </a:solidFill>
          <a:ln>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p>
        </p:txBody>
      </p:sp>
      <p:grpSp>
        <p:nvGrpSpPr>
          <p:cNvPr id="12" name="Group 11"/>
          <p:cNvGrpSpPr/>
          <p:nvPr/>
        </p:nvGrpSpPr>
        <p:grpSpPr>
          <a:xfrm>
            <a:off x="2744158" y="6346018"/>
            <a:ext cx="2350812" cy="261610"/>
            <a:chOff x="2744158" y="6346018"/>
            <a:chExt cx="2350812" cy="261610"/>
          </a:xfrm>
        </p:grpSpPr>
        <p:sp>
          <p:nvSpPr>
            <p:cNvPr id="11" name="TextBox 10"/>
            <p:cNvSpPr txBox="1"/>
            <p:nvPr/>
          </p:nvSpPr>
          <p:spPr>
            <a:xfrm>
              <a:off x="2962655" y="6346018"/>
              <a:ext cx="2132315" cy="261610"/>
            </a:xfrm>
            <a:prstGeom prst="rect">
              <a:avLst/>
            </a:prstGeom>
            <a:noFill/>
          </p:spPr>
          <p:txBody>
            <a:bodyPr wrap="none" rtlCol="0">
              <a:spAutoFit/>
            </a:bodyPr>
            <a:lstStyle/>
            <a:p>
              <a:r>
                <a:rPr lang="en-US" sz="1100" dirty="0" smtClean="0">
                  <a:solidFill>
                    <a:srgbClr val="464847"/>
                  </a:solidFill>
                </a:rPr>
                <a:t>Related PCC proposal pending</a:t>
              </a:r>
            </a:p>
          </p:txBody>
        </p:sp>
        <p:sp>
          <p:nvSpPr>
            <p:cNvPr id="10" name="5-Point Star 9"/>
            <p:cNvSpPr/>
            <p:nvPr/>
          </p:nvSpPr>
          <p:spPr>
            <a:xfrm>
              <a:off x="2744158" y="6346018"/>
              <a:ext cx="218497" cy="227238"/>
            </a:xfrm>
            <a:prstGeom prst="star5">
              <a:avLst/>
            </a:prstGeom>
            <a:solidFill>
              <a:srgbClr val="FFFF00"/>
            </a:solidFill>
            <a:ln>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p>
          </p:txBody>
        </p:sp>
      </p:grpSp>
      <p:sp>
        <p:nvSpPr>
          <p:cNvPr id="1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7</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AICPA’s FRF for SMEs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Examples of significant differences between FRF for SMEs and U.S. GAAP</a:t>
            </a:r>
          </a:p>
          <a:p>
            <a:pPr lvl="1"/>
            <a:endParaRPr lang="en-US" dirty="0" smtClean="0"/>
          </a:p>
        </p:txBody>
      </p:sp>
      <p:graphicFrame>
        <p:nvGraphicFramePr>
          <p:cNvPr id="4" name="Content Placeholder 3"/>
          <p:cNvGraphicFramePr>
            <a:graphicFrameLocks/>
          </p:cNvGraphicFramePr>
          <p:nvPr/>
        </p:nvGraphicFramePr>
        <p:xfrm>
          <a:off x="548481" y="2752725"/>
          <a:ext cx="8047038" cy="2595880"/>
        </p:xfrm>
        <a:graphic>
          <a:graphicData uri="http://schemas.openxmlformats.org/drawingml/2006/table">
            <a:tbl>
              <a:tblPr firstRow="1" bandRow="1">
                <a:tableStyleId>{F5AB1C69-6EDB-4FF4-983F-18BD219EF322}</a:tableStyleId>
              </a:tblPr>
              <a:tblGrid>
                <a:gridCol w="2307557"/>
                <a:gridCol w="2920180"/>
                <a:gridCol w="2819301"/>
              </a:tblGrid>
              <a:tr h="370840">
                <a:tc>
                  <a:txBody>
                    <a:bodyPr/>
                    <a:lstStyle/>
                    <a:p>
                      <a:endParaRPr lang="en-US" sz="1600" dirty="0"/>
                    </a:p>
                  </a:txBody>
                  <a:tcPr/>
                </a:tc>
                <a:tc>
                  <a:txBody>
                    <a:bodyPr/>
                    <a:lstStyle/>
                    <a:p>
                      <a:pPr algn="ctr"/>
                      <a:r>
                        <a:rPr lang="en-US" sz="1600" dirty="0" smtClean="0"/>
                        <a:t>FRF for SMEs </a:t>
                      </a:r>
                      <a:endParaRPr lang="en-US" sz="1600" dirty="0"/>
                    </a:p>
                  </a:txBody>
                  <a:tcPr/>
                </a:tc>
                <a:tc>
                  <a:txBody>
                    <a:bodyPr/>
                    <a:lstStyle/>
                    <a:p>
                      <a:pPr algn="ctr"/>
                      <a:r>
                        <a:rPr lang="en-US" sz="1600" dirty="0" smtClean="0"/>
                        <a:t>U.S. GAAP</a:t>
                      </a:r>
                      <a:endParaRPr lang="en-US" sz="1600" dirty="0"/>
                    </a:p>
                  </a:txBody>
                  <a:tcPr/>
                </a:tc>
              </a:tr>
              <a:tr h="370840">
                <a:tc>
                  <a:txBody>
                    <a:bodyPr/>
                    <a:lstStyle/>
                    <a:p>
                      <a:r>
                        <a:rPr lang="en-US" sz="1600" dirty="0" smtClean="0"/>
                        <a:t>Goodwill</a:t>
                      </a:r>
                      <a:endParaRPr lang="en-US" sz="1600" dirty="0"/>
                    </a:p>
                  </a:txBody>
                  <a:tcPr/>
                </a:tc>
                <a:tc>
                  <a:txBody>
                    <a:bodyPr/>
                    <a:lstStyle/>
                    <a:p>
                      <a:r>
                        <a:rPr lang="en-US" sz="1600" dirty="0" smtClean="0"/>
                        <a:t>If amortized</a:t>
                      </a:r>
                      <a:r>
                        <a:rPr lang="en-US" sz="1600" baseline="0" dirty="0" smtClean="0"/>
                        <a:t> for tax, use tax life, otherwise amortize over 15 years </a:t>
                      </a:r>
                      <a:endParaRPr lang="en-US" sz="1600" dirty="0"/>
                    </a:p>
                  </a:txBody>
                  <a:tcPr/>
                </a:tc>
                <a:tc>
                  <a:txBody>
                    <a:bodyPr/>
                    <a:lstStyle/>
                    <a:p>
                      <a:r>
                        <a:rPr lang="en-US" sz="1600" dirty="0" smtClean="0"/>
                        <a:t>Not amortized</a:t>
                      </a:r>
                      <a:endParaRPr lang="en-US" sz="1600" dirty="0"/>
                    </a:p>
                  </a:txBody>
                  <a:tcPr/>
                </a:tc>
              </a:tr>
              <a:tr h="370840">
                <a:tc>
                  <a:txBody>
                    <a:bodyPr/>
                    <a:lstStyle/>
                    <a:p>
                      <a:r>
                        <a:rPr lang="en-US" sz="1600" dirty="0" smtClean="0"/>
                        <a:t>Impairment of long-lived assets</a:t>
                      </a:r>
                      <a:endParaRPr lang="en-US" sz="1600" dirty="0"/>
                    </a:p>
                  </a:txBody>
                  <a:tcPr/>
                </a:tc>
                <a:tc>
                  <a:txBody>
                    <a:bodyPr/>
                    <a:lstStyle/>
                    <a:p>
                      <a:r>
                        <a:rPr lang="en-US" sz="1600" dirty="0" smtClean="0"/>
                        <a:t>Long-lived</a:t>
                      </a:r>
                      <a:r>
                        <a:rPr lang="en-US" sz="1600" baseline="0" dirty="0" smtClean="0"/>
                        <a:t> assets are depreciated or amortized and are not tested for impairment </a:t>
                      </a:r>
                      <a:endParaRPr lang="en-US" sz="1600" dirty="0"/>
                    </a:p>
                  </a:txBody>
                  <a:tcPr/>
                </a:tc>
                <a:tc>
                  <a:txBody>
                    <a:bodyPr/>
                    <a:lstStyle/>
                    <a:p>
                      <a:r>
                        <a:rPr lang="en-US" sz="1600" dirty="0" smtClean="0"/>
                        <a:t>Comprehensive impairment</a:t>
                      </a:r>
                      <a:r>
                        <a:rPr lang="en-US" sz="1600" baseline="0" dirty="0" smtClean="0"/>
                        <a:t> models provided for various types of long-lived assets</a:t>
                      </a:r>
                      <a:endParaRPr lang="en-US" sz="1600" dirty="0"/>
                    </a:p>
                  </a:txBody>
                  <a:tcPr/>
                </a:tc>
              </a:tr>
              <a:tr h="370840">
                <a:tc>
                  <a:txBody>
                    <a:bodyPr/>
                    <a:lstStyle/>
                    <a:p>
                      <a:r>
                        <a:rPr lang="en-US" sz="1600" dirty="0" smtClean="0"/>
                        <a:t>Derivatives</a:t>
                      </a:r>
                      <a:endParaRPr lang="en-US" sz="1600" dirty="0"/>
                    </a:p>
                  </a:txBody>
                  <a:tcPr/>
                </a:tc>
                <a:tc>
                  <a:txBody>
                    <a:bodyPr/>
                    <a:lstStyle/>
                    <a:p>
                      <a:r>
                        <a:rPr lang="en-US" sz="1600" dirty="0" smtClean="0"/>
                        <a:t>Cash basis and no hedge accounting</a:t>
                      </a:r>
                      <a:endParaRPr lang="en-US" sz="1600" dirty="0"/>
                    </a:p>
                  </a:txBody>
                  <a:tcPr/>
                </a:tc>
                <a:tc>
                  <a:txBody>
                    <a:bodyPr/>
                    <a:lstStyle/>
                    <a:p>
                      <a:r>
                        <a:rPr lang="en-US" sz="1600" dirty="0" smtClean="0"/>
                        <a:t>Provides comprehensive accounting model</a:t>
                      </a:r>
                      <a:endParaRPr lang="en-US" sz="1600" dirty="0"/>
                    </a:p>
                  </a:txBody>
                  <a:tcPr/>
                </a:tc>
              </a:tr>
            </a:tbl>
          </a:graphicData>
        </a:graphic>
      </p:graphicFrame>
      <p:sp>
        <p:nvSpPr>
          <p:cNvPr id="8" name="5-Point Star 7"/>
          <p:cNvSpPr/>
          <p:nvPr/>
        </p:nvSpPr>
        <p:spPr>
          <a:xfrm>
            <a:off x="8377022" y="3667806"/>
            <a:ext cx="218497" cy="227238"/>
          </a:xfrm>
          <a:prstGeom prst="star5">
            <a:avLst/>
          </a:prstGeom>
          <a:solidFill>
            <a:srgbClr val="FFFF00"/>
          </a:solidFill>
          <a:ln>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p>
        </p:txBody>
      </p:sp>
      <p:sp>
        <p:nvSpPr>
          <p:cNvPr id="9" name="5-Point Star 8"/>
          <p:cNvSpPr/>
          <p:nvPr/>
        </p:nvSpPr>
        <p:spPr>
          <a:xfrm>
            <a:off x="8377022" y="4506687"/>
            <a:ext cx="218497" cy="227238"/>
          </a:xfrm>
          <a:prstGeom prst="star5">
            <a:avLst/>
          </a:prstGeom>
          <a:solidFill>
            <a:srgbClr val="FFFF00"/>
          </a:solidFill>
          <a:ln>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p>
        </p:txBody>
      </p:sp>
      <p:sp>
        <p:nvSpPr>
          <p:cNvPr id="10" name="5-Point Star 9"/>
          <p:cNvSpPr/>
          <p:nvPr/>
        </p:nvSpPr>
        <p:spPr>
          <a:xfrm>
            <a:off x="8377022" y="5121367"/>
            <a:ext cx="218497" cy="227238"/>
          </a:xfrm>
          <a:prstGeom prst="star5">
            <a:avLst/>
          </a:prstGeom>
          <a:solidFill>
            <a:srgbClr val="FFFF00"/>
          </a:solidFill>
          <a:ln>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p>
        </p:txBody>
      </p:sp>
      <p:grpSp>
        <p:nvGrpSpPr>
          <p:cNvPr id="11" name="Group 10"/>
          <p:cNvGrpSpPr/>
          <p:nvPr/>
        </p:nvGrpSpPr>
        <p:grpSpPr>
          <a:xfrm>
            <a:off x="2744158" y="6346018"/>
            <a:ext cx="2350812" cy="261610"/>
            <a:chOff x="2744158" y="6346018"/>
            <a:chExt cx="2350812" cy="261610"/>
          </a:xfrm>
        </p:grpSpPr>
        <p:sp>
          <p:nvSpPr>
            <p:cNvPr id="12" name="TextBox 11"/>
            <p:cNvSpPr txBox="1"/>
            <p:nvPr/>
          </p:nvSpPr>
          <p:spPr>
            <a:xfrm>
              <a:off x="2962655" y="6346018"/>
              <a:ext cx="2132315" cy="261610"/>
            </a:xfrm>
            <a:prstGeom prst="rect">
              <a:avLst/>
            </a:prstGeom>
            <a:noFill/>
          </p:spPr>
          <p:txBody>
            <a:bodyPr wrap="none" rtlCol="0">
              <a:spAutoFit/>
            </a:bodyPr>
            <a:lstStyle/>
            <a:p>
              <a:r>
                <a:rPr lang="en-US" sz="1100" dirty="0" smtClean="0">
                  <a:solidFill>
                    <a:srgbClr val="464847"/>
                  </a:solidFill>
                </a:rPr>
                <a:t>Related PCC proposal pending</a:t>
              </a:r>
            </a:p>
          </p:txBody>
        </p:sp>
        <p:sp>
          <p:nvSpPr>
            <p:cNvPr id="13" name="5-Point Star 12"/>
            <p:cNvSpPr/>
            <p:nvPr/>
          </p:nvSpPr>
          <p:spPr>
            <a:xfrm>
              <a:off x="2744158" y="6346018"/>
              <a:ext cx="218497" cy="227238"/>
            </a:xfrm>
            <a:prstGeom prst="star5">
              <a:avLst/>
            </a:prstGeom>
            <a:solidFill>
              <a:srgbClr val="FFFF00"/>
            </a:solidFill>
            <a:ln>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p>
          </p:txBody>
        </p:sp>
      </p:grpSp>
      <p:sp>
        <p:nvSpPr>
          <p:cNvPr id="1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8</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AICPA’s FRF for SMEs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Examples of significant differences between FRF for SMEs and U.S. GAAP</a:t>
            </a:r>
          </a:p>
          <a:p>
            <a:pPr lvl="1"/>
            <a:endParaRPr lang="en-US" dirty="0" smtClean="0"/>
          </a:p>
        </p:txBody>
      </p:sp>
      <p:graphicFrame>
        <p:nvGraphicFramePr>
          <p:cNvPr id="4" name="Content Placeholder 3"/>
          <p:cNvGraphicFramePr>
            <a:graphicFrameLocks/>
          </p:cNvGraphicFramePr>
          <p:nvPr/>
        </p:nvGraphicFramePr>
        <p:xfrm>
          <a:off x="504825" y="2705100"/>
          <a:ext cx="8410893" cy="3175000"/>
        </p:xfrm>
        <a:graphic>
          <a:graphicData uri="http://schemas.openxmlformats.org/drawingml/2006/table">
            <a:tbl>
              <a:tblPr firstRow="1" bandRow="1">
                <a:tableStyleId>{F5AB1C69-6EDB-4FF4-983F-18BD219EF322}</a:tableStyleId>
              </a:tblPr>
              <a:tblGrid>
                <a:gridCol w="2281379"/>
                <a:gridCol w="3182735"/>
                <a:gridCol w="2946779"/>
              </a:tblGrid>
              <a:tr h="370840">
                <a:tc>
                  <a:txBody>
                    <a:bodyPr/>
                    <a:lstStyle/>
                    <a:p>
                      <a:endParaRPr lang="en-US" sz="1600" dirty="0"/>
                    </a:p>
                  </a:txBody>
                  <a:tcPr/>
                </a:tc>
                <a:tc>
                  <a:txBody>
                    <a:bodyPr/>
                    <a:lstStyle/>
                    <a:p>
                      <a:pPr algn="ctr"/>
                      <a:r>
                        <a:rPr lang="en-US" sz="1600" dirty="0" smtClean="0"/>
                        <a:t>FRF for SMEs </a:t>
                      </a:r>
                      <a:endParaRPr lang="en-US" sz="1600" dirty="0"/>
                    </a:p>
                  </a:txBody>
                  <a:tcPr/>
                </a:tc>
                <a:tc>
                  <a:txBody>
                    <a:bodyPr/>
                    <a:lstStyle/>
                    <a:p>
                      <a:pPr algn="ctr"/>
                      <a:r>
                        <a:rPr lang="en-US" sz="1600" dirty="0" smtClean="0"/>
                        <a:t>U.S. GAAP</a:t>
                      </a:r>
                      <a:endParaRPr lang="en-US" sz="1600" dirty="0"/>
                    </a:p>
                  </a:txBody>
                  <a:tcPr/>
                </a:tc>
              </a:tr>
              <a:tr h="370840">
                <a:tc>
                  <a:txBody>
                    <a:bodyPr/>
                    <a:lstStyle/>
                    <a:p>
                      <a:r>
                        <a:rPr lang="en-US" sz="1600" dirty="0" smtClean="0"/>
                        <a:t>Investment</a:t>
                      </a:r>
                      <a:r>
                        <a:rPr lang="en-US" sz="1600" baseline="0" dirty="0" smtClean="0"/>
                        <a:t>s in jo</a:t>
                      </a:r>
                      <a:r>
                        <a:rPr lang="en-US" sz="1600" dirty="0" smtClean="0"/>
                        <a:t>int ventures</a:t>
                      </a:r>
                      <a:endParaRPr lang="en-US" sz="1600" dirty="0"/>
                    </a:p>
                  </a:txBody>
                  <a:tcPr/>
                </a:tc>
                <a:tc>
                  <a:txBody>
                    <a:bodyPr/>
                    <a:lstStyle/>
                    <a:p>
                      <a:r>
                        <a:rPr lang="en-US" sz="1600" dirty="0" smtClean="0"/>
                        <a:t>Choose between</a:t>
                      </a:r>
                      <a:r>
                        <a:rPr lang="en-US" sz="1600" baseline="0" dirty="0" smtClean="0"/>
                        <a:t> the</a:t>
                      </a:r>
                      <a:r>
                        <a:rPr lang="en-US" sz="1600" dirty="0" smtClean="0"/>
                        <a:t> equity method and proportionate consolidation </a:t>
                      </a:r>
                      <a:endParaRPr lang="en-US" sz="1600" dirty="0"/>
                    </a:p>
                  </a:txBody>
                  <a:tcPr/>
                </a:tc>
                <a:tc>
                  <a:txBody>
                    <a:bodyPr/>
                    <a:lstStyle/>
                    <a:p>
                      <a:r>
                        <a:rPr lang="en-US" sz="1600" dirty="0" smtClean="0"/>
                        <a:t>Account for using equity method if significant influence exists</a:t>
                      </a:r>
                      <a:endParaRPr lang="en-US" sz="1600" dirty="0"/>
                    </a:p>
                  </a:txBody>
                  <a:tcPr/>
                </a:tc>
              </a:tr>
              <a:tr h="370840">
                <a:tc>
                  <a:txBody>
                    <a:bodyPr/>
                    <a:lstStyle/>
                    <a:p>
                      <a:r>
                        <a:rPr lang="en-US" sz="1600" dirty="0" smtClean="0"/>
                        <a:t>NCI in business combination</a:t>
                      </a:r>
                      <a:endParaRPr lang="en-US" sz="1600" dirty="0"/>
                    </a:p>
                  </a:txBody>
                  <a:tcPr/>
                </a:tc>
                <a:tc>
                  <a:txBody>
                    <a:bodyPr/>
                    <a:lstStyle/>
                    <a:p>
                      <a:r>
                        <a:rPr lang="en-US" sz="1600" dirty="0" smtClean="0"/>
                        <a:t>Measure at proportionate share of acquiree’s identifiable net assets as of the acquisition date</a:t>
                      </a:r>
                      <a:endParaRPr lang="en-US" sz="1600" dirty="0"/>
                    </a:p>
                  </a:txBody>
                  <a:tcPr/>
                </a:tc>
                <a:tc>
                  <a:txBody>
                    <a:bodyPr/>
                    <a:lstStyle/>
                    <a:p>
                      <a:r>
                        <a:rPr lang="en-US" sz="1600" dirty="0" smtClean="0"/>
                        <a:t>Measure at FV</a:t>
                      </a:r>
                      <a:endParaRPr lang="en-US" sz="1600" dirty="0"/>
                    </a:p>
                  </a:txBody>
                  <a:tcPr/>
                </a:tc>
              </a:tr>
              <a:tr h="370840">
                <a:tc>
                  <a:txBody>
                    <a:bodyPr/>
                    <a:lstStyle/>
                    <a:p>
                      <a:r>
                        <a:rPr lang="en-US" sz="1600" dirty="0" smtClean="0"/>
                        <a:t>Consolidation</a:t>
                      </a:r>
                      <a:endParaRPr lang="en-US" sz="1600" dirty="0"/>
                    </a:p>
                  </a:txBody>
                  <a:tcPr/>
                </a:tc>
                <a:tc>
                  <a:txBody>
                    <a:bodyPr/>
                    <a:lstStyle/>
                    <a:p>
                      <a:r>
                        <a:rPr lang="en-US" sz="1600" dirty="0" smtClean="0"/>
                        <a:t>Choose</a:t>
                      </a:r>
                      <a:r>
                        <a:rPr lang="en-US" sz="1600" baseline="0" dirty="0" smtClean="0"/>
                        <a:t> to consolidate based on control </a:t>
                      </a:r>
                      <a:r>
                        <a:rPr lang="en-US" sz="1600" dirty="0" smtClean="0"/>
                        <a:t>or use equity method</a:t>
                      </a:r>
                      <a:endParaRPr lang="en-US" sz="1600" dirty="0"/>
                    </a:p>
                  </a:txBody>
                  <a:tcPr/>
                </a:tc>
                <a:tc>
                  <a:txBody>
                    <a:bodyPr/>
                    <a:lstStyle/>
                    <a:p>
                      <a:r>
                        <a:rPr lang="en-US" sz="1600" dirty="0" smtClean="0"/>
                        <a:t>Consolidation</a:t>
                      </a:r>
                      <a:r>
                        <a:rPr lang="en-US" sz="1600" baseline="0" dirty="0" smtClean="0"/>
                        <a:t> model based primarily on control </a:t>
                      </a:r>
                      <a:endParaRPr lang="en-US" sz="1600" dirty="0"/>
                    </a:p>
                  </a:txBody>
                  <a:tcPr/>
                </a:tc>
              </a:tr>
              <a:tr h="370840">
                <a:tc>
                  <a:txBody>
                    <a:bodyPr/>
                    <a:lstStyle/>
                    <a:p>
                      <a:r>
                        <a:rPr lang="en-US" sz="1600" baseline="0" dirty="0" smtClean="0"/>
                        <a:t>Variable interest entities</a:t>
                      </a:r>
                      <a:endParaRPr lang="en-US" sz="1600" dirty="0"/>
                    </a:p>
                  </a:txBody>
                  <a:tcPr/>
                </a:tc>
                <a:tc>
                  <a:txBody>
                    <a:bodyPr/>
                    <a:lstStyle/>
                    <a:p>
                      <a:r>
                        <a:rPr lang="en-US" sz="1600" dirty="0" smtClean="0"/>
                        <a:t>Does not incorporate concept</a:t>
                      </a:r>
                      <a:endParaRPr lang="en-US" sz="1600" dirty="0"/>
                    </a:p>
                  </a:txBody>
                  <a:tcPr/>
                </a:tc>
                <a:tc>
                  <a:txBody>
                    <a:bodyPr/>
                    <a:lstStyle/>
                    <a:p>
                      <a:r>
                        <a:rPr lang="en-US" sz="1600" dirty="0" smtClean="0"/>
                        <a:t>Provides comprehensive consolidation guidance</a:t>
                      </a:r>
                      <a:endParaRPr lang="en-US" sz="1600" dirty="0"/>
                    </a:p>
                  </a:txBody>
                  <a:tcPr/>
                </a:tc>
              </a:tr>
            </a:tbl>
          </a:graphicData>
        </a:graphic>
      </p:graphicFrame>
      <p:sp>
        <p:nvSpPr>
          <p:cNvPr id="6" name="5-Point Star 5"/>
          <p:cNvSpPr/>
          <p:nvPr/>
        </p:nvSpPr>
        <p:spPr>
          <a:xfrm>
            <a:off x="8697221" y="5652862"/>
            <a:ext cx="218497" cy="227238"/>
          </a:xfrm>
          <a:prstGeom prst="star5">
            <a:avLst/>
          </a:prstGeom>
          <a:solidFill>
            <a:srgbClr val="FFFF00"/>
          </a:solidFill>
          <a:ln>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p>
        </p:txBody>
      </p:sp>
      <p:grpSp>
        <p:nvGrpSpPr>
          <p:cNvPr id="7" name="Group 6"/>
          <p:cNvGrpSpPr/>
          <p:nvPr/>
        </p:nvGrpSpPr>
        <p:grpSpPr>
          <a:xfrm>
            <a:off x="2744158" y="6346018"/>
            <a:ext cx="2350812" cy="261610"/>
            <a:chOff x="2744158" y="6346018"/>
            <a:chExt cx="2350812" cy="261610"/>
          </a:xfrm>
        </p:grpSpPr>
        <p:sp>
          <p:nvSpPr>
            <p:cNvPr id="8" name="TextBox 7"/>
            <p:cNvSpPr txBox="1"/>
            <p:nvPr/>
          </p:nvSpPr>
          <p:spPr>
            <a:xfrm>
              <a:off x="2962655" y="6346018"/>
              <a:ext cx="2132315" cy="261610"/>
            </a:xfrm>
            <a:prstGeom prst="rect">
              <a:avLst/>
            </a:prstGeom>
            <a:noFill/>
          </p:spPr>
          <p:txBody>
            <a:bodyPr wrap="none" rtlCol="0">
              <a:spAutoFit/>
            </a:bodyPr>
            <a:lstStyle/>
            <a:p>
              <a:r>
                <a:rPr lang="en-US" sz="1100" dirty="0" smtClean="0">
                  <a:solidFill>
                    <a:srgbClr val="464847"/>
                  </a:solidFill>
                </a:rPr>
                <a:t>Related PCC proposal pending</a:t>
              </a:r>
            </a:p>
          </p:txBody>
        </p:sp>
        <p:sp>
          <p:nvSpPr>
            <p:cNvPr id="9" name="5-Point Star 8"/>
            <p:cNvSpPr/>
            <p:nvPr/>
          </p:nvSpPr>
          <p:spPr>
            <a:xfrm>
              <a:off x="2744158" y="6346018"/>
              <a:ext cx="218497" cy="227238"/>
            </a:xfrm>
            <a:prstGeom prst="star5">
              <a:avLst/>
            </a:prstGeom>
            <a:solidFill>
              <a:srgbClr val="FFFF00"/>
            </a:solidFill>
            <a:ln>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p>
          </p:txBody>
        </p:sp>
      </p:grpSp>
      <p:sp>
        <p:nvSpPr>
          <p:cNvPr id="10"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9</a:t>
            </a:fld>
            <a:endParaRPr lang="en-US" dirty="0"/>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PLACEWARE-AUD-SLIDE-TYPE" val="Multiple Choice Poll"/>
  <p:tag name="PLACEWARE-AUD-STAGE-TITLE" val="Polling question #7"/>
  <p:tag name="PLACEWARE-AUD-POLL-QUESTION" val="Do you expect that GAAP will improve as a result of these convergence projects?"/>
  <p:tag name="PLACEWARE-AUD-POLL-CHOICES" val="A.  Yes&#10;B.  No&#10;C.  Unsur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PPT Template - McGladrey Brand">
  <a:themeElements>
    <a:clrScheme name="McGladrey">
      <a:dk1>
        <a:sysClr val="windowText" lastClr="000000"/>
      </a:dk1>
      <a:lt1>
        <a:sysClr val="window" lastClr="FFFFFF"/>
      </a:lt1>
      <a:dk2>
        <a:srgbClr val="0065A4"/>
      </a:dk2>
      <a:lt2>
        <a:srgbClr val="CCE5EF"/>
      </a:lt2>
      <a:accent1>
        <a:srgbClr val="CCE5EF"/>
      </a:accent1>
      <a:accent2>
        <a:srgbClr val="007FB1"/>
      </a:accent2>
      <a:accent3>
        <a:srgbClr val="0065A4"/>
      </a:accent3>
      <a:accent4>
        <a:srgbClr val="CCE7D9"/>
      </a:accent4>
      <a:accent5>
        <a:srgbClr val="00853F"/>
      </a:accent5>
      <a:accent6>
        <a:srgbClr val="006225"/>
      </a:accent6>
      <a:hlink>
        <a:srgbClr val="C60C46"/>
      </a:hlink>
      <a:folHlink>
        <a:srgbClr val="6503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sz="2000" dirty="0"/>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0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B949B882DDA046A4E0056C5FA0F502" ma:contentTypeVersion="0" ma:contentTypeDescription="Create a new document." ma:contentTypeScope="" ma:versionID="6c658da73d036b8af808b60ca5e6a56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918D962-F626-42CA-89FE-904FD33D5FE2}">
  <ds:schemaRefs>
    <ds:schemaRef ds:uri="http://schemas.microsoft.com/sharepoint/v3/contenttype/forms"/>
  </ds:schemaRefs>
</ds:datastoreItem>
</file>

<file path=customXml/itemProps2.xml><?xml version="1.0" encoding="utf-8"?>
<ds:datastoreItem xmlns:ds="http://schemas.openxmlformats.org/officeDocument/2006/customXml" ds:itemID="{0728F2B2-D9FC-45C3-9E10-1B8AA4A9964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62B013E2-C785-47A4-B07B-30BB01B3AF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PowerPoint Standard w local address</Template>
  <TotalTime>13579</TotalTime>
  <Words>3376</Words>
  <Application>Microsoft Office PowerPoint</Application>
  <PresentationFormat>On-screen Show (4:3)</PresentationFormat>
  <Paragraphs>535</Paragraphs>
  <Slides>48</Slides>
  <Notes>42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PPT Template - McGladrey Brand</vt:lpstr>
      <vt:lpstr>Massachusetts CFMA  Accounting Update</vt:lpstr>
      <vt:lpstr>Agenda</vt:lpstr>
      <vt:lpstr>Background/Standard Setting Environment</vt:lpstr>
      <vt:lpstr>AICPA’s FRF for SMEs</vt:lpstr>
      <vt:lpstr>AICPA’s FRF for SMEs</vt:lpstr>
      <vt:lpstr>AICPA’s FRF for SMEs</vt:lpstr>
      <vt:lpstr>AICPA’s FRF for SMEs</vt:lpstr>
      <vt:lpstr>AICPA’s FRF for SMEs</vt:lpstr>
      <vt:lpstr>AICPA’s FRF for SMEs</vt:lpstr>
      <vt:lpstr>AICPA’s FRF for SMEs</vt:lpstr>
      <vt:lpstr>AICPA’s FRF for SMEs</vt:lpstr>
      <vt:lpstr>AICPA’s FRF for SMEs</vt:lpstr>
      <vt:lpstr>Private Company Council  Developments</vt:lpstr>
      <vt:lpstr>Private Company Council (PCC)</vt:lpstr>
      <vt:lpstr>Private Company Council (PCC)</vt:lpstr>
      <vt:lpstr>Private Company Council (PCC)</vt:lpstr>
      <vt:lpstr>Private Company Council (PCC) VIE Alternative</vt:lpstr>
      <vt:lpstr>Major joint projects</vt:lpstr>
      <vt:lpstr>Major joint projects timeline</vt:lpstr>
      <vt:lpstr>Revenue recognition</vt:lpstr>
      <vt:lpstr>Leases</vt:lpstr>
      <vt:lpstr>Timeline – Lease Project</vt:lpstr>
      <vt:lpstr>Lease Classification</vt:lpstr>
      <vt:lpstr>Lease Classification—Practical Expedient</vt:lpstr>
      <vt:lpstr>Lessee Accounting—Type A Lease</vt:lpstr>
      <vt:lpstr>Lessee Accounting—Type B Lease</vt:lpstr>
      <vt:lpstr>Lessor Accounting</vt:lpstr>
      <vt:lpstr>Example</vt:lpstr>
      <vt:lpstr>Lessee Example</vt:lpstr>
      <vt:lpstr>Lessor Example – Type A </vt:lpstr>
      <vt:lpstr>Lessor Example – Type A </vt:lpstr>
      <vt:lpstr>Lessor Example – Type A </vt:lpstr>
      <vt:lpstr>Lessor Example – Comparison of Type A and Type B</vt:lpstr>
      <vt:lpstr>Lessee Presentation </vt:lpstr>
      <vt:lpstr>Lessor Presentation </vt:lpstr>
      <vt:lpstr>Lessee Disclosures</vt:lpstr>
      <vt:lpstr>Lessor Disclosures</vt:lpstr>
      <vt:lpstr>Transition</vt:lpstr>
      <vt:lpstr>Revenue recognition</vt:lpstr>
      <vt:lpstr>Core principle</vt:lpstr>
      <vt:lpstr>Scope</vt:lpstr>
      <vt:lpstr>Scope</vt:lpstr>
      <vt:lpstr>Five-step revenue model</vt:lpstr>
      <vt:lpstr>Identify the contract with a customer</vt:lpstr>
      <vt:lpstr>Identify separate performance obligations</vt:lpstr>
      <vt:lpstr>Identify separate performance obligations</vt:lpstr>
      <vt:lpstr>Experience the power of being understood.SM</vt:lpstr>
      <vt:lpstr>Slide 48</vt:lpstr>
    </vt:vector>
  </TitlesOfParts>
  <Company>McGladrey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Brian Marshall</dc:creator>
  <cp:lastModifiedBy>McGladrey</cp:lastModifiedBy>
  <cp:revision>409</cp:revision>
  <dcterms:created xsi:type="dcterms:W3CDTF">2012-04-03T18:22:16Z</dcterms:created>
  <dcterms:modified xsi:type="dcterms:W3CDTF">2013-10-07T19:27:39Z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0x010100ECB949B882DDA046A4E0056C5FA0F502</vt:lpwstr>
  </property>
</Properties>
</file>