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sldIdLst>
    <p:sldId id="261" r:id="rId5"/>
    <p:sldId id="262" r:id="rId6"/>
    <p:sldId id="263" r:id="rId7"/>
    <p:sldId id="272" r:id="rId8"/>
    <p:sldId id="276" r:id="rId9"/>
    <p:sldId id="273" r:id="rId10"/>
    <p:sldId id="274" r:id="rId11"/>
    <p:sldId id="270" r:id="rId12"/>
    <p:sldId id="264" r:id="rId13"/>
    <p:sldId id="265" r:id="rId14"/>
    <p:sldId id="266" r:id="rId15"/>
    <p:sldId id="267" r:id="rId16"/>
    <p:sldId id="275" r:id="rId17"/>
    <p:sldId id="268" r:id="rId18"/>
    <p:sldId id="269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8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1/20/2021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AI In 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NW Ohio </a:t>
            </a:r>
            <a:r>
              <a:rPr lang="en-US" dirty="0" err="1"/>
              <a:t>cfma</a:t>
            </a:r>
            <a:r>
              <a:rPr lang="en-US" dirty="0"/>
              <a:t> presentation</a:t>
            </a:r>
          </a:p>
          <a:p>
            <a:pPr algn="ctr"/>
            <a:r>
              <a:rPr lang="en-US" dirty="0"/>
              <a:t>January 21, 2021</a:t>
            </a:r>
          </a:p>
        </p:txBody>
      </p:sp>
      <p:pic>
        <p:nvPicPr>
          <p:cNvPr id="1028" name="Picture 4" descr="CFMA | Geffen Mesher">
            <a:extLst>
              <a:ext uri="{FF2B5EF4-FFF2-40B4-BE49-F238E27FC236}">
                <a16:creationId xmlns:a16="http://schemas.microsoft.com/office/drawing/2014/main" id="{32103156-19C2-4C45-8159-8C7CB9BE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8" y="5668232"/>
            <a:ext cx="2549385" cy="12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775AF3B-5284-4B97-9BB7-55C6FB369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F1F7ED-DA39-478F-85DA-317DE0894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AE5903-52E8-4F25-8473-93EF4837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894835C1-32DE-4571-AD10-28D58CB8CF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097A5B92-0B48-4251-9764-D34DF8892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E222BF19-57E7-43F3-A2B9-2398BEF96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60C8836E-B7D9-48A9-8FD9-4CC52AF44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8504740E-456D-4FB9-9520-4317CCFA71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1563A7B4-B1D5-4F93-AFF9-2EB78655FC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D139ED24-FA37-4470-8B42-D0D00EDE1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48825AA7-BB26-45C2-93A2-1AD8D9A232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A98D0B91-D4E4-402D-8234-E96987219E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94F1DB97-3769-4DA5-9F45-47132C3125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A9BC86E2-B185-4D80-81B5-A8D387E67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Line 16">
                <a:extLst>
                  <a:ext uri="{FF2B5EF4-FFF2-40B4-BE49-F238E27FC236}">
                    <a16:creationId xmlns:a16="http://schemas.microsoft.com/office/drawing/2014/main" id="{FA773F49-8CD0-46DC-B986-F2DB57BD7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8C55A009-3401-4888-93C7-4ED51CBC64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10B44829-5BB5-48C5-8492-699971FE7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30C1F9A0-4FA6-4F6F-B2D0-A1BBA41D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01BF274F-C7B8-44B4-A183-307D8619D2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Rectangle 21">
                <a:extLst>
                  <a:ext uri="{FF2B5EF4-FFF2-40B4-BE49-F238E27FC236}">
                    <a16:creationId xmlns:a16="http://schemas.microsoft.com/office/drawing/2014/main" id="{037E8930-0F22-4558-9432-F18953E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22">
                <a:extLst>
                  <a:ext uri="{FF2B5EF4-FFF2-40B4-BE49-F238E27FC236}">
                    <a16:creationId xmlns:a16="http://schemas.microsoft.com/office/drawing/2014/main" id="{9AFC3429-FF29-47FF-A4A8-317A979DB9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23">
                <a:extLst>
                  <a:ext uri="{FF2B5EF4-FFF2-40B4-BE49-F238E27FC236}">
                    <a16:creationId xmlns:a16="http://schemas.microsoft.com/office/drawing/2014/main" id="{91D48543-2C05-4768-80B1-ECA6F88508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24">
                <a:extLst>
                  <a:ext uri="{FF2B5EF4-FFF2-40B4-BE49-F238E27FC236}">
                    <a16:creationId xmlns:a16="http://schemas.microsoft.com/office/drawing/2014/main" id="{3AC527CC-154C-4370-A25B-74AC5B4A6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798B18F5-51C9-4E50-95C5-A850EF539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15B4CF27-638C-4979-B0FD-6263E1307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236C6A22-48A2-4442-B82D-30DB498272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1BB7BCE1-0D99-412E-ABA6-81412638E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C20E57E0-0912-44F2-93DA-75E4D13F3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DF059390-54ED-44F4-983F-92FF36AD9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1">
                <a:extLst>
                  <a:ext uri="{FF2B5EF4-FFF2-40B4-BE49-F238E27FC236}">
                    <a16:creationId xmlns:a16="http://schemas.microsoft.com/office/drawing/2014/main" id="{42D5E9ED-595D-443D-8CDC-D8FCD4021D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B14A457-C54A-4F1E-91FB-0FEE4987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791F3E2E-D393-464E-84B4-9B30D071AD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EBEEAD6F-6425-4F85-A8A8-4FF19A909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8AACA44E-9D6C-4708-8D61-D767B6620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B6E3525F-9937-463E-872C-8EB7C62D1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BE829B0B-C602-40F1-81D1-A55332343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92660531-24B5-4B97-A4A2-64686E235D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6242D0CE-6FFD-4D17-AC26-BD3E48119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39">
                <a:extLst>
                  <a:ext uri="{FF2B5EF4-FFF2-40B4-BE49-F238E27FC236}">
                    <a16:creationId xmlns:a16="http://schemas.microsoft.com/office/drawing/2014/main" id="{61631F37-AF37-4DB9-8D98-A08586C76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40">
                <a:extLst>
                  <a:ext uri="{FF2B5EF4-FFF2-40B4-BE49-F238E27FC236}">
                    <a16:creationId xmlns:a16="http://schemas.microsoft.com/office/drawing/2014/main" id="{2A2597FF-2F22-40BB-A7B3-19C4DFCFFA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Rectangle 41">
                <a:extLst>
                  <a:ext uri="{FF2B5EF4-FFF2-40B4-BE49-F238E27FC236}">
                    <a16:creationId xmlns:a16="http://schemas.microsoft.com/office/drawing/2014/main" id="{DCC8773C-0113-4046-B222-C8F4080AF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1B17CCE2-CEEF-40CA-8C4D-0DC2DCA78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D6D432-9ADD-43C4-B2B7-5360BB00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Generative design</a:t>
            </a:r>
          </a:p>
        </p:txBody>
      </p:sp>
      <p:sp useBgFill="1">
        <p:nvSpPr>
          <p:cNvPr id="118" name="Round Diagonal Corner Rectangle 9">
            <a:extLst>
              <a:ext uri="{FF2B5EF4-FFF2-40B4-BE49-F238E27FC236}">
                <a16:creationId xmlns:a16="http://schemas.microsoft.com/office/drawing/2014/main" id="{66D4F5BA-1D71-49B2-8A7F-6B4EB94D7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enerative design for architecture, engineering &amp; construction | Autodesk">
            <a:extLst>
              <a:ext uri="{FF2B5EF4-FFF2-40B4-BE49-F238E27FC236}">
                <a16:creationId xmlns:a16="http://schemas.microsoft.com/office/drawing/2014/main" id="{8B996424-0E76-400A-BA68-91F045879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988" y="2315911"/>
            <a:ext cx="4635583" cy="22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A69A6ECE-DF27-4E33-A9D6-47402C513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chemeClr val="bg1"/>
                </a:solidFill>
                <a:effectLst/>
                <a:latin typeface="Artifakt"/>
              </a:rPr>
              <a:t>Input: Performance, Spatial, Materials, Cost, Constraints</a:t>
            </a:r>
          </a:p>
          <a:p>
            <a:pPr marL="0" indent="0">
              <a:buNone/>
            </a:pPr>
            <a:r>
              <a:rPr lang="en-US" b="0" i="0" dirty="0">
                <a:solidFill>
                  <a:schemeClr val="bg1"/>
                </a:solidFill>
                <a:effectLst/>
                <a:latin typeface="Artifakt"/>
              </a:rPr>
              <a:t>Output: Possible Cases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tifakt"/>
              </a:rPr>
              <a:t>Rinse &amp; Repeat</a:t>
            </a:r>
            <a:endParaRPr lang="en-US" b="0" i="0" dirty="0">
              <a:solidFill>
                <a:schemeClr val="bg1"/>
              </a:solidFill>
              <a:effectLst/>
              <a:latin typeface="Artifakt"/>
            </a:endParaRPr>
          </a:p>
        </p:txBody>
      </p:sp>
    </p:spTree>
    <p:extLst>
      <p:ext uri="{BB962C8B-B14F-4D97-AF65-F5344CB8AC3E}">
        <p14:creationId xmlns:p14="http://schemas.microsoft.com/office/powerpoint/2010/main" val="2841144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6F91-D349-41A9-8222-BBA0059B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DESIGN EXAMPLE: TESTFIT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0F36F4F-A880-4195-A031-B99284874A2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2410619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8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DEE2-ED53-457D-B3A2-4D9421DA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Photo processing: smartvid.io</a:t>
            </a:r>
          </a:p>
        </p:txBody>
      </p:sp>
      <p:pic>
        <p:nvPicPr>
          <p:cNvPr id="7170" name="Picture 2" descr="Smartvid.io Raises $3 Million - NewsCenter.io">
            <a:extLst>
              <a:ext uri="{FF2B5EF4-FFF2-40B4-BE49-F238E27FC236}">
                <a16:creationId xmlns:a16="http://schemas.microsoft.com/office/drawing/2014/main" id="{8A4F0C73-E3D9-4295-A210-335FF96B6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411" y="2645796"/>
            <a:ext cx="4689234" cy="2757032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8C7A04AB-EAF9-4276-A811-C4D6A210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/>
          </a:bodyPr>
          <a:lstStyle/>
          <a:p>
            <a:r>
              <a:rPr lang="en-US" dirty="0"/>
              <a:t>HARD HATS</a:t>
            </a:r>
          </a:p>
          <a:p>
            <a:r>
              <a:rPr lang="en-US" dirty="0"/>
              <a:t>SAFETY VESTS</a:t>
            </a:r>
          </a:p>
          <a:p>
            <a:r>
              <a:rPr lang="en-US" dirty="0"/>
              <a:t>COLORS</a:t>
            </a:r>
          </a:p>
          <a:p>
            <a:r>
              <a:rPr lang="en-US" dirty="0"/>
              <a:t>JOBSITE HAZARDS</a:t>
            </a:r>
          </a:p>
          <a:p>
            <a:r>
              <a:rPr lang="en-US" dirty="0"/>
              <a:t>WORKERS AT HEIGHT</a:t>
            </a:r>
          </a:p>
          <a:p>
            <a:r>
              <a:rPr lang="en-US" dirty="0"/>
              <a:t>FALL HAZARDS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2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827F1-0B9E-408C-ADD3-6C6582B5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en-US" sz="3200"/>
              <a:t>RISK MITIGATION: SMARTVID.IO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710F01-426E-4A19-8BAD-3CD6596F0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DAILY REPORTS</a:t>
            </a:r>
          </a:p>
          <a:p>
            <a:pPr marL="0" indent="0">
              <a:buNone/>
            </a:pPr>
            <a:r>
              <a:rPr lang="en-US" sz="2000" dirty="0"/>
              <a:t>PHOTOS</a:t>
            </a:r>
          </a:p>
          <a:p>
            <a:pPr marL="0" indent="0">
              <a:buNone/>
            </a:pPr>
            <a:r>
              <a:rPr lang="en-US" sz="2000" dirty="0"/>
              <a:t>SCHEDULES</a:t>
            </a:r>
          </a:p>
          <a:p>
            <a:pPr marL="0" indent="0">
              <a:buNone/>
            </a:pPr>
            <a:r>
              <a:rPr lang="en-US" sz="2000" dirty="0"/>
              <a:t>PROJECT TYPE</a:t>
            </a:r>
          </a:p>
          <a:p>
            <a:pPr marL="0" indent="0">
              <a:buNone/>
            </a:pPr>
            <a:r>
              <a:rPr lang="en-US" sz="2000" dirty="0"/>
              <a:t>PHASE</a:t>
            </a:r>
          </a:p>
          <a:p>
            <a:pPr marL="0" indent="0">
              <a:buNone/>
            </a:pPr>
            <a:r>
              <a:rPr lang="en-US" sz="2000" dirty="0"/>
              <a:t>WEATHER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MANY PROJECTS HAVE YOU COMPLETED?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9B86F9-35D1-45DE-86E6-3BB11BD45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12" y="618518"/>
            <a:ext cx="2168455" cy="55960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04287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A1DB-AEBA-4734-9A7C-3B3C6EF0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processing: </a:t>
            </a:r>
            <a:r>
              <a:rPr lang="en-US" dirty="0" err="1"/>
              <a:t>structionsite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7862D-D4EA-4BAE-A90C-CDE4E77F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***ADD VIDEO***</a:t>
            </a:r>
          </a:p>
        </p:txBody>
      </p:sp>
    </p:spTree>
    <p:extLst>
      <p:ext uri="{BB962C8B-B14F-4D97-AF65-F5344CB8AC3E}">
        <p14:creationId xmlns:p14="http://schemas.microsoft.com/office/powerpoint/2010/main" val="285957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885EA-E305-47E0-9E22-402F7005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Schedule: alice</a:t>
            </a:r>
          </a:p>
        </p:txBody>
      </p:sp>
      <p:sp useBgFill="1">
        <p:nvSpPr>
          <p:cNvPr id="118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Analyze your schedules">
            <a:extLst>
              <a:ext uri="{FF2B5EF4-FFF2-40B4-BE49-F238E27FC236}">
                <a16:creationId xmlns:a16="http://schemas.microsoft.com/office/drawing/2014/main" id="{1FDCAEC6-E1CC-4424-BE75-2C458873F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988" y="1531431"/>
            <a:ext cx="6112382" cy="37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Content Placeholder 9221">
            <a:extLst>
              <a:ext uri="{FF2B5EF4-FFF2-40B4-BE49-F238E27FC236}">
                <a16:creationId xmlns:a16="http://schemas.microsoft.com/office/drawing/2014/main" id="{DFBBAD08-6CDC-49B6-85E6-049A88635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CONSTRAINTS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PROCESS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PRODUCTION RATES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CONSTRUCTION COSTS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OPTIMIZE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BLACK BOX TRAP</a:t>
            </a:r>
          </a:p>
        </p:txBody>
      </p:sp>
    </p:spTree>
    <p:extLst>
      <p:ext uri="{BB962C8B-B14F-4D97-AF65-F5344CB8AC3E}">
        <p14:creationId xmlns:p14="http://schemas.microsoft.com/office/powerpoint/2010/main" val="1621584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B4D1-26A5-4E63-A73A-C380F997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have the power (AKA DATA)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21249-EE9A-4375-AD16-C6FCB23882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FACEBOOK IS FREE BECAUSE USERS</a:t>
            </a:r>
          </a:p>
          <a:p>
            <a:pPr marL="0" indent="0">
              <a:buNone/>
            </a:pPr>
            <a:r>
              <a:rPr lang="en-US" dirty="0"/>
              <a:t>PROVIDE THE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HARD FOR “TECH” COMPANIES TO COLLECT ENOUGH DATA TO MAKE USEFUL AI….YOU HAVE THIS DATA.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5B795-D67E-4623-AF56-EE7C02908A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SMARTVID IS SMART BECAUSE OF SUFFOLK CONSTRUCTION</a:t>
            </a:r>
          </a:p>
        </p:txBody>
      </p:sp>
    </p:spTree>
    <p:extLst>
      <p:ext uri="{BB962C8B-B14F-4D97-AF65-F5344CB8AC3E}">
        <p14:creationId xmlns:p14="http://schemas.microsoft.com/office/powerpoint/2010/main" val="149529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75" name="Rectangle 17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17220" r="9210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US" sz="3200" dirty="0"/>
              <a:t>What Is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5704" y="2314926"/>
            <a:ext cx="3084892" cy="297462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Artificial intelligence enables computers and machines to mimic the perception, learning, problem-solving, and decision-making capabilities of the human mind.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-IBM</a:t>
            </a:r>
          </a:p>
        </p:txBody>
      </p:sp>
      <p:pic>
        <p:nvPicPr>
          <p:cNvPr id="2050" name="Picture 2" descr="James Cameron Helped With Terminator 6 Direction – /Film">
            <a:extLst>
              <a:ext uri="{FF2B5EF4-FFF2-40B4-BE49-F238E27FC236}">
                <a16:creationId xmlns:a16="http://schemas.microsoft.com/office/drawing/2014/main" id="{364B5F6E-BBC7-42AB-A2A3-DEFFE9025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01812"/>
            <a:ext cx="7090768" cy="325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/>
              <a:t>What Is AI</a:t>
            </a:r>
          </a:p>
        </p:txBody>
      </p:sp>
      <p:pic>
        <p:nvPicPr>
          <p:cNvPr id="1026" name="Picture 2" descr="Concerned About Self-Driving Cars? You're Not Alone | Transport Topics">
            <a:extLst>
              <a:ext uri="{FF2B5EF4-FFF2-40B4-BE49-F238E27FC236}">
                <a16:creationId xmlns:a16="http://schemas.microsoft.com/office/drawing/2014/main" id="{8ED01AA2-D314-404F-9E7C-B4340D564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" r="-1" b="7667"/>
          <a:stretch/>
        </p:blipFill>
        <p:spPr bwMode="auto">
          <a:xfrm>
            <a:off x="301035" y="2782389"/>
            <a:ext cx="4660054" cy="2231073"/>
          </a:xfrm>
          <a:custGeom>
            <a:avLst/>
            <a:gdLst/>
            <a:ahLst/>
            <a:cxnLst/>
            <a:rect l="l" t="t" r="r" b="b"/>
            <a:pathLst>
              <a:path w="3525628" h="1687949">
                <a:moveTo>
                  <a:pt x="0" y="0"/>
                </a:moveTo>
                <a:lnTo>
                  <a:pt x="3525628" y="0"/>
                </a:lnTo>
                <a:lnTo>
                  <a:pt x="3525628" y="1490232"/>
                </a:lnTo>
                <a:cubicBezTo>
                  <a:pt x="3525628" y="1599428"/>
                  <a:pt x="3437107" y="1687949"/>
                  <a:pt x="3327911" y="1687949"/>
                </a:cubicBezTo>
                <a:lnTo>
                  <a:pt x="0" y="1687949"/>
                </a:lnTo>
                <a:close/>
              </a:path>
            </a:pathLst>
          </a:cu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579" y="2249487"/>
            <a:ext cx="6012832" cy="3541714"/>
          </a:xfrm>
        </p:spPr>
        <p:txBody>
          <a:bodyPr>
            <a:normAutofit/>
          </a:bodyPr>
          <a:lstStyle/>
          <a:p>
            <a:r>
              <a:rPr lang="en-US" sz="2200"/>
              <a:t>learning from examples and experience</a:t>
            </a:r>
          </a:p>
          <a:p>
            <a:r>
              <a:rPr lang="en-US" sz="2200"/>
              <a:t>recognizing objects understanding</a:t>
            </a:r>
          </a:p>
          <a:p>
            <a:r>
              <a:rPr lang="en-US" sz="2200"/>
              <a:t>responding to language</a:t>
            </a:r>
          </a:p>
          <a:p>
            <a:r>
              <a:rPr lang="en-US" sz="2200"/>
              <a:t>making decisions, solving problems</a:t>
            </a:r>
          </a:p>
          <a:p>
            <a:r>
              <a:rPr lang="en-US" sz="2200"/>
              <a:t>combining these and other capabilities to perform functions a human might perform, such as greeting a hotel guest or driving a car.</a:t>
            </a:r>
          </a:p>
        </p:txBody>
      </p:sp>
    </p:spTree>
    <p:extLst>
      <p:ext uri="{BB962C8B-B14F-4D97-AF65-F5344CB8AC3E}">
        <p14:creationId xmlns:p14="http://schemas.microsoft.com/office/powerpoint/2010/main" val="4098071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D2910-AE62-4CEA-8CA7-67D5B31F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DAILY Lives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A8778-831A-41A6-A9A0-EEFE1BDAC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994" y="2858497"/>
            <a:ext cx="3256417" cy="9901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Product Recommendations</a:t>
            </a:r>
          </a:p>
        </p:txBody>
      </p:sp>
      <p:pic>
        <p:nvPicPr>
          <p:cNvPr id="4098" name="Picture 2" descr="Amazon down? Current status and problems | Downdetector">
            <a:extLst>
              <a:ext uri="{FF2B5EF4-FFF2-40B4-BE49-F238E27FC236}">
                <a16:creationId xmlns:a16="http://schemas.microsoft.com/office/drawing/2014/main" id="{6402D548-EEC7-4CDA-BC29-5E3A2A92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396" y="1800036"/>
            <a:ext cx="3339257" cy="103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otify Green Logo transparent PNG - StickPNG">
            <a:extLst>
              <a:ext uri="{FF2B5EF4-FFF2-40B4-BE49-F238E27FC236}">
                <a16:creationId xmlns:a16="http://schemas.microsoft.com/office/drawing/2014/main" id="{97FE6FE0-D1F5-4620-BC2D-46239A4E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48" y="2614262"/>
            <a:ext cx="4920025" cy="147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CBCFD2-E1C5-4C94-BE42-FDCDB29C5036}"/>
              </a:ext>
            </a:extLst>
          </p:cNvPr>
          <p:cNvSpPr txBox="1">
            <a:spLocks/>
          </p:cNvSpPr>
          <p:nvPr/>
        </p:nvSpPr>
        <p:spPr>
          <a:xfrm>
            <a:off x="3658051" y="3848598"/>
            <a:ext cx="3256417" cy="990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Song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 Recommendations</a:t>
            </a:r>
          </a:p>
        </p:txBody>
      </p:sp>
      <p:pic>
        <p:nvPicPr>
          <p:cNvPr id="4102" name="Picture 6" descr="FOSI | What Families Need to Know about TikTok">
            <a:extLst>
              <a:ext uri="{FF2B5EF4-FFF2-40B4-BE49-F238E27FC236}">
                <a16:creationId xmlns:a16="http://schemas.microsoft.com/office/drawing/2014/main" id="{1CE7AAC6-BEAD-478B-9B61-CFFC9F46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636"/>
            <a:ext cx="3186385" cy="96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8545CF-1562-4E12-BB45-1FED10D133D7}"/>
              </a:ext>
            </a:extLst>
          </p:cNvPr>
          <p:cNvSpPr txBox="1">
            <a:spLocks/>
          </p:cNvSpPr>
          <p:nvPr/>
        </p:nvSpPr>
        <p:spPr>
          <a:xfrm>
            <a:off x="-35017" y="2438899"/>
            <a:ext cx="3256417" cy="990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Endless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Feed</a:t>
            </a:r>
          </a:p>
        </p:txBody>
      </p:sp>
      <p:pic>
        <p:nvPicPr>
          <p:cNvPr id="4104" name="Picture 8" descr="Gmail - Email from Google">
            <a:extLst>
              <a:ext uri="{FF2B5EF4-FFF2-40B4-BE49-F238E27FC236}">
                <a16:creationId xmlns:a16="http://schemas.microsoft.com/office/drawing/2014/main" id="{D63F652C-39B9-464E-9579-E77A5EE93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53" y="3848598"/>
            <a:ext cx="1764076" cy="17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627A38-89A1-4ECD-AC84-D76287EB9B8D}"/>
              </a:ext>
            </a:extLst>
          </p:cNvPr>
          <p:cNvSpPr txBox="1">
            <a:spLocks/>
          </p:cNvSpPr>
          <p:nvPr/>
        </p:nvSpPr>
        <p:spPr>
          <a:xfrm>
            <a:off x="609417" y="5290956"/>
            <a:ext cx="3256417" cy="990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Smart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Replies</a:t>
            </a:r>
          </a:p>
        </p:txBody>
      </p:sp>
      <p:pic>
        <p:nvPicPr>
          <p:cNvPr id="4106" name="Picture 10" descr="My Maps – About – Google Maps">
            <a:extLst>
              <a:ext uri="{FF2B5EF4-FFF2-40B4-BE49-F238E27FC236}">
                <a16:creationId xmlns:a16="http://schemas.microsoft.com/office/drawing/2014/main" id="{C1EB980D-7873-4494-B810-DEC39AE9A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8" y="392974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AF59F5-7D9A-4437-B2C4-3649FC3C32BF}"/>
              </a:ext>
            </a:extLst>
          </p:cNvPr>
          <p:cNvSpPr txBox="1">
            <a:spLocks/>
          </p:cNvSpPr>
          <p:nvPr/>
        </p:nvSpPr>
        <p:spPr>
          <a:xfrm>
            <a:off x="5748607" y="4730636"/>
            <a:ext cx="3256417" cy="990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Route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20094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28E3-661F-4F73-BA39-CFFEAE29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TYPES OF AI</a:t>
            </a:r>
            <a:endParaRPr lang="en-US"/>
          </a:p>
        </p:txBody>
      </p:sp>
      <p:pic>
        <p:nvPicPr>
          <p:cNvPr id="10242" name="Picture 2" descr="Diagam of the relationship between artificial intelligence, machine learning, and deep learning">
            <a:extLst>
              <a:ext uri="{FF2B5EF4-FFF2-40B4-BE49-F238E27FC236}">
                <a16:creationId xmlns:a16="http://schemas.microsoft.com/office/drawing/2014/main" id="{6A8F24C7-A575-4542-92B6-180551EE6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r="670" b="2"/>
          <a:stretch/>
        </p:blipFill>
        <p:spPr bwMode="auto">
          <a:xfrm>
            <a:off x="1111802" y="2173287"/>
            <a:ext cx="3494597" cy="3549650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BBBD352F-C08A-4A3B-9E2A-5A090E245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699" y="2173287"/>
            <a:ext cx="6012832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IBM</a:t>
            </a:r>
          </a:p>
        </p:txBody>
      </p:sp>
      <p:sp>
        <p:nvSpPr>
          <p:cNvPr id="6" name="Content Placeholder 10245">
            <a:extLst>
              <a:ext uri="{FF2B5EF4-FFF2-40B4-BE49-F238E27FC236}">
                <a16:creationId xmlns:a16="http://schemas.microsoft.com/office/drawing/2014/main" id="{3A1E4695-F1CD-4B44-8D0E-E09142CDB16B}"/>
              </a:ext>
            </a:extLst>
          </p:cNvPr>
          <p:cNvSpPr txBox="1">
            <a:spLocks/>
          </p:cNvSpPr>
          <p:nvPr/>
        </p:nvSpPr>
        <p:spPr>
          <a:xfrm>
            <a:off x="2465551" y="5799137"/>
            <a:ext cx="787100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IBM</a:t>
            </a:r>
          </a:p>
        </p:txBody>
      </p:sp>
    </p:spTree>
    <p:extLst>
      <p:ext uri="{BB962C8B-B14F-4D97-AF65-F5344CB8AC3E}">
        <p14:creationId xmlns:p14="http://schemas.microsoft.com/office/powerpoint/2010/main" val="299869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D116-BF73-48F8-8A3F-84A350BC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CDDF-B364-424A-A6A6-A2F06E782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***DOWNLOAD AND ADD VIDEO HERE*****</a:t>
            </a:r>
          </a:p>
        </p:txBody>
      </p:sp>
    </p:spTree>
    <p:extLst>
      <p:ext uri="{BB962C8B-B14F-4D97-AF65-F5344CB8AC3E}">
        <p14:creationId xmlns:p14="http://schemas.microsoft.com/office/powerpoint/2010/main" val="64170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775AF3B-5284-4B97-9BB7-55C6FB369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F1F7ED-DA39-478F-85DA-317DE0894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AE5903-52E8-4F25-8473-93EF4837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894835C1-32DE-4571-AD10-28D58CB8CF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097A5B92-0B48-4251-9764-D34DF8892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E222BF19-57E7-43F3-A2B9-2398BEF96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60C8836E-B7D9-48A9-8FD9-4CC52AF44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8504740E-456D-4FB9-9520-4317CCFA71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1563A7B4-B1D5-4F93-AFF9-2EB78655FC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D139ED24-FA37-4470-8B42-D0D00EDE1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48825AA7-BB26-45C2-93A2-1AD8D9A232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A98D0B91-D4E4-402D-8234-E96987219E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94F1DB97-3769-4DA5-9F45-47132C3125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A9BC86E2-B185-4D80-81B5-A8D387E67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Line 16">
                <a:extLst>
                  <a:ext uri="{FF2B5EF4-FFF2-40B4-BE49-F238E27FC236}">
                    <a16:creationId xmlns:a16="http://schemas.microsoft.com/office/drawing/2014/main" id="{FA773F49-8CD0-46DC-B986-F2DB57BD7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8C55A009-3401-4888-93C7-4ED51CBC64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10B44829-5BB5-48C5-8492-699971FE7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30C1F9A0-4FA6-4F6F-B2D0-A1BBA41D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01BF274F-C7B8-44B4-A183-307D8619D2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Rectangle 21">
                <a:extLst>
                  <a:ext uri="{FF2B5EF4-FFF2-40B4-BE49-F238E27FC236}">
                    <a16:creationId xmlns:a16="http://schemas.microsoft.com/office/drawing/2014/main" id="{037E8930-0F22-4558-9432-F18953E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22">
                <a:extLst>
                  <a:ext uri="{FF2B5EF4-FFF2-40B4-BE49-F238E27FC236}">
                    <a16:creationId xmlns:a16="http://schemas.microsoft.com/office/drawing/2014/main" id="{9AFC3429-FF29-47FF-A4A8-317A979DB9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23">
                <a:extLst>
                  <a:ext uri="{FF2B5EF4-FFF2-40B4-BE49-F238E27FC236}">
                    <a16:creationId xmlns:a16="http://schemas.microsoft.com/office/drawing/2014/main" id="{91D48543-2C05-4768-80B1-ECA6F88508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24">
                <a:extLst>
                  <a:ext uri="{FF2B5EF4-FFF2-40B4-BE49-F238E27FC236}">
                    <a16:creationId xmlns:a16="http://schemas.microsoft.com/office/drawing/2014/main" id="{3AC527CC-154C-4370-A25B-74AC5B4A6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798B18F5-51C9-4E50-95C5-A850EF539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15B4CF27-638C-4979-B0FD-6263E1307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236C6A22-48A2-4442-B82D-30DB498272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1BB7BCE1-0D99-412E-ABA6-81412638E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C20E57E0-0912-44F2-93DA-75E4D13F3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DF059390-54ED-44F4-983F-92FF36AD9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1">
                <a:extLst>
                  <a:ext uri="{FF2B5EF4-FFF2-40B4-BE49-F238E27FC236}">
                    <a16:creationId xmlns:a16="http://schemas.microsoft.com/office/drawing/2014/main" id="{42D5E9ED-595D-443D-8CDC-D8FCD4021D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B14A457-C54A-4F1E-91FB-0FEE4987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791F3E2E-D393-464E-84B4-9B30D071AD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EBEEAD6F-6425-4F85-A8A8-4FF19A909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8AACA44E-9D6C-4708-8D61-D767B6620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B6E3525F-9937-463E-872C-8EB7C62D1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BE829B0B-C602-40F1-81D1-A55332343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92660531-24B5-4B97-A4A2-64686E235D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6242D0CE-6FFD-4D17-AC26-BD3E48119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39">
                <a:extLst>
                  <a:ext uri="{FF2B5EF4-FFF2-40B4-BE49-F238E27FC236}">
                    <a16:creationId xmlns:a16="http://schemas.microsoft.com/office/drawing/2014/main" id="{61631F37-AF37-4DB9-8D98-A08586C76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40">
                <a:extLst>
                  <a:ext uri="{FF2B5EF4-FFF2-40B4-BE49-F238E27FC236}">
                    <a16:creationId xmlns:a16="http://schemas.microsoft.com/office/drawing/2014/main" id="{2A2597FF-2F22-40BB-A7B3-19C4DFCFFA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Rectangle 41">
                <a:extLst>
                  <a:ext uri="{FF2B5EF4-FFF2-40B4-BE49-F238E27FC236}">
                    <a16:creationId xmlns:a16="http://schemas.microsoft.com/office/drawing/2014/main" id="{DCC8773C-0113-4046-B222-C8F4080AF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1B17CCE2-CEEF-40CA-8C4D-0DC2DCA78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92B80-5D7F-4C21-925B-571EE6CC0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Boston dynamics: construction</a:t>
            </a:r>
          </a:p>
        </p:txBody>
      </p:sp>
      <p:sp useBgFill="1">
        <p:nvSpPr>
          <p:cNvPr id="118" name="Round Diagonal Corner Rectangle 9">
            <a:extLst>
              <a:ext uri="{FF2B5EF4-FFF2-40B4-BE49-F238E27FC236}">
                <a16:creationId xmlns:a16="http://schemas.microsoft.com/office/drawing/2014/main" id="{66D4F5BA-1D71-49B2-8A7F-6B4EB94D7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oloBuilder and Boston Dynamics Launch SpotWalk - SPAR 3D">
            <a:extLst>
              <a:ext uri="{FF2B5EF4-FFF2-40B4-BE49-F238E27FC236}">
                <a16:creationId xmlns:a16="http://schemas.microsoft.com/office/drawing/2014/main" id="{5CA19467-C065-4E98-9D86-5580444B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988" y="1999796"/>
            <a:ext cx="4635583" cy="28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A4EBEB47-7AD3-45F5-874C-A62ABDCD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WORTH IT?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ROBOT COST?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OPERATOR?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ONE PER JOB?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SOFTWARE COST?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ONSITE VS. OFFSITE?</a:t>
            </a:r>
          </a:p>
        </p:txBody>
      </p:sp>
    </p:spTree>
    <p:extLst>
      <p:ext uri="{BB962C8B-B14F-4D97-AF65-F5344CB8AC3E}">
        <p14:creationId xmlns:p14="http://schemas.microsoft.com/office/powerpoint/2010/main" val="3529170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391CE-61F4-4A69-8097-C6CF8F58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Buyer beware		</a:t>
            </a:r>
          </a:p>
        </p:txBody>
      </p:sp>
      <p:pic>
        <p:nvPicPr>
          <p:cNvPr id="6146" name="Picture 2" descr="Conditional (computer programming) - Wikipedia">
            <a:extLst>
              <a:ext uri="{FF2B5EF4-FFF2-40B4-BE49-F238E27FC236}">
                <a16:creationId xmlns:a16="http://schemas.microsoft.com/office/drawing/2014/main" id="{2AD5FDE7-B628-46F5-969F-3F68C2C97F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01" y="2249488"/>
            <a:ext cx="3629423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1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45116-2EFC-46A3-96A7-DDA8F43B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0B03D-D054-4345-B883-2800B389D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Design</a:t>
            </a:r>
          </a:p>
          <a:p>
            <a:r>
              <a:rPr lang="en-US" dirty="0"/>
              <a:t>Photo/Video Processing</a:t>
            </a:r>
          </a:p>
          <a:p>
            <a:r>
              <a:rPr lang="en-US" dirty="0"/>
              <a:t>Risk Mitigation</a:t>
            </a:r>
          </a:p>
          <a:p>
            <a:r>
              <a:rPr lang="en-US" dirty="0"/>
              <a:t>Schedule Creation</a:t>
            </a:r>
          </a:p>
        </p:txBody>
      </p:sp>
    </p:spTree>
    <p:extLst>
      <p:ext uri="{BB962C8B-B14F-4D97-AF65-F5344CB8AC3E}">
        <p14:creationId xmlns:p14="http://schemas.microsoft.com/office/powerpoint/2010/main" val="21974916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280</Words>
  <Application>Microsoft Office PowerPoint</Application>
  <PresentationFormat>Widescreen</PresentationFormat>
  <Paragraphs>79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Artifakt</vt:lpstr>
      <vt:lpstr>Calibri</vt:lpstr>
      <vt:lpstr>Tw Cen MT</vt:lpstr>
      <vt:lpstr>Circuit</vt:lpstr>
      <vt:lpstr>AI In Construction</vt:lpstr>
      <vt:lpstr>What Is AI</vt:lpstr>
      <vt:lpstr>What Is AI</vt:lpstr>
      <vt:lpstr>AI IN DAILY Lives</vt:lpstr>
      <vt:lpstr>TYPES OF AI</vt:lpstr>
      <vt:lpstr>Boston dynamics</vt:lpstr>
      <vt:lpstr>Boston dynamics: construction</vt:lpstr>
      <vt:lpstr>Buyer beware  </vt:lpstr>
      <vt:lpstr>AI In CONSTRUCTION</vt:lpstr>
      <vt:lpstr>Generative design</vt:lpstr>
      <vt:lpstr>GENERATIVE DESIGN EXAMPLE: TESTFIT</vt:lpstr>
      <vt:lpstr>Photo processing: smartvid.io</vt:lpstr>
      <vt:lpstr>RISK MITIGATION: SMARTVID.IO</vt:lpstr>
      <vt:lpstr>Photo processing: structionsite</vt:lpstr>
      <vt:lpstr>Schedule: alice</vt:lpstr>
      <vt:lpstr>You have the power (AKA DATA)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In Construction</dc:title>
  <dc:creator>James Hillegas</dc:creator>
  <cp:lastModifiedBy>James Hillegas</cp:lastModifiedBy>
  <cp:revision>6</cp:revision>
  <dcterms:created xsi:type="dcterms:W3CDTF">2021-01-20T21:19:34Z</dcterms:created>
  <dcterms:modified xsi:type="dcterms:W3CDTF">2021-01-20T21:41:35Z</dcterms:modified>
</cp:coreProperties>
</file>