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304" r:id="rId2"/>
    <p:sldId id="306" r:id="rId3"/>
    <p:sldId id="365" r:id="rId4"/>
    <p:sldId id="307" r:id="rId5"/>
    <p:sldId id="308" r:id="rId6"/>
    <p:sldId id="309" r:id="rId7"/>
    <p:sldId id="310" r:id="rId8"/>
    <p:sldId id="311" r:id="rId9"/>
    <p:sldId id="312" r:id="rId10"/>
    <p:sldId id="313" r:id="rId11"/>
    <p:sldId id="314" r:id="rId12"/>
    <p:sldId id="315" r:id="rId13"/>
    <p:sldId id="316" r:id="rId14"/>
    <p:sldId id="318" r:id="rId15"/>
    <p:sldId id="319" r:id="rId16"/>
    <p:sldId id="320" r:id="rId17"/>
    <p:sldId id="321" r:id="rId18"/>
    <p:sldId id="322" r:id="rId19"/>
    <p:sldId id="325" r:id="rId20"/>
    <p:sldId id="326" r:id="rId21"/>
    <p:sldId id="327" r:id="rId22"/>
    <p:sldId id="328" r:id="rId23"/>
    <p:sldId id="333" r:id="rId24"/>
    <p:sldId id="334" r:id="rId25"/>
    <p:sldId id="335" r:id="rId26"/>
    <p:sldId id="336" r:id="rId27"/>
    <p:sldId id="349" r:id="rId28"/>
    <p:sldId id="350" r:id="rId29"/>
    <p:sldId id="351" r:id="rId30"/>
    <p:sldId id="352" r:id="rId31"/>
    <p:sldId id="353" r:id="rId32"/>
    <p:sldId id="354" r:id="rId33"/>
    <p:sldId id="355" r:id="rId34"/>
    <p:sldId id="356" r:id="rId35"/>
    <p:sldId id="359" r:id="rId36"/>
    <p:sldId id="358" r:id="rId37"/>
    <p:sldId id="357" r:id="rId38"/>
    <p:sldId id="360" r:id="rId39"/>
    <p:sldId id="345" r:id="rId40"/>
    <p:sldId id="346" r:id="rId41"/>
    <p:sldId id="348" r:id="rId42"/>
    <p:sldId id="347" r:id="rId43"/>
    <p:sldId id="362" r:id="rId44"/>
    <p:sldId id="363" r:id="rId45"/>
  </p:sldIdLst>
  <p:sldSz cx="9144000" cy="6858000" type="screen4x3"/>
  <p:notesSz cx="7010400" cy="9223375"/>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288">
          <p15:clr>
            <a:srgbClr val="A4A3A4"/>
          </p15:clr>
        </p15:guide>
        <p15:guide id="3" orient="horz" pos="960">
          <p15:clr>
            <a:srgbClr val="A4A3A4"/>
          </p15:clr>
        </p15:guide>
        <p15:guide id="5" orient="horz" pos="4032">
          <p15:clr>
            <a:srgbClr val="A4A3A4"/>
          </p15:clr>
        </p15:guide>
        <p15:guide id="6" orient="horz" pos="3840">
          <p15:clr>
            <a:srgbClr val="A4A3A4"/>
          </p15:clr>
        </p15:guide>
        <p15:guide id="7" pos="3456">
          <p15:clr>
            <a:srgbClr val="A4A3A4"/>
          </p15:clr>
        </p15:guide>
        <p15:guide id="8" pos="283" userDrawn="1">
          <p15:clr>
            <a:srgbClr val="A4A3A4"/>
          </p15:clr>
        </p15:guide>
        <p15:guide id="9" pos="5472">
          <p15:clr>
            <a:srgbClr val="A4A3A4"/>
          </p15:clr>
        </p15:guide>
        <p15:guide id="10" pos="1248">
          <p15:clr>
            <a:srgbClr val="A4A3A4"/>
          </p15:clr>
        </p15:guide>
        <p15:guide id="11" pos="4416">
          <p15:clr>
            <a:srgbClr val="A4A3A4"/>
          </p15:clr>
        </p15:guide>
        <p15:guide id="12" pos="4512">
          <p15:clr>
            <a:srgbClr val="A4A3A4"/>
          </p15:clr>
        </p15:guide>
        <p15:guide id="13" pos="3360">
          <p15:clr>
            <a:srgbClr val="A4A3A4"/>
          </p15:clr>
        </p15:guide>
        <p15:guide id="14" pos="1344">
          <p15:clr>
            <a:srgbClr val="A4A3A4"/>
          </p15:clr>
        </p15:guide>
        <p15:guide id="15" pos="2304">
          <p15:clr>
            <a:srgbClr val="A4A3A4"/>
          </p15:clr>
        </p15:guide>
        <p15:guide id="16" pos="2400">
          <p15:clr>
            <a:srgbClr val="A4A3A4"/>
          </p15:clr>
        </p15:guide>
      </p15:sldGuideLst>
    </p:ext>
    <p:ext uri="{2D200454-40CA-4A62-9FC3-DE9A4176ACB9}">
      <p15:notesGuideLst xmlns:p15="http://schemas.microsoft.com/office/powerpoint/2012/main" xmlns="">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7DF"/>
    <a:srgbClr val="702082"/>
    <a:srgbClr val="C8D7DF"/>
    <a:srgbClr val="D8D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5" autoAdjust="0"/>
    <p:restoredTop sz="94660"/>
  </p:normalViewPr>
  <p:slideViewPr>
    <p:cSldViewPr snapToGrid="0" showGuides="1">
      <p:cViewPr>
        <p:scale>
          <a:sx n="94" d="100"/>
          <a:sy n="94" d="100"/>
        </p:scale>
        <p:origin x="-1164" y="-6"/>
      </p:cViewPr>
      <p:guideLst>
        <p:guide orient="horz" pos="2160"/>
        <p:guide orient="horz" pos="288"/>
        <p:guide orient="horz" pos="960"/>
        <p:guide orient="horz" pos="4032"/>
        <p:guide orient="horz" pos="3840"/>
        <p:guide pos="3456"/>
        <p:guide pos="283"/>
        <p:guide pos="5472"/>
        <p:guide pos="1248"/>
        <p:guide pos="4416"/>
        <p:guide pos="4512"/>
        <p:guide pos="3360"/>
        <p:guide pos="1344"/>
        <p:guide pos="2304"/>
        <p:guide pos="2400"/>
      </p:guideLst>
    </p:cSldViewPr>
  </p:slideViewPr>
  <p:notesTextViewPr>
    <p:cViewPr>
      <p:scale>
        <a:sx n="100" d="100"/>
        <a:sy n="100" d="100"/>
      </p:scale>
      <p:origin x="0" y="0"/>
    </p:cViewPr>
  </p:notesTextViewPr>
  <p:sorterViewPr>
    <p:cViewPr>
      <p:scale>
        <a:sx n="66" d="100"/>
        <a:sy n="66" d="100"/>
      </p:scale>
      <p:origin x="0" y="3173"/>
    </p:cViewPr>
  </p:sorterViewPr>
  <p:notesViewPr>
    <p:cSldViewPr snapToGrid="0">
      <p:cViewPr varScale="1">
        <p:scale>
          <a:sx n="55" d="100"/>
          <a:sy n="55" d="100"/>
        </p:scale>
        <p:origin x="-2242" y="-91"/>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C0A884E7-8A0B-4CD8-B2CB-B2D72F52C546}" type="datetimeFigureOut">
              <a:rPr lang="en-US" smtClean="0"/>
              <a:t>3/28/2016</a:t>
            </a:fld>
            <a:endParaRPr 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a:defRPr sz="1200"/>
            </a:lvl1pPr>
          </a:lstStyle>
          <a:p>
            <a:fld id="{FA6C2667-A4D5-49CE-ACA0-0199E88FF5F6}" type="slidenum">
              <a:rPr lang="en-US" smtClean="0"/>
              <a:t>‹#›</a:t>
            </a:fld>
            <a:endParaRPr lang="en-US"/>
          </a:p>
        </p:txBody>
      </p:sp>
    </p:spTree>
    <p:extLst>
      <p:ext uri="{BB962C8B-B14F-4D97-AF65-F5344CB8AC3E}">
        <p14:creationId xmlns:p14="http://schemas.microsoft.com/office/powerpoint/2010/main" val="2238044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1440" tIns="45720" rIns="91440" bIns="45720" rtlCol="0"/>
          <a:lstStyle>
            <a:lvl1pPr algn="r">
              <a:defRPr sz="1200"/>
            </a:lvl1pPr>
          </a:lstStyle>
          <a:p>
            <a:fld id="{B97DC975-A455-47BB-A68D-520EABF783D0}" type="datetimeFigureOut">
              <a:rPr lang="en-US" smtClean="0"/>
              <a:pPr/>
              <a:t>3/28/2016</a:t>
            </a:fld>
            <a:endParaRPr lang="en-US" dirty="0"/>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6"/>
            <a:ext cx="3037840" cy="461169"/>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dirty="0"/>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44</a:t>
            </a:fld>
            <a:endParaRPr lang="en-US" dirty="0"/>
          </a:p>
        </p:txBody>
      </p:sp>
    </p:spTree>
    <p:extLst>
      <p:ext uri="{BB962C8B-B14F-4D97-AF65-F5344CB8AC3E}">
        <p14:creationId xmlns:p14="http://schemas.microsoft.com/office/powerpoint/2010/main" val="53524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C8D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a:xfrm>
            <a:off x="457199" y="6400800"/>
            <a:ext cx="1828801" cy="224971"/>
          </a:xfrm>
        </p:spPr>
        <p:txBody>
          <a:bodyPr/>
          <a:lstStyle/>
          <a:p>
            <a:r>
              <a:rPr lang="en-GB" dirty="0" smtClean="0"/>
              <a:t>© 2016 Willis Towers Watson. All rights reserved. </a:t>
            </a:r>
            <a:endParaRPr lang="en-US" dirty="0"/>
          </a:p>
        </p:txBody>
      </p:sp>
      <p:sp>
        <p:nvSpPr>
          <p:cNvPr id="9"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rmAutofit/>
          </a:bodyPr>
          <a:lstStyle>
            <a:lvl1pPr>
              <a:defRPr sz="1750" b="0"/>
            </a:lvl1pPr>
          </a:lstStyle>
          <a:p>
            <a:pPr lvl="0"/>
            <a:r>
              <a:rPr lang="en-US" dirty="0" smtClean="0"/>
              <a:t>Click to edit Master text styles</a:t>
            </a:r>
            <a:endParaRPr lang="en-US" dirty="0"/>
          </a:p>
        </p:txBody>
      </p:sp>
      <p:sp>
        <p:nvSpPr>
          <p:cNvPr id="11" name="Freeform 5"/>
          <p:cNvSpPr>
            <a:spLocks/>
          </p:cNvSpPr>
          <p:nvPr userDrawn="1"/>
        </p:nvSpPr>
        <p:spPr bwMode="auto">
          <a:xfrm>
            <a:off x="2012950" y="1522413"/>
            <a:ext cx="4257675"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6"/>
          <p:cNvSpPr>
            <a:spLocks/>
          </p:cNvSpPr>
          <p:nvPr userDrawn="1"/>
        </p:nvSpPr>
        <p:spPr bwMode="auto">
          <a:xfrm>
            <a:off x="449263" y="2311400"/>
            <a:ext cx="1611313" cy="1427163"/>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7"/>
          <p:cNvSpPr>
            <a:spLocks/>
          </p:cNvSpPr>
          <p:nvPr userDrawn="1"/>
        </p:nvSpPr>
        <p:spPr bwMode="auto">
          <a:xfrm>
            <a:off x="3960360" y="4652962"/>
            <a:ext cx="1074738" cy="303213"/>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8"/>
          <p:cNvSpPr>
            <a:spLocks/>
          </p:cNvSpPr>
          <p:nvPr userDrawn="1"/>
        </p:nvSpPr>
        <p:spPr bwMode="auto">
          <a:xfrm>
            <a:off x="5740400" y="4086225"/>
            <a:ext cx="1074738"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9"/>
          <p:cNvSpPr>
            <a:spLocks/>
          </p:cNvSpPr>
          <p:nvPr userDrawn="1"/>
        </p:nvSpPr>
        <p:spPr bwMode="auto">
          <a:xfrm>
            <a:off x="3211285" y="2816225"/>
            <a:ext cx="531813"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0"/>
          <p:cNvSpPr>
            <a:spLocks/>
          </p:cNvSpPr>
          <p:nvPr userDrawn="1"/>
        </p:nvSpPr>
        <p:spPr bwMode="auto">
          <a:xfrm>
            <a:off x="7332663" y="2995613"/>
            <a:ext cx="539750"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1"/>
          <p:cNvSpPr>
            <a:spLocks/>
          </p:cNvSpPr>
          <p:nvPr userDrawn="1"/>
        </p:nvSpPr>
        <p:spPr bwMode="auto">
          <a:xfrm>
            <a:off x="7891463" y="1522413"/>
            <a:ext cx="806450"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Date Placeholder 2"/>
          <p:cNvSpPr>
            <a:spLocks noGrp="1"/>
          </p:cNvSpPr>
          <p:nvPr>
            <p:ph type="dt" sz="half" idx="10"/>
          </p:nvPr>
        </p:nvSpPr>
        <p:spPr>
          <a:xfrm>
            <a:off x="7162800" y="457200"/>
            <a:ext cx="1524000" cy="184666"/>
          </a:xfrm>
          <a:prstGeom prst="rect">
            <a:avLst/>
          </a:prstGeom>
        </p:spPr>
        <p:txBody>
          <a:bodyPr lIns="0" tIns="0" rIns="0" bIns="0"/>
          <a:lstStyle>
            <a:lvl1pPr algn="r">
              <a:defRPr sz="1200"/>
            </a:lvl1pPr>
          </a:lstStyle>
          <a:p>
            <a:fld id="{6194299B-E4F5-4C50-984E-8B55DCA548E4}" type="datetime4">
              <a:rPr lang="en-US" smtClean="0"/>
              <a:t>March 28, 2016</a:t>
            </a:fld>
            <a:endParaRPr lang="en-US" dirty="0"/>
          </a:p>
        </p:txBody>
      </p:sp>
      <p:pic>
        <p:nvPicPr>
          <p:cNvPr id="22" name="Picture 21"/>
          <p:cNvPicPr>
            <a:picLocks noChangeAspect="1"/>
          </p:cNvPicPr>
          <p:nvPr userDrawn="1"/>
        </p:nvPicPr>
        <p:blipFill>
          <a:blip r:embed="rId2" cstate="print"/>
          <a:stretch>
            <a:fillRect/>
          </a:stretch>
        </p:blipFill>
        <p:spPr>
          <a:xfrm>
            <a:off x="5877560" y="6195724"/>
            <a:ext cx="3022600" cy="584200"/>
          </a:xfrm>
          <a:prstGeom prst="rect">
            <a:avLst/>
          </a:prstGeom>
        </p:spPr>
      </p:pic>
      <p:cxnSp>
        <p:nvCxnSpPr>
          <p:cNvPr id="23" name="Straight Connector 22"/>
          <p:cNvCxnSpPr/>
          <p:nvPr userDrawn="1"/>
        </p:nvCxnSpPr>
        <p:spPr>
          <a:xfrm>
            <a:off x="5890054" y="6252519"/>
            <a:ext cx="0" cy="477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0" y="6296026"/>
            <a:ext cx="18097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sp>
        <p:nvSpPr>
          <p:cNvPr id="8" name="Content Placeholder 2"/>
          <p:cNvSpPr>
            <a:spLocks noGrp="1"/>
          </p:cNvSpPr>
          <p:nvPr>
            <p:ph idx="1"/>
          </p:nvPr>
        </p:nvSpPr>
        <p:spPr>
          <a:xfrm>
            <a:off x="457200" y="1524000"/>
            <a:ext cx="8229600" cy="4572000"/>
          </a:xfrm>
        </p:spPr>
        <p:txBody>
          <a:bodyPr/>
          <a:lstStyle>
            <a:lvl3pPr marL="233363" indent="-233363">
              <a:buFont typeface="+mj-lt"/>
              <a:buAutoNum type="arabicPeriod"/>
              <a:defRPr/>
            </a:lvl3pPr>
            <a:lvl5pPr>
              <a:defRPr baseline="0"/>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524000"/>
            <a:ext cx="4876800" cy="4572000"/>
          </a:xfrm>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1"/>
          <p:cNvSpPr>
            <a:spLocks noGrp="1"/>
          </p:cNvSpPr>
          <p:nvPr>
            <p:ph sz="quarter" idx="16"/>
          </p:nvPr>
        </p:nvSpPr>
        <p:spPr>
          <a:xfrm>
            <a:off x="5486400" y="1219200"/>
            <a:ext cx="3200400" cy="4038600"/>
          </a:xfrm>
          <a:solidFill>
            <a:srgbClr val="D8D7DF"/>
          </a:solidFill>
        </p:spPr>
        <p:txBody>
          <a:bodyPr/>
          <a:lstStyle/>
          <a:p>
            <a:pPr lvl="0"/>
            <a:r>
              <a:rPr lang="en-US" smtClean="0"/>
              <a:t>Click to edit Master text styles</a:t>
            </a:r>
          </a:p>
        </p:txBody>
      </p:sp>
      <p:sp>
        <p:nvSpPr>
          <p:cNvPr id="14" name="Text Placeholder 13"/>
          <p:cNvSpPr>
            <a:spLocks noGrp="1"/>
          </p:cNvSpPr>
          <p:nvPr>
            <p:ph type="body" sz="quarter" idx="17"/>
          </p:nvPr>
        </p:nvSpPr>
        <p:spPr>
          <a:xfrm>
            <a:off x="5791200" y="1524000"/>
            <a:ext cx="25908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smtClean="0"/>
              <a:t>Click to edit Master text styles</a:t>
            </a:r>
          </a:p>
          <a:p>
            <a:pPr lvl="1"/>
            <a:r>
              <a:rPr lang="en-US" smtClean="0"/>
              <a:t>Second level</a:t>
            </a:r>
          </a:p>
        </p:txBody>
      </p:sp>
      <p:sp>
        <p:nvSpPr>
          <p:cNvPr id="11" name="Text Placeholder 12"/>
          <p:cNvSpPr>
            <a:spLocks noGrp="1"/>
          </p:cNvSpPr>
          <p:nvPr>
            <p:ph type="body" sz="quarter" idx="18"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cxnSp>
        <p:nvCxnSpPr>
          <p:cNvPr id="9" name="Straight Connector 8"/>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524000"/>
            <a:ext cx="3962400" cy="4572000"/>
          </a:xfrm>
        </p:spPr>
        <p:txBody>
          <a:bodyPr/>
          <a:lstStyle>
            <a:lvl5pPr>
              <a:defRPr/>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4"/>
          </p:nvPr>
        </p:nvSpPr>
        <p:spPr>
          <a:xfrm>
            <a:off x="4648200" y="15240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2"/>
          <p:cNvSpPr>
            <a:spLocks noGrp="1"/>
          </p:cNvSpPr>
          <p:nvPr>
            <p:ph type="body" sz="quarter" idx="15"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8" name="Text Placeholder 7"/>
          <p:cNvSpPr>
            <a:spLocks noGrp="1"/>
          </p:cNvSpPr>
          <p:nvPr>
            <p:ph type="body" sz="quarter" idx="16" hasCustomPrompt="1"/>
          </p:nvPr>
        </p:nvSpPr>
        <p:spPr>
          <a:xfrm>
            <a:off x="457200" y="1524000"/>
            <a:ext cx="8229600" cy="4572000"/>
          </a:xfrm>
        </p:spPr>
        <p:txBody>
          <a:bodyPr/>
          <a:lstStyle>
            <a:lvl1pPr>
              <a:lnSpc>
                <a:spcPts val="4400"/>
              </a:lnSpc>
              <a:spcBef>
                <a:spcPts val="0"/>
              </a:spcBef>
              <a:spcAft>
                <a:spcPts val="0"/>
              </a:spcAft>
              <a:defRPr sz="3900" b="0" i="0" baseline="0"/>
            </a:lvl1pPr>
          </a:lstStyle>
          <a:p>
            <a:pPr lvl="0"/>
            <a:r>
              <a:rPr lang="en-US" dirty="0" smtClean="0"/>
              <a:t>“Click to edit Master text styles</a:t>
            </a:r>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cxnSp>
        <p:nvCxnSpPr>
          <p:cNvPr id="7" name="Straight Connector 6"/>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cxnSp>
        <p:nvCxnSpPr>
          <p:cNvPr id="6" name="Straight Connector 5"/>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a:t>
            </a:fld>
            <a:endParaRPr lang="en-US" dirty="0"/>
          </a:p>
        </p:txBody>
      </p:sp>
      <p:cxnSp>
        <p:nvCxnSpPr>
          <p:cNvPr id="5" name="Straight Connector 4"/>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0EB7CF9-6411-4116-94BE-EC60A3768993}" type="datetimeFigureOut">
              <a:rPr lang="en-US" smtClean="0"/>
              <a:t>3/28/2016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67AE3-1974-4E50-B531-74097DFD9510}" type="slidenum">
              <a:rPr lang="en-US" smtClean="0"/>
              <a:t>‹#›</a:t>
            </a:fld>
            <a:endParaRPr lang="en-US" dirty="0"/>
          </a:p>
        </p:txBody>
      </p:sp>
    </p:spTree>
    <p:extLst>
      <p:ext uri="{BB962C8B-B14F-4D97-AF65-F5344CB8AC3E}">
        <p14:creationId xmlns:p14="http://schemas.microsoft.com/office/powerpoint/2010/main" val="201985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lstStyle>
            <a:lvl1pPr algn="r">
              <a:defRPr sz="1200"/>
            </a:lvl1pPr>
          </a:lstStyle>
          <a:p>
            <a:fld id="{B37B0E17-978B-4453-9FB6-40AF5922C0B1}" type="datetime4">
              <a:rPr lang="en-US" smtClean="0"/>
              <a:t>March 28, 2016</a:t>
            </a:fld>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a:t>
            </a:r>
            <a:endParaRPr lang="en-US" dirty="0"/>
          </a:p>
        </p:txBody>
      </p:sp>
      <p:sp>
        <p:nvSpPr>
          <p:cNvPr id="7"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rmAutofit/>
          </a:bodyPr>
          <a:lstStyle>
            <a:lvl1pPr>
              <a:defRPr sz="1750" b="0"/>
            </a:lvl1pPr>
          </a:lstStyle>
          <a:p>
            <a:pPr lvl="0"/>
            <a:r>
              <a:rPr lang="en-US" dirty="0" smtClean="0"/>
              <a:t>Click to edit Master text styles</a:t>
            </a:r>
            <a:endParaRPr lang="en-US" dirty="0"/>
          </a:p>
        </p:txBody>
      </p:sp>
      <p:pic>
        <p:nvPicPr>
          <p:cNvPr id="8" name="Picture 7"/>
          <p:cNvPicPr>
            <a:picLocks noChangeAspect="1"/>
          </p:cNvPicPr>
          <p:nvPr userDrawn="1"/>
        </p:nvPicPr>
        <p:blipFill>
          <a:blip r:embed="rId2" cstate="print"/>
          <a:stretch>
            <a:fillRect/>
          </a:stretch>
        </p:blipFill>
        <p:spPr>
          <a:xfrm>
            <a:off x="5877560" y="6195724"/>
            <a:ext cx="3022600" cy="584200"/>
          </a:xfrm>
          <a:prstGeom prst="rect">
            <a:avLst/>
          </a:prstGeom>
        </p:spPr>
      </p:pic>
      <p:sp>
        <p:nvSpPr>
          <p:cNvPr id="10" name="Freeform 5"/>
          <p:cNvSpPr>
            <a:spLocks/>
          </p:cNvSpPr>
          <p:nvPr userDrawn="1"/>
        </p:nvSpPr>
        <p:spPr bwMode="auto">
          <a:xfrm>
            <a:off x="457200" y="2933700"/>
            <a:ext cx="3643313" cy="1449388"/>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4851400" y="2933700"/>
            <a:ext cx="2674938" cy="733425"/>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5383213" y="1519238"/>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5464175"/>
            <a:ext cx="2874963"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iming>
    <p:tnLst>
      <p:par>
        <p:cT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brand Title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lstStyle>
            <a:lvl1pPr algn="r">
              <a:defRPr sz="1200"/>
            </a:lvl1pPr>
          </a:lstStyle>
          <a:p>
            <a:fld id="{4AC18EE2-46E8-4B01-9107-20AAB31AB684}" type="datetime4">
              <a:rPr lang="en-US" smtClean="0"/>
              <a:t>March 28, 2016</a:t>
            </a:fld>
            <a:endParaRPr lang="en-US" dirty="0"/>
          </a:p>
        </p:txBody>
      </p:sp>
      <p:sp>
        <p:nvSpPr>
          <p:cNvPr id="4" name="Footer Placeholder 3"/>
          <p:cNvSpPr>
            <a:spLocks noGrp="1"/>
          </p:cNvSpPr>
          <p:nvPr>
            <p:ph type="ftr" sz="quarter" idx="11"/>
          </p:nvPr>
        </p:nvSpPr>
        <p:spPr>
          <a:xfrm>
            <a:off x="457200" y="6400800"/>
            <a:ext cx="2410255" cy="92333"/>
          </a:xfrm>
        </p:spPr>
        <p:txBody>
          <a:bodyPr/>
          <a:lstStyle/>
          <a:p>
            <a:r>
              <a:rPr lang="en-GB" dirty="0" smtClean="0"/>
              <a:t>© 2016 Willis Towers Watson. All rights reserved. </a:t>
            </a:r>
            <a:endParaRPr lang="en-US" dirty="0"/>
          </a:p>
        </p:txBody>
      </p:sp>
      <p:sp>
        <p:nvSpPr>
          <p:cNvPr id="7"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rmAutofit/>
          </a:bodyPr>
          <a:lstStyle>
            <a:lvl1pPr>
              <a:defRPr sz="1750" b="0"/>
            </a:lvl1pPr>
          </a:lstStyle>
          <a:p>
            <a:pPr lvl="0"/>
            <a:r>
              <a:rPr lang="en-US" dirty="0" smtClean="0"/>
              <a:t>Click to edit Master text styles</a:t>
            </a:r>
            <a:endParaRPr lang="en-US" dirty="0"/>
          </a:p>
        </p:txBody>
      </p:sp>
      <p:pic>
        <p:nvPicPr>
          <p:cNvPr id="8" name="Picture 7"/>
          <p:cNvPicPr>
            <a:picLocks noChangeAspect="1"/>
          </p:cNvPicPr>
          <p:nvPr userDrawn="1"/>
        </p:nvPicPr>
        <p:blipFill>
          <a:blip r:embed="rId2" cstate="print"/>
          <a:stretch>
            <a:fillRect/>
          </a:stretch>
        </p:blipFill>
        <p:spPr>
          <a:xfrm>
            <a:off x="5877560" y="6195724"/>
            <a:ext cx="3022600" cy="584200"/>
          </a:xfrm>
          <a:prstGeom prst="rect">
            <a:avLst/>
          </a:prstGeom>
        </p:spPr>
      </p:pic>
      <p:sp>
        <p:nvSpPr>
          <p:cNvPr id="10" name="Freeform 5"/>
          <p:cNvSpPr>
            <a:spLocks/>
          </p:cNvSpPr>
          <p:nvPr userDrawn="1"/>
        </p:nvSpPr>
        <p:spPr bwMode="auto">
          <a:xfrm>
            <a:off x="457200" y="2933700"/>
            <a:ext cx="3643313" cy="1449388"/>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4851400" y="2933700"/>
            <a:ext cx="2674938" cy="733425"/>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5383213" y="1519238"/>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5464175"/>
            <a:ext cx="2874963"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cxnSp>
        <p:nvCxnSpPr>
          <p:cNvPr id="19" name="Straight Connector 18"/>
          <p:cNvCxnSpPr/>
          <p:nvPr userDrawn="1"/>
        </p:nvCxnSpPr>
        <p:spPr>
          <a:xfrm>
            <a:off x="5890054" y="6252519"/>
            <a:ext cx="0" cy="477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0" y="6296026"/>
            <a:ext cx="18097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893153"/>
      </p:ext>
    </p:extLst>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Image">
    <p:bg>
      <p:bgPr>
        <a:solidFill>
          <a:schemeClr val="bg2"/>
        </a:solidFill>
        <a:effectLst/>
      </p:bgPr>
    </p:bg>
    <p:spTree>
      <p:nvGrpSpPr>
        <p:cNvPr id="1" name=""/>
        <p:cNvGrpSpPr/>
        <p:nvPr/>
      </p:nvGrpSpPr>
      <p:grpSpPr>
        <a:xfrm>
          <a:off x="0" y="0"/>
          <a:ext cx="0" cy="0"/>
          <a:chOff x="0" y="0"/>
          <a:chExt cx="0" cy="0"/>
        </a:xfrm>
      </p:grpSpPr>
      <p:pic>
        <p:nvPicPr>
          <p:cNvPr id="19" name="Picture 18" descr="GettyImages-78808514_fpo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userDrawn="1"/>
        </p:nvSpPr>
        <p:spPr>
          <a:xfrm>
            <a:off x="228600" y="228600"/>
            <a:ext cx="5751576"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lstStyle>
            <a:lvl1pPr>
              <a:defRPr/>
            </a:lvl1pPr>
          </a:lstStyle>
          <a:p>
            <a:r>
              <a:rPr lang="en-US" dirty="0" smtClean="0"/>
              <a:t>Click to edit Master title style</a:t>
            </a:r>
            <a:br>
              <a:rPr lang="en-US" dirty="0" smtClean="0"/>
            </a:br>
            <a:r>
              <a:rPr lang="en-US" dirty="0" smtClean="0"/>
              <a:t>second line if needed</a:t>
            </a:r>
            <a:endParaRPr lang="en-US" dirty="0"/>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lstStyle>
            <a:lvl1pPr algn="l">
              <a:defRPr sz="1200"/>
            </a:lvl1pPr>
          </a:lstStyle>
          <a:p>
            <a:fld id="{FCEF4572-DFE2-4A28-91F5-B28497DF129D}" type="datetime4">
              <a:rPr lang="en-US" smtClean="0"/>
              <a:t>March 28, 2016</a:t>
            </a:fld>
            <a:endParaRPr lang="en-US" dirty="0"/>
          </a:p>
        </p:txBody>
      </p:sp>
      <p:sp>
        <p:nvSpPr>
          <p:cNvPr id="4" name="Footer Placeholder 3"/>
          <p:cNvSpPr>
            <a:spLocks noGrp="1"/>
          </p:cNvSpPr>
          <p:nvPr>
            <p:ph type="ftr" sz="quarter" idx="11"/>
          </p:nvPr>
        </p:nvSpPr>
        <p:spPr/>
        <p:txBody>
          <a:bodyPr/>
          <a:lstStyle/>
          <a:p>
            <a:r>
              <a:rPr lang="en-GB" dirty="0" smtClean="0"/>
              <a:t>© 2016 Willis Towers Watson. All rights reserved. </a:t>
            </a:r>
            <a:endParaRPr lang="en-US" dirty="0"/>
          </a:p>
        </p:txBody>
      </p:sp>
      <p:pic>
        <p:nvPicPr>
          <p:cNvPr id="15" name="Picture 14"/>
          <p:cNvPicPr>
            <a:picLocks noChangeAspect="1"/>
          </p:cNvPicPr>
          <p:nvPr userDrawn="1"/>
        </p:nvPicPr>
        <p:blipFill>
          <a:blip r:embed="rId3" cstate="print"/>
          <a:stretch>
            <a:fillRect/>
          </a:stretch>
        </p:blipFill>
        <p:spPr>
          <a:xfrm>
            <a:off x="5877560" y="6195724"/>
            <a:ext cx="3022600" cy="584200"/>
          </a:xfrm>
          <a:prstGeom prst="rect">
            <a:avLst/>
          </a:prstGeom>
        </p:spPr>
      </p:pic>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rmAutofit/>
          </a:bodyPr>
          <a:lstStyle>
            <a:lvl1pPr>
              <a:defRPr sz="1750" b="0"/>
            </a:lvl1pPr>
          </a:lstStyle>
          <a:p>
            <a:pPr lvl="0"/>
            <a:r>
              <a:rPr lang="en-US" smtClean="0"/>
              <a:t>Click to 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iming>
    <p:tnLst>
      <p:par>
        <p:cTn id="1" dur="indefinite" restart="never" nodeType="tmRoot"/>
      </p:par>
    </p:tnLst>
  </p:timing>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C8D7D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1872367"/>
            <a:ext cx="4495800" cy="337433"/>
          </a:xfrm>
        </p:spPr>
        <p:txBody>
          <a:bodyPr>
            <a:normAutofit/>
          </a:bodyPr>
          <a:lstStyle>
            <a:lvl1pPr>
              <a:defRPr sz="1800" b="0">
                <a:solidFill>
                  <a:schemeClr val="tx1"/>
                </a:solidFill>
              </a:defRPr>
            </a:lvl1pPr>
          </a:lstStyle>
          <a:p>
            <a:pPr lvl="0"/>
            <a:r>
              <a:rPr lang="en-US" dirty="0" smtClean="0"/>
              <a:t>Subheading here</a:t>
            </a:r>
            <a:endParaRPr lang="en-US" dirty="0"/>
          </a:p>
        </p:txBody>
      </p:sp>
      <p:pic>
        <p:nvPicPr>
          <p:cNvPr id="11" name="Picture 10"/>
          <p:cNvPicPr>
            <a:picLocks noChangeAspect="1"/>
          </p:cNvPicPr>
          <p:nvPr userDrawn="1"/>
        </p:nvPicPr>
        <p:blipFill>
          <a:blip r:embed="rId2" cstate="print"/>
          <a:stretch>
            <a:fillRect/>
          </a:stretch>
        </p:blipFill>
        <p:spPr>
          <a:xfrm>
            <a:off x="6675120" y="6300216"/>
            <a:ext cx="1782857" cy="347429"/>
          </a:xfrm>
          <a:prstGeom prst="rect">
            <a:avLst/>
          </a:prstGeom>
        </p:spPr>
      </p:pic>
      <p:sp>
        <p:nvSpPr>
          <p:cNvPr id="9" name="Title 1"/>
          <p:cNvSpPr>
            <a:spLocks noGrp="1"/>
          </p:cNvSpPr>
          <p:nvPr>
            <p:ph type="title"/>
          </p:nvPr>
        </p:nvSpPr>
        <p:spPr>
          <a:xfrm>
            <a:off x="457200" y="1524001"/>
            <a:ext cx="4495800" cy="381000"/>
          </a:xfrm>
        </p:spPr>
        <p:txBody>
          <a:bodyPr/>
          <a:lstStyle/>
          <a:p>
            <a:r>
              <a:rPr lang="en-US" smtClean="0"/>
              <a:t>Click to edit Master title style</a:t>
            </a:r>
            <a:endParaRPr lang="en-US" dirty="0"/>
          </a:p>
        </p:txBody>
      </p:sp>
      <p:sp>
        <p:nvSpPr>
          <p:cNvPr id="21"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1872367"/>
            <a:ext cx="4495800" cy="337433"/>
          </a:xfrm>
        </p:spPr>
        <p:txBody>
          <a:bodyPr>
            <a:normAutofit/>
          </a:bodyPr>
          <a:lstStyle>
            <a:lvl1pPr>
              <a:defRPr sz="1800" b="0">
                <a:solidFill>
                  <a:schemeClr val="tx1"/>
                </a:solidFill>
              </a:defRPr>
            </a:lvl1pPr>
          </a:lstStyle>
          <a:p>
            <a:pPr lvl="0"/>
            <a:r>
              <a:rPr lang="en-US" dirty="0" smtClean="0"/>
              <a:t>Subheading here</a:t>
            </a:r>
            <a:endParaRPr lang="en-US" dirty="0"/>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Title 1"/>
          <p:cNvSpPr>
            <a:spLocks noGrp="1"/>
          </p:cNvSpPr>
          <p:nvPr>
            <p:ph type="title"/>
          </p:nvPr>
        </p:nvSpPr>
        <p:spPr>
          <a:xfrm>
            <a:off x="457200" y="1524001"/>
            <a:ext cx="4495800" cy="381000"/>
          </a:xfrm>
        </p:spPr>
        <p:txBody>
          <a:bodyPr/>
          <a:lstStyle/>
          <a:p>
            <a:r>
              <a:rPr lang="en-US" smtClean="0"/>
              <a:t>Click to edit Master title style</a:t>
            </a:r>
            <a:endParaRPr lang="en-US" dirty="0"/>
          </a:p>
        </p:txBody>
      </p:sp>
      <p:cxnSp>
        <p:nvCxnSpPr>
          <p:cNvPr id="14" name="Straight Connector 13"/>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4495800" cy="304800"/>
          </a:xfrm>
        </p:spPr>
        <p:txBody>
          <a:bodyPr/>
          <a:lstStyle>
            <a:lvl1pPr>
              <a:defRPr/>
            </a:lvl1pPr>
          </a:lstStyle>
          <a:p>
            <a:r>
              <a:rPr lang="en-US" dirty="0" smtClean="0"/>
              <a:t>Thank You</a:t>
            </a:r>
            <a:endParaRPr lang="en-US" dirty="0"/>
          </a:p>
        </p:txBody>
      </p:sp>
      <p:sp>
        <p:nvSpPr>
          <p:cNvPr id="5" name="Footer Placeholder 4"/>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cxnSp>
        <p:nvCxnSpPr>
          <p:cNvPr id="12" name="Straight Connector 11"/>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sp>
        <p:nvSpPr>
          <p:cNvPr id="9" name="Content Placeholder 8"/>
          <p:cNvSpPr>
            <a:spLocks noGrp="1"/>
          </p:cNvSpPr>
          <p:nvPr>
            <p:ph sz="quarter" idx="14"/>
          </p:nvPr>
        </p:nvSpPr>
        <p:spPr>
          <a:xfrm>
            <a:off x="457200" y="1524000"/>
            <a:ext cx="1524000" cy="1905000"/>
          </a:xfrm>
          <a:solidFill>
            <a:srgbClr val="D8D7DF"/>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5" hasCustomPrompt="1"/>
          </p:nvPr>
        </p:nvSpPr>
        <p:spPr>
          <a:xfrm>
            <a:off x="2133600" y="1524000"/>
            <a:ext cx="6553200" cy="4572000"/>
          </a:xfrm>
        </p:spPr>
        <p:txBody>
          <a:bodyPr/>
          <a:lstStyle>
            <a:lvl1pPr>
              <a:spcBef>
                <a:spcPts val="0"/>
              </a:spcBef>
              <a:spcAft>
                <a:spcPts val="1000"/>
              </a:spcAft>
              <a:defRPr lang="en-US" dirty="0" smtClean="0"/>
            </a:lvl1pPr>
            <a:lvl2pPr>
              <a:spcBef>
                <a:spcPts val="0"/>
              </a:spcBef>
              <a:spcAft>
                <a:spcPts val="400"/>
              </a:spcAft>
              <a:defRPr lang="en-US" dirty="0" smtClean="0"/>
            </a:lvl2pPr>
            <a:lvl3pPr>
              <a:spcBef>
                <a:spcPts val="0"/>
              </a:spcBef>
              <a:spcAft>
                <a:spcPts val="400"/>
              </a:spcAft>
              <a:buFont typeface="Wingdings" pitchFamily="2" charset="2"/>
              <a:buChar char="§"/>
              <a:defRPr lang="en-US" dirty="0" smtClean="0"/>
            </a:lvl3pPr>
            <a:lvl4pPr marL="457200" indent="-228600">
              <a:buClr>
                <a:schemeClr val="tx2"/>
              </a:buClr>
              <a:buFont typeface="Wingdings" panose="05000000000000000000" pitchFamily="2" charset="2"/>
              <a:buChar char=""/>
              <a:defRPr/>
            </a:lvl4pPr>
            <a:lvl5pPr>
              <a:buFont typeface="Arial" panose="020B0604020202020204" pitchFamily="34" charset="0"/>
              <a:buChar char="˗"/>
              <a:defRPr/>
            </a:lvl5pPr>
          </a:lstStyle>
          <a:p>
            <a:pPr lvl="0"/>
            <a:r>
              <a:rPr lang="en-US" dirty="0" smtClean="0"/>
              <a:t>This layout provides specific paragraph formatting to provide hierarchy when users have extensive body copy, and less levels of bullets. Paragraphs have specific formatting so users do not need to use double-returns. </a:t>
            </a:r>
          </a:p>
          <a:p>
            <a:pPr lvl="1"/>
            <a:r>
              <a:rPr lang="en-US" dirty="0" smtClean="0"/>
              <a:t>Subheading</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6675343" y="6300216"/>
            <a:ext cx="1782857" cy="347429"/>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7199" y="6400800"/>
            <a:ext cx="2706915" cy="246845"/>
          </a:xfrm>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8"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smtClean="0"/>
              <a:t>Subheading here</a:t>
            </a:r>
            <a:endParaRPr lang="en-US" dirty="0"/>
          </a:p>
        </p:txBody>
      </p:sp>
      <p:sp>
        <p:nvSpPr>
          <p:cNvPr id="10" name="Content Placeholder 2"/>
          <p:cNvSpPr>
            <a:spLocks noGrp="1"/>
          </p:cNvSpPr>
          <p:nvPr>
            <p:ph idx="1"/>
          </p:nvPr>
        </p:nvSpPr>
        <p:spPr>
          <a:xfrm>
            <a:off x="457200" y="1524000"/>
            <a:ext cx="8229600" cy="4572000"/>
          </a:xfrm>
        </p:spPr>
        <p:txBody>
          <a:bodyPr/>
          <a:lstStyle>
            <a:lvl5pPr>
              <a:defRPr baseline="0"/>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stretch>
            <a:fillRect/>
          </a:stretch>
        </p:blipFill>
        <p:spPr>
          <a:xfrm>
            <a:off x="6675343" y="6300216"/>
            <a:ext cx="1782857" cy="347429"/>
          </a:xfrm>
          <a:prstGeom prst="rect">
            <a:avLst/>
          </a:prstGeom>
        </p:spPr>
      </p:pic>
      <p:cxnSp>
        <p:nvCxnSpPr>
          <p:cNvPr id="9" name="Straight Connector 8"/>
          <p:cNvCxnSpPr/>
          <p:nvPr userDrawn="1"/>
        </p:nvCxnSpPr>
        <p:spPr>
          <a:xfrm flipH="1">
            <a:off x="6617286" y="6346337"/>
            <a:ext cx="1" cy="287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46831" y="6338199"/>
            <a:ext cx="1250950" cy="30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307777"/>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24000"/>
            <a:ext cx="8229600" cy="4572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smtClean="0"/>
              <a:t>© 2016 Willis Towers Watson. All rights reserved. Proprietary and Confidential. For Willis Towers Watson and Willis Towers Watson client use only.</a:t>
            </a:r>
            <a:endParaRPr lang="en-US" dirty="0"/>
          </a:p>
        </p:txBody>
      </p:sp>
      <p:sp>
        <p:nvSpPr>
          <p:cNvPr id="6" name="Slide Number Placeholder 5"/>
          <p:cNvSpPr>
            <a:spLocks noGrp="1"/>
          </p:cNvSpPr>
          <p:nvPr>
            <p:ph type="sldNum" sz="quarter" idx="4"/>
          </p:nvPr>
        </p:nvSpPr>
        <p:spPr>
          <a:xfrm>
            <a:off x="8305800" y="6400800"/>
            <a:ext cx="381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9" r:id="rId3"/>
    <p:sldLayoutId id="2147483693" r:id="rId4"/>
    <p:sldLayoutId id="2147483686" r:id="rId5"/>
    <p:sldLayoutId id="2147483687" r:id="rId6"/>
    <p:sldLayoutId id="2147483697" r:id="rId7"/>
    <p:sldLayoutId id="2147483688" r:id="rId8"/>
    <p:sldLayoutId id="2147483696" r:id="rId9"/>
    <p:sldLayoutId id="2147483695" r:id="rId10"/>
    <p:sldLayoutId id="2147483672" r:id="rId11"/>
    <p:sldLayoutId id="2147483689" r:id="rId12"/>
    <p:sldLayoutId id="2147483666" r:id="rId13"/>
    <p:sldLayoutId id="2147483690" r:id="rId14"/>
    <p:sldLayoutId id="2147483667" r:id="rId15"/>
    <p:sldLayoutId id="2147483700" r:id="rId16"/>
  </p:sldLayoutIdLst>
  <p:timing>
    <p:tnLst>
      <p:par>
        <p:cTn id="1" dur="indefinite" restart="never" nodeType="tmRoot"/>
      </p:par>
    </p:tnLst>
  </p:timing>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emf"/></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Lamar</a:t>
            </a:r>
            <a:endParaRPr lang="en-US" dirty="0"/>
          </a:p>
        </p:txBody>
      </p:sp>
      <p:sp>
        <p:nvSpPr>
          <p:cNvPr id="3" name="Footer Placeholder 2"/>
          <p:cNvSpPr>
            <a:spLocks noGrp="1"/>
          </p:cNvSpPr>
          <p:nvPr>
            <p:ph type="ftr" sz="quarter" idx="11"/>
          </p:nvPr>
        </p:nvSpPr>
        <p:spPr>
          <a:xfrm>
            <a:off x="449262" y="6633029"/>
            <a:ext cx="1828801" cy="224971"/>
          </a:xfrm>
        </p:spPr>
        <p:txBody>
          <a:bodyPr/>
          <a:lstStyle/>
          <a:p>
            <a:r>
              <a:rPr lang="en-GB" dirty="0" smtClean="0"/>
              <a:t>© 2016 Willis Towers Watson. All rights reserved. </a:t>
            </a:r>
            <a:endParaRPr lang="en-US" dirty="0"/>
          </a:p>
        </p:txBody>
      </p:sp>
      <p:sp>
        <p:nvSpPr>
          <p:cNvPr id="4" name="Content Placeholder 3"/>
          <p:cNvSpPr>
            <a:spLocks noGrp="1"/>
          </p:cNvSpPr>
          <p:nvPr>
            <p:ph idx="1"/>
          </p:nvPr>
        </p:nvSpPr>
        <p:spPr/>
        <p:txBody>
          <a:bodyPr/>
          <a:lstStyle/>
          <a:p>
            <a:r>
              <a:rPr lang="en-US" dirty="0" smtClean="0"/>
              <a:t>Protecting You and Your Organization</a:t>
            </a:r>
            <a:endParaRPr lang="en-US" dirty="0"/>
          </a:p>
        </p:txBody>
      </p:sp>
      <p:sp>
        <p:nvSpPr>
          <p:cNvPr id="7" name="Rectangle 6"/>
          <p:cNvSpPr/>
          <p:nvPr/>
        </p:nvSpPr>
        <p:spPr>
          <a:xfrm>
            <a:off x="449262" y="4243300"/>
            <a:ext cx="3208337" cy="1546577"/>
          </a:xfrm>
          <a:prstGeom prst="rect">
            <a:avLst/>
          </a:prstGeom>
        </p:spPr>
        <p:txBody>
          <a:bodyPr wrap="square">
            <a:spAutoFit/>
          </a:bodyPr>
          <a:lstStyle/>
          <a:p>
            <a:r>
              <a:rPr lang="en-US" sz="1050" b="1" dirty="0"/>
              <a:t>Mark A. Rysberg</a:t>
            </a:r>
          </a:p>
          <a:p>
            <a:r>
              <a:rPr lang="en-US" sz="1050" dirty="0"/>
              <a:t>Attorney at Law</a:t>
            </a:r>
          </a:p>
          <a:p>
            <a:r>
              <a:rPr lang="en-US" sz="1050" dirty="0"/>
              <a:t>Hilger Hammond</a:t>
            </a:r>
          </a:p>
          <a:p>
            <a:r>
              <a:rPr lang="en-US" sz="1050" dirty="0"/>
              <a:t>Grand Rapids, MI</a:t>
            </a:r>
          </a:p>
          <a:p>
            <a:endParaRPr lang="en-US" sz="1050" dirty="0"/>
          </a:p>
          <a:p>
            <a:r>
              <a:rPr lang="en-US" sz="1050" b="1" dirty="0" smtClean="0"/>
              <a:t>Tracy Jurusik</a:t>
            </a:r>
            <a:endParaRPr lang="en-US" sz="1050" b="1" dirty="0"/>
          </a:p>
          <a:p>
            <a:r>
              <a:rPr lang="en-US" sz="1050" dirty="0" smtClean="0"/>
              <a:t>Regional Practice Leader- FINEX Claims</a:t>
            </a:r>
            <a:endParaRPr lang="en-US" sz="1050" dirty="0"/>
          </a:p>
          <a:p>
            <a:r>
              <a:rPr lang="en-US" sz="1050" dirty="0" smtClean="0"/>
              <a:t>Willis Towers Watson</a:t>
            </a:r>
            <a:endParaRPr lang="en-US" sz="1050" dirty="0"/>
          </a:p>
          <a:p>
            <a:r>
              <a:rPr lang="en-US" sz="1050" dirty="0" smtClean="0"/>
              <a:t>Chicago, IL</a:t>
            </a:r>
            <a:endParaRPr lang="en-US" sz="1050" dirty="0"/>
          </a:p>
        </p:txBody>
      </p:sp>
    </p:spTree>
    <p:extLst>
      <p:ext uri="{BB962C8B-B14F-4D97-AF65-F5344CB8AC3E}">
        <p14:creationId xmlns:p14="http://schemas.microsoft.com/office/powerpoint/2010/main" val="2215147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10</a:t>
            </a:fld>
            <a:endParaRPr lang="en-US" dirty="0"/>
          </a:p>
        </p:txBody>
      </p:sp>
      <p:grpSp>
        <p:nvGrpSpPr>
          <p:cNvPr id="7" name="Group 6"/>
          <p:cNvGrpSpPr/>
          <p:nvPr/>
        </p:nvGrpSpPr>
        <p:grpSpPr>
          <a:xfrm>
            <a:off x="1023782" y="1620959"/>
            <a:ext cx="6996591" cy="4327367"/>
            <a:chOff x="1325999" y="578590"/>
            <a:chExt cx="9822061" cy="6074910"/>
          </a:xfrm>
        </p:grpSpPr>
        <p:pic>
          <p:nvPicPr>
            <p:cNvPr id="8" name="Picture 7"/>
            <p:cNvPicPr>
              <a:picLocks noChangeAspect="1"/>
            </p:cNvPicPr>
            <p:nvPr/>
          </p:nvPicPr>
          <p:blipFill>
            <a:blip r:embed="rId2"/>
            <a:stretch>
              <a:fillRect/>
            </a:stretch>
          </p:blipFill>
          <p:spPr>
            <a:xfrm>
              <a:off x="1325999" y="578590"/>
              <a:ext cx="9669781" cy="1608880"/>
            </a:xfrm>
            <a:prstGeom prst="rect">
              <a:avLst/>
            </a:prstGeom>
          </p:spPr>
        </p:pic>
        <p:pic>
          <p:nvPicPr>
            <p:cNvPr id="9" name="Picture 8"/>
            <p:cNvPicPr>
              <a:picLocks noChangeAspect="1"/>
            </p:cNvPicPr>
            <p:nvPr/>
          </p:nvPicPr>
          <p:blipFill>
            <a:blip r:embed="rId3"/>
            <a:stretch>
              <a:fillRect/>
            </a:stretch>
          </p:blipFill>
          <p:spPr>
            <a:xfrm>
              <a:off x="1325999" y="1760220"/>
              <a:ext cx="9822061" cy="4893280"/>
            </a:xfrm>
            <a:prstGeom prst="rect">
              <a:avLst/>
            </a:prstGeom>
          </p:spPr>
        </p:pic>
      </p:grpSp>
      <p:sp>
        <p:nvSpPr>
          <p:cNvPr id="10" name="Title 1"/>
          <p:cNvSpPr>
            <a:spLocks noGrp="1"/>
          </p:cNvSpPr>
          <p:nvPr>
            <p:ph type="title"/>
          </p:nvPr>
        </p:nvSpPr>
        <p:spPr>
          <a:xfrm>
            <a:off x="457198" y="311727"/>
            <a:ext cx="8229600" cy="307777"/>
          </a:xfrm>
        </p:spPr>
        <p:txBody>
          <a:bodyPr/>
          <a:lstStyle/>
          <a:p>
            <a:r>
              <a:rPr lang="en-US" dirty="0"/>
              <a:t>Lessons from Lamar</a:t>
            </a:r>
          </a:p>
        </p:txBody>
      </p:sp>
      <p:sp>
        <p:nvSpPr>
          <p:cNvPr id="11"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035278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11</a:t>
            </a:fld>
            <a:endParaRPr lang="en-US" dirty="0"/>
          </a:p>
        </p:txBody>
      </p:sp>
      <p:pic>
        <p:nvPicPr>
          <p:cNvPr id="7" name="Content Placeholder 6"/>
          <p:cNvPicPr>
            <a:picLocks noGrp="1" noChangeAspect="1"/>
          </p:cNvPicPr>
          <p:nvPr>
            <p:ph idx="1"/>
          </p:nvPr>
        </p:nvPicPr>
        <p:blipFill>
          <a:blip r:embed="rId2"/>
          <a:stretch>
            <a:fillRect/>
          </a:stretch>
        </p:blipFill>
        <p:spPr>
          <a:xfrm>
            <a:off x="707143" y="1524000"/>
            <a:ext cx="7729714" cy="457200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2945309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12</a:t>
            </a:fld>
            <a:endParaRPr lang="en-US" dirty="0"/>
          </a:p>
        </p:txBody>
      </p:sp>
      <p:pic>
        <p:nvPicPr>
          <p:cNvPr id="7" name="Content Placeholder 6"/>
          <p:cNvPicPr>
            <a:picLocks noGrp="1" noChangeAspect="1"/>
          </p:cNvPicPr>
          <p:nvPr>
            <p:ph idx="1"/>
          </p:nvPr>
        </p:nvPicPr>
        <p:blipFill>
          <a:blip r:embed="rId2"/>
          <a:stretch>
            <a:fillRect/>
          </a:stretch>
        </p:blipFill>
        <p:spPr>
          <a:xfrm>
            <a:off x="1499014" y="1031508"/>
            <a:ext cx="6145972" cy="4964739"/>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4203510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13</a:t>
            </a:fld>
            <a:endParaRPr lang="en-US" dirty="0"/>
          </a:p>
        </p:txBody>
      </p:sp>
      <p:pic>
        <p:nvPicPr>
          <p:cNvPr id="7" name="Content Placeholder 6"/>
          <p:cNvPicPr>
            <a:picLocks noGrp="1" noChangeAspect="1"/>
          </p:cNvPicPr>
          <p:nvPr>
            <p:ph idx="1"/>
          </p:nvPr>
        </p:nvPicPr>
        <p:blipFill>
          <a:blip r:embed="rId2"/>
          <a:stretch>
            <a:fillRect/>
          </a:stretch>
        </p:blipFill>
        <p:spPr>
          <a:xfrm>
            <a:off x="978510" y="1524000"/>
            <a:ext cx="7186981" cy="457200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
        <p:nvSpPr>
          <p:cNvPr id="2" name="Oval 1"/>
          <p:cNvSpPr/>
          <p:nvPr/>
        </p:nvSpPr>
        <p:spPr>
          <a:xfrm>
            <a:off x="6303943" y="1861850"/>
            <a:ext cx="2192357" cy="1266940"/>
          </a:xfrm>
          <a:prstGeom prst="ellipse">
            <a:avLst/>
          </a:prstGeom>
          <a:solidFill>
            <a:schemeClr val="bg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188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14</a:t>
            </a:fld>
            <a:endParaRPr lang="en-US" dirty="0"/>
          </a:p>
        </p:txBody>
      </p:sp>
      <p:pic>
        <p:nvPicPr>
          <p:cNvPr id="7" name="Content Placeholder 6"/>
          <p:cNvPicPr>
            <a:picLocks noGrp="1" noChangeAspect="1"/>
          </p:cNvPicPr>
          <p:nvPr>
            <p:ph idx="1"/>
          </p:nvPr>
        </p:nvPicPr>
        <p:blipFill>
          <a:blip r:embed="rId2"/>
          <a:stretch>
            <a:fillRect/>
          </a:stretch>
        </p:blipFill>
        <p:spPr>
          <a:xfrm>
            <a:off x="457200" y="1858276"/>
            <a:ext cx="8229600" cy="3903447"/>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36033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15</a:t>
            </a:fld>
            <a:endParaRPr lang="en-US" dirty="0"/>
          </a:p>
        </p:txBody>
      </p:sp>
      <p:pic>
        <p:nvPicPr>
          <p:cNvPr id="7" name="Content Placeholder 6"/>
          <p:cNvPicPr>
            <a:picLocks noGrp="1" noChangeAspect="1"/>
          </p:cNvPicPr>
          <p:nvPr>
            <p:ph idx="1"/>
          </p:nvPr>
        </p:nvPicPr>
        <p:blipFill>
          <a:blip r:embed="rId2"/>
          <a:stretch>
            <a:fillRect/>
          </a:stretch>
        </p:blipFill>
        <p:spPr>
          <a:xfrm>
            <a:off x="457200" y="2939646"/>
            <a:ext cx="8229600" cy="1740708"/>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570934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16</a:t>
            </a:fld>
            <a:endParaRPr lang="en-US" dirty="0"/>
          </a:p>
        </p:txBody>
      </p:sp>
      <p:pic>
        <p:nvPicPr>
          <p:cNvPr id="7" name="Content Placeholder 6"/>
          <p:cNvPicPr>
            <a:picLocks noGrp="1" noChangeAspect="1"/>
          </p:cNvPicPr>
          <p:nvPr>
            <p:ph idx="1"/>
          </p:nvPr>
        </p:nvPicPr>
        <p:blipFill>
          <a:blip r:embed="rId2"/>
          <a:stretch>
            <a:fillRect/>
          </a:stretch>
        </p:blipFill>
        <p:spPr>
          <a:xfrm>
            <a:off x="503695" y="1380217"/>
            <a:ext cx="7537898" cy="1594401"/>
          </a:xfrm>
          <a:prstGeom prst="rect">
            <a:avLst/>
          </a:prstGeom>
        </p:spPr>
      </p:pic>
      <p:pic>
        <p:nvPicPr>
          <p:cNvPr id="8" name="Picture 7"/>
          <p:cNvPicPr>
            <a:picLocks noChangeAspect="1"/>
          </p:cNvPicPr>
          <p:nvPr/>
        </p:nvPicPr>
        <p:blipFill>
          <a:blip r:embed="rId3"/>
          <a:stretch>
            <a:fillRect/>
          </a:stretch>
        </p:blipFill>
        <p:spPr>
          <a:xfrm>
            <a:off x="627682" y="3239795"/>
            <a:ext cx="4542613" cy="2889784"/>
          </a:xfrm>
          <a:prstGeom prst="rect">
            <a:avLst/>
          </a:prstGeom>
        </p:spPr>
      </p:pic>
      <p:sp>
        <p:nvSpPr>
          <p:cNvPr id="9" name="Title 1"/>
          <p:cNvSpPr>
            <a:spLocks noGrp="1"/>
          </p:cNvSpPr>
          <p:nvPr>
            <p:ph type="title"/>
          </p:nvPr>
        </p:nvSpPr>
        <p:spPr>
          <a:xfrm>
            <a:off x="457198" y="311727"/>
            <a:ext cx="8229600" cy="307777"/>
          </a:xfrm>
        </p:spPr>
        <p:txBody>
          <a:bodyPr/>
          <a:lstStyle/>
          <a:p>
            <a:r>
              <a:rPr lang="en-US" dirty="0"/>
              <a:t>Lessons from Lamar</a:t>
            </a:r>
          </a:p>
        </p:txBody>
      </p:sp>
      <p:sp>
        <p:nvSpPr>
          <p:cNvPr id="10"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cxnSp>
        <p:nvCxnSpPr>
          <p:cNvPr id="5" name="Straight Arrow Connector 4"/>
          <p:cNvCxnSpPr/>
          <p:nvPr/>
        </p:nvCxnSpPr>
        <p:spPr>
          <a:xfrm flipH="1">
            <a:off x="5170295" y="2853369"/>
            <a:ext cx="2001686" cy="1101686"/>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634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17</a:t>
            </a:fld>
            <a:endParaRPr lang="en-US" dirty="0"/>
          </a:p>
        </p:txBody>
      </p:sp>
      <p:pic>
        <p:nvPicPr>
          <p:cNvPr id="7" name="Content Placeholder 6"/>
          <p:cNvPicPr>
            <a:picLocks noGrp="1" noChangeAspect="1"/>
          </p:cNvPicPr>
          <p:nvPr>
            <p:ph idx="1"/>
          </p:nvPr>
        </p:nvPicPr>
        <p:blipFill>
          <a:blip r:embed="rId2"/>
          <a:stretch>
            <a:fillRect/>
          </a:stretch>
        </p:blipFill>
        <p:spPr>
          <a:xfrm>
            <a:off x="1109273" y="1524000"/>
            <a:ext cx="6925454" cy="457200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4262580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18</a:t>
            </a:fld>
            <a:endParaRPr lang="en-US" dirty="0"/>
          </a:p>
        </p:txBody>
      </p:sp>
      <p:pic>
        <p:nvPicPr>
          <p:cNvPr id="7" name="Content Placeholder 6"/>
          <p:cNvPicPr>
            <a:picLocks noGrp="1" noChangeAspect="1"/>
          </p:cNvPicPr>
          <p:nvPr>
            <p:ph idx="1"/>
          </p:nvPr>
        </p:nvPicPr>
        <p:blipFill>
          <a:blip r:embed="rId2"/>
          <a:stretch>
            <a:fillRect/>
          </a:stretch>
        </p:blipFill>
        <p:spPr>
          <a:xfrm>
            <a:off x="457200" y="2529037"/>
            <a:ext cx="8229600" cy="2561925"/>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489425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Lamar</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19</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sp>
        <p:nvSpPr>
          <p:cNvPr id="6" name="Content Placeholder 5"/>
          <p:cNvSpPr>
            <a:spLocks noGrp="1"/>
          </p:cNvSpPr>
          <p:nvPr>
            <p:ph idx="1"/>
          </p:nvPr>
        </p:nvSpPr>
        <p:spPr/>
        <p:txBody>
          <a:bodyPr/>
          <a:lstStyle/>
          <a:p>
            <a:pPr marL="285750" indent="-285750">
              <a:buFont typeface="Wingdings" panose="05000000000000000000" pitchFamily="2" charset="2"/>
              <a:buChar char="§"/>
            </a:pPr>
            <a:r>
              <a:rPr lang="en-US" dirty="0"/>
              <a:t>The Michigan Builders’ Trust Fund Act</a:t>
            </a:r>
          </a:p>
          <a:p>
            <a:pPr marL="285750" indent="-285750">
              <a:buFont typeface="Wingdings" panose="05000000000000000000" pitchFamily="2" charset="2"/>
              <a:buChar char="§"/>
            </a:pPr>
            <a:r>
              <a:rPr lang="en-US" dirty="0"/>
              <a:t>Criminal Statute Punishable by:</a:t>
            </a:r>
          </a:p>
          <a:p>
            <a:pPr marL="514350" lvl="2" indent="-285750"/>
            <a:r>
              <a:rPr lang="en-US" dirty="0"/>
              <a:t>$100 to $5,000 fine; and</a:t>
            </a:r>
          </a:p>
          <a:p>
            <a:pPr marL="514350" lvl="2" indent="-285750"/>
            <a:r>
              <a:rPr lang="en-US" dirty="0"/>
              <a:t>6 months to 3 years in state prison</a:t>
            </a:r>
          </a:p>
          <a:p>
            <a:pPr marL="514350" lvl="2" indent="-285750"/>
            <a:r>
              <a:rPr lang="en-US" dirty="0"/>
              <a:t>Restitution</a:t>
            </a:r>
          </a:p>
          <a:p>
            <a:pPr marL="285750" indent="-285750">
              <a:buFont typeface="Wingdings" panose="05000000000000000000" pitchFamily="2" charset="2"/>
              <a:buChar char="§"/>
            </a:pPr>
            <a:r>
              <a:rPr lang="en-US" dirty="0"/>
              <a:t>Civil Liability that can lead to:</a:t>
            </a:r>
          </a:p>
          <a:p>
            <a:pPr marL="514350" lvl="2" indent="-285750"/>
            <a:r>
              <a:rPr lang="en-US" dirty="0"/>
              <a:t>Damages, triple damages, attorney fees</a:t>
            </a:r>
          </a:p>
          <a:p>
            <a:endParaRPr lang="en-US" dirty="0"/>
          </a:p>
          <a:p>
            <a:endParaRPr lang="en-US"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658" y="4568280"/>
            <a:ext cx="7524429" cy="140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675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368220" y="1264081"/>
            <a:ext cx="5730813" cy="3783330"/>
          </a:xfrm>
          <a:prstGeom prst="rect">
            <a:avLst/>
          </a:prstGeom>
        </p:spPr>
      </p:pic>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a:t>
            </a:fld>
            <a:endParaRPr lang="en-US" dirty="0"/>
          </a:p>
        </p:txBody>
      </p:sp>
      <p:sp>
        <p:nvSpPr>
          <p:cNvPr id="19" name="Title 1"/>
          <p:cNvSpPr>
            <a:spLocks noGrp="1"/>
          </p:cNvSpPr>
          <p:nvPr>
            <p:ph type="title"/>
          </p:nvPr>
        </p:nvSpPr>
        <p:spPr>
          <a:xfrm>
            <a:off x="457198" y="311727"/>
            <a:ext cx="8229600" cy="307777"/>
          </a:xfrm>
        </p:spPr>
        <p:txBody>
          <a:bodyPr/>
          <a:lstStyle/>
          <a:p>
            <a:r>
              <a:rPr lang="en-US" dirty="0"/>
              <a:t>Lessons from Lamar</a:t>
            </a:r>
          </a:p>
        </p:txBody>
      </p:sp>
      <p:sp>
        <p:nvSpPr>
          <p:cNvPr id="21"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632768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Lamar</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20</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7487927"/>
              </p:ext>
            </p:extLst>
          </p:nvPr>
        </p:nvGraphicFramePr>
        <p:xfrm>
          <a:off x="457200" y="1361271"/>
          <a:ext cx="8229600" cy="1193800"/>
        </p:xfrm>
        <a:graphic>
          <a:graphicData uri="http://schemas.openxmlformats.org/drawingml/2006/table">
            <a:tbl>
              <a:tblPr firstRow="1" bandRow="1">
                <a:tableStyleId>{5C22544A-7EE6-4342-B048-85BDC9FD1C3A}</a:tableStyleId>
              </a:tblPr>
              <a:tblGrid>
                <a:gridCol w="8229600"/>
              </a:tblGrid>
              <a:tr h="370840">
                <a:tc>
                  <a:txBody>
                    <a:bodyPr/>
                    <a:lstStyle/>
                    <a:p>
                      <a:pPr algn="ctr"/>
                      <a:r>
                        <a:rPr lang="en-US" sz="1200" dirty="0" smtClean="0"/>
                        <a:t>MCL 570.151</a:t>
                      </a:r>
                      <a:endParaRPr lang="en-US" sz="1200" dirty="0"/>
                    </a:p>
                  </a:txBody>
                  <a:tcPr/>
                </a:tc>
              </a:tr>
              <a:tr h="370840">
                <a:tc>
                  <a:txBody>
                    <a:bodyPr/>
                    <a:lstStyle/>
                    <a:p>
                      <a:pPr lvl="0"/>
                      <a:r>
                        <a:rPr lang="en-US" sz="1200" kern="0" dirty="0" smtClean="0">
                          <a:solidFill>
                            <a:prstClr val="black"/>
                          </a:solidFill>
                        </a:rPr>
                        <a:t>In the building construction industry, </a:t>
                      </a:r>
                      <a:r>
                        <a:rPr lang="en-US" sz="1200" b="1" u="sng" kern="0" dirty="0" smtClean="0">
                          <a:solidFill>
                            <a:prstClr val="black"/>
                          </a:solidFill>
                        </a:rPr>
                        <a:t>the building contract fund</a:t>
                      </a:r>
                      <a:r>
                        <a:rPr lang="en-US" sz="1200" kern="0" dirty="0" smtClean="0">
                          <a:solidFill>
                            <a:prstClr val="black"/>
                          </a:solidFill>
                        </a:rPr>
                        <a:t> paid by any person to a contractor, or by such person or contractor to a subcontractor, </a:t>
                      </a:r>
                      <a:r>
                        <a:rPr lang="en-US" sz="1200" b="1" u="sng" kern="0" dirty="0" smtClean="0">
                          <a:solidFill>
                            <a:prstClr val="black"/>
                          </a:solidFill>
                        </a:rPr>
                        <a:t>shall be considered </a:t>
                      </a:r>
                      <a:r>
                        <a:rPr lang="en-US" sz="1200" kern="0" dirty="0" smtClean="0">
                          <a:solidFill>
                            <a:prstClr val="black"/>
                          </a:solidFill>
                        </a:rPr>
                        <a:t>by this act </a:t>
                      </a:r>
                      <a:r>
                        <a:rPr lang="en-US" sz="1200" b="1" u="sng" kern="0" dirty="0" smtClean="0">
                          <a:solidFill>
                            <a:prstClr val="black"/>
                          </a:solidFill>
                        </a:rPr>
                        <a:t>to be a trust fund</a:t>
                      </a:r>
                      <a:r>
                        <a:rPr lang="en-US" sz="1200" kern="0" dirty="0" smtClean="0">
                          <a:solidFill>
                            <a:prstClr val="black"/>
                          </a:solidFill>
                        </a:rPr>
                        <a:t>, for the benefit of the person making the payment, contractors, laborers, subcontractors or material men, </a:t>
                      </a:r>
                      <a:r>
                        <a:rPr lang="en-US" sz="1200" b="1" u="sng" kern="0" dirty="0" smtClean="0">
                          <a:solidFill>
                            <a:prstClr val="black"/>
                          </a:solidFill>
                        </a:rPr>
                        <a:t>and the contractor or subcontractor shall be considered the trustee</a:t>
                      </a:r>
                      <a:r>
                        <a:rPr lang="en-US" sz="1200" kern="0" dirty="0" smtClean="0">
                          <a:solidFill>
                            <a:prstClr val="black"/>
                          </a:solidFill>
                        </a:rPr>
                        <a:t> of all funds so paid to him for building construction purposes.</a:t>
                      </a:r>
                    </a:p>
                  </a:txBody>
                  <a:tcPr/>
                </a:tc>
              </a:tr>
            </a:tbl>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3534429274"/>
              </p:ext>
            </p:extLst>
          </p:nvPr>
        </p:nvGraphicFramePr>
        <p:xfrm>
          <a:off x="454616" y="2707041"/>
          <a:ext cx="8229600" cy="1925320"/>
        </p:xfrm>
        <a:graphic>
          <a:graphicData uri="http://schemas.openxmlformats.org/drawingml/2006/table">
            <a:tbl>
              <a:tblPr firstRow="1" bandRow="1">
                <a:tableStyleId>{5C22544A-7EE6-4342-B048-85BDC9FD1C3A}</a:tableStyleId>
              </a:tblPr>
              <a:tblGrid>
                <a:gridCol w="8229600"/>
              </a:tblGrid>
              <a:tr h="370840">
                <a:tc>
                  <a:txBody>
                    <a:bodyPr/>
                    <a:lstStyle/>
                    <a:p>
                      <a:pPr algn="ctr"/>
                      <a:r>
                        <a:rPr lang="en-US" sz="1200" dirty="0" smtClean="0"/>
                        <a:t>MCL 570.152</a:t>
                      </a:r>
                      <a:endParaRPr lang="en-US" sz="1200" dirty="0"/>
                    </a:p>
                  </a:txBody>
                  <a:tcPr/>
                </a:tc>
              </a:tr>
              <a:tr h="370840">
                <a:tc>
                  <a:txBody>
                    <a:bodyPr/>
                    <a:lstStyle/>
                    <a:p>
                      <a:pPr lvl="0"/>
                      <a:r>
                        <a:rPr lang="en-US" sz="1200" b="1" u="sng" kern="0" dirty="0" smtClean="0">
                          <a:solidFill>
                            <a:prstClr val="black"/>
                          </a:solidFill>
                        </a:rPr>
                        <a:t>Any contractor or subcontractor engaged in the building construction business</a:t>
                      </a:r>
                      <a:r>
                        <a:rPr lang="en-US" sz="1200" kern="0" dirty="0" smtClean="0">
                          <a:solidFill>
                            <a:prstClr val="black"/>
                          </a:solidFill>
                        </a:rPr>
                        <a:t>, who, with intent to defraud, shall </a:t>
                      </a:r>
                      <a:r>
                        <a:rPr lang="en-US" sz="1200" b="1" u="sng" kern="0" dirty="0" smtClean="0">
                          <a:solidFill>
                            <a:prstClr val="black"/>
                          </a:solidFill>
                        </a:rPr>
                        <a:t>retain or use the proceeds </a:t>
                      </a:r>
                      <a:r>
                        <a:rPr lang="en-US" sz="1200" kern="0" dirty="0" smtClean="0">
                          <a:solidFill>
                            <a:prstClr val="black"/>
                          </a:solidFill>
                        </a:rPr>
                        <a:t>or any part therefor, of any payment made to him, </a:t>
                      </a:r>
                      <a:r>
                        <a:rPr lang="en-US" sz="1200" b="1" u="sng" kern="0" dirty="0" smtClean="0">
                          <a:solidFill>
                            <a:prstClr val="black"/>
                          </a:solidFill>
                        </a:rPr>
                        <a:t>for any other purpose than to first pay </a:t>
                      </a:r>
                      <a:r>
                        <a:rPr lang="en-US" sz="1200" kern="0" dirty="0" smtClean="0">
                          <a:solidFill>
                            <a:prstClr val="black"/>
                          </a:solidFill>
                        </a:rPr>
                        <a:t>laborers, subcontractors and material men, engaged by him to perform labor or furnish material for the specific improvement, shall be </a:t>
                      </a:r>
                      <a:r>
                        <a:rPr lang="en-US" sz="1200" b="1" u="sng" kern="0" dirty="0" smtClean="0">
                          <a:solidFill>
                            <a:prstClr val="black"/>
                          </a:solidFill>
                        </a:rPr>
                        <a:t>guilty of a felony </a:t>
                      </a:r>
                      <a:r>
                        <a:rPr lang="en-US" sz="1200" kern="0" dirty="0" smtClean="0">
                          <a:solidFill>
                            <a:prstClr val="black"/>
                          </a:solidFill>
                        </a:rPr>
                        <a:t>in appropriating such funds to his own use while any amount for which he may be liable or become liable under the terms of his contract for such labor or material remains unpaid, and may be prosecuted upon the complaint of any persons so defrauded, and, upon conviction, shall be </a:t>
                      </a:r>
                      <a:r>
                        <a:rPr lang="en-US" sz="1200" b="1" u="sng" kern="0" dirty="0" smtClean="0">
                          <a:solidFill>
                            <a:prstClr val="black"/>
                          </a:solidFill>
                        </a:rPr>
                        <a:t>punished by a fine of not less than 100 dollars or more than 5,000 dollars and/or not less than 6 months nor more than 3 years imprisonment in a state prison </a:t>
                      </a:r>
                      <a:r>
                        <a:rPr lang="en-US" sz="1200" kern="0" dirty="0" smtClean="0">
                          <a:solidFill>
                            <a:prstClr val="black"/>
                          </a:solidFill>
                        </a:rPr>
                        <a:t>at the discretion of the court.</a:t>
                      </a:r>
                      <a:endParaRPr lang="en-US" sz="1200" dirty="0"/>
                    </a:p>
                  </a:txBody>
                  <a:tcPr/>
                </a:tc>
              </a:tr>
            </a:tbl>
          </a:graphicData>
        </a:graphic>
      </p:graphicFrame>
      <p:graphicFrame>
        <p:nvGraphicFramePr>
          <p:cNvPr id="9" name="Content Placeholder 6"/>
          <p:cNvGraphicFramePr>
            <a:graphicFrameLocks/>
          </p:cNvGraphicFramePr>
          <p:nvPr>
            <p:extLst>
              <p:ext uri="{D42A27DB-BD31-4B8C-83A1-F6EECF244321}">
                <p14:modId xmlns:p14="http://schemas.microsoft.com/office/powerpoint/2010/main" val="1810048070"/>
              </p:ext>
            </p:extLst>
          </p:nvPr>
        </p:nvGraphicFramePr>
        <p:xfrm>
          <a:off x="462366" y="4776065"/>
          <a:ext cx="8229600" cy="1010920"/>
        </p:xfrm>
        <a:graphic>
          <a:graphicData uri="http://schemas.openxmlformats.org/drawingml/2006/table">
            <a:tbl>
              <a:tblPr firstRow="1" bandRow="1">
                <a:tableStyleId>{5C22544A-7EE6-4342-B048-85BDC9FD1C3A}</a:tableStyleId>
              </a:tblPr>
              <a:tblGrid>
                <a:gridCol w="8229600"/>
              </a:tblGrid>
              <a:tr h="370840">
                <a:tc>
                  <a:txBody>
                    <a:bodyPr/>
                    <a:lstStyle/>
                    <a:p>
                      <a:pPr algn="ctr"/>
                      <a:r>
                        <a:rPr lang="en-US" sz="1200" dirty="0" smtClean="0"/>
                        <a:t>MCL 570.153</a:t>
                      </a:r>
                      <a:endParaRPr lang="en-US" sz="1200" dirty="0"/>
                    </a:p>
                  </a:txBody>
                  <a:tcPr/>
                </a:tc>
              </a:tr>
              <a:tr h="370840">
                <a:tc>
                  <a:txBody>
                    <a:bodyPr/>
                    <a:lstStyle/>
                    <a:p>
                      <a:pPr lvl="0" algn="just" defTabSz="457200">
                        <a:defRPr/>
                      </a:pPr>
                      <a:r>
                        <a:rPr lang="en-US" sz="1200" kern="0" dirty="0" smtClean="0">
                          <a:solidFill>
                            <a:prstClr val="black"/>
                          </a:solidFill>
                        </a:rPr>
                        <a:t>The appropriation by a contractor, or any subcontractor, of any moneys paid to him for building operations before the payment by him of all moneys due or so to become due laborers, subcontractors, material men or others entitled to payment, shall be </a:t>
                      </a:r>
                      <a:r>
                        <a:rPr lang="en-US" sz="1200" b="1" u="sng" kern="0" dirty="0" smtClean="0">
                          <a:solidFill>
                            <a:prstClr val="black"/>
                          </a:solidFill>
                        </a:rPr>
                        <a:t>evidence of intent to defraud.</a:t>
                      </a:r>
                      <a:endParaRPr lang="en-US" sz="1200" kern="0" dirty="0" smtClean="0">
                        <a:solidFill>
                          <a:prstClr val="black"/>
                        </a:solidFill>
                      </a:endParaRPr>
                    </a:p>
                  </a:txBody>
                  <a:tcPr/>
                </a:tc>
              </a:tr>
            </a:tbl>
          </a:graphicData>
        </a:graphic>
      </p:graphicFrame>
    </p:spTree>
    <p:extLst>
      <p:ext uri="{BB962C8B-B14F-4D97-AF65-F5344CB8AC3E}">
        <p14:creationId xmlns:p14="http://schemas.microsoft.com/office/powerpoint/2010/main" val="3609417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Lamar</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21</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sp>
        <p:nvSpPr>
          <p:cNvPr id="6" name="Content Placeholder 5"/>
          <p:cNvSpPr>
            <a:spLocks noGrp="1"/>
          </p:cNvSpPr>
          <p:nvPr>
            <p:ph idx="1"/>
          </p:nvPr>
        </p:nvSpPr>
        <p:spPr>
          <a:xfrm>
            <a:off x="457201" y="1524000"/>
            <a:ext cx="3516284" cy="4572000"/>
          </a:xfrm>
        </p:spPr>
        <p:txBody>
          <a:bodyPr/>
          <a:lstStyle/>
          <a:p>
            <a:r>
              <a:rPr lang="en-US" dirty="0" smtClean="0"/>
              <a:t>Individual Liability</a:t>
            </a:r>
          </a:p>
          <a:p>
            <a:endParaRPr lang="en-US" dirty="0" smtClean="0"/>
          </a:p>
          <a:p>
            <a:pPr fontAlgn="t"/>
            <a:r>
              <a:rPr lang="en-US" dirty="0"/>
              <a:t>People v. Brown</a:t>
            </a:r>
            <a:endParaRPr lang="en-US" b="0" dirty="0"/>
          </a:p>
          <a:p>
            <a:pPr fontAlgn="t"/>
            <a:r>
              <a:rPr lang="en-US" b="0" dirty="0"/>
              <a:t>“[i]t is beyond question that </a:t>
            </a:r>
            <a:r>
              <a:rPr lang="en-US" u="sng" dirty="0"/>
              <a:t>a corporate employee or official is personally liable for all tortious or criminal acts in which he participates</a:t>
            </a:r>
            <a:r>
              <a:rPr lang="en-US" b="0" dirty="0"/>
              <a:t>, regardless of whether he was acting on his own behalf or on behalf of the corporation</a:t>
            </a:r>
            <a:r>
              <a:rPr lang="en-US" b="0" dirty="0" smtClean="0"/>
              <a:t>.”</a:t>
            </a:r>
          </a:p>
          <a:p>
            <a:pPr fontAlgn="t"/>
            <a:endParaRPr lang="en-US" b="0" dirty="0"/>
          </a:p>
          <a:p>
            <a:pPr fontAlgn="t"/>
            <a:r>
              <a:rPr lang="en-US" dirty="0"/>
              <a:t>Sentence</a:t>
            </a:r>
            <a:r>
              <a:rPr lang="en-US" b="0" dirty="0"/>
              <a:t>: 	12 months in jail and 60 months probation</a:t>
            </a:r>
            <a:r>
              <a:rPr lang="en-US" b="0" dirty="0" smtClean="0"/>
              <a:t>.</a:t>
            </a:r>
          </a:p>
          <a:p>
            <a:pPr fontAlgn="t"/>
            <a:endParaRPr lang="en-US" b="0" dirty="0"/>
          </a:p>
          <a:p>
            <a:pPr fontAlgn="t"/>
            <a:r>
              <a:rPr lang="en-US" dirty="0"/>
              <a:t>Conduct</a:t>
            </a:r>
            <a:r>
              <a:rPr lang="en-US" b="0" dirty="0"/>
              <a:t>: Withdrawing $2,000 as profit while subcontractors were owed at least $1,000</a:t>
            </a:r>
          </a:p>
          <a:p>
            <a:endParaRPr lang="en-US" dirty="0" smtClean="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42288401"/>
              </p:ext>
            </p:extLst>
          </p:nvPr>
        </p:nvGraphicFramePr>
        <p:xfrm>
          <a:off x="4553918" y="2316995"/>
          <a:ext cx="4052808" cy="2285484"/>
        </p:xfrm>
        <a:graphic>
          <a:graphicData uri="http://schemas.openxmlformats.org/drawingml/2006/table">
            <a:tbl>
              <a:tblPr firstRow="1" bandRow="1">
                <a:tableStyleId>{5C22544A-7EE6-4342-B048-85BDC9FD1C3A}</a:tableStyleId>
              </a:tblPr>
              <a:tblGrid>
                <a:gridCol w="2026404"/>
                <a:gridCol w="2026404"/>
              </a:tblGrid>
              <a:tr h="365244">
                <a:tc gridSpan="2">
                  <a:txBody>
                    <a:bodyPr/>
                    <a:lstStyle/>
                    <a:p>
                      <a:r>
                        <a:rPr lang="en-US" sz="1200" dirty="0" smtClean="0"/>
                        <a:t>Sentences Issued</a:t>
                      </a:r>
                      <a:endParaRPr lang="en-US" sz="1200" dirty="0"/>
                    </a:p>
                  </a:txBody>
                  <a:tcPr/>
                </a:tc>
                <a:tc hMerge="1">
                  <a:txBody>
                    <a:bodyPr/>
                    <a:lstStyle/>
                    <a:p>
                      <a:endParaRPr lang="en-US"/>
                    </a:p>
                  </a:txBody>
                  <a:tcPr/>
                </a:tc>
              </a:tr>
              <a:tr h="320040">
                <a:tc>
                  <a:txBody>
                    <a:bodyPr/>
                    <a:lstStyle/>
                    <a:p>
                      <a:pPr algn="just"/>
                      <a:r>
                        <a:rPr lang="en-US" sz="1200" dirty="0" smtClean="0"/>
                        <a:t>Reiner Wedel</a:t>
                      </a:r>
                    </a:p>
                  </a:txBody>
                  <a:tcPr/>
                </a:tc>
                <a:tc>
                  <a:txBody>
                    <a:bodyPr/>
                    <a:lstStyle/>
                    <a:p>
                      <a:pPr algn="just"/>
                      <a:r>
                        <a:rPr lang="en-US" sz="1200" dirty="0" smtClean="0"/>
                        <a:t>3 Months</a:t>
                      </a:r>
                    </a:p>
                  </a:txBody>
                  <a:tcPr/>
                </a:tc>
              </a:tr>
              <a:tr h="320040">
                <a:tc>
                  <a:txBody>
                    <a:bodyPr/>
                    <a:lstStyle/>
                    <a:p>
                      <a:pPr algn="just"/>
                      <a:r>
                        <a:rPr lang="en-US" sz="1200" dirty="0" smtClean="0"/>
                        <a:t>Thomas Looze</a:t>
                      </a:r>
                    </a:p>
                  </a:txBody>
                  <a:tcPr/>
                </a:tc>
                <a:tc>
                  <a:txBody>
                    <a:bodyPr/>
                    <a:lstStyle/>
                    <a:p>
                      <a:pPr algn="just"/>
                      <a:r>
                        <a:rPr lang="en-US" sz="1200" dirty="0" smtClean="0"/>
                        <a:t>36 Months</a:t>
                      </a:r>
                    </a:p>
                  </a:txBody>
                  <a:tcPr/>
                </a:tc>
              </a:tr>
              <a:tr h="320040">
                <a:tc>
                  <a:txBody>
                    <a:bodyPr/>
                    <a:lstStyle/>
                    <a:p>
                      <a:pPr algn="just"/>
                      <a:r>
                        <a:rPr lang="en-US" sz="1200" dirty="0" smtClean="0"/>
                        <a:t>Kevin Currier</a:t>
                      </a:r>
                    </a:p>
                  </a:txBody>
                  <a:tcPr/>
                </a:tc>
                <a:tc>
                  <a:txBody>
                    <a:bodyPr/>
                    <a:lstStyle/>
                    <a:p>
                      <a:pPr algn="just"/>
                      <a:r>
                        <a:rPr lang="en-US" sz="1200" dirty="0" smtClean="0"/>
                        <a:t>6 Months</a:t>
                      </a:r>
                    </a:p>
                  </a:txBody>
                  <a:tcPr/>
                </a:tc>
              </a:tr>
              <a:tr h="320040">
                <a:tc>
                  <a:txBody>
                    <a:bodyPr/>
                    <a:lstStyle/>
                    <a:p>
                      <a:pPr algn="just"/>
                      <a:r>
                        <a:rPr lang="en-US" sz="1200" dirty="0" smtClean="0"/>
                        <a:t>Paul Bazeley</a:t>
                      </a:r>
                    </a:p>
                  </a:txBody>
                  <a:tcPr/>
                </a:tc>
                <a:tc>
                  <a:txBody>
                    <a:bodyPr/>
                    <a:lstStyle/>
                    <a:p>
                      <a:pPr algn="just"/>
                      <a:r>
                        <a:rPr lang="en-US" sz="1200" dirty="0" smtClean="0"/>
                        <a:t>4 Months</a:t>
                      </a:r>
                    </a:p>
                  </a:txBody>
                  <a:tcPr/>
                </a:tc>
              </a:tr>
              <a:tr h="320040">
                <a:tc>
                  <a:txBody>
                    <a:bodyPr/>
                    <a:lstStyle/>
                    <a:p>
                      <a:pPr algn="just"/>
                      <a:r>
                        <a:rPr lang="en-US" sz="1200" dirty="0" smtClean="0"/>
                        <a:t>Christopher Hall</a:t>
                      </a:r>
                    </a:p>
                  </a:txBody>
                  <a:tcPr/>
                </a:tc>
                <a:tc>
                  <a:txBody>
                    <a:bodyPr/>
                    <a:lstStyle/>
                    <a:p>
                      <a:pPr algn="just"/>
                      <a:r>
                        <a:rPr lang="en-US" sz="1200" dirty="0" smtClean="0"/>
                        <a:t>11</a:t>
                      </a:r>
                      <a:r>
                        <a:rPr lang="en-US" sz="1200" baseline="0" dirty="0" smtClean="0"/>
                        <a:t> Months</a:t>
                      </a:r>
                      <a:endParaRPr lang="en-US" sz="1200" dirty="0" smtClean="0"/>
                    </a:p>
                  </a:txBody>
                  <a:tcPr/>
                </a:tc>
              </a:tr>
              <a:tr h="320040">
                <a:tc>
                  <a:txBody>
                    <a:bodyPr/>
                    <a:lstStyle/>
                    <a:p>
                      <a:pPr algn="just"/>
                      <a:r>
                        <a:rPr lang="en-US" sz="1200" dirty="0" smtClean="0"/>
                        <a:t>Tracy Miller</a:t>
                      </a:r>
                    </a:p>
                  </a:txBody>
                  <a:tcPr/>
                </a:tc>
                <a:tc>
                  <a:txBody>
                    <a:bodyPr/>
                    <a:lstStyle/>
                    <a:p>
                      <a:pPr algn="just"/>
                      <a:r>
                        <a:rPr lang="en-US" sz="1200" dirty="0" smtClean="0"/>
                        <a:t>24-36 Months</a:t>
                      </a:r>
                    </a:p>
                  </a:txBody>
                  <a:tcPr/>
                </a:tc>
              </a:tr>
            </a:tbl>
          </a:graphicData>
        </a:graphic>
      </p:graphicFrame>
    </p:spTree>
    <p:extLst>
      <p:ext uri="{BB962C8B-B14F-4D97-AF65-F5344CB8AC3E}">
        <p14:creationId xmlns:p14="http://schemas.microsoft.com/office/powerpoint/2010/main" val="734460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Liability</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22</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sp>
        <p:nvSpPr>
          <p:cNvPr id="6" name="Content Placeholder 5"/>
          <p:cNvSpPr>
            <a:spLocks noGrp="1"/>
          </p:cNvSpPr>
          <p:nvPr>
            <p:ph idx="1"/>
          </p:nvPr>
        </p:nvSpPr>
        <p:spPr/>
        <p:txBody>
          <a:bodyPr/>
          <a:lstStyle/>
          <a:p>
            <a:r>
              <a:rPr lang="en-US" sz="1800" dirty="0"/>
              <a:t>“[I]t is </a:t>
            </a:r>
            <a:r>
              <a:rPr lang="en-US" sz="1800" u="sng" dirty="0"/>
              <a:t>participation</a:t>
            </a:r>
            <a:r>
              <a:rPr lang="en-US" sz="1800" dirty="0"/>
              <a:t> in the decision to act in violation of the MBTFA that controls, not whether there was a subjective intent to defraud or obtain personal financial benefit</a:t>
            </a:r>
            <a:r>
              <a:rPr lang="en-US" sz="1800" dirty="0" smtClean="0"/>
              <a:t>.”</a:t>
            </a:r>
            <a:endParaRPr lang="en-US" sz="1800" dirty="0"/>
          </a:p>
        </p:txBody>
      </p:sp>
      <p:sp>
        <p:nvSpPr>
          <p:cNvPr id="7" name="Text Placeholder 4"/>
          <p:cNvSpPr txBox="1">
            <a:spLocks/>
          </p:cNvSpPr>
          <p:nvPr/>
        </p:nvSpPr>
        <p:spPr>
          <a:xfrm>
            <a:off x="457199" y="2616186"/>
            <a:ext cx="8229600" cy="276999"/>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800" b="0" kern="1200" baseline="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Windrush Inc. v. Vanpopering</a:t>
            </a:r>
            <a:endParaRPr lang="en-US" dirty="0"/>
          </a:p>
        </p:txBody>
      </p:sp>
    </p:spTree>
    <p:extLst>
      <p:ext uri="{BB962C8B-B14F-4D97-AF65-F5344CB8AC3E}">
        <p14:creationId xmlns:p14="http://schemas.microsoft.com/office/powerpoint/2010/main" val="2895514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Liability</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23</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sp>
        <p:nvSpPr>
          <p:cNvPr id="6" name="Content Placeholder 5"/>
          <p:cNvSpPr>
            <a:spLocks noGrp="1"/>
          </p:cNvSpPr>
          <p:nvPr>
            <p:ph idx="1"/>
          </p:nvPr>
        </p:nvSpPr>
        <p:spPr>
          <a:xfrm>
            <a:off x="643179" y="3259810"/>
            <a:ext cx="1239864" cy="521776"/>
          </a:xfrm>
        </p:spPr>
        <p:txBody>
          <a:bodyPr/>
          <a:lstStyle/>
          <a:p>
            <a:r>
              <a:rPr lang="en-US" dirty="0" smtClean="0">
                <a:solidFill>
                  <a:schemeClr val="accent1"/>
                </a:solidFill>
              </a:rPr>
              <a:t>Participation &amp; Liability</a:t>
            </a:r>
            <a:endParaRPr lang="en-US" dirty="0">
              <a:solidFill>
                <a:schemeClr val="accent1"/>
              </a:solidFill>
            </a:endParaRPr>
          </a:p>
        </p:txBody>
      </p:sp>
      <p:sp>
        <p:nvSpPr>
          <p:cNvPr id="7" name="Left-Right Arrow 6"/>
          <p:cNvSpPr/>
          <p:nvPr/>
        </p:nvSpPr>
        <p:spPr>
          <a:xfrm>
            <a:off x="1960535" y="3307596"/>
            <a:ext cx="5176434" cy="42620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5"/>
          <p:cNvSpPr txBox="1">
            <a:spLocks/>
          </p:cNvSpPr>
          <p:nvPr/>
        </p:nvSpPr>
        <p:spPr>
          <a:xfrm>
            <a:off x="7273870" y="3307596"/>
            <a:ext cx="1428427" cy="521776"/>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accent1"/>
                </a:solidFill>
              </a:rPr>
              <a:t>No Participation or Liability</a:t>
            </a:r>
            <a:endParaRPr lang="en-US" dirty="0">
              <a:solidFill>
                <a:schemeClr val="accent1"/>
              </a:solidFill>
            </a:endParaRPr>
          </a:p>
        </p:txBody>
      </p:sp>
      <p:sp>
        <p:nvSpPr>
          <p:cNvPr id="9" name="Content Placeholder 5"/>
          <p:cNvSpPr txBox="1">
            <a:spLocks/>
          </p:cNvSpPr>
          <p:nvPr/>
        </p:nvSpPr>
        <p:spPr>
          <a:xfrm>
            <a:off x="4039419" y="3651203"/>
            <a:ext cx="1126179" cy="260888"/>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t>No Bright Line</a:t>
            </a:r>
            <a:endParaRPr lang="en-US" sz="1200" dirty="0"/>
          </a:p>
        </p:txBody>
      </p:sp>
      <p:sp>
        <p:nvSpPr>
          <p:cNvPr id="18" name="Rectangle 14"/>
          <p:cNvSpPr>
            <a:spLocks noChangeArrowheads="1"/>
          </p:cNvSpPr>
          <p:nvPr/>
        </p:nvSpPr>
        <p:spPr bwMode="auto">
          <a:xfrm>
            <a:off x="2202722" y="2458109"/>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Deciding to hold Payment</a:t>
            </a:r>
            <a:endParaRPr lang="en-GB" sz="1100" dirty="0">
              <a:latin typeface="Arial" pitchFamily="34" charset="0"/>
            </a:endParaRPr>
          </a:p>
        </p:txBody>
      </p:sp>
      <p:sp>
        <p:nvSpPr>
          <p:cNvPr id="24" name="Rectangle 14"/>
          <p:cNvSpPr>
            <a:spLocks noChangeArrowheads="1"/>
          </p:cNvSpPr>
          <p:nvPr/>
        </p:nvSpPr>
        <p:spPr bwMode="auto">
          <a:xfrm>
            <a:off x="3402509" y="2459506"/>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Deciding who gets paid</a:t>
            </a:r>
            <a:endParaRPr lang="en-GB" sz="1100" dirty="0">
              <a:latin typeface="Arial" pitchFamily="34" charset="0"/>
            </a:endParaRPr>
          </a:p>
        </p:txBody>
      </p:sp>
      <p:sp>
        <p:nvSpPr>
          <p:cNvPr id="39" name="Rectangle 14"/>
          <p:cNvSpPr>
            <a:spLocks noChangeArrowheads="1"/>
          </p:cNvSpPr>
          <p:nvPr/>
        </p:nvSpPr>
        <p:spPr bwMode="auto">
          <a:xfrm>
            <a:off x="4601393" y="2459506"/>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Wire Transfers</a:t>
            </a:r>
            <a:endParaRPr lang="en-GB" sz="1100" dirty="0">
              <a:latin typeface="Arial" pitchFamily="34" charset="0"/>
            </a:endParaRPr>
          </a:p>
        </p:txBody>
      </p:sp>
      <p:sp>
        <p:nvSpPr>
          <p:cNvPr id="44" name="Rectangle 14"/>
          <p:cNvSpPr>
            <a:spLocks noChangeArrowheads="1"/>
          </p:cNvSpPr>
          <p:nvPr/>
        </p:nvSpPr>
        <p:spPr bwMode="auto">
          <a:xfrm>
            <a:off x="5801180" y="2460903"/>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lvl="0" algn="ctr" fontAlgn="base">
              <a:spcBef>
                <a:spcPct val="0"/>
              </a:spcBef>
              <a:spcAft>
                <a:spcPct val="0"/>
              </a:spcAft>
            </a:pPr>
            <a:r>
              <a:rPr lang="en-GB" sz="1100" dirty="0">
                <a:latin typeface="Arial" pitchFamily="34" charset="0"/>
              </a:rPr>
              <a:t>Deductive CO’s</a:t>
            </a:r>
          </a:p>
        </p:txBody>
      </p:sp>
      <p:sp>
        <p:nvSpPr>
          <p:cNvPr id="69" name="Rectangle 14"/>
          <p:cNvSpPr>
            <a:spLocks noChangeArrowheads="1"/>
          </p:cNvSpPr>
          <p:nvPr/>
        </p:nvSpPr>
        <p:spPr bwMode="auto">
          <a:xfrm>
            <a:off x="2202289" y="3910588"/>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Allowing Overdraft</a:t>
            </a:r>
            <a:endParaRPr lang="en-GB" sz="1100" dirty="0">
              <a:latin typeface="Arial" pitchFamily="34" charset="0"/>
            </a:endParaRPr>
          </a:p>
        </p:txBody>
      </p:sp>
      <p:sp>
        <p:nvSpPr>
          <p:cNvPr id="74" name="Rectangle 14"/>
          <p:cNvSpPr>
            <a:spLocks noChangeArrowheads="1"/>
          </p:cNvSpPr>
          <p:nvPr/>
        </p:nvSpPr>
        <p:spPr bwMode="auto">
          <a:xfrm>
            <a:off x="4602508" y="3911985"/>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Cash Flow Management</a:t>
            </a:r>
            <a:endParaRPr lang="en-GB" sz="1100" dirty="0">
              <a:latin typeface="Arial" pitchFamily="34" charset="0"/>
            </a:endParaRPr>
          </a:p>
        </p:txBody>
      </p:sp>
      <p:sp>
        <p:nvSpPr>
          <p:cNvPr id="79" name="Rectangle 14"/>
          <p:cNvSpPr>
            <a:spLocks noChangeArrowheads="1"/>
          </p:cNvSpPr>
          <p:nvPr/>
        </p:nvSpPr>
        <p:spPr bwMode="auto">
          <a:xfrm>
            <a:off x="5800746" y="3911985"/>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Authorizing Account Sweeps</a:t>
            </a:r>
            <a:endParaRPr lang="en-GB" sz="1100" dirty="0">
              <a:latin typeface="Arial" pitchFamily="34" charset="0"/>
            </a:endParaRPr>
          </a:p>
        </p:txBody>
      </p:sp>
      <p:sp>
        <p:nvSpPr>
          <p:cNvPr id="84" name="Rectangle 14"/>
          <p:cNvSpPr>
            <a:spLocks noChangeArrowheads="1"/>
          </p:cNvSpPr>
          <p:nvPr/>
        </p:nvSpPr>
        <p:spPr bwMode="auto">
          <a:xfrm>
            <a:off x="3402508" y="3910588"/>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Writing Checks</a:t>
            </a:r>
            <a:endParaRPr lang="en-GB" sz="1100" dirty="0">
              <a:latin typeface="Arial" pitchFamily="34" charset="0"/>
            </a:endParaRPr>
          </a:p>
        </p:txBody>
      </p:sp>
    </p:spTree>
    <p:extLst>
      <p:ext uri="{BB962C8B-B14F-4D97-AF65-F5344CB8AC3E}">
        <p14:creationId xmlns:p14="http://schemas.microsoft.com/office/powerpoint/2010/main" val="1129968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Liability</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24</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sp>
        <p:nvSpPr>
          <p:cNvPr id="6" name="Content Placeholder 5"/>
          <p:cNvSpPr>
            <a:spLocks noGrp="1"/>
          </p:cNvSpPr>
          <p:nvPr>
            <p:ph idx="1"/>
          </p:nvPr>
        </p:nvSpPr>
        <p:spPr>
          <a:xfrm>
            <a:off x="643179" y="3368296"/>
            <a:ext cx="1239864" cy="521776"/>
          </a:xfrm>
        </p:spPr>
        <p:txBody>
          <a:bodyPr/>
          <a:lstStyle/>
          <a:p>
            <a:pPr algn="r"/>
            <a:r>
              <a:rPr lang="en-US" dirty="0" smtClean="0">
                <a:solidFill>
                  <a:schemeClr val="accent1"/>
                </a:solidFill>
              </a:rPr>
              <a:t>High</a:t>
            </a:r>
            <a:endParaRPr lang="en-US" dirty="0">
              <a:solidFill>
                <a:schemeClr val="accent1"/>
              </a:solidFill>
            </a:endParaRPr>
          </a:p>
        </p:txBody>
      </p:sp>
      <p:sp>
        <p:nvSpPr>
          <p:cNvPr id="7" name="Left-Right Arrow 6"/>
          <p:cNvSpPr/>
          <p:nvPr/>
        </p:nvSpPr>
        <p:spPr>
          <a:xfrm>
            <a:off x="1960535" y="3307596"/>
            <a:ext cx="5176434" cy="42620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5"/>
          <p:cNvSpPr txBox="1">
            <a:spLocks/>
          </p:cNvSpPr>
          <p:nvPr/>
        </p:nvSpPr>
        <p:spPr>
          <a:xfrm>
            <a:off x="7273870" y="3416082"/>
            <a:ext cx="1428427" cy="521776"/>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accent1"/>
                </a:solidFill>
              </a:rPr>
              <a:t>Low</a:t>
            </a:r>
            <a:endParaRPr lang="en-US" dirty="0">
              <a:solidFill>
                <a:schemeClr val="accent1"/>
              </a:solidFill>
            </a:endParaRPr>
          </a:p>
        </p:txBody>
      </p:sp>
      <p:sp>
        <p:nvSpPr>
          <p:cNvPr id="9" name="Content Placeholder 5"/>
          <p:cNvSpPr txBox="1">
            <a:spLocks/>
          </p:cNvSpPr>
          <p:nvPr/>
        </p:nvSpPr>
        <p:spPr>
          <a:xfrm>
            <a:off x="4039419" y="3651203"/>
            <a:ext cx="1126179" cy="260888"/>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t>No Bright Line</a:t>
            </a:r>
            <a:endParaRPr lang="en-US" sz="1200" dirty="0"/>
          </a:p>
        </p:txBody>
      </p:sp>
      <p:sp>
        <p:nvSpPr>
          <p:cNvPr id="18" name="Rectangle 14"/>
          <p:cNvSpPr>
            <a:spLocks noChangeArrowheads="1"/>
          </p:cNvSpPr>
          <p:nvPr/>
        </p:nvSpPr>
        <p:spPr bwMode="auto">
          <a:xfrm>
            <a:off x="2202722" y="2458109"/>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CEO</a:t>
            </a:r>
            <a:endParaRPr lang="en-GB" sz="1100" dirty="0">
              <a:latin typeface="Arial" pitchFamily="34" charset="0"/>
            </a:endParaRPr>
          </a:p>
        </p:txBody>
      </p:sp>
      <p:sp>
        <p:nvSpPr>
          <p:cNvPr id="24" name="Rectangle 14"/>
          <p:cNvSpPr>
            <a:spLocks noChangeArrowheads="1"/>
          </p:cNvSpPr>
          <p:nvPr/>
        </p:nvSpPr>
        <p:spPr bwMode="auto">
          <a:xfrm>
            <a:off x="3402509" y="2459506"/>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COO</a:t>
            </a:r>
            <a:endParaRPr lang="en-GB" sz="1100" dirty="0">
              <a:latin typeface="Arial" pitchFamily="34" charset="0"/>
            </a:endParaRPr>
          </a:p>
        </p:txBody>
      </p:sp>
      <p:sp>
        <p:nvSpPr>
          <p:cNvPr id="39" name="Rectangle 14"/>
          <p:cNvSpPr>
            <a:spLocks noChangeArrowheads="1"/>
          </p:cNvSpPr>
          <p:nvPr/>
        </p:nvSpPr>
        <p:spPr bwMode="auto">
          <a:xfrm>
            <a:off x="4601393" y="2459506"/>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CFO</a:t>
            </a:r>
            <a:endParaRPr lang="en-GB" sz="1100" dirty="0">
              <a:latin typeface="Arial" pitchFamily="34" charset="0"/>
            </a:endParaRPr>
          </a:p>
        </p:txBody>
      </p:sp>
      <p:sp>
        <p:nvSpPr>
          <p:cNvPr id="44" name="Rectangle 14"/>
          <p:cNvSpPr>
            <a:spLocks noChangeArrowheads="1"/>
          </p:cNvSpPr>
          <p:nvPr/>
        </p:nvSpPr>
        <p:spPr bwMode="auto">
          <a:xfrm>
            <a:off x="5801180" y="2460903"/>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lvl="0" algn="ctr" fontAlgn="base">
              <a:spcBef>
                <a:spcPct val="0"/>
              </a:spcBef>
              <a:spcAft>
                <a:spcPct val="0"/>
              </a:spcAft>
            </a:pPr>
            <a:r>
              <a:rPr lang="en-GB" sz="1100" dirty="0" smtClean="0">
                <a:latin typeface="Arial" pitchFamily="34" charset="0"/>
              </a:rPr>
              <a:t>Superintendent</a:t>
            </a:r>
            <a:endParaRPr lang="en-GB" sz="1100" dirty="0">
              <a:latin typeface="Arial" pitchFamily="34" charset="0"/>
            </a:endParaRPr>
          </a:p>
        </p:txBody>
      </p:sp>
      <p:sp>
        <p:nvSpPr>
          <p:cNvPr id="69" name="Rectangle 14"/>
          <p:cNvSpPr>
            <a:spLocks noChangeArrowheads="1"/>
          </p:cNvSpPr>
          <p:nvPr/>
        </p:nvSpPr>
        <p:spPr bwMode="auto">
          <a:xfrm>
            <a:off x="2202289" y="3910588"/>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Controller</a:t>
            </a:r>
            <a:endParaRPr lang="en-GB" sz="1100" dirty="0">
              <a:latin typeface="Arial" pitchFamily="34" charset="0"/>
            </a:endParaRPr>
          </a:p>
        </p:txBody>
      </p:sp>
      <p:sp>
        <p:nvSpPr>
          <p:cNvPr id="74" name="Rectangle 14"/>
          <p:cNvSpPr>
            <a:spLocks noChangeArrowheads="1"/>
          </p:cNvSpPr>
          <p:nvPr/>
        </p:nvSpPr>
        <p:spPr bwMode="auto">
          <a:xfrm>
            <a:off x="4602508" y="3911985"/>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Project Manager</a:t>
            </a:r>
            <a:endParaRPr lang="en-GB" sz="1100" dirty="0">
              <a:latin typeface="Arial" pitchFamily="34" charset="0"/>
            </a:endParaRPr>
          </a:p>
        </p:txBody>
      </p:sp>
      <p:sp>
        <p:nvSpPr>
          <p:cNvPr id="79" name="Rectangle 14"/>
          <p:cNvSpPr>
            <a:spLocks noChangeArrowheads="1"/>
          </p:cNvSpPr>
          <p:nvPr/>
        </p:nvSpPr>
        <p:spPr bwMode="auto">
          <a:xfrm>
            <a:off x="5800746" y="3911985"/>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Administrative Staff</a:t>
            </a:r>
            <a:endParaRPr lang="en-GB" sz="1100" dirty="0">
              <a:latin typeface="Arial" pitchFamily="34" charset="0"/>
            </a:endParaRPr>
          </a:p>
        </p:txBody>
      </p:sp>
      <p:sp>
        <p:nvSpPr>
          <p:cNvPr id="84" name="Rectangle 14"/>
          <p:cNvSpPr>
            <a:spLocks noChangeArrowheads="1"/>
          </p:cNvSpPr>
          <p:nvPr/>
        </p:nvSpPr>
        <p:spPr bwMode="auto">
          <a:xfrm>
            <a:off x="3402508" y="3910588"/>
            <a:ext cx="1170121" cy="649072"/>
          </a:xfrm>
          <a:prstGeom prst="rect">
            <a:avLst/>
          </a:prstGeom>
          <a:solidFill>
            <a:schemeClr val="accent6">
              <a:lumMod val="20000"/>
              <a:lumOff val="80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100" dirty="0" smtClean="0">
                <a:latin typeface="Arial" pitchFamily="34" charset="0"/>
              </a:rPr>
              <a:t>Accounting Staff</a:t>
            </a:r>
            <a:endParaRPr lang="en-GB" sz="1100" dirty="0">
              <a:latin typeface="Arial" pitchFamily="34" charset="0"/>
            </a:endParaRPr>
          </a:p>
        </p:txBody>
      </p:sp>
    </p:spTree>
    <p:extLst>
      <p:ext uri="{BB962C8B-B14F-4D97-AF65-F5344CB8AC3E}">
        <p14:creationId xmlns:p14="http://schemas.microsoft.com/office/powerpoint/2010/main" val="865225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Structure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25</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cxnSp>
        <p:nvCxnSpPr>
          <p:cNvPr id="17" name="Straight Connector 16"/>
          <p:cNvCxnSpPr>
            <a:endCxn id="15" idx="0"/>
          </p:cNvCxnSpPr>
          <p:nvPr/>
        </p:nvCxnSpPr>
        <p:spPr>
          <a:xfrm>
            <a:off x="2986034" y="2687894"/>
            <a:ext cx="1" cy="520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31725" y="2687893"/>
            <a:ext cx="0" cy="520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ChangeArrowheads="1"/>
          </p:cNvSpPr>
          <p:nvPr/>
        </p:nvSpPr>
        <p:spPr bwMode="gray">
          <a:xfrm>
            <a:off x="3845802" y="1687195"/>
            <a:ext cx="1441009" cy="480336"/>
          </a:xfrm>
          <a:prstGeom prst="rect">
            <a:avLst/>
          </a:prstGeom>
          <a:solidFill>
            <a:schemeClr val="accent1"/>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Lamar</a:t>
            </a:r>
            <a:endParaRPr kumimoji="0" lang="en-GB" sz="1800" b="0" i="0" u="none" strike="noStrike" cap="none" normalizeH="0" baseline="0" dirty="0" smtClean="0">
              <a:ln>
                <a:noFill/>
              </a:ln>
              <a:solidFill>
                <a:schemeClr val="tx1"/>
              </a:solidFill>
              <a:effectLst/>
              <a:latin typeface="Arial" pitchFamily="34" charset="0"/>
            </a:endParaRPr>
          </a:p>
        </p:txBody>
      </p:sp>
      <p:sp>
        <p:nvSpPr>
          <p:cNvPr id="8" name="Rectangle 22"/>
          <p:cNvSpPr>
            <a:spLocks noChangeArrowheads="1"/>
          </p:cNvSpPr>
          <p:nvPr/>
        </p:nvSpPr>
        <p:spPr bwMode="auto">
          <a:xfrm>
            <a:off x="685257"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lvl="0" algn="ctr"/>
            <a:r>
              <a:rPr lang="en-GB" sz="1200" b="1" dirty="0" smtClean="0">
                <a:latin typeface="Arial" pitchFamily="34" charset="0"/>
              </a:rPr>
              <a:t>Blauwkamp</a:t>
            </a:r>
          </a:p>
          <a:p>
            <a:pPr lvl="0" algn="ctr"/>
            <a:r>
              <a:rPr lang="en-GB" sz="1200" dirty="0" smtClean="0">
                <a:latin typeface="Arial" pitchFamily="34" charset="0"/>
              </a:rPr>
              <a:t>President/CEO</a:t>
            </a:r>
            <a:endParaRPr lang="en-GB" sz="1200" dirty="0">
              <a:latin typeface="Arial" pitchFamily="34" charset="0"/>
            </a:endParaRPr>
          </a:p>
        </p:txBody>
      </p:sp>
      <p:sp>
        <p:nvSpPr>
          <p:cNvPr id="9" name="Rectangle 23"/>
          <p:cNvSpPr>
            <a:spLocks noChangeArrowheads="1"/>
          </p:cNvSpPr>
          <p:nvPr/>
        </p:nvSpPr>
        <p:spPr bwMode="auto">
          <a:xfrm>
            <a:off x="3847471"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lvl="0" algn="ctr" fontAlgn="base">
              <a:spcBef>
                <a:spcPct val="0"/>
              </a:spcBef>
              <a:spcAft>
                <a:spcPct val="0"/>
              </a:spcAft>
            </a:pPr>
            <a:r>
              <a:rPr lang="en-GB" sz="1200" b="1" dirty="0" smtClean="0">
                <a:latin typeface="Arial" pitchFamily="34" charset="0"/>
              </a:rPr>
              <a:t>Wickstra</a:t>
            </a:r>
          </a:p>
          <a:p>
            <a:pPr lvl="0" algn="ctr" fontAlgn="base">
              <a:spcBef>
                <a:spcPct val="0"/>
              </a:spcBef>
              <a:spcAft>
                <a:spcPct val="0"/>
              </a:spcAft>
            </a:pPr>
            <a:r>
              <a:rPr lang="en-GB" sz="1200" dirty="0" smtClean="0">
                <a:latin typeface="Arial" pitchFamily="34" charset="0"/>
              </a:rPr>
              <a:t>CFO/VP </a:t>
            </a:r>
            <a:r>
              <a:rPr lang="en-GB" sz="1200" dirty="0">
                <a:latin typeface="Arial" pitchFamily="34" charset="0"/>
              </a:rPr>
              <a:t>of </a:t>
            </a:r>
            <a:r>
              <a:rPr lang="en-GB" sz="1200" dirty="0" smtClean="0">
                <a:latin typeface="Arial" pitchFamily="34" charset="0"/>
              </a:rPr>
              <a:t>Finance</a:t>
            </a:r>
            <a:endParaRPr lang="en-GB" sz="1200" dirty="0">
              <a:latin typeface="Arial" pitchFamily="34" charset="0"/>
            </a:endParaRPr>
          </a:p>
        </p:txBody>
      </p:sp>
      <p:sp>
        <p:nvSpPr>
          <p:cNvPr id="10" name="Rectangle 24"/>
          <p:cNvSpPr>
            <a:spLocks noChangeArrowheads="1"/>
          </p:cNvSpPr>
          <p:nvPr/>
        </p:nvSpPr>
        <p:spPr bwMode="auto">
          <a:xfrm>
            <a:off x="7009684"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Nyhuis</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VP Construction</a:t>
            </a:r>
            <a:endParaRPr kumimoji="0" lang="en-GB" sz="1800" i="0" u="none" strike="noStrike" cap="none" normalizeH="0" baseline="0" dirty="0" smtClean="0">
              <a:ln>
                <a:noFill/>
              </a:ln>
              <a:solidFill>
                <a:schemeClr val="tx1"/>
              </a:solidFill>
              <a:effectLst/>
              <a:latin typeface="Arial" pitchFamily="34" charset="0"/>
            </a:endParaRPr>
          </a:p>
        </p:txBody>
      </p:sp>
      <p:cxnSp>
        <p:nvCxnSpPr>
          <p:cNvPr id="11" name="AutoShape 34"/>
          <p:cNvCxnSpPr>
            <a:cxnSpLocks noChangeShapeType="1"/>
          </p:cNvCxnSpPr>
          <p:nvPr/>
        </p:nvCxnSpPr>
        <p:spPr bwMode="auto">
          <a:xfrm rot="5400000">
            <a:off x="2465670" y="1107623"/>
            <a:ext cx="1040728" cy="3160545"/>
          </a:xfrm>
          <a:prstGeom prst="bentConnector3">
            <a:avLst>
              <a:gd name="adj1" fmla="val 50000"/>
            </a:avLst>
          </a:prstGeom>
          <a:noFill/>
          <a:ln w="9525">
            <a:solidFill>
              <a:schemeClr val="tx1"/>
            </a:solidFill>
            <a:miter lim="800000"/>
            <a:headEnd/>
            <a:tailEnd/>
          </a:ln>
        </p:spPr>
      </p:cxnSp>
      <p:cxnSp>
        <p:nvCxnSpPr>
          <p:cNvPr id="12" name="AutoShape 35"/>
          <p:cNvCxnSpPr>
            <a:cxnSpLocks noChangeShapeType="1"/>
          </p:cNvCxnSpPr>
          <p:nvPr/>
        </p:nvCxnSpPr>
        <p:spPr bwMode="auto">
          <a:xfrm rot="16200000" flipH="1">
            <a:off x="5627883" y="1105954"/>
            <a:ext cx="1040728" cy="3163882"/>
          </a:xfrm>
          <a:prstGeom prst="bentConnector3">
            <a:avLst>
              <a:gd name="adj1" fmla="val 50000"/>
            </a:avLst>
          </a:prstGeom>
          <a:noFill/>
          <a:ln w="9525">
            <a:solidFill>
              <a:schemeClr val="tx1"/>
            </a:solidFill>
            <a:miter lim="800000"/>
            <a:headEnd/>
            <a:tailEnd/>
          </a:ln>
        </p:spPr>
      </p:cxnSp>
      <p:cxnSp>
        <p:nvCxnSpPr>
          <p:cNvPr id="13" name="AutoShape 36"/>
          <p:cNvCxnSpPr>
            <a:cxnSpLocks noChangeShapeType="1"/>
          </p:cNvCxnSpPr>
          <p:nvPr/>
        </p:nvCxnSpPr>
        <p:spPr bwMode="auto">
          <a:xfrm rot="16200000" flipH="1">
            <a:off x="4046777" y="2687061"/>
            <a:ext cx="1040728" cy="1668"/>
          </a:xfrm>
          <a:prstGeom prst="bentConnector3">
            <a:avLst>
              <a:gd name="adj1" fmla="val 50000"/>
            </a:avLst>
          </a:prstGeom>
          <a:noFill/>
          <a:ln w="9525">
            <a:solidFill>
              <a:schemeClr val="tx1"/>
            </a:solidFill>
            <a:miter lim="800000"/>
            <a:headEnd/>
            <a:tailEnd/>
          </a:ln>
        </p:spPr>
      </p:cxnSp>
      <p:sp>
        <p:nvSpPr>
          <p:cNvPr id="14" name="Rectangle 24"/>
          <p:cNvSpPr>
            <a:spLocks noChangeArrowheads="1"/>
          </p:cNvSpPr>
          <p:nvPr/>
        </p:nvSpPr>
        <p:spPr bwMode="auto">
          <a:xfrm>
            <a:off x="5427743"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Vanbeek</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VP Accounting</a:t>
            </a:r>
            <a:endParaRPr kumimoji="0" lang="en-GB" sz="1800" i="0" u="none" strike="noStrike" cap="none" normalizeH="0" baseline="0" dirty="0" smtClean="0">
              <a:ln>
                <a:noFill/>
              </a:ln>
              <a:solidFill>
                <a:schemeClr val="tx1"/>
              </a:solidFill>
              <a:effectLst/>
              <a:latin typeface="Arial" pitchFamily="34" charset="0"/>
            </a:endParaRPr>
          </a:p>
        </p:txBody>
      </p:sp>
      <p:sp>
        <p:nvSpPr>
          <p:cNvPr id="15" name="Rectangle 24"/>
          <p:cNvSpPr>
            <a:spLocks noChangeArrowheads="1"/>
          </p:cNvSpPr>
          <p:nvPr/>
        </p:nvSpPr>
        <p:spPr bwMode="auto">
          <a:xfrm>
            <a:off x="2265530" y="3208261"/>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Holmes</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Executive VP</a:t>
            </a:r>
            <a:endParaRPr kumimoji="0" lang="en-GB" sz="180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691900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Structure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26</a:t>
            </a:fld>
            <a:endParaRPr lang="en-US" dirty="0"/>
          </a:p>
        </p:txBody>
      </p:sp>
      <p:sp>
        <p:nvSpPr>
          <p:cNvPr id="5" name="Text Placeholder 4"/>
          <p:cNvSpPr>
            <a:spLocks noGrp="1"/>
          </p:cNvSpPr>
          <p:nvPr>
            <p:ph type="body" sz="quarter" idx="13"/>
          </p:nvPr>
        </p:nvSpPr>
        <p:spPr/>
        <p:txBody>
          <a:bodyPr/>
          <a:lstStyle/>
          <a:p>
            <a:r>
              <a:rPr lang="en-US" dirty="0" smtClean="0"/>
              <a:t>Protecting You and Your Organization</a:t>
            </a:r>
            <a:endParaRPr lang="en-US" dirty="0"/>
          </a:p>
        </p:txBody>
      </p:sp>
      <p:cxnSp>
        <p:nvCxnSpPr>
          <p:cNvPr id="17" name="Straight Connector 16"/>
          <p:cNvCxnSpPr>
            <a:endCxn id="15" idx="0"/>
          </p:cNvCxnSpPr>
          <p:nvPr/>
        </p:nvCxnSpPr>
        <p:spPr>
          <a:xfrm>
            <a:off x="2986034" y="2687894"/>
            <a:ext cx="1" cy="520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31725" y="2687893"/>
            <a:ext cx="0" cy="520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ChangeArrowheads="1"/>
          </p:cNvSpPr>
          <p:nvPr/>
        </p:nvSpPr>
        <p:spPr bwMode="gray">
          <a:xfrm>
            <a:off x="3845802" y="1687195"/>
            <a:ext cx="1441009" cy="480336"/>
          </a:xfrm>
          <a:prstGeom prst="rect">
            <a:avLst/>
          </a:prstGeom>
          <a:solidFill>
            <a:schemeClr val="accent1"/>
          </a:solidFill>
          <a:ln w="6350">
            <a:noFill/>
            <a:miter lim="800000"/>
            <a:headEnd type="none" w="sm" len="sm"/>
            <a:tailEnd type="none" w="sm" len="sm"/>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Lamar</a:t>
            </a:r>
            <a:endParaRPr kumimoji="0" lang="en-GB" sz="1800" b="0" i="0" u="none" strike="noStrike" cap="none" normalizeH="0" baseline="0" dirty="0" smtClean="0">
              <a:ln>
                <a:noFill/>
              </a:ln>
              <a:solidFill>
                <a:schemeClr val="tx1"/>
              </a:solidFill>
              <a:effectLst/>
              <a:latin typeface="Arial" pitchFamily="34" charset="0"/>
            </a:endParaRPr>
          </a:p>
        </p:txBody>
      </p:sp>
      <p:sp>
        <p:nvSpPr>
          <p:cNvPr id="8" name="Rectangle 22"/>
          <p:cNvSpPr>
            <a:spLocks noChangeArrowheads="1"/>
          </p:cNvSpPr>
          <p:nvPr/>
        </p:nvSpPr>
        <p:spPr bwMode="auto">
          <a:xfrm>
            <a:off x="685257"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t" anchorCtr="0" compatLnSpc="1">
            <a:prstTxWarp prst="textNoShape">
              <a:avLst/>
            </a:prstTxWarp>
          </a:bodyPr>
          <a:lstStyle/>
          <a:p>
            <a:pPr lvl="0" algn="ctr"/>
            <a:r>
              <a:rPr lang="en-GB" sz="1200" b="1" dirty="0" smtClean="0">
                <a:latin typeface="Arial" pitchFamily="34" charset="0"/>
              </a:rPr>
              <a:t>Blauwkamp</a:t>
            </a:r>
          </a:p>
          <a:p>
            <a:pPr lvl="0" algn="ctr"/>
            <a:r>
              <a:rPr lang="en-GB" sz="1200" dirty="0" smtClean="0">
                <a:latin typeface="Arial" pitchFamily="34" charset="0"/>
              </a:rPr>
              <a:t>President/CEO</a:t>
            </a:r>
          </a:p>
          <a:p>
            <a:pPr lvl="0" algn="ctr"/>
            <a:r>
              <a:rPr lang="en-GB" sz="1200" dirty="0" smtClean="0">
                <a:latin typeface="Arial" pitchFamily="34" charset="0"/>
              </a:rPr>
              <a:t>17</a:t>
            </a:r>
            <a:endParaRPr lang="en-GB" sz="1200" dirty="0">
              <a:latin typeface="Arial" pitchFamily="34" charset="0"/>
            </a:endParaRPr>
          </a:p>
        </p:txBody>
      </p:sp>
      <p:sp>
        <p:nvSpPr>
          <p:cNvPr id="9" name="Rectangle 23"/>
          <p:cNvSpPr>
            <a:spLocks noChangeArrowheads="1"/>
          </p:cNvSpPr>
          <p:nvPr/>
        </p:nvSpPr>
        <p:spPr bwMode="auto">
          <a:xfrm>
            <a:off x="3847471"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t" anchorCtr="0" compatLnSpc="1">
            <a:prstTxWarp prst="textNoShape">
              <a:avLst/>
            </a:prstTxWarp>
          </a:bodyPr>
          <a:lstStyle/>
          <a:p>
            <a:pPr lvl="0" algn="ctr" fontAlgn="base">
              <a:spcBef>
                <a:spcPct val="0"/>
              </a:spcBef>
              <a:spcAft>
                <a:spcPct val="0"/>
              </a:spcAft>
            </a:pPr>
            <a:r>
              <a:rPr lang="en-GB" sz="1200" b="1" dirty="0" smtClean="0">
                <a:latin typeface="Arial" pitchFamily="34" charset="0"/>
              </a:rPr>
              <a:t>Wickstra</a:t>
            </a:r>
          </a:p>
          <a:p>
            <a:pPr lvl="0" algn="ctr" fontAlgn="base">
              <a:spcBef>
                <a:spcPct val="0"/>
              </a:spcBef>
              <a:spcAft>
                <a:spcPct val="0"/>
              </a:spcAft>
            </a:pPr>
            <a:r>
              <a:rPr lang="en-GB" sz="1200" dirty="0" smtClean="0">
                <a:latin typeface="Arial" pitchFamily="34" charset="0"/>
              </a:rPr>
              <a:t>CFO/VP </a:t>
            </a:r>
            <a:r>
              <a:rPr lang="en-GB" sz="1200" dirty="0">
                <a:latin typeface="Arial" pitchFamily="34" charset="0"/>
              </a:rPr>
              <a:t>of </a:t>
            </a:r>
            <a:r>
              <a:rPr lang="en-GB" sz="1200" dirty="0" smtClean="0">
                <a:latin typeface="Arial" pitchFamily="34" charset="0"/>
              </a:rPr>
              <a:t>Finance</a:t>
            </a:r>
          </a:p>
          <a:p>
            <a:pPr lvl="0" algn="ctr" fontAlgn="base">
              <a:spcBef>
                <a:spcPct val="0"/>
              </a:spcBef>
              <a:spcAft>
                <a:spcPct val="0"/>
              </a:spcAft>
            </a:pPr>
            <a:r>
              <a:rPr lang="en-GB" sz="1200" dirty="0">
                <a:latin typeface="Arial" pitchFamily="34" charset="0"/>
              </a:rPr>
              <a:t>1</a:t>
            </a:r>
          </a:p>
        </p:txBody>
      </p:sp>
      <p:sp>
        <p:nvSpPr>
          <p:cNvPr id="10" name="Rectangle 24"/>
          <p:cNvSpPr>
            <a:spLocks noChangeArrowheads="1"/>
          </p:cNvSpPr>
          <p:nvPr/>
        </p:nvSpPr>
        <p:spPr bwMode="auto">
          <a:xfrm>
            <a:off x="7009684"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Nyhuis</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VP Construction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i="0" u="none" strike="noStrike" cap="none" normalizeH="0" baseline="0" dirty="0">
                <a:ln>
                  <a:noFill/>
                </a:ln>
                <a:solidFill>
                  <a:schemeClr val="tx1"/>
                </a:solidFill>
                <a:effectLst/>
                <a:latin typeface="Arial" pitchFamily="34" charset="0"/>
              </a:rPr>
              <a:t>2</a:t>
            </a:r>
            <a:endParaRPr kumimoji="0" lang="en-GB" sz="1800" i="0" u="none" strike="noStrike" cap="none" normalizeH="0" baseline="0" dirty="0" smtClean="0">
              <a:ln>
                <a:noFill/>
              </a:ln>
              <a:solidFill>
                <a:schemeClr val="tx1"/>
              </a:solidFill>
              <a:effectLst/>
              <a:latin typeface="Arial" pitchFamily="34" charset="0"/>
            </a:endParaRPr>
          </a:p>
        </p:txBody>
      </p:sp>
      <p:cxnSp>
        <p:nvCxnSpPr>
          <p:cNvPr id="11" name="AutoShape 34"/>
          <p:cNvCxnSpPr>
            <a:cxnSpLocks noChangeShapeType="1"/>
          </p:cNvCxnSpPr>
          <p:nvPr/>
        </p:nvCxnSpPr>
        <p:spPr bwMode="auto">
          <a:xfrm rot="5400000">
            <a:off x="2465670" y="1107623"/>
            <a:ext cx="1040728" cy="3160545"/>
          </a:xfrm>
          <a:prstGeom prst="bentConnector3">
            <a:avLst>
              <a:gd name="adj1" fmla="val 50000"/>
            </a:avLst>
          </a:prstGeom>
          <a:noFill/>
          <a:ln w="9525">
            <a:solidFill>
              <a:schemeClr val="tx1"/>
            </a:solidFill>
            <a:miter lim="800000"/>
            <a:headEnd/>
            <a:tailEnd/>
          </a:ln>
        </p:spPr>
      </p:cxnSp>
      <p:cxnSp>
        <p:nvCxnSpPr>
          <p:cNvPr id="12" name="AutoShape 35"/>
          <p:cNvCxnSpPr>
            <a:cxnSpLocks noChangeShapeType="1"/>
          </p:cNvCxnSpPr>
          <p:nvPr/>
        </p:nvCxnSpPr>
        <p:spPr bwMode="auto">
          <a:xfrm rot="16200000" flipH="1">
            <a:off x="5627883" y="1105954"/>
            <a:ext cx="1040728" cy="3163882"/>
          </a:xfrm>
          <a:prstGeom prst="bentConnector3">
            <a:avLst>
              <a:gd name="adj1" fmla="val 50000"/>
            </a:avLst>
          </a:prstGeom>
          <a:noFill/>
          <a:ln w="9525">
            <a:solidFill>
              <a:schemeClr val="tx1"/>
            </a:solidFill>
            <a:miter lim="800000"/>
            <a:headEnd/>
            <a:tailEnd/>
          </a:ln>
        </p:spPr>
      </p:cxnSp>
      <p:cxnSp>
        <p:nvCxnSpPr>
          <p:cNvPr id="13" name="AutoShape 36"/>
          <p:cNvCxnSpPr>
            <a:cxnSpLocks noChangeShapeType="1"/>
          </p:cNvCxnSpPr>
          <p:nvPr/>
        </p:nvCxnSpPr>
        <p:spPr bwMode="auto">
          <a:xfrm rot="16200000" flipH="1">
            <a:off x="4046777" y="2687061"/>
            <a:ext cx="1040728" cy="1668"/>
          </a:xfrm>
          <a:prstGeom prst="bentConnector3">
            <a:avLst>
              <a:gd name="adj1" fmla="val 50000"/>
            </a:avLst>
          </a:prstGeom>
          <a:noFill/>
          <a:ln w="9525">
            <a:solidFill>
              <a:schemeClr val="tx1"/>
            </a:solidFill>
            <a:miter lim="800000"/>
            <a:headEnd/>
            <a:tailEnd/>
          </a:ln>
        </p:spPr>
      </p:cxnSp>
      <p:sp>
        <p:nvSpPr>
          <p:cNvPr id="14" name="Rectangle 24"/>
          <p:cNvSpPr>
            <a:spLocks noChangeArrowheads="1"/>
          </p:cNvSpPr>
          <p:nvPr/>
        </p:nvSpPr>
        <p:spPr bwMode="auto">
          <a:xfrm>
            <a:off x="5427743" y="3208260"/>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Vanbeek</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VP Accounting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i="0" u="none" strike="noStrike" cap="none" normalizeH="0" baseline="0" dirty="0">
                <a:ln>
                  <a:noFill/>
                </a:ln>
                <a:solidFill>
                  <a:schemeClr val="tx1"/>
                </a:solidFill>
                <a:effectLst/>
                <a:latin typeface="Arial" pitchFamily="34" charset="0"/>
              </a:rPr>
              <a:t>3</a:t>
            </a:r>
            <a:endParaRPr kumimoji="0" lang="en-GB" sz="1800" i="0" u="none" strike="noStrike" cap="none" normalizeH="0" baseline="0" dirty="0" smtClean="0">
              <a:ln>
                <a:noFill/>
              </a:ln>
              <a:solidFill>
                <a:schemeClr val="tx1"/>
              </a:solidFill>
              <a:effectLst/>
              <a:latin typeface="Arial" pitchFamily="34" charset="0"/>
            </a:endParaRPr>
          </a:p>
        </p:txBody>
      </p:sp>
      <p:sp>
        <p:nvSpPr>
          <p:cNvPr id="15" name="Rectangle 24"/>
          <p:cNvSpPr>
            <a:spLocks noChangeArrowheads="1"/>
          </p:cNvSpPr>
          <p:nvPr/>
        </p:nvSpPr>
        <p:spPr bwMode="auto">
          <a:xfrm>
            <a:off x="2265530" y="3208261"/>
            <a:ext cx="1441009" cy="774804"/>
          </a:xfrm>
          <a:prstGeom prst="rect">
            <a:avLst/>
          </a:prstGeom>
          <a:solidFill>
            <a:schemeClr val="accent3">
              <a:lumMod val="20000"/>
              <a:lumOff val="80000"/>
            </a:schemeClr>
          </a:solidFill>
          <a:ln w="6350">
            <a:noFill/>
            <a:miter lim="800000"/>
            <a:headEnd type="none" w="sm" len="sm"/>
            <a:tailEnd type="none" w="sm" len="sm"/>
          </a:ln>
        </p:spPr>
        <p:txBody>
          <a:bodyPr vert="horz" wrap="non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Holmes</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dirty="0" smtClean="0">
                <a:latin typeface="Arial" pitchFamily="34" charset="0"/>
              </a:rPr>
              <a:t>Executive VP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Arial" pitchFamily="34" charset="0"/>
              </a:rPr>
              <a:t>11</a:t>
            </a:r>
            <a:endParaRPr kumimoji="0" lang="en-GB" sz="180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272831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27</a:t>
            </a:fld>
            <a:endParaRPr lang="en-US" dirty="0"/>
          </a:p>
        </p:txBody>
      </p:sp>
      <p:sp>
        <p:nvSpPr>
          <p:cNvPr id="4" name="Text Placeholder 3"/>
          <p:cNvSpPr>
            <a:spLocks noGrp="1"/>
          </p:cNvSpPr>
          <p:nvPr>
            <p:ph type="body" sz="quarter" idx="13"/>
          </p:nvPr>
        </p:nvSpPr>
        <p:spPr/>
        <p:txBody>
          <a:bodyPr/>
          <a:lstStyle/>
          <a:p>
            <a:r>
              <a:rPr lang="en-US" dirty="0" smtClean="0"/>
              <a:t>Protecting Your Company &amp; Its Officers</a:t>
            </a:r>
            <a:endParaRPr lang="en-US" dirty="0"/>
          </a:p>
        </p:txBody>
      </p:sp>
      <p:sp>
        <p:nvSpPr>
          <p:cNvPr id="5" name="Title 4"/>
          <p:cNvSpPr>
            <a:spLocks noGrp="1"/>
          </p:cNvSpPr>
          <p:nvPr>
            <p:ph type="title"/>
          </p:nvPr>
        </p:nvSpPr>
        <p:spPr/>
        <p:txBody>
          <a:bodyPr/>
          <a:lstStyle/>
          <a:p>
            <a:r>
              <a:rPr lang="en-US" dirty="0" smtClean="0"/>
              <a:t>D&amp;O Insurance</a:t>
            </a:r>
            <a:endParaRPr lang="en-US" dirty="0"/>
          </a:p>
        </p:txBody>
      </p:sp>
    </p:spTree>
    <p:extLst>
      <p:ext uri="{BB962C8B-B14F-4D97-AF65-F5344CB8AC3E}">
        <p14:creationId xmlns:p14="http://schemas.microsoft.com/office/powerpoint/2010/main" val="608825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1267559"/>
            <a:ext cx="8229600" cy="307777"/>
          </a:xfrm>
        </p:spPr>
        <p:txBody>
          <a:bodyPr/>
          <a:lstStyle/>
          <a:p>
            <a:r>
              <a:rPr lang="en-US" dirty="0" smtClean="0"/>
              <a:t>Lamar: The Fallout</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28</a:t>
            </a:fld>
            <a:endParaRPr lang="en-US" dirty="0"/>
          </a:p>
        </p:txBody>
      </p:sp>
      <p:sp>
        <p:nvSpPr>
          <p:cNvPr id="6" name="Content Placeholder 5"/>
          <p:cNvSpPr>
            <a:spLocks noGrp="1"/>
          </p:cNvSpPr>
          <p:nvPr>
            <p:ph idx="1"/>
          </p:nvPr>
        </p:nvSpPr>
        <p:spPr>
          <a:xfrm>
            <a:off x="457200" y="1746186"/>
            <a:ext cx="6553200" cy="2654893"/>
          </a:xfrm>
        </p:spPr>
        <p:txBody>
          <a:bodyPr/>
          <a:lstStyle/>
          <a:p>
            <a:r>
              <a:rPr lang="en-US" dirty="0"/>
              <a:t>Directors and Officers Insurance</a:t>
            </a:r>
          </a:p>
          <a:p>
            <a:pPr marL="342900" indent="-342900">
              <a:buFont typeface="+mj-lt"/>
              <a:buAutoNum type="alphaUcPeriod"/>
            </a:pPr>
            <a:r>
              <a:rPr lang="en-US" dirty="0"/>
              <a:t>What is D&amp;O Insurance?</a:t>
            </a:r>
          </a:p>
          <a:p>
            <a:pPr marL="342900" indent="-342900">
              <a:buFont typeface="+mj-lt"/>
              <a:buAutoNum type="alphaUcPeriod"/>
            </a:pPr>
            <a:r>
              <a:rPr lang="en-US" dirty="0"/>
              <a:t>Claimants &amp; Allegations</a:t>
            </a:r>
          </a:p>
          <a:p>
            <a:pPr marL="342900" indent="-342900">
              <a:buFont typeface="+mj-lt"/>
              <a:buAutoNum type="alphaUcPeriod"/>
            </a:pPr>
            <a:r>
              <a:rPr lang="en-US" dirty="0"/>
              <a:t>Coverage Provisions</a:t>
            </a:r>
          </a:p>
          <a:p>
            <a:pPr marL="342900" indent="-342900">
              <a:buFont typeface="+mj-lt"/>
              <a:buAutoNum type="alphaUcPeriod"/>
            </a:pPr>
            <a:r>
              <a:rPr lang="en-US" dirty="0"/>
              <a:t>Definitions</a:t>
            </a:r>
          </a:p>
          <a:p>
            <a:pPr marL="342900" indent="-342900">
              <a:buFont typeface="+mj-lt"/>
              <a:buAutoNum type="alphaUcPeriod"/>
            </a:pPr>
            <a:r>
              <a:rPr lang="en-US" dirty="0"/>
              <a:t>Exclusions</a:t>
            </a:r>
          </a:p>
          <a:p>
            <a:pPr marL="342900" indent="-342900">
              <a:buFont typeface="+mj-lt"/>
              <a:buAutoNum type="alphaUcPeriod"/>
            </a:pPr>
            <a:r>
              <a:rPr lang="en-US" dirty="0"/>
              <a:t>Coverage Limits and Premium Benchmarking</a:t>
            </a:r>
          </a:p>
          <a:p>
            <a:endParaRPr lang="en-US" dirty="0"/>
          </a:p>
          <a:p>
            <a:endParaRPr lang="en-US" dirty="0"/>
          </a:p>
          <a:p>
            <a:endParaRPr lang="en-US" dirty="0"/>
          </a:p>
          <a:p>
            <a:endParaRPr lang="en-US" dirty="0"/>
          </a:p>
        </p:txBody>
      </p:sp>
      <p:sp>
        <p:nvSpPr>
          <p:cNvPr id="7" name="Title 1"/>
          <p:cNvSpPr txBox="1">
            <a:spLocks/>
          </p:cNvSpPr>
          <p:nvPr/>
        </p:nvSpPr>
        <p:spPr>
          <a:xfrm>
            <a:off x="457198" y="311727"/>
            <a:ext cx="8229600" cy="307777"/>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Lessons from Lamar</a:t>
            </a:r>
            <a:endParaRPr lang="en-US" dirty="0"/>
          </a:p>
        </p:txBody>
      </p:sp>
      <p:sp>
        <p:nvSpPr>
          <p:cNvPr id="8"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092715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29</a:t>
            </a:fld>
            <a:endParaRPr lang="en-US" dirty="0"/>
          </a:p>
        </p:txBody>
      </p:sp>
      <p:sp>
        <p:nvSpPr>
          <p:cNvPr id="5" name="Text Placeholder 4"/>
          <p:cNvSpPr>
            <a:spLocks noGrp="1"/>
          </p:cNvSpPr>
          <p:nvPr>
            <p:ph type="body" sz="quarter" idx="13"/>
          </p:nvPr>
        </p:nvSpPr>
        <p:spPr/>
        <p:txBody>
          <a:bodyPr/>
          <a:lstStyle/>
          <a:p>
            <a:r>
              <a:rPr lang="en-US" dirty="0" smtClean="0"/>
              <a:t>How to Protect Directors and Companies </a:t>
            </a:r>
            <a:endParaRPr lang="en-US" dirty="0"/>
          </a:p>
        </p:txBody>
      </p:sp>
      <p:sp>
        <p:nvSpPr>
          <p:cNvPr id="6" name="Content Placeholder 5"/>
          <p:cNvSpPr>
            <a:spLocks noGrp="1"/>
          </p:cNvSpPr>
          <p:nvPr>
            <p:ph idx="1"/>
          </p:nvPr>
        </p:nvSpPr>
        <p:spPr/>
        <p:txBody>
          <a:bodyPr/>
          <a:lstStyle/>
          <a:p>
            <a:r>
              <a:rPr lang="en-US" dirty="0" smtClean="0"/>
              <a:t>Directors and Officers Insurance</a:t>
            </a:r>
          </a:p>
          <a:p>
            <a:r>
              <a:rPr lang="en-US" b="0" dirty="0"/>
              <a:t>Directors &amp; Officers Liability Insurance protects the personal assets of a company’s Directors and Officers, and the company’s assets.  The coverage also protects the Directors and Officers against losses that may result from alleged errors in judgment, breaches of duty, or wrongful action in the course of their work for an organization.</a:t>
            </a:r>
          </a:p>
          <a:p>
            <a:endParaRPr lang="en-US" dirty="0" smtClean="0"/>
          </a:p>
          <a:p>
            <a:r>
              <a:rPr lang="en-US" dirty="0" smtClean="0"/>
              <a:t>Who is Insured</a:t>
            </a:r>
          </a:p>
          <a:p>
            <a:pPr marL="285750" indent="-285750">
              <a:buFont typeface="Wingdings" panose="05000000000000000000" pitchFamily="2" charset="2"/>
              <a:buChar char="§"/>
            </a:pPr>
            <a:r>
              <a:rPr lang="en-US" b="0" dirty="0"/>
              <a:t>Any person who is a past, present, or future Executive or Employee of the Insured Organization</a:t>
            </a:r>
          </a:p>
          <a:p>
            <a:pPr marL="285750" indent="-285750">
              <a:buFont typeface="Wingdings" panose="05000000000000000000" pitchFamily="2" charset="2"/>
              <a:buChar char="§"/>
            </a:pPr>
            <a:r>
              <a:rPr lang="en-US" b="0" dirty="0"/>
              <a:t>Insured Entities – The Company (Named Insured on the Dec Page and its Wholly Owned Subsidiaries)</a:t>
            </a:r>
          </a:p>
          <a:p>
            <a:endParaRPr lang="en-US" dirty="0"/>
          </a:p>
        </p:txBody>
      </p:sp>
    </p:spTree>
    <p:extLst>
      <p:ext uri="{BB962C8B-B14F-4D97-AF65-F5344CB8AC3E}">
        <p14:creationId xmlns:p14="http://schemas.microsoft.com/office/powerpoint/2010/main" val="3286647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368220" y="1264081"/>
            <a:ext cx="5730813" cy="3783330"/>
          </a:xfrm>
          <a:prstGeom prst="rect">
            <a:avLst/>
          </a:prstGeom>
        </p:spPr>
      </p:pic>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a:t>
            </a:fld>
            <a:endParaRPr lang="en-US" dirty="0"/>
          </a:p>
        </p:txBody>
      </p:sp>
      <p:grpSp>
        <p:nvGrpSpPr>
          <p:cNvPr id="24" name="Group 23"/>
          <p:cNvGrpSpPr/>
          <p:nvPr/>
        </p:nvGrpSpPr>
        <p:grpSpPr>
          <a:xfrm>
            <a:off x="5001022" y="1479782"/>
            <a:ext cx="3799380" cy="4459743"/>
            <a:chOff x="2213065" y="1531297"/>
            <a:chExt cx="3799380" cy="4459743"/>
          </a:xfrm>
        </p:grpSpPr>
        <p:cxnSp>
          <p:nvCxnSpPr>
            <p:cNvPr id="15" name="Straight Connector 14"/>
            <p:cNvCxnSpPr/>
            <p:nvPr/>
          </p:nvCxnSpPr>
          <p:spPr>
            <a:xfrm flipH="1">
              <a:off x="3487346" y="2055965"/>
              <a:ext cx="749613" cy="1640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487346" y="2671725"/>
              <a:ext cx="1713709" cy="10246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487346" y="3696345"/>
              <a:ext cx="749613" cy="1770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487346" y="3696347"/>
              <a:ext cx="1690462" cy="1122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464100" y="3696345"/>
              <a:ext cx="2023676" cy="576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4"/>
            <p:cNvSpPr>
              <a:spLocks noChangeArrowheads="1"/>
            </p:cNvSpPr>
            <p:nvPr/>
          </p:nvSpPr>
          <p:spPr bwMode="gray">
            <a:xfrm>
              <a:off x="3712291" y="4941703"/>
              <a:ext cx="1049337" cy="1049337"/>
            </a:xfrm>
            <a:prstGeom prst="ellipse">
              <a:avLst/>
            </a:prstGeom>
            <a:solidFill>
              <a:schemeClr val="accent6"/>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Lamar D&amp;O</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b="1" dirty="0" smtClean="0">
                  <a:solidFill>
                    <a:schemeClr val="bg1"/>
                  </a:solidFill>
                  <a:latin typeface="Arial" pitchFamily="34" charset="0"/>
                </a:rPr>
                <a:t>Lawsuits</a:t>
              </a:r>
              <a:endParaRPr kumimoji="0" lang="en-GB" sz="1600" b="0" i="0" u="none" strike="noStrike" cap="none" normalizeH="0" baseline="0" dirty="0" smtClean="0">
                <a:ln>
                  <a:noFill/>
                </a:ln>
                <a:solidFill>
                  <a:schemeClr val="tx1"/>
                </a:solidFill>
                <a:effectLst/>
                <a:latin typeface="Arial" pitchFamily="34" charset="0"/>
              </a:endParaRPr>
            </a:p>
          </p:txBody>
        </p:sp>
        <p:sp>
          <p:nvSpPr>
            <p:cNvPr id="8" name="Oval 5"/>
            <p:cNvSpPr>
              <a:spLocks noChangeArrowheads="1"/>
            </p:cNvSpPr>
            <p:nvPr/>
          </p:nvSpPr>
          <p:spPr bwMode="auto">
            <a:xfrm>
              <a:off x="3712291" y="1531297"/>
              <a:ext cx="1049337" cy="1049337"/>
            </a:xfrm>
            <a:prstGeom prst="ellipse">
              <a:avLst/>
            </a:prstGeom>
            <a:solidFill>
              <a:schemeClr val="accent1"/>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Lien</a:t>
              </a:r>
              <a:endParaRPr lang="en-GB" sz="1200" b="1" dirty="0">
                <a:solidFill>
                  <a:schemeClr val="bg1"/>
                </a:solidFill>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dirty="0" smtClean="0">
                  <a:ln>
                    <a:noFill/>
                  </a:ln>
                  <a:solidFill>
                    <a:schemeClr val="bg1"/>
                  </a:solidFill>
                  <a:effectLst/>
                  <a:latin typeface="Arial" pitchFamily="34" charset="0"/>
                </a:rPr>
                <a:t>Foreclosure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dirty="0" smtClean="0">
                  <a:ln>
                    <a:noFill/>
                  </a:ln>
                  <a:solidFill>
                    <a:schemeClr val="bg1"/>
                  </a:solidFill>
                  <a:effectLst/>
                  <a:latin typeface="Arial" pitchFamily="34" charset="0"/>
                </a:rPr>
                <a:t>Actions</a:t>
              </a:r>
              <a:endParaRPr kumimoji="0" lang="en-GB" sz="1600" b="0" i="0" u="none" strike="noStrike" cap="none" normalizeH="0" baseline="0" dirty="0" smtClean="0">
                <a:ln>
                  <a:noFill/>
                </a:ln>
                <a:solidFill>
                  <a:schemeClr val="tx1"/>
                </a:solidFill>
                <a:effectLst/>
                <a:latin typeface="Arial" pitchFamily="34" charset="0"/>
              </a:endParaRPr>
            </a:p>
          </p:txBody>
        </p:sp>
        <p:sp>
          <p:nvSpPr>
            <p:cNvPr id="9" name="Oval 6"/>
            <p:cNvSpPr>
              <a:spLocks noChangeArrowheads="1"/>
            </p:cNvSpPr>
            <p:nvPr/>
          </p:nvSpPr>
          <p:spPr bwMode="gray">
            <a:xfrm>
              <a:off x="4653140" y="4294127"/>
              <a:ext cx="1049337" cy="1049337"/>
            </a:xfrm>
            <a:prstGeom prst="ellipse">
              <a:avLst/>
            </a:prstGeom>
            <a:solidFill>
              <a:schemeClr val="accent4"/>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Personal</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b="1" dirty="0" smtClean="0">
                  <a:solidFill>
                    <a:schemeClr val="bg1"/>
                  </a:solidFill>
                  <a:latin typeface="Arial" pitchFamily="34" charset="0"/>
                </a:rPr>
                <a:t>Bankruptcies</a:t>
              </a:r>
              <a:endParaRPr kumimoji="0" lang="en-GB" sz="1600" b="0" i="0" u="none" strike="noStrike" cap="none" normalizeH="0" baseline="0" dirty="0" smtClean="0">
                <a:ln>
                  <a:noFill/>
                </a:ln>
                <a:solidFill>
                  <a:schemeClr val="tx1"/>
                </a:solidFill>
                <a:effectLst/>
                <a:latin typeface="Arial" pitchFamily="34" charset="0"/>
              </a:endParaRPr>
            </a:p>
          </p:txBody>
        </p:sp>
        <p:sp>
          <p:nvSpPr>
            <p:cNvPr id="10" name="Oval 7"/>
            <p:cNvSpPr>
              <a:spLocks noChangeArrowheads="1"/>
            </p:cNvSpPr>
            <p:nvPr/>
          </p:nvSpPr>
          <p:spPr bwMode="gray">
            <a:xfrm>
              <a:off x="4963108" y="3229292"/>
              <a:ext cx="1049337" cy="1049337"/>
            </a:xfrm>
            <a:prstGeom prst="ellipse">
              <a:avLst/>
            </a:prstGeom>
            <a:solidFill>
              <a:schemeClr val="accent3"/>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Preferential</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b="1" dirty="0" smtClean="0">
                  <a:solidFill>
                    <a:schemeClr val="bg1"/>
                  </a:solidFill>
                  <a:latin typeface="Arial" pitchFamily="34" charset="0"/>
                </a:rPr>
                <a:t>Transfer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Demand</a:t>
              </a:r>
              <a:endParaRPr kumimoji="0" lang="en-GB" sz="1600" b="0" i="0" u="none" strike="noStrike" cap="none" normalizeH="0" baseline="0" dirty="0" smtClean="0">
                <a:ln>
                  <a:noFill/>
                </a:ln>
                <a:solidFill>
                  <a:schemeClr val="tx1"/>
                </a:solidFill>
                <a:effectLst/>
                <a:latin typeface="Arial" pitchFamily="34" charset="0"/>
              </a:endParaRPr>
            </a:p>
          </p:txBody>
        </p:sp>
        <p:sp>
          <p:nvSpPr>
            <p:cNvPr id="11" name="Oval 8"/>
            <p:cNvSpPr>
              <a:spLocks noChangeArrowheads="1"/>
            </p:cNvSpPr>
            <p:nvPr/>
          </p:nvSpPr>
          <p:spPr bwMode="gray">
            <a:xfrm>
              <a:off x="4676387" y="2147057"/>
              <a:ext cx="1049337" cy="1049337"/>
            </a:xfrm>
            <a:prstGeom prst="ellipse">
              <a:avLst/>
            </a:prstGeom>
            <a:solidFill>
              <a:schemeClr val="accent5"/>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Lawsuits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Against Fifth</a:t>
              </a:r>
            </a:p>
            <a:p>
              <a:pPr marL="0" marR="0" lvl="0" indent="0" algn="ctr" defTabSz="914400" rtl="0" eaLnBrk="1" fontAlgn="base" latinLnBrk="0" hangingPunct="1">
                <a:lnSpc>
                  <a:spcPct val="100000"/>
                </a:lnSpc>
                <a:spcBef>
                  <a:spcPct val="0"/>
                </a:spcBef>
                <a:spcAft>
                  <a:spcPct val="0"/>
                </a:spcAft>
                <a:buClrTx/>
                <a:buSzTx/>
                <a:buFontTx/>
                <a:buNone/>
                <a:tabLst/>
              </a:pPr>
              <a:r>
                <a:rPr lang="en-GB" sz="1200" b="1" dirty="0" smtClean="0">
                  <a:solidFill>
                    <a:schemeClr val="bg1"/>
                  </a:solidFill>
                  <a:latin typeface="Arial" pitchFamily="34" charset="0"/>
                </a:rPr>
                <a:t>Third</a:t>
              </a:r>
              <a:endParaRPr kumimoji="0" lang="en-GB" sz="1600" b="0" i="0" u="none" strike="noStrike" cap="none" normalizeH="0" baseline="0" dirty="0" smtClean="0">
                <a:ln>
                  <a:noFill/>
                </a:ln>
                <a:solidFill>
                  <a:schemeClr val="bg1"/>
                </a:solidFill>
                <a:effectLst/>
                <a:latin typeface="Arial" pitchFamily="34" charset="0"/>
              </a:endParaRPr>
            </a:p>
          </p:txBody>
        </p:sp>
        <p:sp>
          <p:nvSpPr>
            <p:cNvPr id="13" name="Oval 12"/>
            <p:cNvSpPr/>
            <p:nvPr/>
          </p:nvSpPr>
          <p:spPr>
            <a:xfrm>
              <a:off x="2213065" y="2531316"/>
              <a:ext cx="2548563" cy="2445288"/>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grpSp>
      <p:sp>
        <p:nvSpPr>
          <p:cNvPr id="19" name="Title 1"/>
          <p:cNvSpPr>
            <a:spLocks noGrp="1"/>
          </p:cNvSpPr>
          <p:nvPr>
            <p:ph type="title"/>
          </p:nvPr>
        </p:nvSpPr>
        <p:spPr>
          <a:xfrm>
            <a:off x="457198" y="311727"/>
            <a:ext cx="8229600" cy="307777"/>
          </a:xfrm>
        </p:spPr>
        <p:txBody>
          <a:bodyPr/>
          <a:lstStyle/>
          <a:p>
            <a:r>
              <a:rPr lang="en-US" dirty="0"/>
              <a:t>Lessons from Lamar</a:t>
            </a:r>
          </a:p>
        </p:txBody>
      </p:sp>
      <p:sp>
        <p:nvSpPr>
          <p:cNvPr id="21"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3496262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30</a:t>
            </a:fld>
            <a:endParaRPr lang="en-US" dirty="0"/>
          </a:p>
        </p:txBody>
      </p:sp>
      <p:sp>
        <p:nvSpPr>
          <p:cNvPr id="5" name="Text Placeholder 4"/>
          <p:cNvSpPr>
            <a:spLocks noGrp="1"/>
          </p:cNvSpPr>
          <p:nvPr>
            <p:ph type="body" sz="quarter" idx="13"/>
          </p:nvPr>
        </p:nvSpPr>
        <p:spPr/>
        <p:txBody>
          <a:bodyPr/>
          <a:lstStyle/>
          <a:p>
            <a:r>
              <a:rPr lang="en-US" dirty="0" smtClean="0"/>
              <a:t>Claimants and Coverage Allegations</a:t>
            </a:r>
            <a:endParaRPr lang="en-US" dirty="0"/>
          </a:p>
        </p:txBody>
      </p:sp>
      <p:sp>
        <p:nvSpPr>
          <p:cNvPr id="6" name="Content Placeholder 5"/>
          <p:cNvSpPr>
            <a:spLocks noGrp="1"/>
          </p:cNvSpPr>
          <p:nvPr>
            <p:ph idx="1"/>
          </p:nvPr>
        </p:nvSpPr>
        <p:spPr/>
        <p:txBody>
          <a:bodyPr/>
          <a:lstStyle/>
          <a:p>
            <a:r>
              <a:rPr lang="en-US" dirty="0"/>
              <a:t>Common claimants against Private </a:t>
            </a:r>
            <a:r>
              <a:rPr lang="en-US" dirty="0" smtClean="0"/>
              <a:t>Entities</a:t>
            </a:r>
            <a:endParaRPr lang="en-US" dirty="0"/>
          </a:p>
          <a:p>
            <a:pPr marL="285750" indent="-285750">
              <a:buFont typeface="Wingdings" panose="05000000000000000000" pitchFamily="2" charset="2"/>
              <a:buChar char="§"/>
            </a:pPr>
            <a:r>
              <a:rPr lang="en-US" b="0" dirty="0"/>
              <a:t>Employees</a:t>
            </a:r>
          </a:p>
          <a:p>
            <a:pPr marL="285750" indent="-285750">
              <a:buFont typeface="Wingdings" panose="05000000000000000000" pitchFamily="2" charset="2"/>
              <a:buChar char="§"/>
            </a:pPr>
            <a:r>
              <a:rPr lang="en-US" b="0" dirty="0"/>
              <a:t>Customers, clients, consumer groups</a:t>
            </a:r>
          </a:p>
          <a:p>
            <a:pPr marL="285750" indent="-285750">
              <a:buFont typeface="Wingdings" panose="05000000000000000000" pitchFamily="2" charset="2"/>
              <a:buChar char="§"/>
            </a:pPr>
            <a:r>
              <a:rPr lang="en-US" b="0" dirty="0"/>
              <a:t>Competitors/contractors</a:t>
            </a:r>
          </a:p>
          <a:p>
            <a:pPr marL="285750" indent="-285750">
              <a:buFont typeface="Wingdings" panose="05000000000000000000" pitchFamily="2" charset="2"/>
              <a:buChar char="§"/>
            </a:pPr>
            <a:r>
              <a:rPr lang="en-US" b="0" dirty="0"/>
              <a:t>Government/regulatory bodies</a:t>
            </a:r>
          </a:p>
          <a:p>
            <a:pPr marL="285750" indent="-285750">
              <a:buFont typeface="Wingdings" panose="05000000000000000000" pitchFamily="2" charset="2"/>
              <a:buChar char="§"/>
            </a:pPr>
            <a:r>
              <a:rPr lang="en-US" b="0" dirty="0"/>
              <a:t>Private shareholders/investors</a:t>
            </a:r>
          </a:p>
          <a:p>
            <a:pPr marL="285750" indent="-285750">
              <a:buFont typeface="Wingdings" panose="05000000000000000000" pitchFamily="2" charset="2"/>
              <a:buChar char="§"/>
            </a:pPr>
            <a:r>
              <a:rPr lang="en-US" b="0" dirty="0" smtClean="0"/>
              <a:t>Lenders</a:t>
            </a:r>
          </a:p>
          <a:p>
            <a:pPr marL="285750" indent="-285750">
              <a:buFont typeface="Wingdings" panose="05000000000000000000" pitchFamily="2" charset="2"/>
              <a:buChar char="§"/>
            </a:pPr>
            <a:endParaRPr lang="en-US" b="0" dirty="0"/>
          </a:p>
          <a:p>
            <a:r>
              <a:rPr lang="en-US" dirty="0" smtClean="0"/>
              <a:t>Allegations</a:t>
            </a:r>
            <a:endParaRPr lang="en-US" dirty="0"/>
          </a:p>
          <a:p>
            <a:pPr marL="285750" indent="-285750">
              <a:buFont typeface="Wingdings" panose="05000000000000000000" pitchFamily="2" charset="2"/>
              <a:buChar char="§"/>
            </a:pPr>
            <a:r>
              <a:rPr lang="en-US" b="0" dirty="0"/>
              <a:t>Breach of fiduciary duty</a:t>
            </a:r>
          </a:p>
          <a:p>
            <a:pPr marL="285750" indent="-285750">
              <a:buFont typeface="Wingdings" panose="05000000000000000000" pitchFamily="2" charset="2"/>
              <a:buChar char="§"/>
            </a:pPr>
            <a:r>
              <a:rPr lang="en-US" b="0" dirty="0"/>
              <a:t>Breach of statutory duty of good faith</a:t>
            </a:r>
          </a:p>
          <a:p>
            <a:pPr marL="285750" indent="-285750">
              <a:buFont typeface="Wingdings" panose="05000000000000000000" pitchFamily="2" charset="2"/>
              <a:buChar char="§"/>
            </a:pPr>
            <a:r>
              <a:rPr lang="en-US" b="0" dirty="0"/>
              <a:t>Negligence/negligent misrepresentation</a:t>
            </a:r>
          </a:p>
          <a:p>
            <a:pPr marL="285750" indent="-285750">
              <a:buFont typeface="Wingdings" panose="05000000000000000000" pitchFamily="2" charset="2"/>
              <a:buChar char="§"/>
            </a:pPr>
            <a:r>
              <a:rPr lang="en-US" b="0" dirty="0"/>
              <a:t>Fraud</a:t>
            </a:r>
          </a:p>
          <a:p>
            <a:pPr marL="285750" indent="-285750">
              <a:buFont typeface="Wingdings" panose="05000000000000000000" pitchFamily="2" charset="2"/>
              <a:buChar char="§"/>
            </a:pPr>
            <a:r>
              <a:rPr lang="en-US" b="0" dirty="0"/>
              <a:t>Anti-Trust violations &amp; violations of state and federal laws</a:t>
            </a:r>
          </a:p>
          <a:p>
            <a:pPr marL="285750" indent="-285750">
              <a:buFont typeface="Wingdings" panose="05000000000000000000" pitchFamily="2" charset="2"/>
              <a:buChar char="§"/>
            </a:pPr>
            <a:r>
              <a:rPr lang="en-US" b="0" dirty="0"/>
              <a:t>Racketeering (RICO)</a:t>
            </a:r>
          </a:p>
          <a:p>
            <a:pPr marL="285750" indent="-285750">
              <a:buFont typeface="Wingdings" panose="05000000000000000000" pitchFamily="2" charset="2"/>
              <a:buChar char="§"/>
            </a:pPr>
            <a:r>
              <a:rPr lang="en-US" b="0" dirty="0"/>
              <a:t>Failure to meet debt covenant requirements</a:t>
            </a:r>
          </a:p>
          <a:p>
            <a:endParaRPr lang="en-US" dirty="0"/>
          </a:p>
        </p:txBody>
      </p:sp>
    </p:spTree>
    <p:extLst>
      <p:ext uri="{BB962C8B-B14F-4D97-AF65-F5344CB8AC3E}">
        <p14:creationId xmlns:p14="http://schemas.microsoft.com/office/powerpoint/2010/main" val="23189813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31</a:t>
            </a:fld>
            <a:endParaRPr lang="en-US" dirty="0"/>
          </a:p>
        </p:txBody>
      </p:sp>
      <p:sp>
        <p:nvSpPr>
          <p:cNvPr id="5" name="Text Placeholder 4"/>
          <p:cNvSpPr>
            <a:spLocks noGrp="1"/>
          </p:cNvSpPr>
          <p:nvPr>
            <p:ph type="body" sz="quarter" idx="13"/>
          </p:nvPr>
        </p:nvSpPr>
        <p:spPr/>
        <p:txBody>
          <a:bodyPr/>
          <a:lstStyle/>
          <a:p>
            <a:r>
              <a:rPr lang="en-US" dirty="0"/>
              <a:t>Why don’t companies simply indemnify their Directors and Officers</a:t>
            </a:r>
            <a:r>
              <a:rPr lang="en-US" dirty="0" smtClean="0"/>
              <a:t>?</a:t>
            </a:r>
            <a:endParaRPr lang="en-US" dirty="0"/>
          </a:p>
        </p:txBody>
      </p:sp>
      <p:sp>
        <p:nvSpPr>
          <p:cNvPr id="6" name="Content Placeholder 5"/>
          <p:cNvSpPr>
            <a:spLocks noGrp="1"/>
          </p:cNvSpPr>
          <p:nvPr>
            <p:ph idx="1"/>
          </p:nvPr>
        </p:nvSpPr>
        <p:spPr/>
        <p:txBody>
          <a:bodyPr/>
          <a:lstStyle/>
          <a:p>
            <a:r>
              <a:rPr lang="en-US" dirty="0"/>
              <a:t>Companies generally do indemnify their directors and officers. However, sometimes companies are financially unable to provide this monetary protection or are unwilling to do so for economic or political reasons. Without corporate indemnity or insurance, directors and officers would be reduced to relying on their own personal assets to pay for the costs of defense and any resulting settlement or judgment against them. Outside directors (those that are not also employed by the company) are usually very vocal about requiring D&amp;O coverage before agreeing to sit on a corporate board.</a:t>
            </a:r>
          </a:p>
          <a:p>
            <a:endParaRPr lang="en-US" dirty="0"/>
          </a:p>
        </p:txBody>
      </p:sp>
    </p:spTree>
    <p:extLst>
      <p:ext uri="{BB962C8B-B14F-4D97-AF65-F5344CB8AC3E}">
        <p14:creationId xmlns:p14="http://schemas.microsoft.com/office/powerpoint/2010/main" val="3859392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32</a:t>
            </a:fld>
            <a:endParaRPr lang="en-US" dirty="0"/>
          </a:p>
        </p:txBody>
      </p:sp>
      <p:sp>
        <p:nvSpPr>
          <p:cNvPr id="5" name="Text Placeholder 4"/>
          <p:cNvSpPr>
            <a:spLocks noGrp="1"/>
          </p:cNvSpPr>
          <p:nvPr>
            <p:ph type="body" sz="quarter" idx="13"/>
          </p:nvPr>
        </p:nvSpPr>
        <p:spPr/>
        <p:txBody>
          <a:bodyPr/>
          <a:lstStyle/>
          <a:p>
            <a:r>
              <a:rPr lang="en-US" dirty="0" smtClean="0"/>
              <a:t>Coverage Provisions</a:t>
            </a:r>
            <a:endParaRPr lang="en-US" dirty="0"/>
          </a:p>
        </p:txBody>
      </p:sp>
      <p:sp>
        <p:nvSpPr>
          <p:cNvPr id="6" name="Content Placeholder 5"/>
          <p:cNvSpPr>
            <a:spLocks noGrp="1"/>
          </p:cNvSpPr>
          <p:nvPr>
            <p:ph idx="1"/>
          </p:nvPr>
        </p:nvSpPr>
        <p:spPr/>
        <p:txBody>
          <a:bodyPr/>
          <a:lstStyle/>
          <a:p>
            <a:r>
              <a:rPr lang="en-US" dirty="0"/>
              <a:t>Side A Coverage – Personal Coverage</a:t>
            </a:r>
          </a:p>
          <a:p>
            <a:pPr marL="285750" indent="-285750">
              <a:buFont typeface="Wingdings" panose="05000000000000000000" pitchFamily="2" charset="2"/>
              <a:buChar char="§"/>
            </a:pPr>
            <a:r>
              <a:rPr lang="en-US" b="0" dirty="0"/>
              <a:t>Provides personal coverage to the individual Directors &amp; Officers defense costs, settlement fees, or judgments in the event that  corporate indemnification is not available.</a:t>
            </a:r>
          </a:p>
          <a:p>
            <a:pPr marL="285750" indent="-285750">
              <a:buFont typeface="Wingdings" panose="05000000000000000000" pitchFamily="2" charset="2"/>
              <a:buChar char="§"/>
            </a:pPr>
            <a:r>
              <a:rPr lang="en-US" b="0" dirty="0"/>
              <a:t>No retention for Side A claims </a:t>
            </a:r>
            <a:endParaRPr lang="en-US" b="0" dirty="0" smtClean="0"/>
          </a:p>
          <a:p>
            <a:pPr marL="285750" indent="-285750">
              <a:buFont typeface="Wingdings" panose="05000000000000000000" pitchFamily="2" charset="2"/>
              <a:buChar char="§"/>
            </a:pPr>
            <a:endParaRPr lang="en-US" b="0" dirty="0"/>
          </a:p>
          <a:p>
            <a:r>
              <a:rPr lang="en-US" dirty="0"/>
              <a:t>Side B Coverage – Corporate Reimbursement</a:t>
            </a:r>
          </a:p>
          <a:p>
            <a:pPr marL="285750" indent="-285750">
              <a:buFont typeface="Wingdings" panose="05000000000000000000" pitchFamily="2" charset="2"/>
              <a:buChar char="§"/>
            </a:pPr>
            <a:r>
              <a:rPr lang="en-US" b="0" dirty="0"/>
              <a:t>Provides coverage to the organization for its responsibility to indemnify its Directors and Officers</a:t>
            </a:r>
            <a:r>
              <a:rPr lang="en-US" b="0" dirty="0" smtClean="0"/>
              <a:t>.</a:t>
            </a:r>
          </a:p>
          <a:p>
            <a:endParaRPr lang="en-US" dirty="0"/>
          </a:p>
          <a:p>
            <a:r>
              <a:rPr lang="en-US" dirty="0"/>
              <a:t>Side C Coverage – Entity Coverage</a:t>
            </a:r>
          </a:p>
          <a:p>
            <a:pPr marL="285750" indent="-285750">
              <a:buFont typeface="Wingdings" panose="05000000000000000000" pitchFamily="2" charset="2"/>
              <a:buChar char="§"/>
            </a:pPr>
            <a:r>
              <a:rPr lang="en-US" b="0" dirty="0"/>
              <a:t>Provides coverage to the organization for its corporate responsibilities.</a:t>
            </a:r>
          </a:p>
          <a:p>
            <a:endParaRPr lang="en-US" dirty="0"/>
          </a:p>
        </p:txBody>
      </p:sp>
    </p:spTree>
    <p:extLst>
      <p:ext uri="{BB962C8B-B14F-4D97-AF65-F5344CB8AC3E}">
        <p14:creationId xmlns:p14="http://schemas.microsoft.com/office/powerpoint/2010/main" val="51859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33</a:t>
            </a:fld>
            <a:endParaRPr lang="en-US" dirty="0"/>
          </a:p>
        </p:txBody>
      </p:sp>
      <p:sp>
        <p:nvSpPr>
          <p:cNvPr id="5" name="Text Placeholder 4"/>
          <p:cNvSpPr>
            <a:spLocks noGrp="1"/>
          </p:cNvSpPr>
          <p:nvPr>
            <p:ph type="body" sz="quarter" idx="13"/>
          </p:nvPr>
        </p:nvSpPr>
        <p:spPr/>
        <p:txBody>
          <a:bodyPr/>
          <a:lstStyle/>
          <a:p>
            <a:r>
              <a:rPr lang="en-US" dirty="0" smtClean="0"/>
              <a:t>Definitions</a:t>
            </a:r>
            <a:endParaRPr lang="en-US" dirty="0"/>
          </a:p>
        </p:txBody>
      </p:sp>
      <p:sp>
        <p:nvSpPr>
          <p:cNvPr id="6" name="Content Placeholder 5"/>
          <p:cNvSpPr>
            <a:spLocks noGrp="1"/>
          </p:cNvSpPr>
          <p:nvPr>
            <p:ph idx="1"/>
          </p:nvPr>
        </p:nvSpPr>
        <p:spPr/>
        <p:txBody>
          <a:bodyPr/>
          <a:lstStyle/>
          <a:p>
            <a:r>
              <a:rPr lang="en-US" dirty="0"/>
              <a:t>The definition of claim within the Directors &amp; Officers liability policy includes the following:</a:t>
            </a:r>
          </a:p>
          <a:p>
            <a:r>
              <a:rPr lang="en-US" dirty="0"/>
              <a:t>A civil, criminal, administrative, regulatory, arbitration or mediation proceeding for monetary, non-monetary or injunctive relief which is commenced by:</a:t>
            </a:r>
          </a:p>
          <a:p>
            <a:endParaRPr lang="en-US" dirty="0"/>
          </a:p>
          <a:p>
            <a:pPr marL="342900" indent="-342900">
              <a:buFont typeface="+mj-lt"/>
              <a:buAutoNum type="arabicPeriod"/>
            </a:pPr>
            <a:r>
              <a:rPr lang="en-US" b="0" dirty="0"/>
              <a:t>Service of a complaint or similar pleading</a:t>
            </a:r>
          </a:p>
          <a:p>
            <a:pPr marL="342900" indent="-342900">
              <a:buFont typeface="+mj-lt"/>
              <a:buAutoNum type="arabicPeriod"/>
            </a:pPr>
            <a:r>
              <a:rPr lang="en-US" b="0" dirty="0"/>
              <a:t>Return of indictment, information or similar document (in the case of a criminal proceeding)</a:t>
            </a:r>
          </a:p>
          <a:p>
            <a:pPr marL="342900" indent="-342900">
              <a:buFont typeface="+mj-lt"/>
              <a:buAutoNum type="arabicPeriod"/>
            </a:pPr>
            <a:r>
              <a:rPr lang="en-US" b="0" dirty="0"/>
              <a:t>Receipt or filing of a notice of charges</a:t>
            </a:r>
          </a:p>
          <a:p>
            <a:endParaRPr lang="en-US" dirty="0"/>
          </a:p>
          <a:p>
            <a:r>
              <a:rPr lang="en-US" dirty="0"/>
              <a:t>The definition of Loss within the Directors &amp; Officers liability policy includes the following:</a:t>
            </a:r>
          </a:p>
          <a:p>
            <a:r>
              <a:rPr lang="en-US" dirty="0"/>
              <a:t>Damages, judgments, settlements, pre &amp; post judgment interest, Crisis Management Loss and Defense Costs; provided, however, Loss shall not include:</a:t>
            </a:r>
          </a:p>
          <a:p>
            <a:endParaRPr lang="en-US" dirty="0"/>
          </a:p>
          <a:p>
            <a:pPr marL="342900" indent="-342900">
              <a:buFont typeface="+mj-lt"/>
              <a:buAutoNum type="arabicPeriod"/>
            </a:pPr>
            <a:r>
              <a:rPr lang="en-US" b="0" dirty="0"/>
              <a:t>Civil or criminal fines or penalties imposed by law</a:t>
            </a:r>
          </a:p>
          <a:p>
            <a:pPr marL="342900" indent="-342900">
              <a:buFont typeface="+mj-lt"/>
              <a:buAutoNum type="arabicPeriod"/>
            </a:pPr>
            <a:r>
              <a:rPr lang="en-US" b="0" dirty="0"/>
              <a:t>Taxes</a:t>
            </a:r>
          </a:p>
          <a:p>
            <a:pPr marL="342900" indent="-342900">
              <a:buFont typeface="+mj-lt"/>
              <a:buAutoNum type="arabicPeriod"/>
            </a:pPr>
            <a:r>
              <a:rPr lang="en-US" b="0" dirty="0"/>
              <a:t>Any amounts for which an insured is not financially liable or which are without legal recourse to an insured</a:t>
            </a:r>
          </a:p>
          <a:p>
            <a:pPr marL="342900" indent="-342900">
              <a:buFont typeface="+mj-lt"/>
              <a:buAutoNum type="arabicPeriod"/>
            </a:pPr>
            <a:r>
              <a:rPr lang="en-US" b="0" dirty="0"/>
              <a:t>Matters which may be deemed uninsurable under the law pursuant to which this policy shall be construed</a:t>
            </a:r>
          </a:p>
          <a:p>
            <a:endParaRPr lang="en-US" dirty="0"/>
          </a:p>
        </p:txBody>
      </p:sp>
    </p:spTree>
    <p:extLst>
      <p:ext uri="{BB962C8B-B14F-4D97-AF65-F5344CB8AC3E}">
        <p14:creationId xmlns:p14="http://schemas.microsoft.com/office/powerpoint/2010/main" val="2259122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34</a:t>
            </a:fld>
            <a:endParaRPr lang="en-US" dirty="0"/>
          </a:p>
        </p:txBody>
      </p:sp>
      <p:sp>
        <p:nvSpPr>
          <p:cNvPr id="5" name="Text Placeholder 4"/>
          <p:cNvSpPr>
            <a:spLocks noGrp="1"/>
          </p:cNvSpPr>
          <p:nvPr>
            <p:ph type="body" sz="quarter" idx="13"/>
          </p:nvPr>
        </p:nvSpPr>
        <p:spPr/>
        <p:txBody>
          <a:bodyPr/>
          <a:lstStyle/>
          <a:p>
            <a:r>
              <a:rPr lang="en-US" dirty="0" smtClean="0"/>
              <a:t>Exclusions</a:t>
            </a:r>
            <a:endParaRPr lang="en-US" dirty="0"/>
          </a:p>
        </p:txBody>
      </p:sp>
      <p:sp>
        <p:nvSpPr>
          <p:cNvPr id="6" name="Content Placeholder 5"/>
          <p:cNvSpPr>
            <a:spLocks noGrp="1"/>
          </p:cNvSpPr>
          <p:nvPr>
            <p:ph idx="1"/>
          </p:nvPr>
        </p:nvSpPr>
        <p:spPr/>
        <p:txBody>
          <a:bodyPr/>
          <a:lstStyle/>
          <a:p>
            <a:r>
              <a:rPr lang="en-US" dirty="0"/>
              <a:t>Common D&amp;O Exclusions</a:t>
            </a:r>
          </a:p>
          <a:p>
            <a:pPr marL="285750" indent="-285750">
              <a:buFont typeface="Wingdings" panose="05000000000000000000" pitchFamily="2" charset="2"/>
              <a:buChar char="§"/>
            </a:pPr>
            <a:r>
              <a:rPr lang="en-US" b="0" dirty="0"/>
              <a:t>Conduct – any finally adjudicated deliberate criminal or fraudulent act.</a:t>
            </a:r>
          </a:p>
          <a:p>
            <a:pPr marL="285750" indent="-285750">
              <a:buFont typeface="Wingdings" panose="05000000000000000000" pitchFamily="2" charset="2"/>
              <a:buChar char="§"/>
            </a:pPr>
            <a:r>
              <a:rPr lang="en-US" b="0" dirty="0"/>
              <a:t>Personal profiting, accounting of profits, and other illegal compensation </a:t>
            </a:r>
          </a:p>
          <a:p>
            <a:pPr marL="285750" indent="-285750">
              <a:buFont typeface="Wingdings" panose="05000000000000000000" pitchFamily="2" charset="2"/>
              <a:buChar char="§"/>
            </a:pPr>
            <a:r>
              <a:rPr lang="en-US" b="0" dirty="0"/>
              <a:t>Prior &amp; Pending Litigation</a:t>
            </a:r>
          </a:p>
          <a:p>
            <a:pPr marL="285750" indent="-285750">
              <a:buFont typeface="Wingdings" panose="05000000000000000000" pitchFamily="2" charset="2"/>
              <a:buChar char="§"/>
            </a:pPr>
            <a:r>
              <a:rPr lang="en-US" b="0" dirty="0"/>
              <a:t>Insured vs. Insured</a:t>
            </a:r>
          </a:p>
          <a:p>
            <a:pPr marL="285750" indent="-285750">
              <a:buFont typeface="Wingdings" panose="05000000000000000000" pitchFamily="2" charset="2"/>
              <a:buChar char="§"/>
            </a:pPr>
            <a:r>
              <a:rPr lang="en-US" b="0" dirty="0"/>
              <a:t>Violations of the Securities Acts</a:t>
            </a:r>
          </a:p>
          <a:p>
            <a:pPr marL="285750" indent="-285750">
              <a:buFont typeface="Wingdings" panose="05000000000000000000" pitchFamily="2" charset="2"/>
              <a:buChar char="§"/>
            </a:pPr>
            <a:r>
              <a:rPr lang="en-US" b="0" dirty="0"/>
              <a:t>Catastrophic Hazards (pollution, nuclear, etc.)</a:t>
            </a:r>
          </a:p>
          <a:p>
            <a:pPr marL="285750" indent="-285750">
              <a:buFont typeface="Wingdings" panose="05000000000000000000" pitchFamily="2" charset="2"/>
              <a:buChar char="§"/>
            </a:pPr>
            <a:r>
              <a:rPr lang="en-US" b="0" dirty="0"/>
              <a:t>Bodily Injury (other than emotional distress or mental anguish), sickness, disease, death of any person, damage to or destruction of any tangible property</a:t>
            </a:r>
          </a:p>
          <a:p>
            <a:pPr marL="285750" indent="-285750">
              <a:buFont typeface="Wingdings" panose="05000000000000000000" pitchFamily="2" charset="2"/>
              <a:buChar char="§"/>
            </a:pPr>
            <a:r>
              <a:rPr lang="en-US" b="0" dirty="0"/>
              <a:t>Losses that can be insured elsewhere (EPLI, Fiduciary, etc</a:t>
            </a:r>
            <a:r>
              <a:rPr lang="en-US" b="0" dirty="0" smtClean="0"/>
              <a:t>.)</a:t>
            </a:r>
          </a:p>
          <a:p>
            <a:pPr marL="285750" indent="-285750">
              <a:buFont typeface="Wingdings" panose="05000000000000000000" pitchFamily="2" charset="2"/>
              <a:buChar char="§"/>
            </a:pPr>
            <a:r>
              <a:rPr lang="en-US" b="0" dirty="0" smtClean="0"/>
              <a:t>Contract Exclusion</a:t>
            </a:r>
            <a:endParaRPr lang="en-US" b="0" dirty="0"/>
          </a:p>
        </p:txBody>
      </p:sp>
    </p:spTree>
    <p:extLst>
      <p:ext uri="{BB962C8B-B14F-4D97-AF65-F5344CB8AC3E}">
        <p14:creationId xmlns:p14="http://schemas.microsoft.com/office/powerpoint/2010/main" val="40547811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35</a:t>
            </a:fld>
            <a:endParaRPr lang="en-US" dirty="0"/>
          </a:p>
        </p:txBody>
      </p:sp>
      <p:sp>
        <p:nvSpPr>
          <p:cNvPr id="5" name="Text Placeholder 4"/>
          <p:cNvSpPr>
            <a:spLocks noGrp="1"/>
          </p:cNvSpPr>
          <p:nvPr>
            <p:ph type="body" sz="quarter" idx="13"/>
          </p:nvPr>
        </p:nvSpPr>
        <p:spPr/>
        <p:txBody>
          <a:bodyPr/>
          <a:lstStyle/>
          <a:p>
            <a:r>
              <a:rPr lang="en-US" dirty="0"/>
              <a:t>Wouldn’t an exclusion for fraud or personal profiting eliminate </a:t>
            </a:r>
            <a:r>
              <a:rPr lang="en-US" dirty="0" smtClean="0"/>
              <a:t>coverage</a:t>
            </a:r>
            <a:br>
              <a:rPr lang="en-US" dirty="0" smtClean="0"/>
            </a:br>
            <a:r>
              <a:rPr lang="en-US" dirty="0" smtClean="0"/>
              <a:t>for most </a:t>
            </a:r>
            <a:r>
              <a:rPr lang="en-US" dirty="0"/>
              <a:t>claims</a:t>
            </a:r>
            <a:r>
              <a:rPr lang="en-US" dirty="0" smtClean="0"/>
              <a:t>?</a:t>
            </a:r>
            <a:endParaRPr lang="en-US" dirty="0"/>
          </a:p>
        </p:txBody>
      </p:sp>
      <p:sp>
        <p:nvSpPr>
          <p:cNvPr id="6" name="Content Placeholder 5"/>
          <p:cNvSpPr>
            <a:spLocks noGrp="1"/>
          </p:cNvSpPr>
          <p:nvPr>
            <p:ph idx="1"/>
          </p:nvPr>
        </p:nvSpPr>
        <p:spPr/>
        <p:txBody>
          <a:bodyPr/>
          <a:lstStyle/>
          <a:p>
            <a:r>
              <a:rPr lang="en-US" dirty="0"/>
              <a:t>While a large percentage of D&amp;O claims include allegations of fraud or illegal personal profiting (or both), the simple allegation is not enough to trigger the exclusion. Most, if not all, such exclusions require something like a court determination of guilt or an admission of guilt before the exclusion can apply. Either the words “final adjudication” or “in fact” will be used in the exclusion to indicate how high the hurdle is for the carrier to apply these exclusions.</a:t>
            </a:r>
          </a:p>
          <a:p>
            <a:endParaRPr lang="en-US" dirty="0"/>
          </a:p>
          <a:p>
            <a:r>
              <a:rPr lang="en-US" dirty="0"/>
              <a:t>Defense costs incurred for such a claim are typically covered by the policy until such time as the wrongful conduct is determined to have “in fact” occurred, or until there is a final adjudication. This means that a settlement without an admission of wrongdoing usually does not trigger the exclusions. In the event there actually is a finding of fraud or personal profiting, those directors and officers who are not found guilty continue to be covered even after others may have confessed or been adjudged guilty</a:t>
            </a:r>
            <a:r>
              <a:rPr lang="en-US" dirty="0" smtClean="0"/>
              <a:t>.</a:t>
            </a:r>
            <a:endParaRPr lang="en-US" dirty="0"/>
          </a:p>
        </p:txBody>
      </p:sp>
    </p:spTree>
    <p:extLst>
      <p:ext uri="{BB962C8B-B14F-4D97-AF65-F5344CB8AC3E}">
        <p14:creationId xmlns:p14="http://schemas.microsoft.com/office/powerpoint/2010/main" val="4092310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36</a:t>
            </a:fld>
            <a:endParaRPr lang="en-US" dirty="0"/>
          </a:p>
        </p:txBody>
      </p:sp>
      <p:sp>
        <p:nvSpPr>
          <p:cNvPr id="5" name="Text Placeholder 4"/>
          <p:cNvSpPr>
            <a:spLocks noGrp="1"/>
          </p:cNvSpPr>
          <p:nvPr>
            <p:ph type="body" sz="quarter" idx="13"/>
          </p:nvPr>
        </p:nvSpPr>
        <p:spPr/>
        <p:txBody>
          <a:bodyPr/>
          <a:lstStyle/>
          <a:p>
            <a:r>
              <a:rPr lang="en-US" dirty="0"/>
              <a:t>What exactly does a D&amp;O policy cover in terms of expenses</a:t>
            </a:r>
            <a:r>
              <a:rPr lang="en-US" dirty="0" smtClean="0"/>
              <a:t>?</a:t>
            </a:r>
            <a:endParaRPr lang="en-US" dirty="0"/>
          </a:p>
        </p:txBody>
      </p:sp>
      <p:sp>
        <p:nvSpPr>
          <p:cNvPr id="6" name="Content Placeholder 5"/>
          <p:cNvSpPr>
            <a:spLocks noGrp="1"/>
          </p:cNvSpPr>
          <p:nvPr>
            <p:ph idx="1"/>
          </p:nvPr>
        </p:nvSpPr>
        <p:spPr/>
        <p:txBody>
          <a:bodyPr/>
          <a:lstStyle/>
          <a:p>
            <a:r>
              <a:rPr lang="en-US" dirty="0"/>
              <a:t>A D&amp;O policy will generally either pay or reimburse the company the costs associated with the defense, investigation, negotiation and settlement (by way of a court determination or otherwise) of a covered claim. This includes attorneys’ fees, court costs and filing fees. It may also include expert or other specialist fees that are consented to in advance by the carrier</a:t>
            </a:r>
            <a:r>
              <a:rPr lang="en-US" dirty="0" smtClean="0"/>
              <a:t>.</a:t>
            </a:r>
          </a:p>
          <a:p>
            <a:endParaRPr lang="en-US" dirty="0"/>
          </a:p>
          <a:p>
            <a:r>
              <a:rPr lang="en-US" dirty="0"/>
              <a:t>Most policies include the phrase “reasonable defense costs.” Therefore, some carriers may object to some element of expenses as being unreasonable (either because the amount charged is excessive, the work is duplicative, or the services rendered were unnecessary). In all events, the carrier only pays for or reimburses those expenses that are consented to in advance. In addition to expenses, D&amp;O policies cover judgments/verdicts and settlements. Although the actual term used may differ (some carriers cover “loss” while others cover “damages”), all typically cover any court award or settlement, plus defense expenses</a:t>
            </a:r>
            <a:r>
              <a:rPr lang="en-US" dirty="0" smtClean="0"/>
              <a:t>.</a:t>
            </a:r>
            <a:endParaRPr lang="en-US" dirty="0"/>
          </a:p>
        </p:txBody>
      </p:sp>
    </p:spTree>
    <p:extLst>
      <p:ext uri="{BB962C8B-B14F-4D97-AF65-F5344CB8AC3E}">
        <p14:creationId xmlns:p14="http://schemas.microsoft.com/office/powerpoint/2010/main" val="3886404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37</a:t>
            </a:fld>
            <a:endParaRPr lang="en-US" dirty="0"/>
          </a:p>
        </p:txBody>
      </p:sp>
      <p:sp>
        <p:nvSpPr>
          <p:cNvPr id="5" name="Text Placeholder 4"/>
          <p:cNvSpPr>
            <a:spLocks noGrp="1"/>
          </p:cNvSpPr>
          <p:nvPr>
            <p:ph type="body" sz="quarter" idx="13"/>
          </p:nvPr>
        </p:nvSpPr>
        <p:spPr/>
        <p:txBody>
          <a:bodyPr/>
          <a:lstStyle/>
          <a:p>
            <a:r>
              <a:rPr lang="en-US" dirty="0"/>
              <a:t>What will a D&amp;O policy usually not cover as loss or damages</a:t>
            </a:r>
            <a:r>
              <a:rPr lang="en-US" dirty="0" smtClean="0"/>
              <a:t>?</a:t>
            </a:r>
            <a:endParaRPr lang="en-US" dirty="0"/>
          </a:p>
        </p:txBody>
      </p:sp>
      <p:sp>
        <p:nvSpPr>
          <p:cNvPr id="6" name="Content Placeholder 5"/>
          <p:cNvSpPr>
            <a:spLocks noGrp="1"/>
          </p:cNvSpPr>
          <p:nvPr>
            <p:ph idx="1"/>
          </p:nvPr>
        </p:nvSpPr>
        <p:spPr/>
        <p:txBody>
          <a:bodyPr/>
          <a:lstStyle/>
          <a:p>
            <a:r>
              <a:rPr lang="en-US" dirty="0"/>
              <a:t>Covered loss will usually specifically exclude civil, criminal or punitive fines or penalties; exemplary or multiplied damages; amounts that are without legal recourse to an insured; or amounts that are uninsurable under the law. As with many other aspects on D&amp;O policies, this can be modified by insurers. Many now agree to pick up certain fines and penalties and agree to provide coverage for punitive damages where insurable by </a:t>
            </a:r>
            <a:r>
              <a:rPr lang="en-US" dirty="0" smtClean="0"/>
              <a:t>law.</a:t>
            </a:r>
            <a:endParaRPr lang="en-US" dirty="0"/>
          </a:p>
        </p:txBody>
      </p:sp>
    </p:spTree>
    <p:extLst>
      <p:ext uri="{BB962C8B-B14F-4D97-AF65-F5344CB8AC3E}">
        <p14:creationId xmlns:p14="http://schemas.microsoft.com/office/powerpoint/2010/main" val="3829527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38</a:t>
            </a:fld>
            <a:endParaRPr lang="en-US" dirty="0"/>
          </a:p>
        </p:txBody>
      </p:sp>
      <p:sp>
        <p:nvSpPr>
          <p:cNvPr id="5" name="Text Placeholder 4"/>
          <p:cNvSpPr>
            <a:spLocks noGrp="1"/>
          </p:cNvSpPr>
          <p:nvPr>
            <p:ph type="body" sz="quarter" idx="13"/>
          </p:nvPr>
        </p:nvSpPr>
        <p:spPr/>
        <p:txBody>
          <a:bodyPr/>
          <a:lstStyle/>
          <a:p>
            <a:r>
              <a:rPr lang="en-US" dirty="0" smtClean="0"/>
              <a:t>Other Key Provisions</a:t>
            </a:r>
            <a:endParaRPr lang="en-US" dirty="0"/>
          </a:p>
        </p:txBody>
      </p:sp>
      <p:sp>
        <p:nvSpPr>
          <p:cNvPr id="6" name="Content Placeholder 5"/>
          <p:cNvSpPr>
            <a:spLocks noGrp="1"/>
          </p:cNvSpPr>
          <p:nvPr>
            <p:ph idx="1"/>
          </p:nvPr>
        </p:nvSpPr>
        <p:spPr/>
        <p:txBody>
          <a:bodyPr/>
          <a:lstStyle/>
          <a:p>
            <a:pPr marL="285750" indent="-285750">
              <a:buFont typeface="Wingdings" panose="05000000000000000000" pitchFamily="2" charset="2"/>
              <a:buChar char="§"/>
            </a:pPr>
            <a:r>
              <a:rPr lang="en-US" dirty="0"/>
              <a:t>Severability of Exclusions</a:t>
            </a:r>
          </a:p>
          <a:p>
            <a:pPr marL="285750" indent="-285750">
              <a:buFont typeface="Wingdings" panose="05000000000000000000" pitchFamily="2" charset="2"/>
              <a:buChar char="§"/>
            </a:pPr>
            <a:r>
              <a:rPr lang="en-US" dirty="0"/>
              <a:t>Other Insurance</a:t>
            </a:r>
          </a:p>
          <a:p>
            <a:pPr marL="285750" indent="-285750">
              <a:buFont typeface="Wingdings" panose="05000000000000000000" pitchFamily="2" charset="2"/>
              <a:buChar char="§"/>
            </a:pPr>
            <a:r>
              <a:rPr lang="en-US" dirty="0"/>
              <a:t>Presumptive Indemnification</a:t>
            </a:r>
          </a:p>
          <a:p>
            <a:pPr marL="285750" indent="-285750">
              <a:buFont typeface="Wingdings" panose="05000000000000000000" pitchFamily="2" charset="2"/>
              <a:buChar char="§"/>
            </a:pPr>
            <a:r>
              <a:rPr lang="en-US" dirty="0"/>
              <a:t>Choice of Counsel and Carrier defense obligations</a:t>
            </a:r>
          </a:p>
          <a:p>
            <a:pPr marL="285750" indent="-285750">
              <a:buFont typeface="Wingdings" panose="05000000000000000000" pitchFamily="2" charset="2"/>
              <a:buChar char="§"/>
            </a:pPr>
            <a:r>
              <a:rPr lang="en-US" dirty="0"/>
              <a:t>Timely notice </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3416035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39</a:t>
            </a:fld>
            <a:endParaRPr lang="en-US" dirty="0"/>
          </a:p>
        </p:txBody>
      </p:sp>
      <p:sp>
        <p:nvSpPr>
          <p:cNvPr id="8" name="Text Placeholder 7"/>
          <p:cNvSpPr>
            <a:spLocks noGrp="1"/>
          </p:cNvSpPr>
          <p:nvPr>
            <p:ph type="body" sz="quarter" idx="13"/>
          </p:nvPr>
        </p:nvSpPr>
        <p:spPr/>
        <p:txBody>
          <a:bodyPr/>
          <a:lstStyle/>
          <a:p>
            <a:r>
              <a:rPr lang="en-US" dirty="0" smtClean="0"/>
              <a:t>IMMO v. Blauwkamp et al.</a:t>
            </a:r>
            <a:endParaRPr lang="en-US" dirty="0"/>
          </a:p>
        </p:txBody>
      </p:sp>
      <p:sp>
        <p:nvSpPr>
          <p:cNvPr id="7" name="Title 6"/>
          <p:cNvSpPr>
            <a:spLocks noGrp="1"/>
          </p:cNvSpPr>
          <p:nvPr>
            <p:ph type="title"/>
          </p:nvPr>
        </p:nvSpPr>
        <p:spPr/>
        <p:txBody>
          <a:bodyPr/>
          <a:lstStyle/>
          <a:p>
            <a:r>
              <a:rPr lang="en-US" dirty="0" smtClean="0"/>
              <a:t>Case Study of D&amp;O Coverage</a:t>
            </a:r>
            <a:endParaRPr lang="en-US" dirty="0"/>
          </a:p>
        </p:txBody>
      </p:sp>
    </p:spTree>
    <p:extLst>
      <p:ext uri="{BB962C8B-B14F-4D97-AF65-F5344CB8AC3E}">
        <p14:creationId xmlns:p14="http://schemas.microsoft.com/office/powerpoint/2010/main" val="3336729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a:t>
            </a:fld>
            <a:endParaRPr lang="en-US" dirty="0"/>
          </a:p>
        </p:txBody>
      </p:sp>
      <p:sp>
        <p:nvSpPr>
          <p:cNvPr id="6" name="Content Placeholder 5"/>
          <p:cNvSpPr>
            <a:spLocks noGrp="1"/>
          </p:cNvSpPr>
          <p:nvPr>
            <p:ph idx="1"/>
          </p:nvPr>
        </p:nvSpPr>
        <p:spPr>
          <a:xfrm>
            <a:off x="3820332" y="1819536"/>
            <a:ext cx="4114800" cy="691189"/>
          </a:xfrm>
        </p:spPr>
        <p:txBody>
          <a:bodyPr/>
          <a:lstStyle/>
          <a:p>
            <a:r>
              <a:rPr lang="en-US" b="0" dirty="0" smtClean="0">
                <a:solidFill>
                  <a:schemeClr val="accent1"/>
                </a:solidFill>
              </a:rPr>
              <a:t>Borrowed nearly $1.8 million when they bought the company for $2.4 million</a:t>
            </a:r>
            <a:endParaRPr lang="en-US" b="0" dirty="0">
              <a:solidFill>
                <a:schemeClr val="accent1"/>
              </a:solidFill>
            </a:endParaRPr>
          </a:p>
        </p:txBody>
      </p:sp>
      <p:grpSp>
        <p:nvGrpSpPr>
          <p:cNvPr id="23" name="Group 22"/>
          <p:cNvGrpSpPr/>
          <p:nvPr/>
        </p:nvGrpSpPr>
        <p:grpSpPr>
          <a:xfrm>
            <a:off x="421405" y="1702204"/>
            <a:ext cx="3781140" cy="3885253"/>
            <a:chOff x="4760930" y="1775303"/>
            <a:chExt cx="3781140" cy="3885253"/>
          </a:xfrm>
        </p:grpSpPr>
        <p:cxnSp>
          <p:nvCxnSpPr>
            <p:cNvPr id="8" name="Straight Connector 7"/>
            <p:cNvCxnSpPr/>
            <p:nvPr/>
          </p:nvCxnSpPr>
          <p:spPr>
            <a:xfrm flipH="1">
              <a:off x="6164206" y="2299971"/>
              <a:ext cx="1385043" cy="1344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164206" y="3644830"/>
              <a:ext cx="1385043" cy="1491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901980" y="3702983"/>
              <a:ext cx="2023676" cy="14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4"/>
            <p:cNvSpPr>
              <a:spLocks noChangeArrowheads="1"/>
            </p:cNvSpPr>
            <p:nvPr/>
          </p:nvSpPr>
          <p:spPr bwMode="gray">
            <a:xfrm>
              <a:off x="7024581" y="4611219"/>
              <a:ext cx="1049337" cy="1049337"/>
            </a:xfrm>
            <a:prstGeom prst="ellipse">
              <a:avLst/>
            </a:prstGeom>
            <a:solidFill>
              <a:schemeClr val="accent5"/>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Reliance on</a:t>
              </a:r>
            </a:p>
            <a:p>
              <a:pPr marL="0" marR="0" lvl="0" indent="0" algn="ctr" defTabSz="914400" rtl="0" eaLnBrk="1" fontAlgn="base" latinLnBrk="0" hangingPunct="1">
                <a:lnSpc>
                  <a:spcPct val="100000"/>
                </a:lnSpc>
                <a:spcBef>
                  <a:spcPct val="0"/>
                </a:spcBef>
                <a:spcAft>
                  <a:spcPct val="0"/>
                </a:spcAft>
                <a:buClrTx/>
                <a:buSzTx/>
                <a:buFontTx/>
                <a:buNone/>
                <a:tabLst/>
              </a:pPr>
              <a:r>
                <a:rPr lang="en-GB" sz="1100" b="1" dirty="0" smtClean="0">
                  <a:solidFill>
                    <a:schemeClr val="bg1"/>
                  </a:solidFill>
                  <a:latin typeface="Arial" pitchFamily="34" charset="0"/>
                </a:rPr>
                <a:t>Revolving Line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Of Credit</a:t>
              </a:r>
              <a:endParaRPr kumimoji="0" lang="en-GB" sz="1400" b="0" i="0" u="none" strike="noStrike" cap="none" normalizeH="0" baseline="0" dirty="0" smtClean="0">
                <a:ln>
                  <a:noFill/>
                </a:ln>
                <a:solidFill>
                  <a:schemeClr val="tx1"/>
                </a:solidFill>
                <a:effectLst/>
                <a:latin typeface="Arial" pitchFamily="34" charset="0"/>
              </a:endParaRPr>
            </a:p>
          </p:txBody>
        </p:sp>
        <p:sp>
          <p:nvSpPr>
            <p:cNvPr id="14" name="Oval 5"/>
            <p:cNvSpPr>
              <a:spLocks noChangeArrowheads="1"/>
            </p:cNvSpPr>
            <p:nvPr/>
          </p:nvSpPr>
          <p:spPr bwMode="auto">
            <a:xfrm>
              <a:off x="6968064" y="1775303"/>
              <a:ext cx="1049337" cy="1049337"/>
            </a:xfrm>
            <a:prstGeom prst="ellipse">
              <a:avLst/>
            </a:prstGeom>
            <a:solidFill>
              <a:schemeClr val="accent1"/>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Under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Capitalized</a:t>
              </a:r>
              <a:endParaRPr kumimoji="0" lang="en-GB" sz="1400" b="0" i="0" u="none" strike="noStrike" cap="none" normalizeH="0" baseline="0" dirty="0" smtClean="0">
                <a:ln>
                  <a:noFill/>
                </a:ln>
                <a:solidFill>
                  <a:schemeClr val="tx1"/>
                </a:solidFill>
                <a:effectLst/>
                <a:latin typeface="Arial" pitchFamily="34" charset="0"/>
              </a:endParaRPr>
            </a:p>
          </p:txBody>
        </p:sp>
        <p:sp>
          <p:nvSpPr>
            <p:cNvPr id="16" name="Oval 7"/>
            <p:cNvSpPr>
              <a:spLocks noChangeArrowheads="1"/>
            </p:cNvSpPr>
            <p:nvPr/>
          </p:nvSpPr>
          <p:spPr bwMode="gray">
            <a:xfrm>
              <a:off x="7492733" y="3193275"/>
              <a:ext cx="1049337" cy="1049337"/>
            </a:xfrm>
            <a:prstGeom prst="ellipse">
              <a:avLst/>
            </a:prstGeom>
            <a:solidFill>
              <a:schemeClr val="accent3"/>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Lack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bg1"/>
                  </a:solidFill>
                  <a:effectLst/>
                  <a:latin typeface="Arial" pitchFamily="34" charset="0"/>
                </a:rPr>
                <a:t>Diversification</a:t>
              </a:r>
              <a:endParaRPr kumimoji="0" lang="en-GB" sz="1400" b="0" i="0" u="none" strike="noStrike" cap="none" normalizeH="0" baseline="0" dirty="0" smtClean="0">
                <a:ln>
                  <a:noFill/>
                </a:ln>
                <a:solidFill>
                  <a:schemeClr val="tx1"/>
                </a:solidFill>
                <a:effectLst/>
                <a:latin typeface="Arial" pitchFamily="34" charset="0"/>
              </a:endParaRPr>
            </a:p>
          </p:txBody>
        </p:sp>
        <p:sp>
          <p:nvSpPr>
            <p:cNvPr id="19" name="Oval 18"/>
            <p:cNvSpPr/>
            <p:nvPr/>
          </p:nvSpPr>
          <p:spPr>
            <a:xfrm>
              <a:off x="4760930" y="2417909"/>
              <a:ext cx="2569071" cy="2569071"/>
            </a:xfrm>
            <a:prstGeom prst="ellipse">
              <a:avLst/>
            </a:prstGeom>
            <a:blipFill>
              <a:blip r:embed="rId2">
                <a:extLst>
                  <a:ext uri="{28A0092B-C50C-407E-A947-70E740481C1C}">
                    <a14:useLocalDpi xmlns:a14="http://schemas.microsoft.com/office/drawing/2010/main" val="0"/>
                  </a:ext>
                </a:extLst>
              </a:blip>
              <a:srcRect/>
              <a:stretch>
                <a:fillRect l="-39000" r="-39000"/>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4" name="Content Placeholder 5"/>
          <p:cNvSpPr txBox="1">
            <a:spLocks/>
          </p:cNvSpPr>
          <p:nvPr/>
        </p:nvSpPr>
        <p:spPr>
          <a:xfrm>
            <a:off x="4267200" y="3016619"/>
            <a:ext cx="4114800" cy="1300640"/>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accent3"/>
                </a:solidFill>
              </a:rPr>
              <a:t>Vulnerability Due to Certain Concentrations</a:t>
            </a:r>
          </a:p>
          <a:p>
            <a:r>
              <a:rPr lang="en-US" b="0" dirty="0" smtClean="0">
                <a:solidFill>
                  <a:schemeClr val="accent3"/>
                </a:solidFill>
              </a:rPr>
              <a:t>“The companies most significant customer accounted for approximately 58.3% and 70.0% of total revenue in 2012 and 2011, respectively, and approximately 36.2% and 60.7% of total receivables as of December 31, 2012 and 2011, respectively.”</a:t>
            </a:r>
            <a:endParaRPr lang="en-US" b="0" dirty="0">
              <a:solidFill>
                <a:schemeClr val="accent3"/>
              </a:solidFill>
            </a:endParaRPr>
          </a:p>
        </p:txBody>
      </p:sp>
      <p:sp>
        <p:nvSpPr>
          <p:cNvPr id="25" name="Content Placeholder 5"/>
          <p:cNvSpPr txBox="1">
            <a:spLocks/>
          </p:cNvSpPr>
          <p:nvPr/>
        </p:nvSpPr>
        <p:spPr>
          <a:xfrm>
            <a:off x="3887492" y="5160488"/>
            <a:ext cx="4114800" cy="691189"/>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dirty="0" smtClean="0">
                <a:solidFill>
                  <a:schemeClr val="accent5"/>
                </a:solidFill>
              </a:rPr>
              <a:t>“I knew if we didn’t have a line of credit, we have no way to operate”</a:t>
            </a:r>
            <a:endParaRPr lang="en-US" b="0" dirty="0">
              <a:solidFill>
                <a:schemeClr val="accent5"/>
              </a:solidFill>
            </a:endParaRPr>
          </a:p>
        </p:txBody>
      </p:sp>
      <p:sp>
        <p:nvSpPr>
          <p:cNvPr id="17" name="Title 1"/>
          <p:cNvSpPr>
            <a:spLocks noGrp="1"/>
          </p:cNvSpPr>
          <p:nvPr>
            <p:ph type="title"/>
          </p:nvPr>
        </p:nvSpPr>
        <p:spPr>
          <a:xfrm>
            <a:off x="457198" y="311727"/>
            <a:ext cx="8229600" cy="307777"/>
          </a:xfrm>
        </p:spPr>
        <p:txBody>
          <a:bodyPr/>
          <a:lstStyle/>
          <a:p>
            <a:r>
              <a:rPr lang="en-US" dirty="0"/>
              <a:t>Lessons from Lamar</a:t>
            </a:r>
          </a:p>
        </p:txBody>
      </p:sp>
      <p:sp>
        <p:nvSpPr>
          <p:cNvPr id="18"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4234830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40</a:t>
            </a:fld>
            <a:endParaRPr lang="en-US" dirty="0"/>
          </a:p>
        </p:txBody>
      </p:sp>
      <p:grpSp>
        <p:nvGrpSpPr>
          <p:cNvPr id="9" name="Group 8"/>
          <p:cNvGrpSpPr/>
          <p:nvPr/>
        </p:nvGrpSpPr>
        <p:grpSpPr>
          <a:xfrm>
            <a:off x="117412" y="1268700"/>
            <a:ext cx="8880876" cy="4784773"/>
            <a:chOff x="-117981" y="213578"/>
            <a:chExt cx="12163200" cy="6553200"/>
          </a:xfrm>
        </p:grpSpPr>
        <p:pic>
          <p:nvPicPr>
            <p:cNvPr id="7" name="Picture 6"/>
            <p:cNvPicPr>
              <a:picLocks noChangeAspect="1"/>
            </p:cNvPicPr>
            <p:nvPr/>
          </p:nvPicPr>
          <p:blipFill>
            <a:blip r:embed="rId2"/>
            <a:stretch>
              <a:fillRect/>
            </a:stretch>
          </p:blipFill>
          <p:spPr>
            <a:xfrm>
              <a:off x="-117981" y="1720924"/>
              <a:ext cx="5847234" cy="3538506"/>
            </a:xfrm>
            <a:prstGeom prst="rect">
              <a:avLst/>
            </a:prstGeom>
            <a:ln>
              <a:solidFill>
                <a:schemeClr val="tx1"/>
              </a:solidFill>
            </a:ln>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582" y="213578"/>
              <a:ext cx="6243637" cy="6553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itle 1"/>
          <p:cNvSpPr>
            <a:spLocks noGrp="1"/>
          </p:cNvSpPr>
          <p:nvPr>
            <p:ph type="title"/>
          </p:nvPr>
        </p:nvSpPr>
        <p:spPr>
          <a:xfrm>
            <a:off x="457198" y="311727"/>
            <a:ext cx="8229600" cy="307777"/>
          </a:xfrm>
        </p:spPr>
        <p:txBody>
          <a:bodyPr/>
          <a:lstStyle/>
          <a:p>
            <a:r>
              <a:rPr lang="en-US" dirty="0"/>
              <a:t>Lessons from Lamar</a:t>
            </a:r>
          </a:p>
        </p:txBody>
      </p:sp>
      <p:sp>
        <p:nvSpPr>
          <p:cNvPr id="11" name="Text Placeholder 3"/>
          <p:cNvSpPr>
            <a:spLocks noGrp="1"/>
          </p:cNvSpPr>
          <p:nvPr>
            <p:ph type="body" sz="quarter" idx="13"/>
          </p:nvPr>
        </p:nvSpPr>
        <p:spPr>
          <a:xfrm>
            <a:off x="457198" y="644376"/>
            <a:ext cx="8229600" cy="276999"/>
          </a:xfrm>
        </p:spPr>
        <p:txBody>
          <a:bodyPr/>
          <a:lstStyle/>
          <a:p>
            <a:r>
              <a:rPr lang="en-US" dirty="0" smtClean="0"/>
              <a:t>IMMO v. Blauwkamp et al.</a:t>
            </a:r>
            <a:endParaRPr lang="en-US" dirty="0"/>
          </a:p>
          <a:p>
            <a:endParaRPr lang="en-US" dirty="0"/>
          </a:p>
        </p:txBody>
      </p:sp>
    </p:spTree>
    <p:extLst>
      <p:ext uri="{BB962C8B-B14F-4D97-AF65-F5344CB8AC3E}">
        <p14:creationId xmlns:p14="http://schemas.microsoft.com/office/powerpoint/2010/main" val="35655073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41</a:t>
            </a:fld>
            <a:endParaRPr lang="en-US" dirty="0"/>
          </a:p>
        </p:txBody>
      </p:sp>
      <p:pic>
        <p:nvPicPr>
          <p:cNvPr id="7" name="Content Placeholder 6"/>
          <p:cNvPicPr>
            <a:picLocks noGrp="1" noChangeAspect="1"/>
          </p:cNvPicPr>
          <p:nvPr>
            <p:ph idx="1"/>
          </p:nvPr>
        </p:nvPicPr>
        <p:blipFill>
          <a:blip r:embed="rId2"/>
          <a:stretch>
            <a:fillRect/>
          </a:stretch>
        </p:blipFill>
        <p:spPr>
          <a:xfrm>
            <a:off x="1604724" y="2016911"/>
            <a:ext cx="5748571" cy="319872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smtClean="0"/>
              <a:t>IMMO v. Blauwkamp et al.</a:t>
            </a:r>
            <a:endParaRPr lang="en-US" dirty="0"/>
          </a:p>
          <a:p>
            <a:endParaRPr lang="en-US" dirty="0"/>
          </a:p>
        </p:txBody>
      </p:sp>
    </p:spTree>
    <p:extLst>
      <p:ext uri="{BB962C8B-B14F-4D97-AF65-F5344CB8AC3E}">
        <p14:creationId xmlns:p14="http://schemas.microsoft.com/office/powerpoint/2010/main" val="1806071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42</a:t>
            </a:fld>
            <a:endParaRPr lang="en-US" dirty="0"/>
          </a:p>
        </p:txBody>
      </p:sp>
      <p:grpSp>
        <p:nvGrpSpPr>
          <p:cNvPr id="7" name="Group 6"/>
          <p:cNvGrpSpPr/>
          <p:nvPr/>
        </p:nvGrpSpPr>
        <p:grpSpPr>
          <a:xfrm>
            <a:off x="133570" y="1277332"/>
            <a:ext cx="8827947" cy="4654135"/>
            <a:chOff x="158832" y="453259"/>
            <a:chExt cx="10976733" cy="5786985"/>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562" y="453259"/>
              <a:ext cx="5688003" cy="31051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561" y="3579642"/>
              <a:ext cx="5468499" cy="26606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158832" y="2104103"/>
              <a:ext cx="5158197" cy="3368041"/>
            </a:xfrm>
            <a:prstGeom prst="rect">
              <a:avLst/>
            </a:prstGeom>
            <a:ln>
              <a:noFill/>
            </a:ln>
          </p:spPr>
        </p:pic>
      </p:grpSp>
      <p:sp>
        <p:nvSpPr>
          <p:cNvPr id="11" name="Title 1"/>
          <p:cNvSpPr>
            <a:spLocks noGrp="1"/>
          </p:cNvSpPr>
          <p:nvPr>
            <p:ph type="title"/>
          </p:nvPr>
        </p:nvSpPr>
        <p:spPr>
          <a:xfrm>
            <a:off x="457198" y="311727"/>
            <a:ext cx="8229600" cy="307777"/>
          </a:xfrm>
        </p:spPr>
        <p:txBody>
          <a:bodyPr/>
          <a:lstStyle/>
          <a:p>
            <a:r>
              <a:rPr lang="en-US" dirty="0"/>
              <a:t>Lessons from Lamar</a:t>
            </a:r>
          </a:p>
        </p:txBody>
      </p:sp>
      <p:sp>
        <p:nvSpPr>
          <p:cNvPr id="12" name="Text Placeholder 3"/>
          <p:cNvSpPr>
            <a:spLocks noGrp="1"/>
          </p:cNvSpPr>
          <p:nvPr>
            <p:ph type="body" sz="quarter" idx="13"/>
          </p:nvPr>
        </p:nvSpPr>
        <p:spPr>
          <a:xfrm>
            <a:off x="457198" y="644376"/>
            <a:ext cx="8229600" cy="276999"/>
          </a:xfrm>
        </p:spPr>
        <p:txBody>
          <a:bodyPr/>
          <a:lstStyle/>
          <a:p>
            <a:r>
              <a:rPr lang="en-US" dirty="0" smtClean="0"/>
              <a:t>IMMO v. Blauwkamp et al.</a:t>
            </a:r>
            <a:endParaRPr lang="en-US" dirty="0"/>
          </a:p>
          <a:p>
            <a:endParaRPr lang="en-US" dirty="0"/>
          </a:p>
        </p:txBody>
      </p:sp>
    </p:spTree>
    <p:extLst>
      <p:ext uri="{BB962C8B-B14F-4D97-AF65-F5344CB8AC3E}">
        <p14:creationId xmlns:p14="http://schemas.microsoft.com/office/powerpoint/2010/main" val="2894144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43</a:t>
            </a:fld>
            <a:endParaRPr lang="en-US" dirty="0"/>
          </a:p>
        </p:txBody>
      </p:sp>
      <p:sp>
        <p:nvSpPr>
          <p:cNvPr id="5" name="Text Placeholder 4"/>
          <p:cNvSpPr>
            <a:spLocks noGrp="1"/>
          </p:cNvSpPr>
          <p:nvPr>
            <p:ph type="body" sz="quarter" idx="13"/>
          </p:nvPr>
        </p:nvSpPr>
        <p:spPr/>
        <p:txBody>
          <a:bodyPr/>
          <a:lstStyle/>
          <a:p>
            <a:r>
              <a:rPr lang="en-US" dirty="0"/>
              <a:t>Coverage Limit – Premium Benchmarking</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85" y="3015794"/>
            <a:ext cx="3729079"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10" y="2992545"/>
            <a:ext cx="37182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97" y="1521701"/>
            <a:ext cx="5978384"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521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D&amp;O Insurance</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44</a:t>
            </a:fld>
            <a:endParaRPr lang="en-US" dirty="0"/>
          </a:p>
        </p:txBody>
      </p:sp>
      <p:sp>
        <p:nvSpPr>
          <p:cNvPr id="5" name="Text Placeholder 4"/>
          <p:cNvSpPr>
            <a:spLocks noGrp="1"/>
          </p:cNvSpPr>
          <p:nvPr>
            <p:ph type="body" sz="quarter" idx="13"/>
          </p:nvPr>
        </p:nvSpPr>
        <p:spPr/>
        <p:txBody>
          <a:bodyPr/>
          <a:lstStyle/>
          <a:p>
            <a:r>
              <a:rPr lang="en-US" altLang="en-US" dirty="0"/>
              <a:t>Coverage Limit – Premium Calculation </a:t>
            </a:r>
            <a:r>
              <a:rPr lang="en-US" altLang="en-US" dirty="0" smtClean="0"/>
              <a:t>Exercise</a:t>
            </a:r>
            <a:endParaRPr lang="en-US" alt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79" y="1593764"/>
            <a:ext cx="5114987" cy="384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a:spLocks noChangeArrowheads="1"/>
          </p:cNvSpPr>
          <p:nvPr/>
        </p:nvSpPr>
        <p:spPr bwMode="auto">
          <a:xfrm>
            <a:off x="5657204" y="1706448"/>
            <a:ext cx="295465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Clr>
                <a:schemeClr val="tx1"/>
              </a:buClr>
              <a:buFont typeface="Wingdings" pitchFamily="2" charset="2"/>
              <a:defRPr sz="1400" b="1">
                <a:solidFill>
                  <a:schemeClr val="tx1"/>
                </a:solidFill>
                <a:latin typeface="Arial" charset="0"/>
              </a:defRPr>
            </a:lvl1pPr>
            <a:lvl2pPr marL="742950" indent="-285750" eaLnBrk="0" hangingPunct="0">
              <a:spcBef>
                <a:spcPct val="70000"/>
              </a:spcBef>
              <a:buClr>
                <a:schemeClr val="accent2"/>
              </a:buClr>
              <a:buSzPct val="85000"/>
              <a:buFont typeface="Wingdings" pitchFamily="2" charset="2"/>
              <a:buChar char="n"/>
              <a:defRPr sz="1200" b="1">
                <a:solidFill>
                  <a:schemeClr val="tx1"/>
                </a:solidFill>
                <a:latin typeface="Arial" charset="0"/>
              </a:defRPr>
            </a:lvl2pPr>
            <a:lvl3pPr marL="1143000" indent="-228600" eaLnBrk="0" hangingPunct="0">
              <a:spcBef>
                <a:spcPct val="10000"/>
              </a:spcBef>
              <a:buClr>
                <a:schemeClr val="tx1"/>
              </a:buClr>
              <a:buFont typeface="Symbol" pitchFamily="18" charset="2"/>
              <a:buChar char="·"/>
              <a:defRPr sz="1200">
                <a:solidFill>
                  <a:schemeClr val="tx1"/>
                </a:solidFill>
                <a:latin typeface="Arial" charset="0"/>
              </a:defRPr>
            </a:lvl3pPr>
            <a:lvl4pPr marL="1600200" indent="-228600" eaLnBrk="0" hangingPunct="0">
              <a:spcBef>
                <a:spcPct val="10000"/>
              </a:spcBef>
              <a:buClr>
                <a:schemeClr val="tx1"/>
              </a:buClr>
              <a:buFont typeface="Symbol" pitchFamily="18" charset="2"/>
              <a:buChar char="-"/>
              <a:defRPr sz="1200">
                <a:solidFill>
                  <a:schemeClr val="tx1"/>
                </a:solidFill>
                <a:latin typeface="Arial" charset="0"/>
              </a:defRPr>
            </a:lvl4pPr>
            <a:lvl5pPr marL="2057400" indent="-228600" eaLnBrk="0" hangingPunct="0">
              <a:spcBef>
                <a:spcPct val="10000"/>
              </a:spcBef>
              <a:buClr>
                <a:schemeClr val="tx1"/>
              </a:buClr>
              <a:buFont typeface="Arial Narrow" pitchFamily="34" charset="0"/>
              <a:defRPr sz="1200">
                <a:solidFill>
                  <a:schemeClr val="tx1"/>
                </a:solidFill>
                <a:latin typeface="Arial" charset="0"/>
              </a:defRPr>
            </a:lvl5pPr>
            <a:lvl6pPr marL="25146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6pPr>
            <a:lvl7pPr marL="29718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7pPr>
            <a:lvl8pPr marL="34290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8pPr>
            <a:lvl9pPr marL="38862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9pPr>
          </a:lstStyle>
          <a:p>
            <a:pPr eaLnBrk="1" hangingPunct="1">
              <a:spcBef>
                <a:spcPct val="0"/>
              </a:spcBef>
              <a:buClrTx/>
              <a:buFontTx/>
              <a:buNone/>
            </a:pPr>
            <a:r>
              <a:rPr lang="en-US" altLang="en-US" sz="1200" u="sng" dirty="0" smtClean="0"/>
              <a:t>Premium Per $Million</a:t>
            </a:r>
            <a:endParaRPr lang="en-US" altLang="en-US" sz="1200" u="sng" dirty="0"/>
          </a:p>
          <a:p>
            <a:pPr eaLnBrk="1" hangingPunct="1">
              <a:spcBef>
                <a:spcPct val="0"/>
              </a:spcBef>
              <a:buClrTx/>
              <a:buFontTx/>
              <a:buNone/>
            </a:pPr>
            <a:r>
              <a:rPr lang="en-US" altLang="en-US" sz="1200" u="none" dirty="0" smtClean="0"/>
              <a:t>Low: 	$9,600</a:t>
            </a:r>
            <a:endParaRPr lang="en-US" altLang="en-US" sz="1200" u="none" dirty="0"/>
          </a:p>
          <a:p>
            <a:pPr eaLnBrk="1" hangingPunct="1">
              <a:spcBef>
                <a:spcPct val="0"/>
              </a:spcBef>
              <a:buClrTx/>
              <a:buFontTx/>
              <a:buNone/>
            </a:pPr>
            <a:r>
              <a:rPr lang="en-US" altLang="en-US" sz="1200" u="none" dirty="0" smtClean="0"/>
              <a:t>Median: 	$14,600</a:t>
            </a:r>
          </a:p>
          <a:p>
            <a:pPr eaLnBrk="1" hangingPunct="1">
              <a:spcBef>
                <a:spcPct val="0"/>
              </a:spcBef>
              <a:buClrTx/>
              <a:buFontTx/>
              <a:buNone/>
            </a:pPr>
            <a:r>
              <a:rPr lang="en-US" altLang="en-US" sz="1200" dirty="0" smtClean="0"/>
              <a:t>High: 	$21,200</a:t>
            </a:r>
            <a:endParaRPr lang="en-US" altLang="en-US" sz="1200" u="none" dirty="0"/>
          </a:p>
          <a:p>
            <a:pPr eaLnBrk="1" hangingPunct="1">
              <a:spcBef>
                <a:spcPct val="0"/>
              </a:spcBef>
              <a:buClrTx/>
              <a:buFontTx/>
              <a:buNone/>
            </a:pPr>
            <a:endParaRPr lang="en-US" altLang="en-US" sz="1200" u="none" dirty="0"/>
          </a:p>
          <a:p>
            <a:pPr eaLnBrk="1" hangingPunct="1">
              <a:spcBef>
                <a:spcPct val="0"/>
              </a:spcBef>
              <a:buClrTx/>
              <a:buFontTx/>
              <a:buNone/>
            </a:pPr>
            <a:endParaRPr lang="en-US" altLang="en-US" sz="1200" u="none" dirty="0" smtClean="0"/>
          </a:p>
          <a:p>
            <a:pPr eaLnBrk="1" hangingPunct="1">
              <a:spcBef>
                <a:spcPct val="0"/>
              </a:spcBef>
              <a:buClrTx/>
              <a:buFontTx/>
              <a:buNone/>
            </a:pPr>
            <a:endParaRPr lang="en-US" altLang="en-US" sz="1200" u="none" dirty="0"/>
          </a:p>
          <a:p>
            <a:pPr eaLnBrk="1" hangingPunct="1">
              <a:spcBef>
                <a:spcPct val="0"/>
              </a:spcBef>
              <a:buClrTx/>
              <a:buFontTx/>
              <a:buNone/>
            </a:pPr>
            <a:r>
              <a:rPr lang="en-US" altLang="en-US" sz="1200" u="sng" dirty="0" smtClean="0"/>
              <a:t>Limit</a:t>
            </a:r>
            <a:endParaRPr lang="en-US" altLang="en-US" sz="1200" u="sng" dirty="0"/>
          </a:p>
          <a:p>
            <a:pPr eaLnBrk="1" hangingPunct="1">
              <a:spcBef>
                <a:spcPct val="0"/>
              </a:spcBef>
              <a:buClrTx/>
            </a:pPr>
            <a:r>
              <a:rPr lang="en-US" altLang="en-US" sz="1200" dirty="0"/>
              <a:t>$35,000,000/100 = $</a:t>
            </a:r>
            <a:r>
              <a:rPr lang="en-US" altLang="en-US" sz="1200" dirty="0" smtClean="0"/>
              <a:t>350,000</a:t>
            </a:r>
          </a:p>
          <a:p>
            <a:pPr eaLnBrk="1" hangingPunct="1">
              <a:spcBef>
                <a:spcPct val="0"/>
              </a:spcBef>
              <a:buClrTx/>
            </a:pPr>
            <a:endParaRPr lang="en-US" altLang="en-US" sz="1200" dirty="0" smtClean="0"/>
          </a:p>
          <a:p>
            <a:pPr eaLnBrk="1" hangingPunct="1">
              <a:spcBef>
                <a:spcPct val="0"/>
              </a:spcBef>
              <a:buClrTx/>
            </a:pPr>
            <a:r>
              <a:rPr lang="en-US" altLang="en-US" sz="1200" dirty="0" smtClean="0"/>
              <a:t>$350,000 x 2.1=  $735,000</a:t>
            </a:r>
            <a:endParaRPr lang="en-US" altLang="en-US" sz="1200" dirty="0"/>
          </a:p>
          <a:p>
            <a:pPr eaLnBrk="1" hangingPunct="1">
              <a:spcBef>
                <a:spcPct val="0"/>
              </a:spcBef>
              <a:buClrTx/>
              <a:buFontTx/>
              <a:buNone/>
            </a:pPr>
            <a:r>
              <a:rPr lang="en-US" altLang="en-US" sz="1200" dirty="0"/>
              <a:t> </a:t>
            </a:r>
            <a:r>
              <a:rPr lang="en-US" altLang="en-US" sz="1200" dirty="0" smtClean="0"/>
              <a:t>               </a:t>
            </a:r>
            <a:r>
              <a:rPr lang="en-US" altLang="en-US" sz="1200" u="none" dirty="0" smtClean="0"/>
              <a:t>x </a:t>
            </a:r>
            <a:r>
              <a:rPr lang="en-US" altLang="en-US" sz="1200" u="none" dirty="0"/>
              <a:t>3.3 = $1,155,000</a:t>
            </a:r>
          </a:p>
          <a:p>
            <a:pPr eaLnBrk="1" hangingPunct="1">
              <a:spcBef>
                <a:spcPct val="0"/>
              </a:spcBef>
              <a:buClrTx/>
              <a:buFontTx/>
              <a:buNone/>
            </a:pPr>
            <a:r>
              <a:rPr lang="en-US" altLang="en-US" sz="1200" dirty="0"/>
              <a:t> </a:t>
            </a:r>
            <a:r>
              <a:rPr lang="en-US" altLang="en-US" sz="1200" dirty="0" smtClean="0"/>
              <a:t>               </a:t>
            </a:r>
            <a:r>
              <a:rPr lang="en-US" altLang="en-US" sz="1200" u="none" dirty="0" smtClean="0"/>
              <a:t>x 5.1 =  $1,785,000</a:t>
            </a:r>
            <a:endParaRPr lang="en-US" altLang="en-US" sz="1200" u="none" dirty="0"/>
          </a:p>
          <a:p>
            <a:pPr eaLnBrk="1" hangingPunct="1">
              <a:spcBef>
                <a:spcPct val="0"/>
              </a:spcBef>
              <a:buClrTx/>
              <a:buFontTx/>
              <a:buNone/>
            </a:pPr>
            <a:endParaRPr lang="en-US" altLang="en-US" sz="1200" u="none" dirty="0"/>
          </a:p>
          <a:p>
            <a:pPr eaLnBrk="1" hangingPunct="1">
              <a:spcBef>
                <a:spcPct val="0"/>
              </a:spcBef>
              <a:buClrTx/>
              <a:buFontTx/>
              <a:buNone/>
            </a:pPr>
            <a:r>
              <a:rPr lang="en-US" altLang="en-US" sz="1200" u="sng" dirty="0" smtClean="0"/>
              <a:t>Premium</a:t>
            </a:r>
            <a:endParaRPr lang="en-US" altLang="en-US" sz="1200" u="sng" dirty="0"/>
          </a:p>
          <a:p>
            <a:pPr eaLnBrk="1" hangingPunct="1">
              <a:spcBef>
                <a:spcPct val="0"/>
              </a:spcBef>
              <a:buClrTx/>
              <a:buFontTx/>
              <a:buNone/>
            </a:pPr>
            <a:endParaRPr lang="en-US" altLang="en-US" sz="1200" u="none" dirty="0" smtClean="0"/>
          </a:p>
          <a:p>
            <a:pPr eaLnBrk="1" hangingPunct="1">
              <a:spcBef>
                <a:spcPct val="0"/>
              </a:spcBef>
              <a:buClrTx/>
            </a:pPr>
            <a:r>
              <a:rPr lang="en-US" altLang="en-US" sz="1200" dirty="0"/>
              <a:t>$350,000 x </a:t>
            </a:r>
            <a:r>
              <a:rPr lang="en-US" altLang="en-US" sz="1200" dirty="0" smtClean="0"/>
              <a:t>0.031 </a:t>
            </a:r>
            <a:r>
              <a:rPr lang="en-US" altLang="en-US" sz="1200" dirty="0"/>
              <a:t>= </a:t>
            </a:r>
            <a:r>
              <a:rPr lang="en-US" altLang="en-US" sz="1200" dirty="0" smtClean="0"/>
              <a:t>$10,850</a:t>
            </a:r>
            <a:endParaRPr lang="en-US" altLang="en-US" sz="1200" dirty="0"/>
          </a:p>
          <a:p>
            <a:pPr eaLnBrk="1" hangingPunct="1">
              <a:spcBef>
                <a:spcPct val="0"/>
              </a:spcBef>
              <a:buClrTx/>
              <a:buFontTx/>
              <a:buNone/>
            </a:pPr>
            <a:r>
              <a:rPr lang="en-US" altLang="en-US" sz="1200" u="none" dirty="0" smtClean="0"/>
              <a:t>                x </a:t>
            </a:r>
            <a:r>
              <a:rPr lang="en-US" altLang="en-US" sz="1200" u="none" dirty="0"/>
              <a:t>0.051 = $17,850</a:t>
            </a:r>
          </a:p>
          <a:p>
            <a:pPr eaLnBrk="1" hangingPunct="1">
              <a:spcBef>
                <a:spcPct val="0"/>
              </a:spcBef>
              <a:buClrTx/>
              <a:buFontTx/>
              <a:buNone/>
            </a:pPr>
            <a:r>
              <a:rPr lang="en-US" altLang="en-US" sz="1200" u="none" dirty="0" smtClean="0"/>
              <a:t>                x 0.074 = $25,900	</a:t>
            </a:r>
            <a:endParaRPr lang="en-US" altLang="en-US" sz="1200" u="none" dirty="0"/>
          </a:p>
          <a:p>
            <a:pPr eaLnBrk="1" hangingPunct="1">
              <a:spcBef>
                <a:spcPct val="0"/>
              </a:spcBef>
              <a:buClrTx/>
              <a:buFontTx/>
              <a:buNone/>
            </a:pPr>
            <a:endParaRPr lang="en-US" altLang="en-US" sz="1200" u="none" dirty="0"/>
          </a:p>
          <a:p>
            <a:pPr eaLnBrk="1" hangingPunct="1">
              <a:spcBef>
                <a:spcPct val="0"/>
              </a:spcBef>
              <a:buClrTx/>
              <a:buFontTx/>
              <a:buNone/>
            </a:pPr>
            <a:endParaRPr lang="en-US" altLang="en-US" sz="1200" u="none" dirty="0"/>
          </a:p>
        </p:txBody>
      </p:sp>
      <p:sp>
        <p:nvSpPr>
          <p:cNvPr id="10" name="TextBox 6"/>
          <p:cNvSpPr txBox="1">
            <a:spLocks noChangeArrowheads="1"/>
          </p:cNvSpPr>
          <p:nvPr/>
        </p:nvSpPr>
        <p:spPr bwMode="auto">
          <a:xfrm>
            <a:off x="5584469" y="1285987"/>
            <a:ext cx="34867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5000"/>
              </a:spcBef>
              <a:buClr>
                <a:schemeClr val="tx1"/>
              </a:buClr>
              <a:buFont typeface="Wingdings" pitchFamily="2" charset="2"/>
              <a:defRPr sz="1400" b="1">
                <a:solidFill>
                  <a:schemeClr val="tx1"/>
                </a:solidFill>
                <a:latin typeface="Arial" charset="0"/>
              </a:defRPr>
            </a:lvl1pPr>
            <a:lvl2pPr marL="742950" indent="-285750" eaLnBrk="0" hangingPunct="0">
              <a:spcBef>
                <a:spcPct val="70000"/>
              </a:spcBef>
              <a:buClr>
                <a:schemeClr val="accent2"/>
              </a:buClr>
              <a:buSzPct val="85000"/>
              <a:buFont typeface="Wingdings" pitchFamily="2" charset="2"/>
              <a:buChar char="n"/>
              <a:defRPr sz="1200" b="1">
                <a:solidFill>
                  <a:schemeClr val="tx1"/>
                </a:solidFill>
                <a:latin typeface="Arial" charset="0"/>
              </a:defRPr>
            </a:lvl2pPr>
            <a:lvl3pPr marL="1143000" indent="-228600" eaLnBrk="0" hangingPunct="0">
              <a:spcBef>
                <a:spcPct val="10000"/>
              </a:spcBef>
              <a:buClr>
                <a:schemeClr val="tx1"/>
              </a:buClr>
              <a:buFont typeface="Symbol" pitchFamily="18" charset="2"/>
              <a:buChar char="·"/>
              <a:defRPr sz="1200">
                <a:solidFill>
                  <a:schemeClr val="tx1"/>
                </a:solidFill>
                <a:latin typeface="Arial" charset="0"/>
              </a:defRPr>
            </a:lvl3pPr>
            <a:lvl4pPr marL="1600200" indent="-228600" eaLnBrk="0" hangingPunct="0">
              <a:spcBef>
                <a:spcPct val="10000"/>
              </a:spcBef>
              <a:buClr>
                <a:schemeClr val="tx1"/>
              </a:buClr>
              <a:buFont typeface="Symbol" pitchFamily="18" charset="2"/>
              <a:buChar char="-"/>
              <a:defRPr sz="1200">
                <a:solidFill>
                  <a:schemeClr val="tx1"/>
                </a:solidFill>
                <a:latin typeface="Arial" charset="0"/>
              </a:defRPr>
            </a:lvl4pPr>
            <a:lvl5pPr marL="2057400" indent="-228600" eaLnBrk="0" hangingPunct="0">
              <a:spcBef>
                <a:spcPct val="10000"/>
              </a:spcBef>
              <a:buClr>
                <a:schemeClr val="tx1"/>
              </a:buClr>
              <a:buFont typeface="Arial Narrow" pitchFamily="34" charset="0"/>
              <a:defRPr sz="1200">
                <a:solidFill>
                  <a:schemeClr val="tx1"/>
                </a:solidFill>
                <a:latin typeface="Arial" charset="0"/>
              </a:defRPr>
            </a:lvl5pPr>
            <a:lvl6pPr marL="25146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6pPr>
            <a:lvl7pPr marL="29718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7pPr>
            <a:lvl8pPr marL="34290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8pPr>
            <a:lvl9pPr marL="3886200" indent="-228600" eaLnBrk="0" fontAlgn="base" hangingPunct="0">
              <a:spcBef>
                <a:spcPct val="10000"/>
              </a:spcBef>
              <a:spcAft>
                <a:spcPct val="0"/>
              </a:spcAft>
              <a:buClr>
                <a:schemeClr val="tx1"/>
              </a:buClr>
              <a:buFont typeface="Arial Narrow" pitchFamily="34" charset="0"/>
              <a:defRPr sz="1200">
                <a:solidFill>
                  <a:schemeClr val="tx1"/>
                </a:solidFill>
                <a:latin typeface="Arial" charset="0"/>
              </a:defRPr>
            </a:lvl9pPr>
          </a:lstStyle>
          <a:p>
            <a:pPr eaLnBrk="1" hangingPunct="1">
              <a:spcBef>
                <a:spcPct val="0"/>
              </a:spcBef>
              <a:buClrTx/>
              <a:buFontTx/>
              <a:buNone/>
            </a:pPr>
            <a:r>
              <a:rPr lang="en-US" altLang="en-US" dirty="0"/>
              <a:t>Limit &amp; Premium Calculation Example</a:t>
            </a:r>
          </a:p>
        </p:txBody>
      </p:sp>
    </p:spTree>
    <p:extLst>
      <p:ext uri="{BB962C8B-B14F-4D97-AF65-F5344CB8AC3E}">
        <p14:creationId xmlns:p14="http://schemas.microsoft.com/office/powerpoint/2010/main" val="3708106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05" y="1352693"/>
            <a:ext cx="8229600" cy="307777"/>
          </a:xfrm>
        </p:spPr>
        <p:txBody>
          <a:bodyPr/>
          <a:lstStyle/>
          <a:p>
            <a:r>
              <a:rPr lang="en-US" dirty="0" smtClean="0"/>
              <a:t>Operating Capital Model</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5</a:t>
            </a:fld>
            <a:endParaRPr lang="en-US" dirty="0"/>
          </a:p>
        </p:txBody>
      </p:sp>
      <p:sp>
        <p:nvSpPr>
          <p:cNvPr id="18" name="Oval 5"/>
          <p:cNvSpPr>
            <a:spLocks noChangeArrowheads="1"/>
          </p:cNvSpPr>
          <p:nvPr/>
        </p:nvSpPr>
        <p:spPr bwMode="auto">
          <a:xfrm>
            <a:off x="3210216" y="1910728"/>
            <a:ext cx="752147" cy="752147"/>
          </a:xfrm>
          <a:prstGeom prst="ellipse">
            <a:avLst/>
          </a:prstGeom>
          <a:solidFill>
            <a:schemeClr val="accent1"/>
          </a:solidFill>
          <a:ln w="6350">
            <a:noFill/>
            <a:round/>
            <a:headEnd/>
            <a:tailEnd/>
          </a:ln>
        </p:spPr>
        <p:txBody>
          <a:bodyPr vert="horz" wrap="non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Credit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rPr>
              <a:t>Sweep</a:t>
            </a:r>
            <a:endParaRPr kumimoji="0" lang="en-GB" sz="1600" b="0" i="0" u="none" strike="noStrike" cap="none" normalizeH="0" baseline="0" dirty="0" smtClean="0">
              <a:ln>
                <a:noFill/>
              </a:ln>
              <a:solidFill>
                <a:schemeClr val="tx1"/>
              </a:solidFill>
              <a:effectLst/>
              <a:latin typeface="Arial" pitchFamily="34" charset="0"/>
            </a:endParaRPr>
          </a:p>
        </p:txBody>
      </p:sp>
      <p:grpSp>
        <p:nvGrpSpPr>
          <p:cNvPr id="6" name="Group 5"/>
          <p:cNvGrpSpPr/>
          <p:nvPr/>
        </p:nvGrpSpPr>
        <p:grpSpPr>
          <a:xfrm>
            <a:off x="1616844" y="2522114"/>
            <a:ext cx="5781014" cy="2929450"/>
            <a:chOff x="1616844" y="2130209"/>
            <a:chExt cx="5781014" cy="2929450"/>
          </a:xfrm>
        </p:grpSpPr>
        <p:sp>
          <p:nvSpPr>
            <p:cNvPr id="7" name="Rectangle 13"/>
            <p:cNvSpPr>
              <a:spLocks noChangeArrowheads="1"/>
            </p:cNvSpPr>
            <p:nvPr/>
          </p:nvSpPr>
          <p:spPr bwMode="auto">
            <a:xfrm>
              <a:off x="3746070" y="2896129"/>
              <a:ext cx="2357034" cy="763507"/>
            </a:xfrm>
            <a:prstGeom prst="rect">
              <a:avLst/>
            </a:prstGeom>
            <a:solidFill>
              <a:schemeClr val="accent5"/>
            </a:solidFill>
            <a:ln w="9525" algn="ctr">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pitchFamily="34" charset="0"/>
                </a:rPr>
                <a:t>Lamar Construction Company General Account</a:t>
              </a:r>
              <a:endParaRPr kumimoji="0" lang="en-GB" sz="2000" b="0" i="0" u="none" strike="noStrike" cap="none" normalizeH="0" baseline="0" dirty="0" smtClean="0">
                <a:ln>
                  <a:noFill/>
                </a:ln>
                <a:solidFill>
                  <a:schemeClr val="tx1"/>
                </a:solidFill>
                <a:effectLst/>
                <a:latin typeface="Arial" pitchFamily="34" charset="0"/>
              </a:endParaRPr>
            </a:p>
          </p:txBody>
        </p:sp>
        <p:sp>
          <p:nvSpPr>
            <p:cNvPr id="8" name="Rectangle 13"/>
            <p:cNvSpPr>
              <a:spLocks noChangeArrowheads="1"/>
            </p:cNvSpPr>
            <p:nvPr/>
          </p:nvSpPr>
          <p:spPr bwMode="auto">
            <a:xfrm>
              <a:off x="2444858" y="4296152"/>
              <a:ext cx="2357034" cy="763507"/>
            </a:xfrm>
            <a:prstGeom prst="rect">
              <a:avLst/>
            </a:prstGeom>
            <a:solidFill>
              <a:schemeClr val="accent3"/>
            </a:solidFill>
            <a:ln w="9525" algn="ctr">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pitchFamily="34" charset="0"/>
                </a:rPr>
                <a:t>Lamar Construction Zero Balance Payables Account</a:t>
              </a:r>
              <a:endParaRPr kumimoji="0" lang="en-GB" sz="2000" b="0" i="0" u="none" strike="noStrike" cap="none" normalizeH="0" baseline="0" dirty="0" smtClean="0">
                <a:ln>
                  <a:noFill/>
                </a:ln>
                <a:solidFill>
                  <a:schemeClr val="tx1"/>
                </a:solidFill>
                <a:effectLst/>
                <a:latin typeface="Arial" pitchFamily="34" charset="0"/>
              </a:endParaRPr>
            </a:p>
          </p:txBody>
        </p:sp>
        <p:sp>
          <p:nvSpPr>
            <p:cNvPr id="9" name="Rectangle 13"/>
            <p:cNvSpPr>
              <a:spLocks noChangeArrowheads="1"/>
            </p:cNvSpPr>
            <p:nvPr/>
          </p:nvSpPr>
          <p:spPr bwMode="auto">
            <a:xfrm>
              <a:off x="5040824" y="4296152"/>
              <a:ext cx="2357034" cy="763507"/>
            </a:xfrm>
            <a:prstGeom prst="rect">
              <a:avLst/>
            </a:prstGeom>
            <a:solidFill>
              <a:schemeClr val="accent4"/>
            </a:solidFill>
            <a:ln w="9525" algn="ctr">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pitchFamily="34" charset="0"/>
                </a:rPr>
                <a:t>Lamar Construction Zero Balance</a:t>
              </a:r>
              <a:r>
                <a:rPr kumimoji="0" lang="en-GB" sz="1400" b="1" i="0" u="none" strike="noStrike" cap="none" normalizeH="0" dirty="0" smtClean="0">
                  <a:ln>
                    <a:noFill/>
                  </a:ln>
                  <a:solidFill>
                    <a:schemeClr val="bg1"/>
                  </a:solidFill>
                  <a:effectLst/>
                  <a:latin typeface="Arial" pitchFamily="34" charset="0"/>
                </a:rPr>
                <a:t> Payroll Account</a:t>
              </a:r>
              <a:endParaRPr kumimoji="0" lang="en-GB" sz="2000" b="0" i="0" u="none" strike="noStrike" cap="none" normalizeH="0" baseline="0" dirty="0" smtClean="0">
                <a:ln>
                  <a:noFill/>
                </a:ln>
                <a:solidFill>
                  <a:schemeClr val="tx1"/>
                </a:solidFill>
                <a:effectLst/>
                <a:latin typeface="Arial" pitchFamily="34" charset="0"/>
              </a:endParaRPr>
            </a:p>
          </p:txBody>
        </p:sp>
        <p:sp>
          <p:nvSpPr>
            <p:cNvPr id="10" name="TextBox 9"/>
            <p:cNvSpPr txBox="1"/>
            <p:nvPr/>
          </p:nvSpPr>
          <p:spPr>
            <a:xfrm>
              <a:off x="4455763" y="3659636"/>
              <a:ext cx="937647" cy="430887"/>
            </a:xfrm>
            <a:prstGeom prst="rect">
              <a:avLst/>
            </a:prstGeom>
            <a:noFill/>
          </p:spPr>
          <p:txBody>
            <a:bodyPr wrap="square" rtlCol="0">
              <a:spAutoFit/>
            </a:bodyPr>
            <a:lstStyle/>
            <a:p>
              <a:pPr algn="ctr"/>
              <a:r>
                <a:rPr lang="en-US" sz="1050" dirty="0" smtClean="0"/>
                <a:t>Automatic Transfers</a:t>
              </a:r>
              <a:endParaRPr lang="en-US" sz="1050" dirty="0"/>
            </a:p>
          </p:txBody>
        </p:sp>
        <p:sp>
          <p:nvSpPr>
            <p:cNvPr id="11" name="TextBox 10"/>
            <p:cNvSpPr txBox="1"/>
            <p:nvPr/>
          </p:nvSpPr>
          <p:spPr>
            <a:xfrm>
              <a:off x="4455763" y="2434464"/>
              <a:ext cx="937647" cy="430887"/>
            </a:xfrm>
            <a:prstGeom prst="rect">
              <a:avLst/>
            </a:prstGeom>
            <a:noFill/>
          </p:spPr>
          <p:txBody>
            <a:bodyPr wrap="square" rtlCol="0">
              <a:spAutoFit/>
            </a:bodyPr>
            <a:lstStyle/>
            <a:p>
              <a:pPr algn="ctr"/>
              <a:r>
                <a:rPr lang="en-US" sz="1050" dirty="0" smtClean="0"/>
                <a:t>Automatic Transfers</a:t>
              </a:r>
              <a:endParaRPr lang="en-US" sz="1050" dirty="0"/>
            </a:p>
          </p:txBody>
        </p:sp>
        <p:sp>
          <p:nvSpPr>
            <p:cNvPr id="12" name="Freeform 44"/>
            <p:cNvSpPr>
              <a:spLocks/>
            </p:cNvSpPr>
            <p:nvPr/>
          </p:nvSpPr>
          <p:spPr bwMode="auto">
            <a:xfrm>
              <a:off x="5631671" y="3568295"/>
              <a:ext cx="227012" cy="613568"/>
            </a:xfrm>
            <a:custGeom>
              <a:avLst/>
              <a:gdLst>
                <a:gd name="T0" fmla="*/ 720764578 w 286"/>
                <a:gd name="T1" fmla="*/ 1534776487 h 773"/>
                <a:gd name="T2" fmla="*/ 375502426 w 286"/>
                <a:gd name="T3" fmla="*/ 1948082547 h 773"/>
                <a:gd name="T4" fmla="*/ 0 w 286"/>
                <a:gd name="T5" fmla="*/ 1544857113 h 773"/>
                <a:gd name="T6" fmla="*/ 189010894 w 286"/>
                <a:gd name="T7" fmla="*/ 1539816800 h 773"/>
                <a:gd name="T8" fmla="*/ 189010894 w 286"/>
                <a:gd name="T9" fmla="*/ 0 h 773"/>
                <a:gd name="T10" fmla="*/ 551913388 w 286"/>
                <a:gd name="T11" fmla="*/ 0 h 773"/>
                <a:gd name="T12" fmla="*/ 554434337 w 286"/>
                <a:gd name="T13" fmla="*/ 1539816800 h 773"/>
                <a:gd name="T14" fmla="*/ 720764578 w 286"/>
                <a:gd name="T15" fmla="*/ 1534776487 h 773"/>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73"/>
                <a:gd name="T26" fmla="*/ 286 w 286"/>
                <a:gd name="T27" fmla="*/ 773 h 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73">
                  <a:moveTo>
                    <a:pt x="286" y="609"/>
                  </a:moveTo>
                  <a:lnTo>
                    <a:pt x="149" y="773"/>
                  </a:lnTo>
                  <a:lnTo>
                    <a:pt x="0" y="613"/>
                  </a:lnTo>
                  <a:lnTo>
                    <a:pt x="75" y="611"/>
                  </a:lnTo>
                  <a:lnTo>
                    <a:pt x="75" y="0"/>
                  </a:lnTo>
                  <a:lnTo>
                    <a:pt x="219" y="0"/>
                  </a:lnTo>
                  <a:lnTo>
                    <a:pt x="220" y="611"/>
                  </a:lnTo>
                  <a:lnTo>
                    <a:pt x="286" y="609"/>
                  </a:lnTo>
                  <a:close/>
                </a:path>
              </a:pathLst>
            </a:custGeom>
            <a:solidFill>
              <a:schemeClr val="accent5"/>
            </a:solidFill>
            <a:ln w="9525" cap="flat" cmpd="sng">
              <a:noFill/>
              <a:prstDash val="solid"/>
              <a:round/>
              <a:headEnd/>
              <a:tailEnd/>
            </a:ln>
          </p:spPr>
          <p:txBody>
            <a:bodyPr vert="horz" wrap="square" lIns="91440" tIns="45720" rIns="91440" bIns="45720" numCol="1" anchor="t" anchorCtr="0" compatLnSpc="1">
              <a:prstTxWarp prst="textNoShape">
                <a:avLst/>
              </a:prstTxWarp>
              <a:spAutoFit/>
            </a:bodyPr>
            <a:lstStyle/>
            <a:p>
              <a:endParaRPr lang="en-GB" dirty="0"/>
            </a:p>
          </p:txBody>
        </p:sp>
        <p:sp>
          <p:nvSpPr>
            <p:cNvPr id="13" name="Freeform 44"/>
            <p:cNvSpPr>
              <a:spLocks/>
            </p:cNvSpPr>
            <p:nvPr/>
          </p:nvSpPr>
          <p:spPr bwMode="auto">
            <a:xfrm>
              <a:off x="4118004" y="3566222"/>
              <a:ext cx="227012" cy="613568"/>
            </a:xfrm>
            <a:custGeom>
              <a:avLst/>
              <a:gdLst>
                <a:gd name="T0" fmla="*/ 720764578 w 286"/>
                <a:gd name="T1" fmla="*/ 1534776487 h 773"/>
                <a:gd name="T2" fmla="*/ 375502426 w 286"/>
                <a:gd name="T3" fmla="*/ 1948082547 h 773"/>
                <a:gd name="T4" fmla="*/ 0 w 286"/>
                <a:gd name="T5" fmla="*/ 1544857113 h 773"/>
                <a:gd name="T6" fmla="*/ 189010894 w 286"/>
                <a:gd name="T7" fmla="*/ 1539816800 h 773"/>
                <a:gd name="T8" fmla="*/ 189010894 w 286"/>
                <a:gd name="T9" fmla="*/ 0 h 773"/>
                <a:gd name="T10" fmla="*/ 551913388 w 286"/>
                <a:gd name="T11" fmla="*/ 0 h 773"/>
                <a:gd name="T12" fmla="*/ 554434337 w 286"/>
                <a:gd name="T13" fmla="*/ 1539816800 h 773"/>
                <a:gd name="T14" fmla="*/ 720764578 w 286"/>
                <a:gd name="T15" fmla="*/ 1534776487 h 773"/>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73"/>
                <a:gd name="T26" fmla="*/ 286 w 286"/>
                <a:gd name="T27" fmla="*/ 773 h 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73">
                  <a:moveTo>
                    <a:pt x="286" y="609"/>
                  </a:moveTo>
                  <a:lnTo>
                    <a:pt x="149" y="773"/>
                  </a:lnTo>
                  <a:lnTo>
                    <a:pt x="0" y="613"/>
                  </a:lnTo>
                  <a:lnTo>
                    <a:pt x="75" y="611"/>
                  </a:lnTo>
                  <a:lnTo>
                    <a:pt x="75" y="0"/>
                  </a:lnTo>
                  <a:lnTo>
                    <a:pt x="219" y="0"/>
                  </a:lnTo>
                  <a:lnTo>
                    <a:pt x="220" y="611"/>
                  </a:lnTo>
                  <a:lnTo>
                    <a:pt x="286" y="609"/>
                  </a:lnTo>
                  <a:close/>
                </a:path>
              </a:pathLst>
            </a:custGeom>
            <a:solidFill>
              <a:schemeClr val="accent5"/>
            </a:solidFill>
            <a:ln w="9525" cap="flat" cmpd="sng">
              <a:noFill/>
              <a:prstDash val="solid"/>
              <a:round/>
              <a:headEnd/>
              <a:tailEnd/>
            </a:ln>
          </p:spPr>
          <p:txBody>
            <a:bodyPr vert="horz" wrap="square" lIns="91440" tIns="45720" rIns="91440" bIns="45720" numCol="1" anchor="t" anchorCtr="0" compatLnSpc="1">
              <a:prstTxWarp prst="textNoShape">
                <a:avLst/>
              </a:prstTxWarp>
              <a:spAutoFit/>
            </a:bodyPr>
            <a:lstStyle/>
            <a:p>
              <a:endParaRPr lang="en-GB" dirty="0"/>
            </a:p>
          </p:txBody>
        </p:sp>
        <p:sp>
          <p:nvSpPr>
            <p:cNvPr id="14" name="Freeform 44"/>
            <p:cNvSpPr>
              <a:spLocks/>
            </p:cNvSpPr>
            <p:nvPr/>
          </p:nvSpPr>
          <p:spPr bwMode="auto">
            <a:xfrm rot="16200000">
              <a:off x="3166000" y="2971098"/>
              <a:ext cx="227012" cy="613568"/>
            </a:xfrm>
            <a:custGeom>
              <a:avLst/>
              <a:gdLst>
                <a:gd name="T0" fmla="*/ 720764578 w 286"/>
                <a:gd name="T1" fmla="*/ 1534776487 h 773"/>
                <a:gd name="T2" fmla="*/ 375502426 w 286"/>
                <a:gd name="T3" fmla="*/ 1948082547 h 773"/>
                <a:gd name="T4" fmla="*/ 0 w 286"/>
                <a:gd name="T5" fmla="*/ 1544857113 h 773"/>
                <a:gd name="T6" fmla="*/ 189010894 w 286"/>
                <a:gd name="T7" fmla="*/ 1539816800 h 773"/>
                <a:gd name="T8" fmla="*/ 189010894 w 286"/>
                <a:gd name="T9" fmla="*/ 0 h 773"/>
                <a:gd name="T10" fmla="*/ 551913388 w 286"/>
                <a:gd name="T11" fmla="*/ 0 h 773"/>
                <a:gd name="T12" fmla="*/ 554434337 w 286"/>
                <a:gd name="T13" fmla="*/ 1539816800 h 773"/>
                <a:gd name="T14" fmla="*/ 720764578 w 286"/>
                <a:gd name="T15" fmla="*/ 1534776487 h 773"/>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73"/>
                <a:gd name="T26" fmla="*/ 286 w 286"/>
                <a:gd name="T27" fmla="*/ 773 h 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73">
                  <a:moveTo>
                    <a:pt x="286" y="609"/>
                  </a:moveTo>
                  <a:lnTo>
                    <a:pt x="149" y="773"/>
                  </a:lnTo>
                  <a:lnTo>
                    <a:pt x="0" y="613"/>
                  </a:lnTo>
                  <a:lnTo>
                    <a:pt x="75" y="611"/>
                  </a:lnTo>
                  <a:lnTo>
                    <a:pt x="75" y="0"/>
                  </a:lnTo>
                  <a:lnTo>
                    <a:pt x="219" y="0"/>
                  </a:lnTo>
                  <a:lnTo>
                    <a:pt x="220" y="611"/>
                  </a:lnTo>
                  <a:lnTo>
                    <a:pt x="286" y="609"/>
                  </a:lnTo>
                  <a:close/>
                </a:path>
              </a:pathLst>
            </a:custGeom>
            <a:solidFill>
              <a:schemeClr val="accent5"/>
            </a:solidFill>
            <a:ln w="9525" cap="flat" cmpd="sng">
              <a:noFill/>
              <a:prstDash val="solid"/>
              <a:round/>
              <a:headEnd/>
              <a:tailEnd/>
            </a:ln>
          </p:spPr>
          <p:txBody>
            <a:bodyPr vert="horz" wrap="square" lIns="91440" tIns="45720" rIns="91440" bIns="45720" numCol="1" anchor="t" anchorCtr="0" compatLnSpc="1">
              <a:prstTxWarp prst="textNoShape">
                <a:avLst/>
              </a:prstTxWarp>
              <a:spAutoFit/>
            </a:bodyPr>
            <a:lstStyle/>
            <a:p>
              <a:endParaRPr lang="en-GB" dirty="0"/>
            </a:p>
          </p:txBody>
        </p:sp>
        <p:grpSp>
          <p:nvGrpSpPr>
            <p:cNvPr id="17" name="Group 16"/>
            <p:cNvGrpSpPr/>
            <p:nvPr/>
          </p:nvGrpSpPr>
          <p:grpSpPr>
            <a:xfrm rot="2700000">
              <a:off x="3849495" y="2394843"/>
              <a:ext cx="764030" cy="234762"/>
              <a:chOff x="2982040" y="1918009"/>
              <a:chExt cx="764030" cy="234762"/>
            </a:xfrm>
          </p:grpSpPr>
          <p:sp>
            <p:nvSpPr>
              <p:cNvPr id="15" name="Freeform 44"/>
              <p:cNvSpPr>
                <a:spLocks/>
              </p:cNvSpPr>
              <p:nvPr/>
            </p:nvSpPr>
            <p:spPr bwMode="auto">
              <a:xfrm rot="16200000">
                <a:off x="3325780" y="1732481"/>
                <a:ext cx="227012" cy="613568"/>
              </a:xfrm>
              <a:custGeom>
                <a:avLst/>
                <a:gdLst>
                  <a:gd name="T0" fmla="*/ 720764578 w 286"/>
                  <a:gd name="T1" fmla="*/ 1534776487 h 773"/>
                  <a:gd name="T2" fmla="*/ 375502426 w 286"/>
                  <a:gd name="T3" fmla="*/ 1948082547 h 773"/>
                  <a:gd name="T4" fmla="*/ 0 w 286"/>
                  <a:gd name="T5" fmla="*/ 1544857113 h 773"/>
                  <a:gd name="T6" fmla="*/ 189010894 w 286"/>
                  <a:gd name="T7" fmla="*/ 1539816800 h 773"/>
                  <a:gd name="T8" fmla="*/ 189010894 w 286"/>
                  <a:gd name="T9" fmla="*/ 0 h 773"/>
                  <a:gd name="T10" fmla="*/ 551913388 w 286"/>
                  <a:gd name="T11" fmla="*/ 0 h 773"/>
                  <a:gd name="T12" fmla="*/ 554434337 w 286"/>
                  <a:gd name="T13" fmla="*/ 1539816800 h 773"/>
                  <a:gd name="T14" fmla="*/ 720764578 w 286"/>
                  <a:gd name="T15" fmla="*/ 1534776487 h 773"/>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73"/>
                  <a:gd name="T26" fmla="*/ 286 w 286"/>
                  <a:gd name="T27" fmla="*/ 773 h 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73">
                    <a:moveTo>
                      <a:pt x="286" y="609"/>
                    </a:moveTo>
                    <a:lnTo>
                      <a:pt x="149" y="773"/>
                    </a:lnTo>
                    <a:lnTo>
                      <a:pt x="0" y="613"/>
                    </a:lnTo>
                    <a:lnTo>
                      <a:pt x="75" y="611"/>
                    </a:lnTo>
                    <a:lnTo>
                      <a:pt x="75" y="0"/>
                    </a:lnTo>
                    <a:lnTo>
                      <a:pt x="219" y="0"/>
                    </a:lnTo>
                    <a:lnTo>
                      <a:pt x="220" y="611"/>
                    </a:lnTo>
                    <a:lnTo>
                      <a:pt x="286" y="609"/>
                    </a:lnTo>
                    <a:close/>
                  </a:path>
                </a:pathLst>
              </a:custGeom>
              <a:solidFill>
                <a:schemeClr val="accent5"/>
              </a:solidFill>
              <a:ln w="9525" cap="flat" cmpd="sng">
                <a:noFill/>
                <a:prstDash val="solid"/>
                <a:round/>
                <a:headEnd/>
                <a:tailEnd/>
              </a:ln>
            </p:spPr>
            <p:txBody>
              <a:bodyPr vert="horz" wrap="square" lIns="91440" tIns="45720" rIns="91440" bIns="45720" numCol="1" anchor="t" anchorCtr="0" compatLnSpc="1">
                <a:prstTxWarp prst="textNoShape">
                  <a:avLst/>
                </a:prstTxWarp>
                <a:spAutoFit/>
              </a:bodyPr>
              <a:lstStyle/>
              <a:p>
                <a:endParaRPr lang="en-GB" dirty="0"/>
              </a:p>
            </p:txBody>
          </p:sp>
          <p:sp>
            <p:nvSpPr>
              <p:cNvPr id="16" name="Freeform 44"/>
              <p:cNvSpPr>
                <a:spLocks/>
              </p:cNvSpPr>
              <p:nvPr/>
            </p:nvSpPr>
            <p:spPr bwMode="auto">
              <a:xfrm rot="5400000">
                <a:off x="3175318" y="1724731"/>
                <a:ext cx="227012" cy="613568"/>
              </a:xfrm>
              <a:custGeom>
                <a:avLst/>
                <a:gdLst>
                  <a:gd name="T0" fmla="*/ 720764578 w 286"/>
                  <a:gd name="T1" fmla="*/ 1534776487 h 773"/>
                  <a:gd name="T2" fmla="*/ 375502426 w 286"/>
                  <a:gd name="T3" fmla="*/ 1948082547 h 773"/>
                  <a:gd name="T4" fmla="*/ 0 w 286"/>
                  <a:gd name="T5" fmla="*/ 1544857113 h 773"/>
                  <a:gd name="T6" fmla="*/ 189010894 w 286"/>
                  <a:gd name="T7" fmla="*/ 1539816800 h 773"/>
                  <a:gd name="T8" fmla="*/ 189010894 w 286"/>
                  <a:gd name="T9" fmla="*/ 0 h 773"/>
                  <a:gd name="T10" fmla="*/ 551913388 w 286"/>
                  <a:gd name="T11" fmla="*/ 0 h 773"/>
                  <a:gd name="T12" fmla="*/ 554434337 w 286"/>
                  <a:gd name="T13" fmla="*/ 1539816800 h 773"/>
                  <a:gd name="T14" fmla="*/ 720764578 w 286"/>
                  <a:gd name="T15" fmla="*/ 1534776487 h 773"/>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73"/>
                  <a:gd name="T26" fmla="*/ 286 w 286"/>
                  <a:gd name="T27" fmla="*/ 773 h 7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73">
                    <a:moveTo>
                      <a:pt x="286" y="609"/>
                    </a:moveTo>
                    <a:lnTo>
                      <a:pt x="149" y="773"/>
                    </a:lnTo>
                    <a:lnTo>
                      <a:pt x="0" y="613"/>
                    </a:lnTo>
                    <a:lnTo>
                      <a:pt x="75" y="611"/>
                    </a:lnTo>
                    <a:lnTo>
                      <a:pt x="75" y="0"/>
                    </a:lnTo>
                    <a:lnTo>
                      <a:pt x="219" y="0"/>
                    </a:lnTo>
                    <a:lnTo>
                      <a:pt x="220" y="611"/>
                    </a:lnTo>
                    <a:lnTo>
                      <a:pt x="286" y="609"/>
                    </a:lnTo>
                    <a:close/>
                  </a:path>
                </a:pathLst>
              </a:custGeom>
              <a:solidFill>
                <a:schemeClr val="accent5"/>
              </a:solidFill>
              <a:ln w="9525" cap="flat" cmpd="sng">
                <a:noFill/>
                <a:prstDash val="solid"/>
                <a:round/>
                <a:headEnd/>
                <a:tailEnd/>
              </a:ln>
            </p:spPr>
            <p:txBody>
              <a:bodyPr vert="horz" wrap="square" lIns="91440" tIns="45720" rIns="91440" bIns="45720" numCol="1" anchor="t" anchorCtr="0" compatLnSpc="1">
                <a:prstTxWarp prst="textNoShape">
                  <a:avLst/>
                </a:prstTxWarp>
                <a:spAutoFit/>
              </a:bodyPr>
              <a:lstStyle/>
              <a:p>
                <a:endParaRPr lang="en-GB" dirty="0"/>
              </a:p>
            </p:txBody>
          </p:sp>
        </p:grpSp>
        <p:sp>
          <p:nvSpPr>
            <p:cNvPr id="19" name="TextBox 18"/>
            <p:cNvSpPr txBox="1"/>
            <p:nvPr/>
          </p:nvSpPr>
          <p:spPr>
            <a:xfrm>
              <a:off x="2810682" y="3358473"/>
              <a:ext cx="937647" cy="415498"/>
            </a:xfrm>
            <a:prstGeom prst="rect">
              <a:avLst/>
            </a:prstGeom>
            <a:noFill/>
          </p:spPr>
          <p:txBody>
            <a:bodyPr wrap="square" rtlCol="0">
              <a:spAutoFit/>
            </a:bodyPr>
            <a:lstStyle/>
            <a:p>
              <a:pPr algn="ctr"/>
              <a:r>
                <a:rPr lang="en-US" sz="1050" dirty="0" smtClean="0"/>
                <a:t>Electronic Deposits</a:t>
              </a:r>
              <a:endParaRPr lang="en-US" sz="1050" dirty="0"/>
            </a:p>
          </p:txBody>
        </p:sp>
        <p:pic>
          <p:nvPicPr>
            <p:cNvPr id="24" name="Picture 23"/>
            <p:cNvPicPr/>
            <p:nvPr/>
          </p:nvPicPr>
          <p:blipFill rotWithShape="1">
            <a:blip r:embed="rId2">
              <a:extLst>
                <a:ext uri="{28A0092B-C50C-407E-A947-70E740481C1C}">
                  <a14:useLocalDpi xmlns:a14="http://schemas.microsoft.com/office/drawing/2010/main" val="0"/>
                </a:ext>
              </a:extLst>
            </a:blip>
            <a:srcRect l="5753" t="33447" r="80187" b="45106"/>
            <a:stretch/>
          </p:blipFill>
          <p:spPr bwMode="auto">
            <a:xfrm>
              <a:off x="1616844" y="2805788"/>
              <a:ext cx="1294755" cy="1144741"/>
            </a:xfrm>
            <a:prstGeom prst="rect">
              <a:avLst/>
            </a:prstGeom>
            <a:noFill/>
            <a:ln>
              <a:noFill/>
            </a:ln>
          </p:spPr>
        </p:pic>
      </p:grpSp>
      <p:sp>
        <p:nvSpPr>
          <p:cNvPr id="23" name="Title 1"/>
          <p:cNvSpPr txBox="1">
            <a:spLocks/>
          </p:cNvSpPr>
          <p:nvPr/>
        </p:nvSpPr>
        <p:spPr>
          <a:xfrm>
            <a:off x="457198" y="311727"/>
            <a:ext cx="8229600" cy="307777"/>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Lessons from Lamar</a:t>
            </a:r>
            <a:endParaRPr lang="en-US" dirty="0"/>
          </a:p>
        </p:txBody>
      </p:sp>
      <p:sp>
        <p:nvSpPr>
          <p:cNvPr id="25"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09544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6</a:t>
            </a:fld>
            <a:endParaRPr lang="en-US" dirty="0"/>
          </a:p>
        </p:txBody>
      </p:sp>
      <p:pic>
        <p:nvPicPr>
          <p:cNvPr id="7" name="Content Placeholder 6"/>
          <p:cNvPicPr>
            <a:picLocks noGrp="1" noChangeAspect="1"/>
          </p:cNvPicPr>
          <p:nvPr>
            <p:ph idx="1"/>
          </p:nvPr>
        </p:nvPicPr>
        <p:blipFill>
          <a:blip r:embed="rId2"/>
          <a:stretch>
            <a:fillRect/>
          </a:stretch>
        </p:blipFill>
        <p:spPr>
          <a:xfrm>
            <a:off x="492524" y="1524000"/>
            <a:ext cx="8158952" cy="457200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536485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3137"/>
            <a:ext cx="8229600" cy="307777"/>
          </a:xfrm>
        </p:spPr>
        <p:txBody>
          <a:bodyPr>
            <a:normAutofit fontScale="90000"/>
          </a:bodyPr>
          <a:lstStyle/>
          <a:p>
            <a:r>
              <a:rPr lang="en-US" dirty="0" smtClean="0"/>
              <a:t>Lamar Construction Co.’s CEO grilled about decision to close in bankruptcy hearing</a:t>
            </a:r>
            <a:endParaRPr lang="en-US" dirty="0"/>
          </a:p>
        </p:txBody>
      </p:sp>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7</a:t>
            </a:fld>
            <a:endParaRPr lang="en-US" dirty="0"/>
          </a:p>
        </p:txBody>
      </p:sp>
      <p:pic>
        <p:nvPicPr>
          <p:cNvPr id="7" name="Content Placeholder 6"/>
          <p:cNvPicPr>
            <a:picLocks noGrp="1" noChangeAspect="1"/>
          </p:cNvPicPr>
          <p:nvPr>
            <p:ph idx="1"/>
          </p:nvPr>
        </p:nvPicPr>
        <p:blipFill>
          <a:blip r:embed="rId2"/>
          <a:stretch>
            <a:fillRect/>
          </a:stretch>
        </p:blipFill>
        <p:spPr>
          <a:xfrm>
            <a:off x="457200" y="2154297"/>
            <a:ext cx="8229600" cy="3772890"/>
          </a:xfrm>
          <a:prstGeom prst="rect">
            <a:avLst/>
          </a:prstGeom>
        </p:spPr>
      </p:pic>
      <p:sp>
        <p:nvSpPr>
          <p:cNvPr id="6" name="Title 1"/>
          <p:cNvSpPr txBox="1">
            <a:spLocks/>
          </p:cNvSpPr>
          <p:nvPr/>
        </p:nvSpPr>
        <p:spPr>
          <a:xfrm>
            <a:off x="457198" y="311727"/>
            <a:ext cx="8229600" cy="307777"/>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Lessons from Lamar</a:t>
            </a:r>
            <a:endParaRPr lang="en-US" dirty="0"/>
          </a:p>
        </p:txBody>
      </p:sp>
      <p:sp>
        <p:nvSpPr>
          <p:cNvPr id="8"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3761222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8</a:t>
            </a:fld>
            <a:endParaRPr lang="en-US" dirty="0"/>
          </a:p>
        </p:txBody>
      </p:sp>
      <p:grpSp>
        <p:nvGrpSpPr>
          <p:cNvPr id="14" name="Group 13"/>
          <p:cNvGrpSpPr/>
          <p:nvPr/>
        </p:nvGrpSpPr>
        <p:grpSpPr>
          <a:xfrm>
            <a:off x="1075461" y="1499069"/>
            <a:ext cx="6937164" cy="4669170"/>
            <a:chOff x="1515678" y="80010"/>
            <a:chExt cx="9160645" cy="6165720"/>
          </a:xfrm>
        </p:grpSpPr>
        <p:pic>
          <p:nvPicPr>
            <p:cNvPr id="15" name="Picture 14"/>
            <p:cNvPicPr>
              <a:picLocks noChangeAspect="1"/>
            </p:cNvPicPr>
            <p:nvPr/>
          </p:nvPicPr>
          <p:blipFill>
            <a:blip r:embed="rId2"/>
            <a:stretch>
              <a:fillRect/>
            </a:stretch>
          </p:blipFill>
          <p:spPr>
            <a:xfrm>
              <a:off x="1515678" y="80010"/>
              <a:ext cx="9160645" cy="5349240"/>
            </a:xfrm>
            <a:prstGeom prst="rect">
              <a:avLst/>
            </a:prstGeom>
          </p:spPr>
        </p:pic>
        <p:pic>
          <p:nvPicPr>
            <p:cNvPr id="16" name="Picture 15"/>
            <p:cNvPicPr>
              <a:picLocks noChangeAspect="1"/>
            </p:cNvPicPr>
            <p:nvPr/>
          </p:nvPicPr>
          <p:blipFill>
            <a:blip r:embed="rId3"/>
            <a:stretch>
              <a:fillRect/>
            </a:stretch>
          </p:blipFill>
          <p:spPr>
            <a:xfrm>
              <a:off x="1532222" y="5246370"/>
              <a:ext cx="9127555" cy="999360"/>
            </a:xfrm>
            <a:prstGeom prst="rect">
              <a:avLst/>
            </a:prstGeom>
          </p:spPr>
        </p:pic>
      </p:grpSp>
      <p:sp>
        <p:nvSpPr>
          <p:cNvPr id="9" name="Title 1"/>
          <p:cNvSpPr>
            <a:spLocks noGrp="1"/>
          </p:cNvSpPr>
          <p:nvPr>
            <p:ph type="title"/>
          </p:nvPr>
        </p:nvSpPr>
        <p:spPr>
          <a:xfrm>
            <a:off x="457198" y="311727"/>
            <a:ext cx="8229600" cy="307777"/>
          </a:xfrm>
        </p:spPr>
        <p:txBody>
          <a:bodyPr/>
          <a:lstStyle/>
          <a:p>
            <a:r>
              <a:rPr lang="en-US" dirty="0"/>
              <a:t>Lessons from Lamar</a:t>
            </a:r>
          </a:p>
        </p:txBody>
      </p:sp>
      <p:sp>
        <p:nvSpPr>
          <p:cNvPr id="10"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128810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fld id="{2083E393-C0BF-4ED8-8545-7E4C90AFF831}" type="slidenum">
              <a:rPr lang="en-US" smtClean="0"/>
              <a:pPr/>
              <a:t>9</a:t>
            </a:fld>
            <a:endParaRPr lang="en-US" dirty="0"/>
          </a:p>
        </p:txBody>
      </p:sp>
      <p:pic>
        <p:nvPicPr>
          <p:cNvPr id="7" name="Content Placeholder 6"/>
          <p:cNvPicPr>
            <a:picLocks noGrp="1" noChangeAspect="1"/>
          </p:cNvPicPr>
          <p:nvPr>
            <p:ph idx="1"/>
          </p:nvPr>
        </p:nvPicPr>
        <p:blipFill>
          <a:blip r:embed="rId2"/>
          <a:stretch>
            <a:fillRect/>
          </a:stretch>
        </p:blipFill>
        <p:spPr>
          <a:xfrm>
            <a:off x="1088594" y="2448640"/>
            <a:ext cx="6966811" cy="2722720"/>
          </a:xfrm>
          <a:prstGeom prst="rect">
            <a:avLst/>
          </a:prstGeom>
        </p:spPr>
      </p:pic>
      <p:sp>
        <p:nvSpPr>
          <p:cNvPr id="8" name="Title 1"/>
          <p:cNvSpPr>
            <a:spLocks noGrp="1"/>
          </p:cNvSpPr>
          <p:nvPr>
            <p:ph type="title"/>
          </p:nvPr>
        </p:nvSpPr>
        <p:spPr>
          <a:xfrm>
            <a:off x="457198" y="311727"/>
            <a:ext cx="8229600" cy="307777"/>
          </a:xfrm>
        </p:spPr>
        <p:txBody>
          <a:bodyPr/>
          <a:lstStyle/>
          <a:p>
            <a:r>
              <a:rPr lang="en-US" dirty="0"/>
              <a:t>Lessons from Lamar</a:t>
            </a:r>
          </a:p>
        </p:txBody>
      </p:sp>
      <p:sp>
        <p:nvSpPr>
          <p:cNvPr id="9" name="Text Placeholder 3"/>
          <p:cNvSpPr>
            <a:spLocks noGrp="1"/>
          </p:cNvSpPr>
          <p:nvPr>
            <p:ph type="body" sz="quarter" idx="13"/>
          </p:nvPr>
        </p:nvSpPr>
        <p:spPr>
          <a:xfrm>
            <a:off x="457198" y="644376"/>
            <a:ext cx="8229600" cy="276999"/>
          </a:xfrm>
        </p:spPr>
        <p:txBody>
          <a:bodyPr/>
          <a:lstStyle/>
          <a:p>
            <a:r>
              <a:rPr lang="en-US" dirty="0"/>
              <a:t>Protecting You and Your Organization</a:t>
            </a:r>
          </a:p>
          <a:p>
            <a:endParaRPr lang="en-US" dirty="0"/>
          </a:p>
        </p:txBody>
      </p:sp>
    </p:spTree>
    <p:extLst>
      <p:ext uri="{BB962C8B-B14F-4D97-AF65-F5344CB8AC3E}">
        <p14:creationId xmlns:p14="http://schemas.microsoft.com/office/powerpoint/2010/main" val="33358506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GPREFIX" val="WT_"/>
</p:tagLst>
</file>

<file path=ppt/theme/theme1.xml><?xml version="1.0" encoding="utf-8"?>
<a:theme xmlns:a="http://schemas.openxmlformats.org/drawingml/2006/main" name="wtw_ppt_standard_template">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tw_ppt_standard_template.pptx" id="{18638D7E-75E9-4A3C-B2EA-4ECCA1952276}" vid="{72A09997-E614-4E9A-80D2-6FBB96F950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wtw_ppt_standard_template</Template>
  <TotalTime>321</TotalTime>
  <Words>3321</Words>
  <Application>Microsoft Office PowerPoint</Application>
  <PresentationFormat>On-screen Show (4:3)</PresentationFormat>
  <Paragraphs>402</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wtw_ppt_standard_template</vt:lpstr>
      <vt:lpstr>Lessons from Lamar</vt:lpstr>
      <vt:lpstr>Lessons from Lamar</vt:lpstr>
      <vt:lpstr>Lessons from Lamar</vt:lpstr>
      <vt:lpstr>Lessons from Lamar</vt:lpstr>
      <vt:lpstr>Operating Capital Model</vt:lpstr>
      <vt:lpstr>Lessons from Lamar</vt:lpstr>
      <vt:lpstr>Lamar Construction Co.’s CEO grilled about decision to close in bankruptcy hearing</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Lessons from Lamar</vt:lpstr>
      <vt:lpstr>Individual Liability</vt:lpstr>
      <vt:lpstr>Individual Liability</vt:lpstr>
      <vt:lpstr>Individual Liability</vt:lpstr>
      <vt:lpstr>Organizational Structure</vt:lpstr>
      <vt:lpstr>Organizational Structure</vt:lpstr>
      <vt:lpstr>D&amp;O Insurance</vt:lpstr>
      <vt:lpstr>Lamar: The Fallout</vt:lpstr>
      <vt:lpstr>D&amp;O Insurance</vt:lpstr>
      <vt:lpstr>D&amp;O Insurance</vt:lpstr>
      <vt:lpstr>D&amp;O Insurance</vt:lpstr>
      <vt:lpstr>D&amp;O Insurance</vt:lpstr>
      <vt:lpstr>D&amp;O Insurance</vt:lpstr>
      <vt:lpstr>D&amp;O Insurance</vt:lpstr>
      <vt:lpstr>D&amp;O Insurance</vt:lpstr>
      <vt:lpstr>D&amp;O Insurance</vt:lpstr>
      <vt:lpstr>D&amp;O Insurance</vt:lpstr>
      <vt:lpstr>D&amp;O Insurance</vt:lpstr>
      <vt:lpstr>Case Study of D&amp;O Coverage</vt:lpstr>
      <vt:lpstr>Lessons from Lamar</vt:lpstr>
      <vt:lpstr>Lessons from Lamar</vt:lpstr>
      <vt:lpstr>Lessons from Lamar</vt:lpstr>
      <vt:lpstr>D&amp;O Insurance</vt:lpstr>
      <vt:lpstr>D&amp;O Insurance</vt:lpstr>
    </vt:vector>
  </TitlesOfParts>
  <Company>Willis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from Lamar</dc:title>
  <dc:creator>Dubord, Erin</dc:creator>
  <cp:lastModifiedBy>Perdue, Harriet</cp:lastModifiedBy>
  <cp:revision>31</cp:revision>
  <cp:lastPrinted>2016-03-21T14:08:54Z</cp:lastPrinted>
  <dcterms:created xsi:type="dcterms:W3CDTF">2016-03-15T13:35:18Z</dcterms:created>
  <dcterms:modified xsi:type="dcterms:W3CDTF">2016-03-28T14:39:38Z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