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86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74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B3F33-29F7-4856-89A3-6A744411773E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1FB3A-64F6-40DA-B9AB-B370A3C89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01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8966" indent="-28037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486" indent="-22429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081" indent="-22429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676" indent="-22429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270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5865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460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055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721A4B5F-A9FD-40C5-B64E-FD08B5D4BD06}" type="slidenum">
              <a:rPr lang="en-US" smtClean="0"/>
              <a:pPr eaLnBrk="1" hangingPunct="1">
                <a:defRPr/>
              </a:pPr>
              <a:t>7</a:t>
            </a:fld>
            <a:endParaRPr lang="en-US" dirty="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8966" indent="-28037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486" indent="-22429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081" indent="-22429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676" indent="-22429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270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5865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460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055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F4C4ADE-5AB3-4133-A026-EAE3EAED8D7B}" type="slidenum">
              <a:rPr lang="en-US" smtClean="0"/>
              <a:pPr eaLnBrk="1" hangingPunct="1">
                <a:defRPr/>
              </a:pPr>
              <a:t>8</a:t>
            </a:fld>
            <a:endParaRPr lang="en-US" dirty="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8966" indent="-28037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486" indent="-22429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081" indent="-22429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676" indent="-22429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270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5865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460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055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5F21415-3619-468C-AD8F-FA9A0E96DDBE}" type="slidenum">
              <a:rPr lang="en-US" smtClean="0"/>
              <a:pPr eaLnBrk="1" hangingPunct="1">
                <a:defRPr/>
              </a:pPr>
              <a:t>9</a:t>
            </a:fld>
            <a:endParaRPr lang="en-US" dirty="0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8966" indent="-28037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486" indent="-22429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081" indent="-22429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676" indent="-22429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270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5865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460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055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ACB5339-6459-42BE-9280-65037566C331}" type="slidenum">
              <a:rPr lang="en-US" smtClean="0"/>
              <a:pPr eaLnBrk="1" hangingPunct="1">
                <a:defRPr/>
              </a:pPr>
              <a:t>10</a:t>
            </a:fld>
            <a:endParaRPr lang="en-US" dirty="0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8966" indent="-28037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486" indent="-22429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081" indent="-22429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676" indent="-22429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270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5865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460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055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802C9584-5D0A-4367-8C95-4592136F5948}" type="slidenum">
              <a:rPr lang="en-US" smtClean="0"/>
              <a:pPr eaLnBrk="1" hangingPunct="1">
                <a:defRPr/>
              </a:pPr>
              <a:t>11</a:t>
            </a:fld>
            <a:endParaRPr lang="en-US" dirty="0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8966" indent="-28037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486" indent="-22429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081" indent="-22429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676" indent="-22429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270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5865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460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055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290D6AA-C050-4538-B85B-3C3035B63993}" type="slidenum">
              <a:rPr lang="en-US" smtClean="0"/>
              <a:pPr eaLnBrk="1" hangingPunct="1">
                <a:defRPr/>
              </a:pPr>
              <a:t>12</a:t>
            </a:fld>
            <a:endParaRPr lang="en-US" dirty="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8966" indent="-28037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486" indent="-22429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081" indent="-22429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676" indent="-22429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270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5865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460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055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1F8F74A-1C8D-4D01-A9FA-20F2290637FC}" type="slidenum">
              <a:rPr lang="en-US" smtClean="0"/>
              <a:pPr eaLnBrk="1" hangingPunct="1">
                <a:defRPr/>
              </a:pPr>
              <a:t>13</a:t>
            </a:fld>
            <a:endParaRPr lang="en-US" dirty="0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8966" indent="-28037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486" indent="-22429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081" indent="-22429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676" indent="-22429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270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5865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460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055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4217B60-8C20-4B97-85E5-B13CE25D0C82}" type="slidenum">
              <a:rPr lang="en-US" smtClean="0"/>
              <a:pPr eaLnBrk="1" hangingPunct="1">
                <a:defRPr/>
              </a:pPr>
              <a:t>14</a:t>
            </a:fld>
            <a:endParaRPr lang="en-US" dirty="0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8966" indent="-28037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1486" indent="-224297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0081" indent="-224297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18676" indent="-224297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7270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5865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4460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3055" indent="-22429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A67918C9-39D9-4FBA-9192-837596A3A5B5}" type="slidenum">
              <a:rPr lang="en-US" smtClean="0"/>
              <a:pPr eaLnBrk="1" hangingPunct="1">
                <a:defRPr/>
              </a:pPr>
              <a:t>15</a:t>
            </a:fld>
            <a:endParaRPr lang="en-US" dirty="0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ABD580-512E-4BC3-B68B-56B9A7D15BF1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0FB52F-360D-49A1-BF77-E93085BA2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BD580-512E-4BC3-B68B-56B9A7D15BF1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FB52F-360D-49A1-BF77-E93085BA2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BD580-512E-4BC3-B68B-56B9A7D15BF1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FB52F-360D-49A1-BF77-E93085BA2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BD580-512E-4BC3-B68B-56B9A7D15BF1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FB52F-360D-49A1-BF77-E93085BA2E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BD580-512E-4BC3-B68B-56B9A7D15BF1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FB52F-360D-49A1-BF77-E93085BA2E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BD580-512E-4BC3-B68B-56B9A7D15BF1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FB52F-360D-49A1-BF77-E93085BA2E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BD580-512E-4BC3-B68B-56B9A7D15BF1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FB52F-360D-49A1-BF77-E93085BA2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BD580-512E-4BC3-B68B-56B9A7D15BF1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FB52F-360D-49A1-BF77-E93085BA2E4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ABD580-512E-4BC3-B68B-56B9A7D15BF1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FB52F-360D-49A1-BF77-E93085BA2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EABD580-512E-4BC3-B68B-56B9A7D15BF1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FB52F-360D-49A1-BF77-E93085BA2E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ABD580-512E-4BC3-B68B-56B9A7D15BF1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0FB52F-360D-49A1-BF77-E93085BA2E4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EABD580-512E-4BC3-B68B-56B9A7D15BF1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0FB52F-360D-49A1-BF77-E93085BA2E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4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Excel_97-2003_Worksheet5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Excel_97-2003_Worksheet6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emf"/><Relationship Id="rId4" Type="http://schemas.openxmlformats.org/officeDocument/2006/relationships/oleObject" Target="../embeddings/Microsoft_Excel_97-2003_Worksheet7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emf"/><Relationship Id="rId4" Type="http://schemas.openxmlformats.org/officeDocument/2006/relationships/oleObject" Target="../embeddings/Microsoft_Excel_97-2003_Worksheet8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Excel_97-2003_Worksheet9.xls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1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2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3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654" y="838200"/>
            <a:ext cx="5031746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2864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176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800" b="1" dirty="0" smtClean="0"/>
              <a:t>Schedule 3 – Contracts in Progress</a:t>
            </a:r>
            <a:endParaRPr lang="en-US" sz="3800" dirty="0" smtClean="0"/>
          </a:p>
        </p:txBody>
      </p:sp>
      <p:graphicFrame>
        <p:nvGraphicFramePr>
          <p:cNvPr id="3174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609523"/>
              </p:ext>
            </p:extLst>
          </p:nvPr>
        </p:nvGraphicFramePr>
        <p:xfrm>
          <a:off x="457200" y="2438400"/>
          <a:ext cx="8208963" cy="364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Worksheet" r:id="rId4" imgW="9705857" imgH="4314820" progId="Excel.Sheet.8">
                  <p:embed/>
                </p:oleObj>
              </mc:Choice>
              <mc:Fallback>
                <p:oleObj name="Worksheet" r:id="rId4" imgW="9705857" imgH="4314820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38400"/>
                        <a:ext cx="8208963" cy="364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449091" y="410705"/>
            <a:ext cx="758642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b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6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Tie Back to Financials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32523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800" b="1" dirty="0" smtClean="0"/>
              <a:t>Schedule 3 – Contracts in Progress </a:t>
            </a:r>
            <a:endParaRPr lang="en-US" sz="3800" dirty="0" smtClean="0"/>
          </a:p>
        </p:txBody>
      </p:sp>
      <p:graphicFrame>
        <p:nvGraphicFramePr>
          <p:cNvPr id="3277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809712"/>
              </p:ext>
            </p:extLst>
          </p:nvPr>
        </p:nvGraphicFramePr>
        <p:xfrm>
          <a:off x="1139825" y="2209800"/>
          <a:ext cx="6488113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Worksheet" r:id="rId4" imgW="7858176" imgH="4152980" progId="Excel.Sheet.8">
                  <p:embed/>
                </p:oleObj>
              </mc:Choice>
              <mc:Fallback>
                <p:oleObj name="Worksheet" r:id="rId4" imgW="7858176" imgH="4152980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209800"/>
                        <a:ext cx="6488113" cy="342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Line 6"/>
          <p:cNvSpPr>
            <a:spLocks noChangeShapeType="1"/>
          </p:cNvSpPr>
          <p:nvPr/>
        </p:nvSpPr>
        <p:spPr bwMode="auto">
          <a:xfrm flipV="1">
            <a:off x="6096000" y="5486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773" name="Line 7"/>
          <p:cNvSpPr>
            <a:spLocks noChangeShapeType="1"/>
          </p:cNvSpPr>
          <p:nvPr/>
        </p:nvSpPr>
        <p:spPr bwMode="auto">
          <a:xfrm flipV="1">
            <a:off x="6115050" y="55626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774" name="Line 8"/>
          <p:cNvSpPr>
            <a:spLocks noChangeShapeType="1"/>
          </p:cNvSpPr>
          <p:nvPr/>
        </p:nvSpPr>
        <p:spPr bwMode="auto">
          <a:xfrm flipH="1" flipV="1">
            <a:off x="5353050" y="5562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775" name="Text Box 9"/>
          <p:cNvSpPr txBox="1">
            <a:spLocks noChangeArrowheads="1"/>
          </p:cNvSpPr>
          <p:nvPr/>
        </p:nvSpPr>
        <p:spPr bwMode="auto">
          <a:xfrm>
            <a:off x="5324475" y="61722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100" b="1" dirty="0"/>
              <a:t>Current Year Activity</a:t>
            </a:r>
          </a:p>
          <a:p>
            <a:pPr eaLnBrk="1" hangingPunct="1">
              <a:spcBef>
                <a:spcPct val="20000"/>
              </a:spcBef>
            </a:pPr>
            <a:r>
              <a:rPr lang="en-US" sz="1100" b="1" dirty="0"/>
              <a:t>Ties back to Schedule 1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480088" y="379708"/>
            <a:ext cx="748568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b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6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Tie Back to Financials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49998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800" b="1" dirty="0" smtClean="0"/>
              <a:t>Schedule 1 – Earnings from Contracts</a:t>
            </a:r>
            <a:endParaRPr lang="en-US" sz="3800" dirty="0" smtClean="0"/>
          </a:p>
        </p:txBody>
      </p:sp>
      <p:graphicFrame>
        <p:nvGraphicFramePr>
          <p:cNvPr id="34819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800923"/>
              </p:ext>
            </p:extLst>
          </p:nvPr>
        </p:nvGraphicFramePr>
        <p:xfrm>
          <a:off x="1185863" y="2667000"/>
          <a:ext cx="6605587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Worksheet" r:id="rId4" imgW="6477135" imgH="4334003" progId="Excel.Sheet.8">
                  <p:embed/>
                </p:oleObj>
              </mc:Choice>
              <mc:Fallback>
                <p:oleObj name="Worksheet" r:id="rId4" imgW="6477135" imgH="4334003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863" y="2667000"/>
                        <a:ext cx="6605587" cy="441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AutoShape 5"/>
          <p:cNvSpPr>
            <a:spLocks noChangeArrowheads="1"/>
          </p:cNvSpPr>
          <p:nvPr/>
        </p:nvSpPr>
        <p:spPr bwMode="auto">
          <a:xfrm>
            <a:off x="1676400" y="5791200"/>
            <a:ext cx="1447800" cy="228600"/>
          </a:xfrm>
          <a:prstGeom prst="rightArrow">
            <a:avLst>
              <a:gd name="adj1" fmla="val 50000"/>
              <a:gd name="adj2" fmla="val 1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07763" y="588936"/>
            <a:ext cx="74340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b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6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Tie Back to Financials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70817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Schedule 1 / Statement of Earnings – Relation</a:t>
            </a:r>
            <a:endParaRPr lang="en-US" sz="3200" dirty="0" smtClean="0"/>
          </a:p>
        </p:txBody>
      </p:sp>
      <p:graphicFrame>
        <p:nvGraphicFramePr>
          <p:cNvPr id="3584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881825"/>
              </p:ext>
            </p:extLst>
          </p:nvPr>
        </p:nvGraphicFramePr>
        <p:xfrm>
          <a:off x="2362200" y="2763838"/>
          <a:ext cx="4294188" cy="333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Worksheet" r:id="rId4" imgW="4619743" imgH="3591000" progId="Excel.Sheet.8">
                  <p:embed/>
                </p:oleObj>
              </mc:Choice>
              <mc:Fallback>
                <p:oleObj name="Worksheet" r:id="rId4" imgW="4619743" imgH="3591000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763838"/>
                        <a:ext cx="4294188" cy="333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4" name="Line 5"/>
          <p:cNvSpPr>
            <a:spLocks noChangeShapeType="1"/>
          </p:cNvSpPr>
          <p:nvPr/>
        </p:nvSpPr>
        <p:spPr bwMode="auto">
          <a:xfrm>
            <a:off x="1524000" y="3998912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845" name="Line 6"/>
          <p:cNvSpPr>
            <a:spLocks noChangeShapeType="1"/>
          </p:cNvSpPr>
          <p:nvPr/>
        </p:nvSpPr>
        <p:spPr bwMode="auto">
          <a:xfrm flipV="1">
            <a:off x="1514475" y="3627437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846" name="Line 7"/>
          <p:cNvSpPr>
            <a:spLocks noChangeShapeType="1"/>
          </p:cNvSpPr>
          <p:nvPr/>
        </p:nvSpPr>
        <p:spPr bwMode="auto">
          <a:xfrm>
            <a:off x="1524000" y="4008437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571500" y="3800474"/>
            <a:ext cx="91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/>
              <a:t>Ties back to Schedule 1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485900" y="581186"/>
            <a:ext cx="75496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b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6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Tie Back to Financials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91986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800" b="1" dirty="0" smtClean="0"/>
              <a:t>Underbillings and Overbillings</a:t>
            </a:r>
          </a:p>
        </p:txBody>
      </p:sp>
      <p:graphicFrame>
        <p:nvGraphicFramePr>
          <p:cNvPr id="3686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55720"/>
              </p:ext>
            </p:extLst>
          </p:nvPr>
        </p:nvGraphicFramePr>
        <p:xfrm>
          <a:off x="1025525" y="2406650"/>
          <a:ext cx="6635750" cy="364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Worksheet" r:id="rId4" imgW="7858176" imgH="4314820" progId="Excel.Sheet.8">
                  <p:embed/>
                </p:oleObj>
              </mc:Choice>
              <mc:Fallback>
                <p:oleObj name="Worksheet" r:id="rId4" imgW="7858176" imgH="4314820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2406650"/>
                        <a:ext cx="6635750" cy="364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8" name="Line 7"/>
          <p:cNvSpPr>
            <a:spLocks noChangeShapeType="1"/>
          </p:cNvSpPr>
          <p:nvPr/>
        </p:nvSpPr>
        <p:spPr bwMode="auto">
          <a:xfrm flipV="1">
            <a:off x="4343400" y="586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6869" name="Line 9"/>
          <p:cNvSpPr>
            <a:spLocks noChangeShapeType="1"/>
          </p:cNvSpPr>
          <p:nvPr/>
        </p:nvSpPr>
        <p:spPr bwMode="auto">
          <a:xfrm flipV="1">
            <a:off x="3581400" y="58642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6870" name="Text Box 10"/>
          <p:cNvSpPr txBox="1">
            <a:spLocks noChangeArrowheads="1"/>
          </p:cNvSpPr>
          <p:nvPr/>
        </p:nvSpPr>
        <p:spPr bwMode="auto">
          <a:xfrm>
            <a:off x="3886200" y="62452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/>
              <a:t>Overbillings</a:t>
            </a:r>
          </a:p>
        </p:txBody>
      </p:sp>
      <p:sp>
        <p:nvSpPr>
          <p:cNvPr id="36871" name="Text Box 11"/>
          <p:cNvSpPr txBox="1">
            <a:spLocks noChangeArrowheads="1"/>
          </p:cNvSpPr>
          <p:nvPr/>
        </p:nvSpPr>
        <p:spPr bwMode="auto">
          <a:xfrm>
            <a:off x="3048000" y="6248400"/>
            <a:ext cx="1066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/>
              <a:t>Underbillings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418095" y="550190"/>
            <a:ext cx="75554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b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6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Tie Back to Financials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018080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800" b="1" dirty="0" smtClean="0"/>
              <a:t>Underbillings and Overbillings </a:t>
            </a:r>
            <a:endParaRPr lang="en-US" sz="3800" dirty="0" smtClean="0"/>
          </a:p>
        </p:txBody>
      </p:sp>
      <p:graphicFrame>
        <p:nvGraphicFramePr>
          <p:cNvPr id="37891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958751"/>
              </p:ext>
            </p:extLst>
          </p:nvPr>
        </p:nvGraphicFramePr>
        <p:xfrm>
          <a:off x="3276600" y="1905000"/>
          <a:ext cx="3544887" cy="455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Worksheet" r:id="rId4" imgW="4810125" imgH="6181750" progId="Excel.Sheet.8">
                  <p:embed/>
                </p:oleObj>
              </mc:Choice>
              <mc:Fallback>
                <p:oleObj name="Worksheet" r:id="rId4" imgW="4810125" imgH="6181750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05000"/>
                        <a:ext cx="3544887" cy="455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1868837" y="3169403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1868837" y="4773478"/>
            <a:ext cx="762000" cy="1524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41342" y="304800"/>
            <a:ext cx="75786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b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6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Tie Back to Financials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593216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264" y="581186"/>
            <a:ext cx="7564000" cy="11430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  <a:ea typeface="+mn-ea"/>
                <a:cs typeface="+mn-cs"/>
              </a:rPr>
              <a:t>WIP - A Surety's Deep Dive</a:t>
            </a:r>
            <a: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  <a:ea typeface="+mn-ea"/>
                <a:cs typeface="+mn-cs"/>
              </a:rPr>
              <a:t/>
            </a:r>
            <a:b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  <a:ea typeface="+mn-ea"/>
                <a:cs typeface="+mn-cs"/>
              </a:rPr>
            </a:br>
            <a:r>
              <a:rPr lang="en-US" sz="1600" dirty="0" smtClean="0">
                <a:solidFill>
                  <a:srgbClr val="1F497D">
                    <a:lumMod val="60000"/>
                    <a:lumOff val="40000"/>
                  </a:srgbClr>
                </a:solidFill>
                <a:ea typeface="+mn-ea"/>
                <a:cs typeface="+mn-cs"/>
              </a:rPr>
              <a:t>Trend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All WIP’s and Completed Contract Schedules are entered and tracked</a:t>
            </a:r>
          </a:p>
          <a:p>
            <a:r>
              <a:rPr lang="en-US" dirty="0" smtClean="0"/>
              <a:t>Underwriter will look for discernible trends</a:t>
            </a:r>
          </a:p>
          <a:p>
            <a:pPr lvl="1"/>
            <a:r>
              <a:rPr lang="en-US" dirty="0" smtClean="0"/>
              <a:t>In individual jobs</a:t>
            </a:r>
          </a:p>
          <a:p>
            <a:pPr lvl="1"/>
            <a:r>
              <a:rPr lang="en-US" dirty="0" smtClean="0"/>
              <a:t>Also over many jobs and many periods</a:t>
            </a:r>
          </a:p>
          <a:p>
            <a:r>
              <a:rPr lang="en-US" dirty="0" smtClean="0"/>
              <a:t>Trends can and will change an Underwriter’s view of an account</a:t>
            </a:r>
          </a:p>
          <a:p>
            <a:pPr lvl="1"/>
            <a:r>
              <a:rPr lang="en-US" dirty="0" smtClean="0"/>
              <a:t>Both positively and negatively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01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281965" y="350004"/>
            <a:ext cx="7555424" cy="85886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/>
            </a:pPr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+mj-lt"/>
              </a:rPr>
              <a:t>WIP - A Surety's Deep Dive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Trend Analysis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3868" y="1208868"/>
            <a:ext cx="4443420" cy="517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398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58479"/>
            <a:ext cx="7523963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6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Example #</a:t>
            </a:r>
            <a:r>
              <a:rPr lang="en-US" sz="16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1 – Underbillings to Profit Fade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487272"/>
            <a:ext cx="4534680" cy="492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5951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71600" y="468257"/>
            <a:ext cx="7548501" cy="10267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6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Example #</a:t>
            </a:r>
            <a:r>
              <a:rPr lang="en-US" sz="16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1 – Underbillings to Profit Fade</a:t>
            </a:r>
            <a:endParaRPr lang="en-US" dirty="0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1519559"/>
            <a:ext cx="4227720" cy="492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279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689675"/>
            <a:ext cx="9144000" cy="27974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</a:rPr>
              <a:t>The WIP</a:t>
            </a: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aseline="0" dirty="0" smtClean="0">
                <a:solidFill>
                  <a:srgbClr val="4F81BD"/>
                </a:solidFill>
                <a:latin typeface="Calibri"/>
              </a:rPr>
              <a:t>A Surety’s Deep Dive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475480" y="3840480"/>
            <a:ext cx="3944319" cy="220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</a:rPr>
              <a:t>David Pesce, CCIFP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</a:rPr>
              <a:t>Director of Surety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</a:rPr>
              <a:t>AXIS Insurance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</a:rPr>
              <a:t>300 Connell Dr., Suite 8000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</a:rPr>
              <a:t>Berkeley Heights, NJ  07922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</a:rPr>
              <a:t>david.pesce@axiscapital.com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7" name="Picture 6" descr="Axis_RGB_Cy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638" y="3967566"/>
            <a:ext cx="2981193" cy="170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2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556251" cy="950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6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Example #</a:t>
            </a:r>
            <a:r>
              <a:rPr lang="en-US" sz="16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1 – Underbillings to Profit Fade</a:t>
            </a:r>
            <a:endParaRPr lang="en-US" dirty="0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498895"/>
            <a:ext cx="4534680" cy="492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4106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585956" cy="92989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6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Example #2 – Overbillings to Profit Increase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480088"/>
            <a:ext cx="4441366" cy="49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756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30078"/>
            <a:ext cx="7539927" cy="9604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6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Example #</a:t>
            </a:r>
            <a:r>
              <a:rPr lang="en-US" sz="16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2 – Overbillings to Profit Increase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390516"/>
            <a:ext cx="4314000" cy="50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7294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133600" y="433953"/>
            <a:ext cx="6080038" cy="93248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6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Example #</a:t>
            </a:r>
            <a:r>
              <a:rPr lang="en-US" sz="16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2 – Overbillings to Profit Increase</a:t>
            </a:r>
            <a:endParaRPr lang="en-US" dirty="0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366434"/>
            <a:ext cx="4491900" cy="50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5743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440515" y="573437"/>
            <a:ext cx="7556251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6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Example </a:t>
            </a:r>
            <a:r>
              <a:rPr lang="en-US" sz="16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#3 – Creating a P&amp;L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Used when no financials are provided</a:t>
            </a:r>
          </a:p>
          <a:p>
            <a:r>
              <a:rPr lang="en-US" dirty="0" smtClean="0"/>
              <a:t>Must have items to calculate</a:t>
            </a:r>
          </a:p>
          <a:p>
            <a:pPr lvl="1"/>
            <a:r>
              <a:rPr lang="en-US" dirty="0" smtClean="0"/>
              <a:t>Open Jobs</a:t>
            </a:r>
          </a:p>
          <a:p>
            <a:pPr lvl="1"/>
            <a:r>
              <a:rPr lang="en-US" dirty="0" smtClean="0"/>
              <a:t>Completed Projects</a:t>
            </a:r>
          </a:p>
          <a:p>
            <a:pPr lvl="2">
              <a:buClr>
                <a:schemeClr val="accent1"/>
              </a:buClr>
            </a:pPr>
            <a:r>
              <a:rPr lang="en-US" dirty="0" smtClean="0"/>
              <a:t>Estimates are used when not provided</a:t>
            </a:r>
          </a:p>
          <a:p>
            <a:pPr lvl="1"/>
            <a:r>
              <a:rPr lang="en-US" dirty="0" smtClean="0"/>
              <a:t>Prior FYE Open Jobs</a:t>
            </a:r>
          </a:p>
          <a:p>
            <a:r>
              <a:rPr lang="en-US" dirty="0" smtClean="0"/>
              <a:t>Estimates are used when information is not provided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84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425017" y="581186"/>
            <a:ext cx="7587248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6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Example </a:t>
            </a:r>
            <a:r>
              <a:rPr lang="en-US" sz="16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#3 – Creating a P&amp;L</a:t>
            </a:r>
            <a:endParaRPr lang="en-US" dirty="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9266" y="1505999"/>
            <a:ext cx="5090400" cy="48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5876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70772" y="565688"/>
            <a:ext cx="7672488" cy="96355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6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Example </a:t>
            </a:r>
            <a:r>
              <a:rPr lang="en-US" sz="16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#3 – Creating a P&amp;L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239" y="1529246"/>
            <a:ext cx="5090400" cy="482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2824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38400" y="580460"/>
            <a:ext cx="5668041" cy="99891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6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Example </a:t>
            </a:r>
            <a:r>
              <a:rPr lang="en-US" sz="16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#3 – Creating a P&amp;L/P&amp;L Reconciliation</a:t>
            </a:r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1579375"/>
            <a:ext cx="5575200" cy="483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890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587248" cy="100295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6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Example </a:t>
            </a:r>
            <a:r>
              <a:rPr lang="en-US" sz="16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#4 – Cash Flow in WIP Analysis</a:t>
            </a:r>
            <a:endParaRPr lang="en-US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447800"/>
            <a:ext cx="4226400" cy="48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03634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905000" y="762000"/>
            <a:ext cx="5901806" cy="90277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02257" y="3886200"/>
            <a:ext cx="3944319" cy="2209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marR="0" lvl="0" indent="-34290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David Pesce, CCIFP</a:t>
            </a:r>
          </a:p>
          <a:p>
            <a:pPr marL="342900" marR="0" lvl="0" indent="-34290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Director of Surety</a:t>
            </a:r>
          </a:p>
          <a:p>
            <a:pPr marL="342900" marR="0" lvl="0" indent="-34290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AXIS Insurance</a:t>
            </a:r>
          </a:p>
          <a:p>
            <a:pPr marL="342900" marR="0" lvl="0" indent="-34290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300 Connell Dr., Suite 8000</a:t>
            </a:r>
          </a:p>
          <a:p>
            <a:pPr marL="342900" marR="0" lvl="0" indent="-34290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Berkeley Heights, NJ  07922</a:t>
            </a:r>
          </a:p>
          <a:p>
            <a:pPr marL="342900" marR="0" lvl="0" indent="-342900" algn="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david.pesce@axiscapital.com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3301" y="2185261"/>
            <a:ext cx="583858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Questions??</a:t>
            </a:r>
            <a:endParaRPr lang="en-US" sz="8800" dirty="0"/>
          </a:p>
        </p:txBody>
      </p:sp>
      <p:pic>
        <p:nvPicPr>
          <p:cNvPr id="6" name="Picture 5" descr="Axis_RGB_Cy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401" y="4029560"/>
            <a:ext cx="2818631" cy="1612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68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18983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Review of the Basics</a:t>
            </a:r>
          </a:p>
          <a:p>
            <a:r>
              <a:rPr lang="en-US" dirty="0" smtClean="0"/>
              <a:t>Financial Statement Tie Back</a:t>
            </a:r>
          </a:p>
          <a:p>
            <a:r>
              <a:rPr lang="en-US" dirty="0" smtClean="0"/>
              <a:t>Trend Analysis</a:t>
            </a:r>
          </a:p>
          <a:p>
            <a:r>
              <a:rPr lang="en-US" dirty="0" smtClean="0"/>
              <a:t>Real Examples of what the WIP can do to bonding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3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017" y="573437"/>
            <a:ext cx="769142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b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6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The Basic Calculations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077" y="2347913"/>
            <a:ext cx="9039360" cy="175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7943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5017" y="581186"/>
            <a:ext cx="7610495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  <a:t/>
            </a:r>
            <a:br>
              <a:rPr lang="en-US" sz="3200" dirty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6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The Basic Calculations – Pure Job Borrow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Only applicable to jobs with Overbillings</a:t>
            </a:r>
          </a:p>
          <a:p>
            <a:pPr lvl="1"/>
            <a:r>
              <a:rPr lang="en-US" dirty="0" smtClean="0"/>
              <a:t>Billings in excess of Costs, not B/C+EE</a:t>
            </a:r>
          </a:p>
          <a:p>
            <a:r>
              <a:rPr lang="en-US" dirty="0" smtClean="0"/>
              <a:t>The amount beyond your total profit you have billed in advance</a:t>
            </a:r>
          </a:p>
          <a:p>
            <a:pPr lvl="1"/>
            <a:r>
              <a:rPr lang="en-US" dirty="0" smtClean="0"/>
              <a:t>At some time this will have to be “repaid”</a:t>
            </a:r>
          </a:p>
          <a:p>
            <a:r>
              <a:rPr lang="en-US" dirty="0" smtClean="0"/>
              <a:t>Calculation</a:t>
            </a:r>
          </a:p>
          <a:p>
            <a:pPr lvl="1"/>
            <a:r>
              <a:rPr lang="en-US" dirty="0" smtClean="0"/>
              <a:t>Calculate Billings to Date – Cost to Date (B/C)</a:t>
            </a:r>
          </a:p>
          <a:p>
            <a:pPr lvl="1"/>
            <a:r>
              <a:rPr lang="en-US" dirty="0" smtClean="0"/>
              <a:t>B/C – Total Est. Profit = Pure Job Borrow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2766" y="581186"/>
            <a:ext cx="7711234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b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6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Tie Back to Financials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>
              <a:buClr>
                <a:schemeClr val="bg2">
                  <a:lumMod val="50000"/>
                </a:schemeClr>
              </a:buClr>
            </a:pPr>
            <a:r>
              <a:rPr lang="en-US" dirty="0" smtClean="0"/>
              <a:t>A WIP Must Tie Back to the Financials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dirty="0" smtClean="0"/>
              <a:t>For CPA statements, this is “as must”</a:t>
            </a:r>
          </a:p>
          <a:p>
            <a:pPr lvl="2">
              <a:buClr>
                <a:schemeClr val="bg2">
                  <a:lumMod val="50000"/>
                </a:schemeClr>
              </a:buClr>
            </a:pPr>
            <a:r>
              <a:rPr lang="en-US" dirty="0" smtClean="0"/>
              <a:t>Supplemental information</a:t>
            </a:r>
          </a:p>
          <a:p>
            <a:pPr lvl="2">
              <a:buClr>
                <a:schemeClr val="bg2">
                  <a:lumMod val="50000"/>
                </a:schemeClr>
              </a:buClr>
            </a:pPr>
            <a:r>
              <a:rPr lang="en-US" dirty="0" smtClean="0"/>
              <a:t>Exclusion of these schedules will affect bonding</a:t>
            </a:r>
          </a:p>
          <a:p>
            <a:pPr lvl="1">
              <a:buClr>
                <a:schemeClr val="bg2">
                  <a:lumMod val="50000"/>
                </a:schemeClr>
              </a:buClr>
            </a:pPr>
            <a:r>
              <a:rPr lang="en-US" dirty="0" smtClean="0"/>
              <a:t>For internal information it is still important</a:t>
            </a:r>
          </a:p>
          <a:p>
            <a:pPr lvl="2">
              <a:buClr>
                <a:schemeClr val="bg2">
                  <a:lumMod val="50000"/>
                </a:schemeClr>
              </a:buClr>
            </a:pPr>
            <a:r>
              <a:rPr lang="en-US" dirty="0" smtClean="0"/>
              <a:t>Indicative of the quality of the information</a:t>
            </a:r>
          </a:p>
          <a:p>
            <a:pPr lvl="2">
              <a:buClr>
                <a:schemeClr val="bg2">
                  <a:lumMod val="50000"/>
                </a:schemeClr>
              </a:buClr>
            </a:pPr>
            <a:r>
              <a:rPr lang="en-US" dirty="0" smtClean="0"/>
              <a:t>Completed Contract information just as important as the Work in Progress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600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800" b="1" dirty="0" smtClean="0"/>
              <a:t>Schedule 1 / Schedule 2 – Relation </a:t>
            </a:r>
            <a:endParaRPr lang="en-US" sz="3800" dirty="0" smtClean="0"/>
          </a:p>
        </p:txBody>
      </p:sp>
      <p:graphicFrame>
        <p:nvGraphicFramePr>
          <p:cNvPr id="28675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553757"/>
              </p:ext>
            </p:extLst>
          </p:nvPr>
        </p:nvGraphicFramePr>
        <p:xfrm>
          <a:off x="1206500" y="2514600"/>
          <a:ext cx="6413500" cy="429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Worksheet" r:id="rId4" imgW="6477135" imgH="4334003" progId="Excel.Sheet.8">
                  <p:embed/>
                </p:oleObj>
              </mc:Choice>
              <mc:Fallback>
                <p:oleObj name="Worksheet" r:id="rId4" imgW="6477135" imgH="4334003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2514600"/>
                        <a:ext cx="6413500" cy="429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AutoShape 5"/>
          <p:cNvSpPr>
            <a:spLocks noChangeArrowheads="1"/>
          </p:cNvSpPr>
          <p:nvPr/>
        </p:nvSpPr>
        <p:spPr bwMode="auto">
          <a:xfrm>
            <a:off x="2038350" y="4533900"/>
            <a:ext cx="1143000" cy="2286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33593" y="565688"/>
            <a:ext cx="758642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b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6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Tie Back to Financials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72272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9575" y="1371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800" b="1" dirty="0" smtClean="0"/>
              <a:t>Schedule 2 – Completed Contracts </a:t>
            </a:r>
            <a:endParaRPr lang="en-US" sz="3800" dirty="0" smtClean="0"/>
          </a:p>
        </p:txBody>
      </p:sp>
      <p:graphicFrame>
        <p:nvGraphicFramePr>
          <p:cNvPr id="29699" name="Object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11076"/>
              </p:ext>
            </p:extLst>
          </p:nvPr>
        </p:nvGraphicFramePr>
        <p:xfrm>
          <a:off x="458788" y="2535238"/>
          <a:ext cx="8224837" cy="2655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Worksheet" r:id="rId4" imgW="10944225" imgH="3533648" progId="Excel.Sheet.8">
                  <p:embed/>
                </p:oleObj>
              </mc:Choice>
              <mc:Fallback>
                <p:oleObj name="Worksheet" r:id="rId4" imgW="10944225" imgH="3533648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535238"/>
                        <a:ext cx="8224837" cy="2655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Line 12"/>
          <p:cNvSpPr>
            <a:spLocks noChangeShapeType="1"/>
          </p:cNvSpPr>
          <p:nvPr/>
        </p:nvSpPr>
        <p:spPr bwMode="auto">
          <a:xfrm flipV="1">
            <a:off x="7591425" y="5334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9701" name="Line 13"/>
          <p:cNvSpPr>
            <a:spLocks noChangeShapeType="1"/>
          </p:cNvSpPr>
          <p:nvPr/>
        </p:nvSpPr>
        <p:spPr bwMode="auto">
          <a:xfrm flipV="1">
            <a:off x="7591425" y="5257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9702" name="Line 14"/>
          <p:cNvSpPr>
            <a:spLocks noChangeShapeType="1"/>
          </p:cNvSpPr>
          <p:nvPr/>
        </p:nvSpPr>
        <p:spPr bwMode="auto">
          <a:xfrm flipH="1" flipV="1">
            <a:off x="6905625" y="5334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9703" name="Text Box 15"/>
          <p:cNvSpPr txBox="1">
            <a:spLocks noChangeArrowheads="1"/>
          </p:cNvSpPr>
          <p:nvPr/>
        </p:nvSpPr>
        <p:spPr bwMode="auto">
          <a:xfrm>
            <a:off x="7467600" y="46482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9704" name="Text Box 16"/>
          <p:cNvSpPr txBox="1">
            <a:spLocks noChangeArrowheads="1"/>
          </p:cNvSpPr>
          <p:nvPr/>
        </p:nvSpPr>
        <p:spPr bwMode="auto">
          <a:xfrm>
            <a:off x="6553200" y="60579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1100" b="1" dirty="0"/>
              <a:t>Current Year Activity</a:t>
            </a:r>
          </a:p>
          <a:p>
            <a:pPr eaLnBrk="1" hangingPunct="1">
              <a:spcBef>
                <a:spcPct val="20000"/>
              </a:spcBef>
            </a:pPr>
            <a:r>
              <a:rPr lang="en-US" sz="1100" b="1" dirty="0"/>
              <a:t>Ties back to Schedule 1</a:t>
            </a:r>
          </a:p>
        </p:txBody>
      </p:sp>
      <p:sp>
        <p:nvSpPr>
          <p:cNvPr id="29705" name="Line 17"/>
          <p:cNvSpPr>
            <a:spLocks noChangeShapeType="1"/>
          </p:cNvSpPr>
          <p:nvPr/>
        </p:nvSpPr>
        <p:spPr bwMode="auto">
          <a:xfrm flipH="1" flipV="1">
            <a:off x="4648200" y="5334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9706" name="Line 18"/>
          <p:cNvSpPr>
            <a:spLocks noChangeShapeType="1"/>
          </p:cNvSpPr>
          <p:nvPr/>
        </p:nvSpPr>
        <p:spPr bwMode="auto">
          <a:xfrm flipV="1">
            <a:off x="5334000" y="5257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9707" name="Line 19"/>
          <p:cNvSpPr>
            <a:spLocks noChangeShapeType="1"/>
          </p:cNvSpPr>
          <p:nvPr/>
        </p:nvSpPr>
        <p:spPr bwMode="auto">
          <a:xfrm flipV="1">
            <a:off x="5334000" y="5334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9708" name="Text Box 20"/>
          <p:cNvSpPr txBox="1">
            <a:spLocks noChangeArrowheads="1"/>
          </p:cNvSpPr>
          <p:nvPr/>
        </p:nvSpPr>
        <p:spPr bwMode="auto">
          <a:xfrm>
            <a:off x="4495800" y="6019800"/>
            <a:ext cx="16764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100" b="1" dirty="0"/>
              <a:t>Prior Year Activity</a:t>
            </a:r>
          </a:p>
        </p:txBody>
      </p:sp>
      <p:sp>
        <p:nvSpPr>
          <p:cNvPr id="29709" name="Line 21"/>
          <p:cNvSpPr>
            <a:spLocks noChangeShapeType="1"/>
          </p:cNvSpPr>
          <p:nvPr/>
        </p:nvSpPr>
        <p:spPr bwMode="auto">
          <a:xfrm flipH="1" flipV="1">
            <a:off x="2514600" y="5334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9710" name="Line 22"/>
          <p:cNvSpPr>
            <a:spLocks noChangeShapeType="1"/>
          </p:cNvSpPr>
          <p:nvPr/>
        </p:nvSpPr>
        <p:spPr bwMode="auto">
          <a:xfrm flipV="1">
            <a:off x="3200400" y="5257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9711" name="Line 23"/>
          <p:cNvSpPr>
            <a:spLocks noChangeShapeType="1"/>
          </p:cNvSpPr>
          <p:nvPr/>
        </p:nvSpPr>
        <p:spPr bwMode="auto">
          <a:xfrm flipV="1">
            <a:off x="3200400" y="5334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9712" name="Text Box 24"/>
          <p:cNvSpPr txBox="1">
            <a:spLocks noChangeArrowheads="1"/>
          </p:cNvSpPr>
          <p:nvPr/>
        </p:nvSpPr>
        <p:spPr bwMode="auto">
          <a:xfrm>
            <a:off x="2352675" y="6019800"/>
            <a:ext cx="16764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100" b="1" dirty="0"/>
              <a:t>Total Contract Activity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433593" y="588936"/>
            <a:ext cx="76096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b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6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Tie Back to Financials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02700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800" b="1" dirty="0" smtClean="0"/>
              <a:t>Schedule 1 / Schedule 3 – Relation </a:t>
            </a:r>
            <a:endParaRPr lang="en-US" sz="3800" dirty="0" smtClean="0"/>
          </a:p>
        </p:txBody>
      </p:sp>
      <p:graphicFrame>
        <p:nvGraphicFramePr>
          <p:cNvPr id="30723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755779"/>
              </p:ext>
            </p:extLst>
          </p:nvPr>
        </p:nvGraphicFramePr>
        <p:xfrm>
          <a:off x="796925" y="2590800"/>
          <a:ext cx="7232650" cy="393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Worksheet" r:id="rId4" imgW="6477135" imgH="3524265" progId="Excel.Sheet.8">
                  <p:embed/>
                </p:oleObj>
              </mc:Choice>
              <mc:Fallback>
                <p:oleObj name="Worksheet" r:id="rId4" imgW="6477135" imgH="3524265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925" y="2590800"/>
                        <a:ext cx="7232650" cy="3935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2133600" y="5257800"/>
            <a:ext cx="1143000" cy="228600"/>
          </a:xfrm>
          <a:prstGeom prst="rightArrow">
            <a:avLst>
              <a:gd name="adj1" fmla="val 50000"/>
              <a:gd name="adj2" fmla="val 1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41342" y="457200"/>
            <a:ext cx="758642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WIP - A Surety's Deep Dive</a:t>
            </a:r>
            <a:br>
              <a:rPr lang="en-US" sz="32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</a:br>
            <a:r>
              <a:rPr lang="en-US" sz="16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Tie Back to Financials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3887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</TotalTime>
  <Words>505</Words>
  <Application>Microsoft Office PowerPoint</Application>
  <PresentationFormat>On-screen Show (4:3)</PresentationFormat>
  <Paragraphs>100</Paragraphs>
  <Slides>29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Concourse</vt:lpstr>
      <vt:lpstr>Worksheet</vt:lpstr>
      <vt:lpstr>PowerPoint Presentation</vt:lpstr>
      <vt:lpstr>PowerPoint Presentation</vt:lpstr>
      <vt:lpstr>WIP - A Surety's Deep Dive</vt:lpstr>
      <vt:lpstr>WIP - A Surety's Deep Dive The Basic Calculations</vt:lpstr>
      <vt:lpstr>WIP - A Surety's Deep Dive The Basic Calculations – Pure Job Borrow</vt:lpstr>
      <vt:lpstr>WIP - A Surety's Deep Dive Tie Back to Financials</vt:lpstr>
      <vt:lpstr>Schedule 1 / Schedule 2 – Relation </vt:lpstr>
      <vt:lpstr>Schedule 2 – Completed Contracts </vt:lpstr>
      <vt:lpstr>Schedule 1 / Schedule 3 – Relation </vt:lpstr>
      <vt:lpstr>Schedule 3 – Contracts in Progress</vt:lpstr>
      <vt:lpstr>Schedule 3 – Contracts in Progress </vt:lpstr>
      <vt:lpstr>Schedule 1 – Earnings from Contracts</vt:lpstr>
      <vt:lpstr>Schedule 1 / Statement of Earnings – Relation</vt:lpstr>
      <vt:lpstr>Underbillings and Overbillings</vt:lpstr>
      <vt:lpstr>Underbillings and Overbillings </vt:lpstr>
      <vt:lpstr>WIP - A Surety's Deep Dive Trend Analysis</vt:lpstr>
      <vt:lpstr>PowerPoint Presentation</vt:lpstr>
      <vt:lpstr>WIP - A Surety's Deep Dive Example #1 – Underbillings to Profit Fade</vt:lpstr>
      <vt:lpstr>WIP - A Surety's Deep Dive Example #1 – Underbillings to Profit Fade</vt:lpstr>
      <vt:lpstr>WIP - A Surety's Deep Dive Example #1 – Underbillings to Profit Fade</vt:lpstr>
      <vt:lpstr>WIP - A Surety's Deep Dive Example #2 – Overbillings to Profit Increase</vt:lpstr>
      <vt:lpstr>WIP - A Surety's Deep Dive Example #2 – Overbillings to Profit Increase</vt:lpstr>
      <vt:lpstr>WIP - A Surety's Deep Dive Example #2 – Overbillings to Profit Increase</vt:lpstr>
      <vt:lpstr>WIP - A Surety's Deep Dive Example #3 – Creating a P&amp;L</vt:lpstr>
      <vt:lpstr>WIP - A Surety's Deep Dive Example #3 – Creating a P&amp;L</vt:lpstr>
      <vt:lpstr>WIP - A Surety's Deep Dive Example #3 – Creating a P&amp;L</vt:lpstr>
      <vt:lpstr>WIP - A Surety's Deep Dive Example #3 – Creating a P&amp;L/P&amp;L Reconciliation</vt:lpstr>
      <vt:lpstr>WIP - A Surety's Deep Dive Example #4 – Cash Flow in WIP Analysis</vt:lpstr>
      <vt:lpstr>WIP - A Surety's Deep Dive</vt:lpstr>
    </vt:vector>
  </TitlesOfParts>
  <Company>Axis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david.pesce on BHS1LAP83X4ZW1</dc:creator>
  <cp:lastModifiedBy>Gates, Joseph</cp:lastModifiedBy>
  <cp:revision>8</cp:revision>
  <dcterms:created xsi:type="dcterms:W3CDTF">2014-06-02T19:00:57Z</dcterms:created>
  <dcterms:modified xsi:type="dcterms:W3CDTF">2014-08-26T11:53:21Z</dcterms:modified>
</cp:coreProperties>
</file>