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2"/>
  </p:notesMasterIdLst>
  <p:sldIdLst>
    <p:sldId id="415" r:id="rId5"/>
    <p:sldId id="354" r:id="rId6"/>
    <p:sldId id="380" r:id="rId7"/>
    <p:sldId id="409" r:id="rId8"/>
    <p:sldId id="410" r:id="rId9"/>
    <p:sldId id="357" r:id="rId10"/>
    <p:sldId id="407" r:id="rId11"/>
    <p:sldId id="408" r:id="rId12"/>
    <p:sldId id="411" r:id="rId13"/>
    <p:sldId id="384" r:id="rId14"/>
    <p:sldId id="304" r:id="rId15"/>
    <p:sldId id="396" r:id="rId16"/>
    <p:sldId id="397" r:id="rId17"/>
    <p:sldId id="420" r:id="rId18"/>
    <p:sldId id="421" r:id="rId19"/>
    <p:sldId id="422" r:id="rId20"/>
    <p:sldId id="423" r:id="rId21"/>
    <p:sldId id="399" r:id="rId22"/>
    <p:sldId id="400" r:id="rId23"/>
    <p:sldId id="424" r:id="rId24"/>
    <p:sldId id="388" r:id="rId25"/>
    <p:sldId id="389" r:id="rId26"/>
    <p:sldId id="390" r:id="rId27"/>
    <p:sldId id="417" r:id="rId28"/>
    <p:sldId id="418" r:id="rId29"/>
    <p:sldId id="403" r:id="rId30"/>
    <p:sldId id="387" r:id="rId31"/>
    <p:sldId id="412" r:id="rId32"/>
    <p:sldId id="413" r:id="rId33"/>
    <p:sldId id="395" r:id="rId34"/>
    <p:sldId id="371" r:id="rId35"/>
    <p:sldId id="372" r:id="rId36"/>
    <p:sldId id="375" r:id="rId37"/>
    <p:sldId id="350" r:id="rId38"/>
    <p:sldId id="419" r:id="rId39"/>
    <p:sldId id="416" r:id="rId40"/>
    <p:sldId id="37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B9"/>
    <a:srgbClr val="0090DA"/>
    <a:srgbClr val="004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7" autoAdjust="0"/>
    <p:restoredTop sz="94660"/>
  </p:normalViewPr>
  <p:slideViewPr>
    <p:cSldViewPr snapToGrid="0">
      <p:cViewPr varScale="1">
        <p:scale>
          <a:sx n="39" d="100"/>
          <a:sy n="39" d="100"/>
        </p:scale>
        <p:origin x="1052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DATA\Trust\Statistics\Economic%20Info\Employment%20Data\COVID-19%20Employment%20Comparison%20By%20Local%20M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TDATA\Trust\Statistics\Economic%20Info\Employment%20Data\COVID-19%20Employment%20Comparison%20By%20Local%20MS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cranto\Downloads\download%20(13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060"/>
                </a:solidFill>
              </a:rPr>
              <a:t>Percent of Jobs Recovered</a:t>
            </a:r>
            <a:endParaRPr lang="en-US" sz="800" b="1">
              <a:solidFill>
                <a:srgbClr val="002060"/>
              </a:solidFill>
            </a:endParaRPr>
          </a:p>
          <a:p>
            <a:pPr>
              <a:defRPr b="1">
                <a:solidFill>
                  <a:srgbClr val="002060"/>
                </a:solidFill>
              </a:defRPr>
            </a:pPr>
            <a:r>
              <a:rPr lang="en-US" sz="800" b="1">
                <a:solidFill>
                  <a:srgbClr val="002060"/>
                </a:solidFill>
              </a:rPr>
              <a:t>Source: Bureau of Labor Statistics</a:t>
            </a:r>
            <a:endParaRPr lang="en-US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Percent of Jobs Recovered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C7-4B63-B2C6-47689D8C72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C7-4B63-B2C6-47689D8C72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Summary!$A$2:$A$16</c:f>
              <c:strCache>
                <c:ptCount val="3"/>
                <c:pt idx="0">
                  <c:v>United States</c:v>
                </c:pt>
                <c:pt idx="1">
                  <c:v>Utah</c:v>
                </c:pt>
                <c:pt idx="2">
                  <c:v>Salt Lake City</c:v>
                </c:pt>
              </c:strCache>
            </c:strRef>
          </c:cat>
          <c:val>
            <c:numRef>
              <c:f>Summary!$B$2:$B$16</c:f>
              <c:numCache>
                <c:formatCode>0.0%</c:formatCode>
                <c:ptCount val="3"/>
                <c:pt idx="0">
                  <c:v>0.95463939377881402</c:v>
                </c:pt>
                <c:pt idx="1">
                  <c:v>1.0071873807403637</c:v>
                </c:pt>
                <c:pt idx="2">
                  <c:v>0.99499011206328281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C7-4B63-B2C6-47689D8C7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133712"/>
        <c:axId val="2091107920"/>
      </c:barChart>
      <c:catAx>
        <c:axId val="209113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07920"/>
        <c:crosses val="autoZero"/>
        <c:auto val="1"/>
        <c:lblAlgn val="ctr"/>
        <c:lblOffset val="100"/>
        <c:noMultiLvlLbl val="0"/>
      </c:catAx>
      <c:valAx>
        <c:axId val="209110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3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060"/>
                </a:solidFill>
              </a:rPr>
              <a:t>Goods Producing</a:t>
            </a:r>
            <a:r>
              <a:rPr lang="en-US" b="1" baseline="0">
                <a:solidFill>
                  <a:srgbClr val="002060"/>
                </a:solidFill>
              </a:rPr>
              <a:t> vs Service Providing</a:t>
            </a:r>
            <a:endParaRPr lang="en-US" sz="800" b="1" baseline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800" b="1" baseline="0">
                <a:solidFill>
                  <a:srgbClr val="002060"/>
                </a:solidFill>
              </a:rPr>
              <a:t>Source: Bureau of Labor Statistics</a:t>
            </a:r>
            <a:endParaRPr lang="en-US" sz="800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Summary!$C$26</c:f>
              <c:strCache>
                <c:ptCount val="1"/>
                <c:pt idx="0">
                  <c:v>Goods Producing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Summary!$A$27:$A$34</c:f>
              <c:strCache>
                <c:ptCount val="3"/>
                <c:pt idx="0">
                  <c:v>United States</c:v>
                </c:pt>
                <c:pt idx="1">
                  <c:v>Utah</c:v>
                </c:pt>
                <c:pt idx="2">
                  <c:v>Salt Lake City</c:v>
                </c:pt>
              </c:strCache>
            </c:strRef>
          </c:cat>
          <c:val>
            <c:numRef>
              <c:f>Summary!$C$27:$C$34</c:f>
              <c:numCache>
                <c:formatCode>0.0%</c:formatCode>
                <c:ptCount val="3"/>
                <c:pt idx="0">
                  <c:v>0.98452611218568664</c:v>
                </c:pt>
                <c:pt idx="1">
                  <c:v>1.0376055257099002</c:v>
                </c:pt>
                <c:pt idx="2">
                  <c:v>1.0167753960857409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A8-4B00-B41B-4855BA32E1F9}"/>
            </c:ext>
          </c:extLst>
        </c:ser>
        <c:ser>
          <c:idx val="1"/>
          <c:order val="1"/>
          <c:tx>
            <c:strRef>
              <c:f>Summary!$D$26</c:f>
              <c:strCache>
                <c:ptCount val="1"/>
                <c:pt idx="0">
                  <c:v>Service Providing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Summary!$A$27:$A$34</c:f>
              <c:strCache>
                <c:ptCount val="3"/>
                <c:pt idx="0">
                  <c:v>United States</c:v>
                </c:pt>
                <c:pt idx="1">
                  <c:v>Utah</c:v>
                </c:pt>
                <c:pt idx="2">
                  <c:v>Salt Lake City</c:v>
                </c:pt>
              </c:strCache>
            </c:strRef>
          </c:cat>
          <c:val>
            <c:numRef>
              <c:f>Summary!$D$27:$D$34</c:f>
              <c:numCache>
                <c:formatCode>0.0%</c:formatCode>
                <c:ptCount val="3"/>
                <c:pt idx="0">
                  <c:v>0.95291714088475099</c:v>
                </c:pt>
                <c:pt idx="1">
                  <c:v>1.00896818653828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A8-4B00-B41B-4855BA32E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142592"/>
        <c:axId val="926153824"/>
      </c:barChart>
      <c:catAx>
        <c:axId val="9261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153824"/>
        <c:crosses val="autoZero"/>
        <c:auto val="1"/>
        <c:lblAlgn val="ctr"/>
        <c:lblOffset val="100"/>
        <c:noMultiLvlLbl val="0"/>
      </c:catAx>
      <c:valAx>
        <c:axId val="92615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1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2060"/>
                </a:solidFill>
              </a:rPr>
              <a:t>GDP </a:t>
            </a:r>
            <a:r>
              <a:rPr lang="en-US" sz="1100" b="1">
                <a:solidFill>
                  <a:srgbClr val="002060"/>
                </a:solidFill>
              </a:rPr>
              <a:t>(billions)</a:t>
            </a:r>
            <a:endParaRPr lang="en-US" b="1">
              <a:solidFill>
                <a:srgbClr val="002060"/>
              </a:solidFill>
            </a:endParaRPr>
          </a:p>
          <a:p>
            <a:pPr>
              <a:defRPr b="1">
                <a:solidFill>
                  <a:srgbClr val="002060"/>
                </a:solidFill>
              </a:defRPr>
            </a:pPr>
            <a:r>
              <a:rPr lang="en-US" sz="800" b="1">
                <a:solidFill>
                  <a:srgbClr val="002060"/>
                </a:solidFill>
              </a:rPr>
              <a:t>Source:</a:t>
            </a:r>
            <a:r>
              <a:rPr lang="en-US" sz="800" b="1" baseline="0">
                <a:solidFill>
                  <a:srgbClr val="002060"/>
                </a:solidFill>
              </a:rPr>
              <a:t> Bureau of Economic Analysis</a:t>
            </a:r>
            <a:endParaRPr lang="en-US" sz="800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'[download (13).xls]Sheet0'!$N$7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3-4691-9744-D068B279DD0C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1E3-4691-9744-D068B279DD0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1E3-4691-9744-D068B279DD0C}"/>
              </c:ext>
            </c:extLst>
          </c:dPt>
          <c:dLbls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E3-4691-9744-D068B279D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'[download (13).xls]Sheet0'!$M$8:$M$16</c:f>
              <c:strCache>
                <c:ptCount val="9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</c:strCache>
            </c:strRef>
          </c:cat>
          <c:val>
            <c:numRef>
              <c:f>'[download (13).xls]Sheet0'!$N$8:$N$16</c:f>
              <c:numCache>
                <c:formatCode>_("$"* #,##0.000_);_("$"* \(#,##0.000\);_("$"* "-"??_);_(@_)</c:formatCode>
                <c:ptCount val="9"/>
                <c:pt idx="0">
                  <c:v>18950.3</c:v>
                </c:pt>
                <c:pt idx="1">
                  <c:v>19020.599999999999</c:v>
                </c:pt>
                <c:pt idx="2">
                  <c:v>19141.7</c:v>
                </c:pt>
                <c:pt idx="3">
                  <c:v>19254</c:v>
                </c:pt>
                <c:pt idx="4">
                  <c:v>19010.8</c:v>
                </c:pt>
                <c:pt idx="5">
                  <c:v>17302.5</c:v>
                </c:pt>
                <c:pt idx="6">
                  <c:v>18596.5</c:v>
                </c:pt>
                <c:pt idx="7">
                  <c:v>18794.400000000001</c:v>
                </c:pt>
                <c:pt idx="8">
                  <c:v>19087.599999999999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3-4691-9744-D068B279D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2293072"/>
        <c:axId val="1192293488"/>
      </c:barChart>
      <c:catAx>
        <c:axId val="11922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293488"/>
        <c:crosses val="autoZero"/>
        <c:auto val="1"/>
        <c:lblAlgn val="ctr"/>
        <c:lblOffset val="100"/>
        <c:noMultiLvlLbl val="0"/>
      </c:catAx>
      <c:valAx>
        <c:axId val="119229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0_);_(&quot;$&quot;* \(#,##0.0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229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F786-3FBE-4645-92FF-F3FD1137615C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D10E1-688B-4042-8705-31F9F23CF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GDP down</a:t>
            </a:r>
            <a:r>
              <a:rPr lang="en-US" baseline="0" dirty="0" smtClean="0"/>
              <a:t> 4.8%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Stunning when you consider that the social distancing policies started the last two weeks of March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were on pace for 1-2% growth before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10E1-688B-4042-8705-31F9F23CF12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A3246-374B-1F44-AF0D-437FE42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81A92-2CBE-3C47-AEA8-5ECE41A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41D48-5729-BE48-8D2E-9CAEB77ECA84}"/>
              </a:ext>
            </a:extLst>
          </p:cNvPr>
          <p:cNvSpPr/>
          <p:nvPr userDrawn="1"/>
        </p:nvSpPr>
        <p:spPr>
          <a:xfrm>
            <a:off x="0" y="-1"/>
            <a:ext cx="12192000" cy="5938345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8241-208A-F241-A67B-3EBF8A9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0AC524-5018-AC48-A71A-12977334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72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F008A-3EC0-D448-A360-F8AD4B08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DA070-67B1-2F4E-882C-F50AC555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D7E04-0C75-AF4C-9549-6C4E03E4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EEE23-FAD5-9746-A898-729DA2E9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6CE36-41A8-724F-9ADE-7D5BF617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8D5DC-D0C9-AA4F-A797-B37F4E6E6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5631-FCE1-6A46-A287-501FDD213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3D161-B740-4540-AF3C-8803A7D21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930ED-DDC2-4A4B-B491-6F64238A1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12CA3-64DB-134D-AD59-96F307AD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D9D58-0FE6-0C40-B5A2-4F1B13DB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59FCA-0048-0E43-9038-6E823CE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A3246-374B-1F44-AF0D-437FE42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81A92-2CBE-3C47-AEA8-5ECE41A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F41D48-5729-BE48-8D2E-9CAEB77ECA84}"/>
              </a:ext>
            </a:extLst>
          </p:cNvPr>
          <p:cNvSpPr/>
          <p:nvPr userDrawn="1"/>
        </p:nvSpPr>
        <p:spPr>
          <a:xfrm>
            <a:off x="0" y="-1"/>
            <a:ext cx="12192000" cy="5938345"/>
          </a:xfrm>
          <a:prstGeom prst="rect">
            <a:avLst/>
          </a:prstGeom>
          <a:solidFill>
            <a:srgbClr val="00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8241-208A-F241-A67B-3EBF8A9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044C3-D57E-1D4B-8ED6-A8FA5BE8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9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DEDD-9B9C-1C43-99AE-BEE5CF975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0C30E-50BD-9D43-8BDC-505C184B2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48F63-6ED5-294F-8E78-B4464175E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505F4-A655-B64F-A89A-17BBBC23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A7578-468C-5F4E-9132-2F6F1325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F276-0763-8446-B224-5013404C8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E1BCD-F9E2-F24F-927C-BD5862D99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1C50-EB8A-4740-9B34-F7EF3184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7EC19-AB54-9145-955F-0DE7D7CB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0E1A3-B408-9848-9661-5E1A0625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4194-5E9B-2E41-8123-613CC019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2944-D365-3047-A8FF-6237E888E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543D4-DE7C-7F45-89B2-4D7A2EB0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AF95-7735-5C49-9FAD-301350A9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B7AB8-E85E-B043-971F-B61A5FA8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4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8AF3-8539-AF49-A38B-6CC6C657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27953-A930-3741-8A6E-8FA0004C8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990D6-8CBC-E84C-B13E-C00CCD433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E0614-4029-C349-A8EB-7D29EF08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E48E1-5AC1-7449-A6D7-03623435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F9D78-D465-4044-B05B-F8939D8F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046B-D797-1B42-B167-BFE690E9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AF1C7-5E73-8A40-A71C-F1D65E259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D1191-0C51-B94B-B1D7-73F697133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C9E9D-C1B7-0741-91E9-CC6966C03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FD78-0319-3745-B42B-9137C02FE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90FEA-8905-8C4B-8574-579CB43F5A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3A2EB-5EBB-B045-A416-FC60DE2A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851CC-5E9C-E249-8FFF-52CA0909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6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3DD5-2336-7345-B50F-A606E0CC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41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809865-C284-654E-9477-A969F3CE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9F97E-D119-B142-94D2-B94E60DE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2C388-7705-944E-A07E-557EF2CE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7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A3246-374B-1F44-AF0D-437FE4266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81A92-2CBE-3C47-AEA8-5ECE41A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28241-208A-F241-A67B-3EBF8A9F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035144-6D16-8E45-BA04-0E54509C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26253-FF7F-604E-AB15-18BE76823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0B4A8-4E4A-9241-9153-D40EE907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9BD4-101E-FF45-9381-1FD65B351D7E}" type="datetimeFigureOut">
              <a:rPr lang="en-US" smtClean="0"/>
              <a:t>5/4/2021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2BF6B-3AB3-314A-B287-90E4F265F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C2162-4629-ED4F-B844-547B66BA3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0130-8865-E240-BE07-1C526D5A60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2F750E-8A9E-744C-AF5B-764B7A4987FF}"/>
              </a:ext>
            </a:extLst>
          </p:cNvPr>
          <p:cNvSpPr/>
          <p:nvPr userDrawn="1"/>
        </p:nvSpPr>
        <p:spPr>
          <a:xfrm flipH="1">
            <a:off x="9147600" y="5930899"/>
            <a:ext cx="3049200" cy="266700"/>
          </a:xfrm>
          <a:prstGeom prst="rect">
            <a:avLst/>
          </a:prstGeom>
          <a:solidFill>
            <a:srgbClr val="004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1BEE65-A726-8448-8E1A-7520BA9FA714}"/>
              </a:ext>
            </a:extLst>
          </p:cNvPr>
          <p:cNvSpPr/>
          <p:nvPr userDrawn="1"/>
        </p:nvSpPr>
        <p:spPr>
          <a:xfrm flipH="1">
            <a:off x="6098400" y="5930899"/>
            <a:ext cx="3049200" cy="266700"/>
          </a:xfrm>
          <a:prstGeom prst="rect">
            <a:avLst/>
          </a:prstGeom>
          <a:solidFill>
            <a:srgbClr val="009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A2B3B-68AB-044F-8249-5F5037F6FDF8}"/>
              </a:ext>
            </a:extLst>
          </p:cNvPr>
          <p:cNvSpPr/>
          <p:nvPr userDrawn="1"/>
        </p:nvSpPr>
        <p:spPr>
          <a:xfrm flipH="1">
            <a:off x="3049200" y="5930899"/>
            <a:ext cx="3049200" cy="266700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CFFC51-F4A6-1448-B58D-ECFC53E34F6E}"/>
              </a:ext>
            </a:extLst>
          </p:cNvPr>
          <p:cNvSpPr/>
          <p:nvPr userDrawn="1"/>
        </p:nvSpPr>
        <p:spPr>
          <a:xfrm flipH="1">
            <a:off x="0" y="5930899"/>
            <a:ext cx="3049200" cy="2667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AB0AE-2D83-E242-9E33-63BA2C968B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37" y="6387724"/>
            <a:ext cx="2238531" cy="2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2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getsound.cfma.org/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B734AF7-0107-4CAE-9E7E-386AECBD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2998113"/>
            <a:ext cx="8169965" cy="499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8595E-5146-4EB9-9431-9B206CB40CA7}"/>
              </a:ext>
            </a:extLst>
          </p:cNvPr>
          <p:cNvSpPr txBox="1"/>
          <p:nvPr/>
        </p:nvSpPr>
        <p:spPr>
          <a:xfrm>
            <a:off x="3239625" y="3074846"/>
            <a:ext cx="854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Many Thanks to our </a:t>
            </a:r>
            <a:r>
              <a:rPr lang="en-US" sz="2000" dirty="0">
                <a:solidFill>
                  <a:prstClr val="white"/>
                </a:solidFill>
                <a:latin typeface="Lato"/>
              </a:rPr>
              <a:t>May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Event Sponsor,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Brayn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Consultants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A7687-DF78-487F-8E57-70243D3F22BD}"/>
              </a:ext>
            </a:extLst>
          </p:cNvPr>
          <p:cNvSpPr txBox="1"/>
          <p:nvPr/>
        </p:nvSpPr>
        <p:spPr>
          <a:xfrm>
            <a:off x="3429000" y="3972344"/>
            <a:ext cx="6539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WELCOME TO OUR NEW CHAPTER MEMBERS!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Tiffany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Wangsgaard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Grand Enterprises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Matthew Royall, RC Hunt Electric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Kaili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Legg, Superior Commercial Solutions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8DEF4-FC68-4193-A8F6-BE1BFFE836B3}"/>
              </a:ext>
            </a:extLst>
          </p:cNvPr>
          <p:cNvSpPr txBox="1"/>
          <p:nvPr/>
        </p:nvSpPr>
        <p:spPr>
          <a:xfrm>
            <a:off x="576470" y="3880014"/>
            <a:ext cx="1102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 Update, </a:t>
            </a:r>
            <a:r>
              <a:rPr lang="en-US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Tale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Two Economic</a:t>
            </a:r>
            <a:r>
              <a:rPr lang="en-US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Recoveries" Presented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Steve Scranton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33EF76-D905-4B9D-A611-3A3E49568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22" y="1602471"/>
            <a:ext cx="2328498" cy="114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1934"/>
            <a:ext cx="9144000" cy="52050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Virus is Killing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Individuals,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Restrictions are Killing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Small Businesses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Questions?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Economic Outlook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0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As Goes The Battle With the Virus, 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So Goes the Economy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Economic Growth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We Are Not There Yet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06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23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“Sugar High” Spending Pattern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4053967"/>
          </a:xfrm>
        </p:spPr>
      </p:pic>
      <p:sp>
        <p:nvSpPr>
          <p:cNvPr id="7" name="Right Arrow 6"/>
          <p:cNvSpPr/>
          <p:nvPr/>
        </p:nvSpPr>
        <p:spPr>
          <a:xfrm>
            <a:off x="8860536" y="2327148"/>
            <a:ext cx="466344" cy="310896"/>
          </a:xfrm>
          <a:prstGeom prst="rightArrow">
            <a:avLst>
              <a:gd name="adj1" fmla="val 50000"/>
              <a:gd name="adj2" fmla="val 40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406640" y="2487168"/>
            <a:ext cx="530352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5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It Is More Evident For Utah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3962527"/>
          </a:xfrm>
        </p:spPr>
      </p:pic>
      <p:sp>
        <p:nvSpPr>
          <p:cNvPr id="5" name="Right Arrow 4"/>
          <p:cNvSpPr/>
          <p:nvPr/>
        </p:nvSpPr>
        <p:spPr>
          <a:xfrm>
            <a:off x="8449056" y="2404872"/>
            <a:ext cx="548640" cy="265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Salt Lake City Too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12192000" cy="4063111"/>
          </a:xfrm>
        </p:spPr>
      </p:pic>
    </p:spTree>
    <p:extLst>
      <p:ext uri="{BB962C8B-B14F-4D97-AF65-F5344CB8AC3E}">
        <p14:creationId xmlns:p14="http://schemas.microsoft.com/office/powerpoint/2010/main" val="207237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6200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Plan For An Inverted Square Root Recovery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“Sugar High” Then The After Affects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7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48085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Expect Short-Term Interest Rates To Remain Lower For Longer</a:t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>Expect Long-Term Interest Rates To Be Volatile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Jobs Recovery-It Matters Where You Live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(As of 3/31/21)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80136"/>
              </p:ext>
            </p:extLst>
          </p:nvPr>
        </p:nvGraphicFramePr>
        <p:xfrm>
          <a:off x="838200" y="1825625"/>
          <a:ext cx="10515600" cy="402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0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What Should We Be Thinking About?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Fiscal Policy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More Federal Spending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Congress has spent over $5 trillion in new fiscal policy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All deficit financed</a:t>
            </a:r>
          </a:p>
          <a:p>
            <a:pPr lvl="2"/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President has proposed an additional $4 trillion in spending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$2.25 trillion: Infrastructure and climate initiatives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$1.8 trillion: Education and income inequality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Higher taxes to pay for these to initiatives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8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Tax Policy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Higher Taxes For Some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Corporate taxes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Raise the corporate tax rate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Raise the foreign tax rate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Potential reinstatement of corporate Alternative Minimum Tax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Personal income tax rate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Raise to top tax bracket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Raise tax rate on capital gains and dividends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Loss of 1031 exchange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Potential changes to estate tax</a:t>
            </a:r>
          </a:p>
        </p:txBody>
      </p:sp>
    </p:spTree>
    <p:extLst>
      <p:ext uri="{BB962C8B-B14F-4D97-AF65-F5344CB8AC3E}">
        <p14:creationId xmlns:p14="http://schemas.microsoft.com/office/powerpoint/2010/main" val="281582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Trade Policy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Trade-Don’t Expect Quick Changes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174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China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Tariffs probably remain in place for foreseeable future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President Biden wants a united effort with our allies to address China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Europe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Trade tensions may ease as some tariffs lifted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Multilateral vs bilateral trade deals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6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Construction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61" y="0"/>
            <a:ext cx="10515600" cy="73014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Commercial Construction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9707"/>
            <a:ext cx="10515600" cy="5446822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Raw material prices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Stimulating demand without lifting restrictions will continue to create inflation and supply shortages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Labor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How do we convince the youth of America-and their parents-that jobs in the trades are very successful jobs?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Immigration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Historically, </a:t>
            </a:r>
            <a:r>
              <a:rPr lang="en-US" b="1" u="sng" dirty="0" smtClean="0">
                <a:solidFill>
                  <a:srgbClr val="002060"/>
                </a:solidFill>
              </a:rPr>
              <a:t>legal</a:t>
            </a:r>
            <a:r>
              <a:rPr lang="en-US" b="1" dirty="0" smtClean="0">
                <a:solidFill>
                  <a:srgbClr val="002060"/>
                </a:solidFill>
              </a:rPr>
              <a:t> immigration has been the solution for labor shortages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Will we sacrifice private projects for infrastructure projects?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4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Jobs Recovery-It Matters What You Do</a:t>
            </a:r>
            <a:br>
              <a:rPr lang="en-US" sz="40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(As of 3/31/21)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24448"/>
              </p:ext>
            </p:extLst>
          </p:nvPr>
        </p:nvGraphicFramePr>
        <p:xfrm>
          <a:off x="838200" y="1825625"/>
          <a:ext cx="10515600" cy="4017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84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Work Force Migration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Opportunities For Destination Cities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Population growth-the “peanut butter” effect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Wage Growth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Increased diversity in business types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Economic growth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5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Challenges for Destination Cities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Stress on housing and infrastructure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Internet speed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Increased demand for energy and water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New citizens may not have same economic and political views as existing population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27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Questions?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365F-528A-9743-83D5-E30F977E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6C72-1CD8-A94D-ABB1-13F929A5A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1303111"/>
            <a:ext cx="10515600" cy="435133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Plan for a “sugar” high surge in economic growth in 2021.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If you stimulate demand without opening up supply, you will get inflation.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There is no “magical money tree”. Debt has to be repaid at some point.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Out of crisis come opportunity.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DEDC9-2569-44C1-97A0-0D640ED4AE5D}"/>
              </a:ext>
            </a:extLst>
          </p:cNvPr>
          <p:cNvSpPr txBox="1"/>
          <p:nvPr/>
        </p:nvSpPr>
        <p:spPr>
          <a:xfrm>
            <a:off x="2950590" y="2827"/>
            <a:ext cx="8474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THANK YOU TO UTAH CFMA’S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white"/>
                </a:solidFill>
                <a:latin typeface="Lato"/>
              </a:rPr>
              <a:t>MAY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EVENT SPONSOR – BRAYN CONSULTING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96FD2-B1F4-45E2-BAC1-17FF52BA9501}"/>
              </a:ext>
            </a:extLst>
          </p:cNvPr>
          <p:cNvSpPr txBox="1"/>
          <p:nvPr/>
        </p:nvSpPr>
        <p:spPr>
          <a:xfrm>
            <a:off x="1341783" y="2498103"/>
            <a:ext cx="10611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effectLst/>
                <a:latin typeface="Verdana" panose="020B0604030504040204" pitchFamily="34" charset="0"/>
              </a:rPr>
              <a:t>SAVE THE DATE---UPCOMING CHAPTER EVENTS </a:t>
            </a:r>
            <a:endParaRPr lang="en-US" sz="2000" dirty="0">
              <a:effectLst/>
            </a:endParaRPr>
          </a:p>
          <a:p>
            <a:pPr algn="ctr"/>
            <a:r>
              <a:rPr lang="en-US" sz="2000" dirty="0">
                <a:effectLst/>
              </a:rPr>
              <a:t> </a:t>
            </a:r>
          </a:p>
          <a:p>
            <a:pPr marL="342900" marR="0" indent="-34290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Trap Shooting social event – tentative July 29</a:t>
            </a:r>
          </a:p>
          <a:p>
            <a:pPr marL="285750" marR="0" indent="-28575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Bee’s baseball game – July or August</a:t>
            </a:r>
            <a:endParaRPr lang="en-US" sz="20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marL="285750" marR="0" indent="-28575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 Golf Outing – week of Sept 13</a:t>
            </a:r>
            <a:r>
              <a:rPr lang="en-US" sz="18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th</a:t>
            </a:r>
            <a:endParaRPr lang="en-US" sz="20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marL="285750" marR="0" indent="-285750" algn="l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Awards Dinner – week of Nov 15</a:t>
            </a:r>
            <a:r>
              <a:rPr lang="en-US" sz="1800" b="1" i="0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th</a:t>
            </a:r>
            <a:endParaRPr lang="en-US" sz="20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+mn-ea"/>
                <a:cs typeface="+mn-cs"/>
              </a:rPr>
              <a:t>CPE Code Word for this presentation is “</a:t>
            </a:r>
            <a:r>
              <a:rPr lang="en-US" sz="2000" b="1" u="sng" dirty="0">
                <a:latin typeface="Lato"/>
              </a:rPr>
              <a:t>lake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+mn-ea"/>
                <a:cs typeface="+mn-cs"/>
              </a:rPr>
              <a:t>”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+mn-ea"/>
                <a:cs typeface="+mn-cs"/>
              </a:rPr>
              <a:t>National CMFA will email attendees with a link to the CPE Event Evaluation form.</a:t>
            </a:r>
          </a:p>
          <a:p>
            <a:pPr algn="l"/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8595E-5146-4EB9-9431-9B206CB40CA7}"/>
              </a:ext>
            </a:extLst>
          </p:cNvPr>
          <p:cNvSpPr txBox="1"/>
          <p:nvPr/>
        </p:nvSpPr>
        <p:spPr>
          <a:xfrm>
            <a:off x="238539" y="5512048"/>
            <a:ext cx="1159896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Visit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http://utah.cfma.org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for more information on our chapter and events.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C54F06-C8DB-4ABF-ABE5-4A292F49E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48" y="1264516"/>
            <a:ext cx="2274587" cy="111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500" advClick="0" advTm="10000"/>
    </mc:Choice>
    <mc:Fallback xmlns="">
      <p:transition spd="slow" advClick="0"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2075057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sscranton@watrust.com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Best Industry</a:t>
            </a:r>
            <a:r>
              <a:rPr lang="en-US" sz="800" dirty="0" smtClean="0">
                <a:solidFill>
                  <a:srgbClr val="002060"/>
                </a:solidFill>
              </a:rPr>
              <a:t/>
            </a:r>
            <a:br>
              <a:rPr lang="en-US" sz="800" dirty="0" smtClean="0">
                <a:solidFill>
                  <a:srgbClr val="002060"/>
                </a:solidFill>
              </a:rPr>
            </a:br>
            <a:r>
              <a:rPr lang="en-US" sz="800" dirty="0" smtClean="0">
                <a:solidFill>
                  <a:srgbClr val="002060"/>
                </a:solidFill>
              </a:rPr>
              <a:t>Source: Bureau of Labor Statistics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United States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Construction					102.6%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Utah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Construction					105.6%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Salt Lake City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Construction					104.8%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0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Worst Industry</a:t>
            </a:r>
            <a:r>
              <a:rPr lang="en-US" sz="800" dirty="0" smtClean="0">
                <a:solidFill>
                  <a:srgbClr val="002060"/>
                </a:solidFill>
              </a:rPr>
              <a:t/>
            </a:r>
            <a:br>
              <a:rPr lang="en-US" sz="800" dirty="0" smtClean="0">
                <a:solidFill>
                  <a:srgbClr val="002060"/>
                </a:solidFill>
              </a:rPr>
            </a:br>
            <a:r>
              <a:rPr lang="en-US" sz="800" dirty="0" smtClean="0">
                <a:solidFill>
                  <a:srgbClr val="002060"/>
                </a:solidFill>
              </a:rPr>
              <a:t>Source: Bureau of Labor Statistics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United States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Leisure &amp; Hospitality			84.6%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Utah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Leisure &amp; Hospitality			90.8%</a:t>
            </a:r>
          </a:p>
          <a:p>
            <a:pPr lvl="1"/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Salt Lake City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Leisure &amp; Hospitality			89.3%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5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1934"/>
            <a:ext cx="9144000" cy="52050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If You Don’t Have Small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Businesses You Don’t 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>Have Economic Growth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84" y="14406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Small Business Review- It Matters Where You Are Located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Change in Revenue from 1/1/20-4/21/21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United States	-28.0%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Utah		-18.9%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Salt Lake City	-20.8%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3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84" y="14406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Best Industries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800" dirty="0" smtClean="0">
                <a:solidFill>
                  <a:srgbClr val="002060"/>
                </a:solidFill>
              </a:rPr>
              <a:t>Source: Opportunity Insights Project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United States	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Professional &amp; Business Services	-21.9%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Utah	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Education &amp; Health Services		-12.4%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Salt Lake City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Professional &amp; Business Services	-0.5%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84" y="14406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Worst Industries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800" dirty="0" smtClean="0">
                <a:solidFill>
                  <a:srgbClr val="002060"/>
                </a:solidFill>
              </a:rPr>
              <a:t>Source: Opportunity Insights Project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United States	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Leisure &amp; Hospitality			-52.3%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Utah	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Leisure &amp; Hospitality			-23.5%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Salt Lake City	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Retail &amp; Transportation			-33.0%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56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4C723DE81A2489470577B030F9EE7" ma:contentTypeVersion="1" ma:contentTypeDescription="Create a new document." ma:contentTypeScope="" ma:versionID="23d7b1ca7c7c489cfd18cd8b3275d9be">
  <xsd:schema xmlns:xsd="http://www.w3.org/2001/XMLSchema" xmlns:xs="http://www.w3.org/2001/XMLSchema" xmlns:p="http://schemas.microsoft.com/office/2006/metadata/properties" xmlns:ns2="48c416b8-205b-4e7c-aa57-a74b2b1cac3e" targetNamespace="http://schemas.microsoft.com/office/2006/metadata/properties" ma:root="true" ma:fieldsID="960986a6b338b364a5d5ebaec00f0a5f" ns2:_="">
    <xsd:import namespace="48c416b8-205b-4e7c-aa57-a74b2b1cac3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416b8-205b-4e7c-aa57-a74b2b1cac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B033D-8FA9-45CB-9288-32907083B6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8E4A13-FCB4-40E2-B14B-CAD5CA900BBB}">
  <ds:schemaRefs>
    <ds:schemaRef ds:uri="48c416b8-205b-4e7c-aa57-a74b2b1cac3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11D403-AC56-402F-8589-F9142BE02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c416b8-205b-4e7c-aa57-a74b2b1ca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858</Words>
  <Application>Microsoft Office PowerPoint</Application>
  <PresentationFormat>Widescreen</PresentationFormat>
  <Paragraphs>161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Lato</vt:lpstr>
      <vt:lpstr>Segoe UI</vt:lpstr>
      <vt:lpstr>Verdana</vt:lpstr>
      <vt:lpstr>1_Office Theme</vt:lpstr>
      <vt:lpstr>PowerPoint Presentation</vt:lpstr>
      <vt:lpstr>Jobs Recovery-It Matters Where You Live (As of 3/31/21)</vt:lpstr>
      <vt:lpstr>Jobs Recovery-It Matters What You Do (As of 3/31/21)</vt:lpstr>
      <vt:lpstr>Best Industry Source: Bureau of Labor Statistics</vt:lpstr>
      <vt:lpstr>Worst Industry Source: Bureau of Labor Statistics</vt:lpstr>
      <vt:lpstr>If You Don’t Have Small   Businesses You Don’t   Have Economic Growth</vt:lpstr>
      <vt:lpstr>Small Business Review- It Matters Where You Are Located</vt:lpstr>
      <vt:lpstr>Best Industries Source: Opportunity Insights Project</vt:lpstr>
      <vt:lpstr>Worst Industries Source: Opportunity Insights Project</vt:lpstr>
      <vt:lpstr>Virus is Killing   Individuals,  Restrictions are Killing   Small Businesses</vt:lpstr>
      <vt:lpstr>Questions?</vt:lpstr>
      <vt:lpstr>Economic Outlook</vt:lpstr>
      <vt:lpstr>As Goes The Battle With the Virus,   So Goes the Economy</vt:lpstr>
      <vt:lpstr>Economic Growth We Are Not There Yet</vt:lpstr>
      <vt:lpstr>“Sugar High” Spending Pattern</vt:lpstr>
      <vt:lpstr>It Is More Evident For Utah</vt:lpstr>
      <vt:lpstr>Salt Lake City Too</vt:lpstr>
      <vt:lpstr>Plan For An Inverted Square Root Recovery  “Sugar High” Then The After Affects </vt:lpstr>
      <vt:lpstr>Expect Short-Term Interest Rates To Remain Lower For Longer  Expect Long-Term Interest Rates To Be Volatile</vt:lpstr>
      <vt:lpstr>Questions?</vt:lpstr>
      <vt:lpstr>What Should We Be Thinking About?</vt:lpstr>
      <vt:lpstr> Fiscal Policy</vt:lpstr>
      <vt:lpstr>More Federal Spending</vt:lpstr>
      <vt:lpstr> Tax Policy</vt:lpstr>
      <vt:lpstr>Higher Taxes For Some</vt:lpstr>
      <vt:lpstr>Trade Policy</vt:lpstr>
      <vt:lpstr>Trade-Don’t Expect Quick Changes</vt:lpstr>
      <vt:lpstr> Construction</vt:lpstr>
      <vt:lpstr>Commercial Construction</vt:lpstr>
      <vt:lpstr> Work Force Migration</vt:lpstr>
      <vt:lpstr>Opportunities For Destination Cities</vt:lpstr>
      <vt:lpstr>Challenges for Destination Cities</vt:lpstr>
      <vt:lpstr>Questions?</vt:lpstr>
      <vt:lpstr>Conclusions</vt:lpstr>
      <vt:lpstr>Conclusions</vt:lpstr>
      <vt:lpstr>PowerPoint Presentation</vt:lpstr>
      <vt:lpstr>sscranton@watrust.com</vt:lpstr>
    </vt:vector>
  </TitlesOfParts>
  <Company>WTB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Template</dc:title>
  <dc:creator>User</dc:creator>
  <cp:lastModifiedBy>Scranton, Steve</cp:lastModifiedBy>
  <cp:revision>183</cp:revision>
  <dcterms:created xsi:type="dcterms:W3CDTF">2019-03-07T23:33:20Z</dcterms:created>
  <dcterms:modified xsi:type="dcterms:W3CDTF">2021-05-04T21:57:39Z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0x01010057E4C723DE81A2489470577B030F9EE7</vt:lpwstr>
  </property>
</Properties>
</file>