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handoutMasterIdLst>
    <p:handoutMasterId r:id="rId27"/>
  </p:handoutMasterIdLst>
  <p:sldIdLst>
    <p:sldId id="260" r:id="rId2"/>
    <p:sldId id="309" r:id="rId3"/>
    <p:sldId id="323" r:id="rId4"/>
    <p:sldId id="308" r:id="rId5"/>
    <p:sldId id="310" r:id="rId6"/>
    <p:sldId id="324" r:id="rId7"/>
    <p:sldId id="313" r:id="rId8"/>
    <p:sldId id="327" r:id="rId9"/>
    <p:sldId id="316" r:id="rId10"/>
    <p:sldId id="328" r:id="rId11"/>
    <p:sldId id="329" r:id="rId12"/>
    <p:sldId id="312" r:id="rId13"/>
    <p:sldId id="334" r:id="rId14"/>
    <p:sldId id="318" r:id="rId15"/>
    <p:sldId id="319" r:id="rId16"/>
    <p:sldId id="317" r:id="rId17"/>
    <p:sldId id="333" r:id="rId18"/>
    <p:sldId id="330" r:id="rId19"/>
    <p:sldId id="320" r:id="rId20"/>
    <p:sldId id="331" r:id="rId21"/>
    <p:sldId id="321" r:id="rId22"/>
    <p:sldId id="332" r:id="rId23"/>
    <p:sldId id="322" r:id="rId24"/>
    <p:sldId id="305"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000"/>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49" autoAdjust="0"/>
    <p:restoredTop sz="68058" autoAdjust="0"/>
  </p:normalViewPr>
  <p:slideViewPr>
    <p:cSldViewPr snapToGrid="0">
      <p:cViewPr varScale="1">
        <p:scale>
          <a:sx n="78" d="100"/>
          <a:sy n="78" d="100"/>
        </p:scale>
        <p:origin x="1404"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113" d="100"/>
          <a:sy n="113" d="100"/>
        </p:scale>
        <p:origin x="59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3C0D943-4EEA-4A97-B85E-91F0BA1F1694}" type="datetimeFigureOut">
              <a:rPr lang="en-US" smtClean="0"/>
              <a:t>11/21/2018</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11F9B0C-C9CF-421F-BA35-D128B872C328}" type="slidenum">
              <a:rPr lang="en-US" smtClean="0"/>
              <a:t>‹#›</a:t>
            </a:fld>
            <a:endParaRPr lang="en-US" dirty="0"/>
          </a:p>
        </p:txBody>
      </p:sp>
    </p:spTree>
    <p:extLst>
      <p:ext uri="{BB962C8B-B14F-4D97-AF65-F5344CB8AC3E}">
        <p14:creationId xmlns:p14="http://schemas.microsoft.com/office/powerpoint/2010/main" val="1941558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92D0C1C-B596-4716-B29E-ED3540DAA6D4}" type="datetimeFigureOut">
              <a:rPr lang="en-US" smtClean="0"/>
              <a:t>11/21/2018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F705DD6-EBF7-4696-B857-AA68E6FD19E7}" type="slidenum">
              <a:rPr lang="en-US" smtClean="0"/>
              <a:t>‹#›</a:t>
            </a:fld>
            <a:endParaRPr lang="en-US" dirty="0"/>
          </a:p>
        </p:txBody>
      </p:sp>
    </p:spTree>
    <p:extLst>
      <p:ext uri="{BB962C8B-B14F-4D97-AF65-F5344CB8AC3E}">
        <p14:creationId xmlns:p14="http://schemas.microsoft.com/office/powerpoint/2010/main" val="3380762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705DD6-EBF7-4696-B857-AA68E6FD19E7}" type="slidenum">
              <a:rPr lang="en-US" smtClean="0"/>
              <a:t>1</a:t>
            </a:fld>
            <a:endParaRPr lang="en-US" dirty="0"/>
          </a:p>
        </p:txBody>
      </p:sp>
    </p:spTree>
    <p:extLst>
      <p:ext uri="{BB962C8B-B14F-4D97-AF65-F5344CB8AC3E}">
        <p14:creationId xmlns:p14="http://schemas.microsoft.com/office/powerpoint/2010/main" val="2993427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pPr marL="171450" indent="-171450">
              <a:buFont typeface="Arial" panose="020B0604020202020204" pitchFamily="34" charset="0"/>
              <a:buChar char="•"/>
            </a:pPr>
            <a:r>
              <a:rPr lang="en-US" dirty="0"/>
              <a:t>POC, c2c still required for contracts lasting longer than 2 years.</a:t>
            </a:r>
          </a:p>
          <a:p>
            <a:pPr marL="171450" indent="-171450">
              <a:buFont typeface="Arial" panose="020B0604020202020204" pitchFamily="34" charset="0"/>
              <a:buChar char="•"/>
            </a:pPr>
            <a:r>
              <a:rPr lang="en-US" dirty="0"/>
              <a:t>Just because you can do something doesn’t mean you should, discuss with your tax advisor.</a:t>
            </a:r>
          </a:p>
          <a:p>
            <a:pPr marL="171450" indent="-171450">
              <a:buFont typeface="Arial" panose="020B0604020202020204" pitchFamily="34" charset="0"/>
              <a:buChar char="•"/>
            </a:pPr>
            <a:r>
              <a:rPr lang="en-US" dirty="0"/>
              <a:t>Look-back still applies for AMT purposes and contracts lasting longer than 2 years</a:t>
            </a:r>
          </a:p>
          <a:p>
            <a:pPr marL="171450" indent="-171450">
              <a:buFont typeface="Arial" panose="020B0604020202020204" pitchFamily="34" charset="0"/>
              <a:buChar char="•"/>
            </a:pPr>
            <a:r>
              <a:rPr lang="en-US" dirty="0"/>
              <a:t>If you aren’t using the POC method and are therefore subject to 263A uniform capitalization rules (homebuilders?), that threshold has increased as well with the new legislation.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F705DD6-EBF7-4696-B857-AA68E6FD19E7}" type="slidenum">
              <a:rPr lang="en-US" smtClean="0"/>
              <a:t>13</a:t>
            </a:fld>
            <a:endParaRPr lang="en-US" dirty="0"/>
          </a:p>
        </p:txBody>
      </p:sp>
    </p:spTree>
    <p:extLst>
      <p:ext uri="{BB962C8B-B14F-4D97-AF65-F5344CB8AC3E}">
        <p14:creationId xmlns:p14="http://schemas.microsoft.com/office/powerpoint/2010/main" val="1372585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pPr marL="171450" indent="-171450">
              <a:buFont typeface="Arial" panose="020B0604020202020204" pitchFamily="34" charset="0"/>
              <a:buChar char="•"/>
            </a:pPr>
            <a:r>
              <a:rPr lang="en-US" dirty="0"/>
              <a:t>No more carrying NOLs back to the preceding two years and getting a check in the mail</a:t>
            </a:r>
          </a:p>
          <a:p>
            <a:pPr marL="171450" indent="-171450">
              <a:buFont typeface="Arial" panose="020B0604020202020204" pitchFamily="34" charset="0"/>
              <a:buChar char="•"/>
            </a:pPr>
            <a:r>
              <a:rPr lang="en-US" dirty="0"/>
              <a:t>No more completely wiping out next year’s income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F705DD6-EBF7-4696-B857-AA68E6FD19E7}" type="slidenum">
              <a:rPr lang="en-US" smtClean="0"/>
              <a:t>14</a:t>
            </a:fld>
            <a:endParaRPr lang="en-US" dirty="0"/>
          </a:p>
        </p:txBody>
      </p:sp>
    </p:spTree>
    <p:extLst>
      <p:ext uri="{BB962C8B-B14F-4D97-AF65-F5344CB8AC3E}">
        <p14:creationId xmlns:p14="http://schemas.microsoft.com/office/powerpoint/2010/main" val="1733921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Talking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Amount of interest deductible will be limited to 30% of adjusted taxable income, with remaining interest carried forward indefinitely.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only applies to taxpayers with greater than $25M in average annual receipts.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Limitation will be at the 1040 level.</a:t>
            </a:r>
          </a:p>
          <a:p>
            <a:endParaRPr lang="en-US" dirty="0"/>
          </a:p>
        </p:txBody>
      </p:sp>
      <p:sp>
        <p:nvSpPr>
          <p:cNvPr id="4" name="Slide Number Placeholder 3"/>
          <p:cNvSpPr>
            <a:spLocks noGrp="1"/>
          </p:cNvSpPr>
          <p:nvPr>
            <p:ph type="sldNum" sz="quarter" idx="5"/>
          </p:nvPr>
        </p:nvSpPr>
        <p:spPr/>
        <p:txBody>
          <a:bodyPr/>
          <a:lstStyle/>
          <a:p>
            <a:fld id="{8F705DD6-EBF7-4696-B857-AA68E6FD19E7}" type="slidenum">
              <a:rPr lang="en-US" smtClean="0"/>
              <a:t>15</a:t>
            </a:fld>
            <a:endParaRPr lang="en-US" dirty="0"/>
          </a:p>
        </p:txBody>
      </p:sp>
    </p:spTree>
    <p:extLst>
      <p:ext uri="{BB962C8B-B14F-4D97-AF65-F5344CB8AC3E}">
        <p14:creationId xmlns:p14="http://schemas.microsoft.com/office/powerpoint/2010/main" val="3561492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pPr marL="171450" indent="-171450">
              <a:buFont typeface="Arial" panose="020B0604020202020204" pitchFamily="34" charset="0"/>
              <a:buChar char="•"/>
            </a:pPr>
            <a:r>
              <a:rPr lang="en-US" dirty="0"/>
              <a:t>The 9% DPAD is gone.  For those of you that were claiming 100% of income as qualified for this deduction, you’re losing this 9%, gaining a 20%...</a:t>
            </a:r>
          </a:p>
          <a:p>
            <a:pPr marL="171450" indent="-171450">
              <a:buFont typeface="Arial" panose="020B0604020202020204" pitchFamily="34" charset="0"/>
              <a:buChar char="•"/>
            </a:pPr>
            <a:r>
              <a:rPr lang="en-US" dirty="0"/>
              <a:t>Going forward, you will recognize gains and losses on vehicles traded in for new ones, instead of that amount being buried in the basis of the new asset.</a:t>
            </a:r>
          </a:p>
          <a:p>
            <a:pPr marL="171450" indent="-171450">
              <a:buFont typeface="Arial" panose="020B0604020202020204" pitchFamily="34" charset="0"/>
              <a:buChar char="•"/>
            </a:pPr>
            <a:r>
              <a:rPr lang="en-US" dirty="0"/>
              <a:t>Entertainment expenses will no longer be deductible, even at 50%.  </a:t>
            </a:r>
          </a:p>
        </p:txBody>
      </p:sp>
      <p:sp>
        <p:nvSpPr>
          <p:cNvPr id="4" name="Slide Number Placeholder 3"/>
          <p:cNvSpPr>
            <a:spLocks noGrp="1"/>
          </p:cNvSpPr>
          <p:nvPr>
            <p:ph type="sldNum" sz="quarter" idx="5"/>
          </p:nvPr>
        </p:nvSpPr>
        <p:spPr/>
        <p:txBody>
          <a:bodyPr/>
          <a:lstStyle/>
          <a:p>
            <a:fld id="{8F705DD6-EBF7-4696-B857-AA68E6FD19E7}" type="slidenum">
              <a:rPr lang="en-US" smtClean="0"/>
              <a:t>16</a:t>
            </a:fld>
            <a:endParaRPr lang="en-US" dirty="0"/>
          </a:p>
        </p:txBody>
      </p:sp>
    </p:spTree>
    <p:extLst>
      <p:ext uri="{BB962C8B-B14F-4D97-AF65-F5344CB8AC3E}">
        <p14:creationId xmlns:p14="http://schemas.microsoft.com/office/powerpoint/2010/main" val="2144077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05DD6-EBF7-4696-B857-AA68E6FD19E7}" type="slidenum">
              <a:rPr lang="en-US" smtClean="0"/>
              <a:t>17</a:t>
            </a:fld>
            <a:endParaRPr lang="en-US" dirty="0"/>
          </a:p>
        </p:txBody>
      </p:sp>
    </p:spTree>
    <p:extLst>
      <p:ext uri="{BB962C8B-B14F-4D97-AF65-F5344CB8AC3E}">
        <p14:creationId xmlns:p14="http://schemas.microsoft.com/office/powerpoint/2010/main" val="3890796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pPr marL="171450" indent="-171450">
              <a:buFont typeface="Arial" panose="020B0604020202020204" pitchFamily="34" charset="0"/>
              <a:buChar char="•"/>
            </a:pPr>
            <a:r>
              <a:rPr lang="en-US" dirty="0"/>
              <a:t>Brackets have expanded</a:t>
            </a:r>
          </a:p>
          <a:p>
            <a:pPr marL="171450" indent="-171450">
              <a:buFont typeface="Arial" panose="020B0604020202020204" pitchFamily="34" charset="0"/>
              <a:buChar char="•"/>
            </a:pPr>
            <a:r>
              <a:rPr lang="en-US" dirty="0"/>
              <a:t>Most marginal rates have been lowered</a:t>
            </a:r>
          </a:p>
          <a:p>
            <a:pPr marL="171450" indent="-171450">
              <a:buFont typeface="Arial" panose="020B0604020202020204" pitchFamily="34" charset="0"/>
              <a:buChar char="•"/>
            </a:pPr>
            <a:r>
              <a:rPr lang="en-US" dirty="0"/>
              <a:t>Top rate at 37%</a:t>
            </a:r>
          </a:p>
          <a:p>
            <a:endParaRPr lang="en-US" dirty="0"/>
          </a:p>
        </p:txBody>
      </p:sp>
      <p:sp>
        <p:nvSpPr>
          <p:cNvPr id="4" name="Slide Number Placeholder 3"/>
          <p:cNvSpPr>
            <a:spLocks noGrp="1"/>
          </p:cNvSpPr>
          <p:nvPr>
            <p:ph type="sldNum" sz="quarter" idx="10"/>
          </p:nvPr>
        </p:nvSpPr>
        <p:spPr/>
        <p:txBody>
          <a:bodyPr/>
          <a:lstStyle/>
          <a:p>
            <a:fld id="{8F705DD6-EBF7-4696-B857-AA68E6FD19E7}" type="slidenum">
              <a:rPr lang="en-US" smtClean="0"/>
              <a:t>18</a:t>
            </a:fld>
            <a:endParaRPr lang="en-US" dirty="0"/>
          </a:p>
        </p:txBody>
      </p:sp>
    </p:spTree>
    <p:extLst>
      <p:ext uri="{BB962C8B-B14F-4D97-AF65-F5344CB8AC3E}">
        <p14:creationId xmlns:p14="http://schemas.microsoft.com/office/powerpoint/2010/main" val="4135877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pPr marL="171450" indent="-171450">
              <a:buFont typeface="Arial" panose="020B0604020202020204" pitchFamily="34" charset="0"/>
              <a:buChar char="•"/>
            </a:pPr>
            <a:r>
              <a:rPr lang="en-US" dirty="0"/>
              <a:t>70%-94% of taxpayers will now use the standard deduction instead of itemizing</a:t>
            </a:r>
          </a:p>
          <a:p>
            <a:pPr marL="171450" indent="-171450">
              <a:buFont typeface="Arial" panose="020B0604020202020204" pitchFamily="34" charset="0"/>
              <a:buChar char="•"/>
            </a:pPr>
            <a:r>
              <a:rPr lang="en-US" dirty="0"/>
              <a:t>For those that do itemize, taxes are now limited to $10,000</a:t>
            </a:r>
          </a:p>
        </p:txBody>
      </p:sp>
      <p:sp>
        <p:nvSpPr>
          <p:cNvPr id="4" name="Slide Number Placeholder 3"/>
          <p:cNvSpPr>
            <a:spLocks noGrp="1"/>
          </p:cNvSpPr>
          <p:nvPr>
            <p:ph type="sldNum" sz="quarter" idx="5"/>
          </p:nvPr>
        </p:nvSpPr>
        <p:spPr/>
        <p:txBody>
          <a:bodyPr/>
          <a:lstStyle/>
          <a:p>
            <a:fld id="{8F705DD6-EBF7-4696-B857-AA68E6FD19E7}" type="slidenum">
              <a:rPr lang="en-US" smtClean="0"/>
              <a:t>19</a:t>
            </a:fld>
            <a:endParaRPr lang="en-US" dirty="0"/>
          </a:p>
        </p:txBody>
      </p:sp>
    </p:spTree>
    <p:extLst>
      <p:ext uri="{BB962C8B-B14F-4D97-AF65-F5344CB8AC3E}">
        <p14:creationId xmlns:p14="http://schemas.microsoft.com/office/powerpoint/2010/main" val="33161535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pPr marL="171450" indent="-171450">
              <a:buFont typeface="Arial" panose="020B0604020202020204" pitchFamily="34" charset="0"/>
              <a:buChar char="•"/>
            </a:pPr>
            <a:r>
              <a:rPr lang="en-US" dirty="0"/>
              <a:t>Alimony not included in income or expenses for all new divorces</a:t>
            </a:r>
          </a:p>
          <a:p>
            <a:pPr marL="171450" indent="-171450">
              <a:buFont typeface="Arial" panose="020B0604020202020204" pitchFamily="34" charset="0"/>
              <a:buChar char="•"/>
            </a:pPr>
            <a:r>
              <a:rPr lang="en-US" dirty="0"/>
              <a:t>No more personal exemptions</a:t>
            </a:r>
          </a:p>
          <a:p>
            <a:pPr marL="171450" indent="-171450">
              <a:buFont typeface="Arial" panose="020B0604020202020204" pitchFamily="34" charset="0"/>
              <a:buChar char="•"/>
            </a:pPr>
            <a:r>
              <a:rPr lang="en-US" dirty="0"/>
              <a:t>No more Obamacare penalties</a:t>
            </a:r>
          </a:p>
          <a:p>
            <a:pPr marL="171450" indent="-171450">
              <a:buFont typeface="Arial" panose="020B0604020202020204" pitchFamily="34" charset="0"/>
              <a:buChar char="•"/>
            </a:pPr>
            <a:r>
              <a:rPr lang="en-US" dirty="0"/>
              <a:t>AMT exemption and phase-out amounts increased.  For the most part, very </a:t>
            </a:r>
            <a:r>
              <a:rPr lang="en-US" dirty="0" err="1"/>
              <a:t>very</a:t>
            </a:r>
            <a:r>
              <a:rPr lang="en-US" dirty="0"/>
              <a:t> few individuals are likely to be subject to AMT going forward.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F705DD6-EBF7-4696-B857-AA68E6FD19E7}" type="slidenum">
              <a:rPr lang="en-US" smtClean="0"/>
              <a:t>21</a:t>
            </a:fld>
            <a:endParaRPr lang="en-US" dirty="0"/>
          </a:p>
        </p:txBody>
      </p:sp>
    </p:spTree>
    <p:extLst>
      <p:ext uri="{BB962C8B-B14F-4D97-AF65-F5344CB8AC3E}">
        <p14:creationId xmlns:p14="http://schemas.microsoft.com/office/powerpoint/2010/main" val="15569725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pPr marL="171450" indent="-171450">
              <a:buFont typeface="Arial" panose="020B0604020202020204" pitchFamily="34" charset="0"/>
              <a:buChar char="•"/>
            </a:pPr>
            <a:r>
              <a:rPr lang="en-US" dirty="0"/>
              <a:t>Lots and lots of changes, and potential.  Talk to your accountant.</a:t>
            </a:r>
          </a:p>
          <a:p>
            <a:pPr marL="171450" indent="-171450">
              <a:buFont typeface="Arial" panose="020B0604020202020204" pitchFamily="34" charset="0"/>
              <a:buChar char="•"/>
            </a:pPr>
            <a:r>
              <a:rPr lang="en-US" dirty="0"/>
              <a:t>At the end of the day, there should be savings</a:t>
            </a:r>
          </a:p>
          <a:p>
            <a:pPr marL="171450" indent="-171450">
              <a:buFont typeface="Arial" panose="020B0604020202020204" pitchFamily="34" charset="0"/>
              <a:buChar char="•"/>
            </a:pPr>
            <a:r>
              <a:rPr lang="en-US" dirty="0"/>
              <a:t>We are still waiting on guidance from the IRS on a lot of this</a:t>
            </a:r>
          </a:p>
        </p:txBody>
      </p:sp>
      <p:sp>
        <p:nvSpPr>
          <p:cNvPr id="4" name="Slide Number Placeholder 3"/>
          <p:cNvSpPr>
            <a:spLocks noGrp="1"/>
          </p:cNvSpPr>
          <p:nvPr>
            <p:ph type="sldNum" sz="quarter" idx="5"/>
          </p:nvPr>
        </p:nvSpPr>
        <p:spPr/>
        <p:txBody>
          <a:bodyPr/>
          <a:lstStyle/>
          <a:p>
            <a:fld id="{8F705DD6-EBF7-4696-B857-AA68E6FD19E7}" type="slidenum">
              <a:rPr lang="en-US" smtClean="0"/>
              <a:t>23</a:t>
            </a:fld>
            <a:endParaRPr lang="en-US" dirty="0"/>
          </a:p>
        </p:txBody>
      </p:sp>
    </p:spTree>
    <p:extLst>
      <p:ext uri="{BB962C8B-B14F-4D97-AF65-F5344CB8AC3E}">
        <p14:creationId xmlns:p14="http://schemas.microsoft.com/office/powerpoint/2010/main" val="93956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p>
        </p:txBody>
      </p:sp>
      <p:sp>
        <p:nvSpPr>
          <p:cNvPr id="4" name="Slide Number Placeholder 3"/>
          <p:cNvSpPr>
            <a:spLocks noGrp="1"/>
          </p:cNvSpPr>
          <p:nvPr>
            <p:ph type="sldNum" sz="quarter" idx="10"/>
          </p:nvPr>
        </p:nvSpPr>
        <p:spPr/>
        <p:txBody>
          <a:bodyPr/>
          <a:lstStyle/>
          <a:p>
            <a:fld id="{8F705DD6-EBF7-4696-B857-AA68E6FD19E7}" type="slidenum">
              <a:rPr lang="en-US" smtClean="0"/>
              <a:t>24</a:t>
            </a:fld>
            <a:endParaRPr lang="en-US" dirty="0"/>
          </a:p>
        </p:txBody>
      </p:sp>
    </p:spTree>
    <p:extLst>
      <p:ext uri="{BB962C8B-B14F-4D97-AF65-F5344CB8AC3E}">
        <p14:creationId xmlns:p14="http://schemas.microsoft.com/office/powerpoint/2010/main" val="2208569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we’ll go over the major</a:t>
            </a:r>
            <a:r>
              <a:rPr lang="en-US" baseline="0" dirty="0"/>
              <a:t> changes taking place for the 2018 tax year as a result of the Tax Cut and Jobs Act.  We’ll discuss some general changes affecting all businesses, as well as the specific changes relating to corporations, pass-through entities, and individuals.  We’ll try to leave time at the end for questions and general discussion, but feel free to ask questions as we go.</a:t>
            </a:r>
            <a:endParaRPr lang="en-US" dirty="0"/>
          </a:p>
        </p:txBody>
      </p:sp>
      <p:sp>
        <p:nvSpPr>
          <p:cNvPr id="4" name="Slide Number Placeholder 3"/>
          <p:cNvSpPr>
            <a:spLocks noGrp="1"/>
          </p:cNvSpPr>
          <p:nvPr>
            <p:ph type="sldNum" sz="quarter" idx="10"/>
          </p:nvPr>
        </p:nvSpPr>
        <p:spPr/>
        <p:txBody>
          <a:bodyPr/>
          <a:lstStyle/>
          <a:p>
            <a:fld id="{8F705DD6-EBF7-4696-B857-AA68E6FD19E7}" type="slidenum">
              <a:rPr lang="en-US" smtClean="0"/>
              <a:t>4</a:t>
            </a:fld>
            <a:endParaRPr lang="en-US" dirty="0"/>
          </a:p>
        </p:txBody>
      </p:sp>
    </p:spTree>
    <p:extLst>
      <p:ext uri="{BB962C8B-B14F-4D97-AF65-F5344CB8AC3E}">
        <p14:creationId xmlns:p14="http://schemas.microsoft.com/office/powerpoint/2010/main" val="3357170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Talking points:</a:t>
            </a:r>
          </a:p>
          <a:p>
            <a:pPr marL="171450" indent="-171450">
              <a:buFont typeface="Arial" panose="020B0604020202020204" pitchFamily="34" charset="0"/>
              <a:buChar char="•"/>
            </a:pPr>
            <a:r>
              <a:rPr lang="en-US" dirty="0"/>
              <a:t>OMG is this complicated.  Complexity of the new legislation, biggest change in the tax code since 1986</a:t>
            </a:r>
          </a:p>
          <a:p>
            <a:pPr marL="171450" indent="-171450">
              <a:buFont typeface="Arial" panose="020B0604020202020204" pitchFamily="34" charset="0"/>
              <a:buChar char="•"/>
            </a:pPr>
            <a:r>
              <a:rPr lang="en-US" dirty="0"/>
              <a:t>Will need guidance on a lot of this from the IRS</a:t>
            </a:r>
          </a:p>
          <a:p>
            <a:pPr marL="171450" indent="-171450">
              <a:buFont typeface="Arial" panose="020B0604020202020204" pitchFamily="34" charset="0"/>
              <a:buChar char="•"/>
            </a:pPr>
            <a:r>
              <a:rPr lang="en-US" dirty="0"/>
              <a:t>Will affect everyone in the room</a:t>
            </a:r>
          </a:p>
          <a:p>
            <a:pPr marL="171450" indent="-171450">
              <a:buFont typeface="Arial" panose="020B0604020202020204" pitchFamily="34" charset="0"/>
              <a:buChar char="•"/>
            </a:pPr>
            <a:r>
              <a:rPr lang="en-US" dirty="0"/>
              <a:t>Big changes for contractors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Most of these changes are temporary as of now, and are set to sunset after 2025</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F705DD6-EBF7-4696-B857-AA68E6FD19E7}" type="slidenum">
              <a:rPr lang="en-US" smtClean="0"/>
              <a:t>5</a:t>
            </a:fld>
            <a:endParaRPr lang="en-US" dirty="0"/>
          </a:p>
        </p:txBody>
      </p:sp>
    </p:spTree>
    <p:extLst>
      <p:ext uri="{BB962C8B-B14F-4D97-AF65-F5344CB8AC3E}">
        <p14:creationId xmlns:p14="http://schemas.microsoft.com/office/powerpoint/2010/main" val="199352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pPr marL="171450" indent="-171450">
              <a:buFont typeface="Arial" panose="020B0604020202020204" pitchFamily="34" charset="0"/>
              <a:buChar char="•"/>
            </a:pPr>
            <a:r>
              <a:rPr lang="en-US" dirty="0"/>
              <a:t>Flat tax rate is great for profitable C-corps, lousy for those making less than $50K</a:t>
            </a:r>
          </a:p>
          <a:p>
            <a:pPr marL="171450" indent="-171450">
              <a:buFont typeface="Arial" panose="020B0604020202020204" pitchFamily="34" charset="0"/>
              <a:buChar char="•"/>
            </a:pPr>
            <a:r>
              <a:rPr lang="en-US" dirty="0"/>
              <a:t>Change entity?  It really depends, should discuss with tax advisor.  Tax rate is potentially lower, but double taxation does still exist.  If you never take anything out of the business, and your individual rate is higher than 21%, then…maybe.  If you take cash out with any regularity, then you’ll be paying tax at the corporate level and the individual level, likely greater than the 21%.  Definitely not a “slam dunk”. </a:t>
            </a:r>
          </a:p>
          <a:p>
            <a:endParaRPr lang="en-US" dirty="0"/>
          </a:p>
        </p:txBody>
      </p:sp>
      <p:sp>
        <p:nvSpPr>
          <p:cNvPr id="4" name="Slide Number Placeholder 3"/>
          <p:cNvSpPr>
            <a:spLocks noGrp="1"/>
          </p:cNvSpPr>
          <p:nvPr>
            <p:ph type="sldNum" sz="quarter" idx="10"/>
          </p:nvPr>
        </p:nvSpPr>
        <p:spPr/>
        <p:txBody>
          <a:bodyPr/>
          <a:lstStyle/>
          <a:p>
            <a:fld id="{8F705DD6-EBF7-4696-B857-AA68E6FD19E7}" type="slidenum">
              <a:rPr lang="en-US" smtClean="0"/>
              <a:t>6</a:t>
            </a:fld>
            <a:endParaRPr lang="en-US" dirty="0"/>
          </a:p>
        </p:txBody>
      </p:sp>
    </p:spTree>
    <p:extLst>
      <p:ext uri="{BB962C8B-B14F-4D97-AF65-F5344CB8AC3E}">
        <p14:creationId xmlns:p14="http://schemas.microsoft.com/office/powerpoint/2010/main" val="4019376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705DD6-EBF7-4696-B857-AA68E6FD19E7}" type="slidenum">
              <a:rPr lang="en-US" smtClean="0"/>
              <a:t>7</a:t>
            </a:fld>
            <a:endParaRPr lang="en-US" dirty="0"/>
          </a:p>
        </p:txBody>
      </p:sp>
    </p:spTree>
    <p:extLst>
      <p:ext uri="{BB962C8B-B14F-4D97-AF65-F5344CB8AC3E}">
        <p14:creationId xmlns:p14="http://schemas.microsoft.com/office/powerpoint/2010/main" val="952360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pPr marL="171450" indent="-171450">
              <a:buFont typeface="Arial" panose="020B0604020202020204" pitchFamily="34" charset="0"/>
              <a:buChar char="•"/>
            </a:pPr>
            <a:r>
              <a:rPr lang="en-US" dirty="0"/>
              <a:t>S-corps, partnerships, and sole-props still taxed at individual level, NOT subject to the 21% tax rate</a:t>
            </a:r>
          </a:p>
          <a:p>
            <a:pPr marL="171450" indent="-171450">
              <a:buFont typeface="Arial" panose="020B0604020202020204" pitchFamily="34" charset="0"/>
              <a:buChar char="•"/>
            </a:pPr>
            <a:r>
              <a:rPr lang="en-US" dirty="0"/>
              <a:t>Calculation is very complex – still waiting on guidance from the IRS for practical application</a:t>
            </a:r>
          </a:p>
          <a:p>
            <a:pPr marL="171450" indent="-171450">
              <a:buFont typeface="Arial" panose="020B0604020202020204" pitchFamily="34" charset="0"/>
              <a:buChar char="•"/>
            </a:pPr>
            <a:r>
              <a:rPr lang="en-US" dirty="0"/>
              <a:t>Deduction is limited to 50% of related W-3 wages.  However, if you have a real estate holding company without wages, you will be allowed the deduction, limited to the original basis of property plus 2.5%</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F705DD6-EBF7-4696-B857-AA68E6FD19E7}" type="slidenum">
              <a:rPr lang="en-US" smtClean="0"/>
              <a:t>8</a:t>
            </a:fld>
            <a:endParaRPr lang="en-US" dirty="0"/>
          </a:p>
        </p:txBody>
      </p:sp>
    </p:spTree>
    <p:extLst>
      <p:ext uri="{BB962C8B-B14F-4D97-AF65-F5344CB8AC3E}">
        <p14:creationId xmlns:p14="http://schemas.microsoft.com/office/powerpoint/2010/main" val="3145366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pPr marL="171450" indent="-171450">
              <a:buFont typeface="Arial" panose="020B0604020202020204" pitchFamily="34" charset="0"/>
              <a:buChar char="•"/>
            </a:pPr>
            <a:r>
              <a:rPr lang="en-US" dirty="0"/>
              <a:t>Deduction taken at individual level, you will not see it on your 1065 or 1120S, but instead on your 1040.  Below the line deduction taken from taxable income, so it won’t affect SE tax.</a:t>
            </a:r>
          </a:p>
          <a:p>
            <a:pPr marL="171450" indent="-171450">
              <a:buFont typeface="Arial" panose="020B0604020202020204" pitchFamily="34" charset="0"/>
              <a:buChar char="•"/>
            </a:pPr>
            <a:r>
              <a:rPr lang="en-US" dirty="0"/>
              <a:t>Certain additional limitations will phase in based on individual taxable income.</a:t>
            </a:r>
          </a:p>
          <a:p>
            <a:pPr marL="171450" indent="-171450">
              <a:buFont typeface="Arial" panose="020B0604020202020204" pitchFamily="34" charset="0"/>
              <a:buChar char="•"/>
            </a:pPr>
            <a:r>
              <a:rPr lang="en-US" dirty="0"/>
              <a:t>Again – very complex</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F705DD6-EBF7-4696-B857-AA68E6FD19E7}" type="slidenum">
              <a:rPr lang="en-US" smtClean="0"/>
              <a:t>9</a:t>
            </a:fld>
            <a:endParaRPr lang="en-US" dirty="0"/>
          </a:p>
        </p:txBody>
      </p:sp>
    </p:spTree>
    <p:extLst>
      <p:ext uri="{BB962C8B-B14F-4D97-AF65-F5344CB8AC3E}">
        <p14:creationId xmlns:p14="http://schemas.microsoft.com/office/powerpoint/2010/main" val="1628426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Specified</a:t>
            </a:r>
            <a:r>
              <a:rPr lang="en-US" baseline="0" dirty="0"/>
              <a:t> service trade or business includes: fields of health, law, accounting, actuaries, performing arts, consulting, athletics, financial services, investing and investment management, trading, etc.</a:t>
            </a:r>
            <a:endParaRPr lang="en-US" dirty="0"/>
          </a:p>
        </p:txBody>
      </p:sp>
      <p:sp>
        <p:nvSpPr>
          <p:cNvPr id="4" name="Slide Number Placeholder 3"/>
          <p:cNvSpPr>
            <a:spLocks noGrp="1"/>
          </p:cNvSpPr>
          <p:nvPr>
            <p:ph type="sldNum" sz="quarter" idx="10"/>
          </p:nvPr>
        </p:nvSpPr>
        <p:spPr/>
        <p:txBody>
          <a:bodyPr/>
          <a:lstStyle/>
          <a:p>
            <a:fld id="{8F705DD6-EBF7-4696-B857-AA68E6FD19E7}" type="slidenum">
              <a:rPr lang="en-US" smtClean="0"/>
              <a:t>10</a:t>
            </a:fld>
            <a:endParaRPr lang="en-US" dirty="0"/>
          </a:p>
        </p:txBody>
      </p:sp>
    </p:spTree>
    <p:extLst>
      <p:ext uri="{BB962C8B-B14F-4D97-AF65-F5344CB8AC3E}">
        <p14:creationId xmlns:p14="http://schemas.microsoft.com/office/powerpoint/2010/main" val="3564677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Talking points:</a:t>
            </a:r>
          </a:p>
          <a:p>
            <a:pPr marL="171450" indent="-171450">
              <a:buFont typeface="Arial" panose="020B0604020202020204" pitchFamily="34" charset="0"/>
              <a:buChar char="•"/>
            </a:pPr>
            <a:r>
              <a:rPr lang="en-US" dirty="0"/>
              <a:t>Section 179 increased to $1M with a $2.5M threshold.  The definition of property qualified for 179 has also been </a:t>
            </a:r>
            <a:r>
              <a:rPr lang="en-US" dirty="0" smtClean="0"/>
              <a:t>expanded to include certain improvements</a:t>
            </a:r>
            <a:r>
              <a:rPr lang="en-US" baseline="0" dirty="0" smtClean="0"/>
              <a:t> made to nonresidential real property, including any improvements made to the interior of a business that is not attributable to the enlargement of the building or the internal structural framework</a:t>
            </a:r>
            <a:r>
              <a:rPr lang="en-US" dirty="0" smtClean="0"/>
              <a:t>.  Qualified property now includes items such as</a:t>
            </a:r>
            <a:r>
              <a:rPr lang="en-US" baseline="0" dirty="0" smtClean="0"/>
              <a:t> roofs and HVAC.</a:t>
            </a:r>
            <a:endParaRPr lang="en-US" dirty="0"/>
          </a:p>
          <a:p>
            <a:pPr marL="171450" indent="-171450">
              <a:buFont typeface="Arial" panose="020B0604020202020204" pitchFamily="34" charset="0"/>
              <a:buChar char="•"/>
            </a:pPr>
            <a:r>
              <a:rPr lang="en-US" dirty="0"/>
              <a:t>Bonus is 100% for all property acquired after 9/27/18 and now can be taken on both new and used </a:t>
            </a:r>
            <a:r>
              <a:rPr lang="en-US" dirty="0" smtClean="0"/>
              <a:t>property</a:t>
            </a:r>
          </a:p>
          <a:p>
            <a:pPr marL="171450" indent="-171450">
              <a:buFont typeface="Arial" panose="020B0604020202020204" pitchFamily="34" charset="0"/>
              <a:buChar char="•"/>
            </a:pPr>
            <a:r>
              <a:rPr lang="en-US" dirty="0" smtClean="0"/>
              <a:t>Bonus change is temporary,</a:t>
            </a:r>
            <a:r>
              <a:rPr lang="en-US" baseline="0" dirty="0" smtClean="0"/>
              <a:t> only through 2022 as of right now.</a:t>
            </a:r>
            <a:endParaRPr lang="en-US" dirty="0"/>
          </a:p>
          <a:p>
            <a:pPr marL="171450" indent="-171450">
              <a:buFont typeface="Arial" panose="020B0604020202020204" pitchFamily="34" charset="0"/>
              <a:buChar char="•"/>
            </a:pPr>
            <a:r>
              <a:rPr lang="en-US" dirty="0" smtClean="0"/>
              <a:t>Maine</a:t>
            </a:r>
            <a:r>
              <a:rPr lang="en-US" baseline="0" dirty="0" smtClean="0"/>
              <a:t> is conforming to Section 179 but decoupling from Bonus, but allowing the Maine Capital Investment Credit on assets for which bonus depreciation was taken.</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F705DD6-EBF7-4696-B857-AA68E6FD19E7}" type="slidenum">
              <a:rPr lang="en-US" smtClean="0"/>
              <a:t>12</a:t>
            </a:fld>
            <a:endParaRPr lang="en-US" dirty="0"/>
          </a:p>
        </p:txBody>
      </p:sp>
    </p:spTree>
    <p:extLst>
      <p:ext uri="{BB962C8B-B14F-4D97-AF65-F5344CB8AC3E}">
        <p14:creationId xmlns:p14="http://schemas.microsoft.com/office/powerpoint/2010/main" val="2483418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22363"/>
            <a:ext cx="10515600" cy="2387600"/>
          </a:xfrm>
        </p:spPr>
        <p:txBody>
          <a:bodyPr anchor="b"/>
          <a:lstStyle>
            <a:lvl1pPr algn="ctr">
              <a:defRPr sz="6000" b="1">
                <a:solidFill>
                  <a:srgbClr val="960000"/>
                </a:solidFill>
                <a:effectLst>
                  <a:outerShdw blurRad="38100" dist="38100" dir="2700000" algn="tl">
                    <a:srgbClr val="000000">
                      <a:alpha val="43137"/>
                    </a:srgbClr>
                  </a:outerShdw>
                </a:effectLst>
                <a:latin typeface="Book Antiqua" panose="02040602050305030304" pitchFamily="18"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0">
                <a:solidFill>
                  <a:schemeClr val="tx1">
                    <a:lumMod val="65000"/>
                    <a:lumOff val="35000"/>
                  </a:schemeClr>
                </a:solidFill>
                <a:latin typeface="Book Antiqua" panose="020406020503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B0FAA5CD-CD83-417F-8DDF-2AC95D8ACE60}" type="datetime1">
              <a:rPr lang="en-US" smtClean="0"/>
              <a:t>11/21/2018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D7A808-E45E-494D-B63A-34DBB73ECA3B}" type="slidenum">
              <a:rPr lang="en-US" smtClean="0"/>
              <a:t>‹#›</a:t>
            </a:fld>
            <a:endParaRPr lang="en-US" dirty="0"/>
          </a:p>
        </p:txBody>
      </p:sp>
    </p:spTree>
    <p:extLst>
      <p:ext uri="{BB962C8B-B14F-4D97-AF65-F5344CB8AC3E}">
        <p14:creationId xmlns:p14="http://schemas.microsoft.com/office/powerpoint/2010/main" val="87693097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9C00E8-FA3F-4A0E-8511-5A6A535C6BF1}" type="datetime1">
              <a:rPr lang="en-US" smtClean="0"/>
              <a:t>11/21/2018</a:t>
            </a:fld>
            <a:endParaRPr lang="en-US" dirty="0"/>
          </a:p>
        </p:txBody>
      </p:sp>
      <p:sp>
        <p:nvSpPr>
          <p:cNvPr id="5" name="Footer Placeholder 4"/>
          <p:cNvSpPr>
            <a:spLocks noGrp="1"/>
          </p:cNvSpPr>
          <p:nvPr>
            <p:ph type="ftr" sz="quarter" idx="11"/>
          </p:nvPr>
        </p:nvSpPr>
        <p:spPr/>
        <p:txBody>
          <a:bodyPr/>
          <a:lstStyle/>
          <a:p>
            <a:r>
              <a:rPr lang="en-US" dirty="0"/>
              <a:t>Repairs and Improvements</a:t>
            </a:r>
          </a:p>
        </p:txBody>
      </p:sp>
      <p:sp>
        <p:nvSpPr>
          <p:cNvPr id="6" name="Slide Number Placeholder 5"/>
          <p:cNvSpPr>
            <a:spLocks noGrp="1"/>
          </p:cNvSpPr>
          <p:nvPr>
            <p:ph type="sldNum" sz="quarter" idx="12"/>
          </p:nvPr>
        </p:nvSpPr>
        <p:spPr/>
        <p:txBody>
          <a:bodyPr/>
          <a:lstStyle/>
          <a:p>
            <a:fld id="{6BD7A808-E45E-494D-B63A-34DBB73ECA3B}" type="slidenum">
              <a:rPr lang="en-US" smtClean="0"/>
              <a:t>‹#›</a:t>
            </a:fld>
            <a:endParaRPr lang="en-US" dirty="0"/>
          </a:p>
        </p:txBody>
      </p:sp>
    </p:spTree>
    <p:extLst>
      <p:ext uri="{BB962C8B-B14F-4D97-AF65-F5344CB8AC3E}">
        <p14:creationId xmlns:p14="http://schemas.microsoft.com/office/powerpoint/2010/main" val="1081300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5865D3-DADE-4EAF-9379-66035AA6A363}" type="datetime1">
              <a:rPr lang="en-US" smtClean="0"/>
              <a:t>11/21/2018</a:t>
            </a:fld>
            <a:endParaRPr lang="en-US" dirty="0"/>
          </a:p>
        </p:txBody>
      </p:sp>
      <p:sp>
        <p:nvSpPr>
          <p:cNvPr id="5" name="Footer Placeholder 4"/>
          <p:cNvSpPr>
            <a:spLocks noGrp="1"/>
          </p:cNvSpPr>
          <p:nvPr>
            <p:ph type="ftr" sz="quarter" idx="11"/>
          </p:nvPr>
        </p:nvSpPr>
        <p:spPr/>
        <p:txBody>
          <a:bodyPr/>
          <a:lstStyle/>
          <a:p>
            <a:r>
              <a:rPr lang="en-US" dirty="0"/>
              <a:t>Repairs and Improvements</a:t>
            </a:r>
          </a:p>
        </p:txBody>
      </p:sp>
      <p:sp>
        <p:nvSpPr>
          <p:cNvPr id="6" name="Slide Number Placeholder 5"/>
          <p:cNvSpPr>
            <a:spLocks noGrp="1"/>
          </p:cNvSpPr>
          <p:nvPr>
            <p:ph type="sldNum" sz="quarter" idx="12"/>
          </p:nvPr>
        </p:nvSpPr>
        <p:spPr/>
        <p:txBody>
          <a:bodyPr/>
          <a:lstStyle/>
          <a:p>
            <a:fld id="{6BD7A808-E45E-494D-B63A-34DBB73ECA3B}" type="slidenum">
              <a:rPr lang="en-US" smtClean="0"/>
              <a:t>‹#›</a:t>
            </a:fld>
            <a:endParaRPr lang="en-US" dirty="0"/>
          </a:p>
        </p:txBody>
      </p:sp>
    </p:spTree>
    <p:extLst>
      <p:ext uri="{BB962C8B-B14F-4D97-AF65-F5344CB8AC3E}">
        <p14:creationId xmlns:p14="http://schemas.microsoft.com/office/powerpoint/2010/main" val="329290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4601"/>
          </a:xfrm>
        </p:spPr>
        <p:txBody>
          <a:bodyPr/>
          <a:lstStyle>
            <a:lvl1pPr>
              <a:defRPr b="1">
                <a:solidFill>
                  <a:srgbClr val="960000"/>
                </a:solidFill>
                <a:latin typeface="Cambria" panose="02040503050406030204" pitchFamily="18" charset="0"/>
              </a:defRPr>
            </a:lvl1pPr>
          </a:lstStyle>
          <a:p>
            <a:r>
              <a:rPr lang="en-US" dirty="0"/>
              <a:t>Click to edit Master title style</a:t>
            </a:r>
          </a:p>
        </p:txBody>
      </p:sp>
      <p:sp>
        <p:nvSpPr>
          <p:cNvPr id="3" name="Content Placeholder 2"/>
          <p:cNvSpPr>
            <a:spLocks noGrp="1"/>
          </p:cNvSpPr>
          <p:nvPr>
            <p:ph idx="1"/>
          </p:nvPr>
        </p:nvSpPr>
        <p:spPr>
          <a:xfrm>
            <a:off x="838200" y="1357298"/>
            <a:ext cx="10515600" cy="4670999"/>
          </a:xfrm>
        </p:spPr>
        <p:txBody>
          <a:bodyPr/>
          <a:lstStyle>
            <a:lvl1pPr>
              <a:buClr>
                <a:srgbClr val="960000"/>
              </a:buClr>
              <a:defRPr sz="4000"/>
            </a:lvl1pPr>
            <a:lvl2pPr>
              <a:buClr>
                <a:srgbClr val="960000"/>
              </a:buClr>
              <a:defRPr sz="3600"/>
            </a:lvl2pPr>
            <a:lvl3pPr>
              <a:buClr>
                <a:srgbClr val="960000"/>
              </a:buClr>
              <a:defRPr sz="3200"/>
            </a:lvl3pPr>
            <a:lvl4pPr>
              <a:buClr>
                <a:srgbClr val="960000"/>
              </a:buClr>
              <a:defRPr sz="2800"/>
            </a:lvl4pPr>
            <a:lvl5pPr>
              <a:buClr>
                <a:srgbClr val="960000"/>
              </a:buCl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89D89EC-FB55-4E80-B054-FE2ABF45D7B0}" type="datetime1">
              <a:rPr lang="en-US" smtClean="0"/>
              <a:t>11/21/2018</a:t>
            </a:fld>
            <a:endParaRPr lang="en-US" dirty="0"/>
          </a:p>
        </p:txBody>
      </p:sp>
      <p:sp>
        <p:nvSpPr>
          <p:cNvPr id="5" name="Footer Placeholder 4"/>
          <p:cNvSpPr>
            <a:spLocks noGrp="1"/>
          </p:cNvSpPr>
          <p:nvPr>
            <p:ph type="ftr" sz="quarter" idx="11"/>
          </p:nvPr>
        </p:nvSpPr>
        <p:spPr>
          <a:xfrm>
            <a:off x="7239000" y="6356349"/>
            <a:ext cx="4114800" cy="365125"/>
          </a:xfrm>
        </p:spPr>
        <p:txBody>
          <a:bodyPr/>
          <a:lstStyle/>
          <a:p>
            <a:pPr algn="r"/>
            <a:r>
              <a:rPr lang="en-US" b="1" dirty="0">
                <a:solidFill>
                  <a:srgbClr val="960000"/>
                </a:solidFill>
              </a:rPr>
              <a:t>2018 Tax Update</a:t>
            </a:r>
          </a:p>
          <a:p>
            <a:pPr algn="r"/>
            <a:r>
              <a:rPr lang="en-US" dirty="0"/>
              <a:t>Tax Cut and Jobs Act</a:t>
            </a:r>
          </a:p>
        </p:txBody>
      </p:sp>
      <p:sp>
        <p:nvSpPr>
          <p:cNvPr id="6" name="Slide Number Placeholder 5"/>
          <p:cNvSpPr>
            <a:spLocks noGrp="1"/>
          </p:cNvSpPr>
          <p:nvPr>
            <p:ph type="sldNum" sz="quarter" idx="12"/>
          </p:nvPr>
        </p:nvSpPr>
        <p:spPr>
          <a:xfrm>
            <a:off x="4038600" y="6356348"/>
            <a:ext cx="2743200" cy="365125"/>
          </a:xfrm>
        </p:spPr>
        <p:txBody>
          <a:bodyPr/>
          <a:lstStyle/>
          <a:p>
            <a:endParaRPr lang="en-US" b="1"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3493" y="6248778"/>
            <a:ext cx="1181743" cy="472697"/>
          </a:xfrm>
          <a:prstGeom prst="rect">
            <a:avLst/>
          </a:prstGeom>
        </p:spPr>
      </p:pic>
      <p:cxnSp>
        <p:nvCxnSpPr>
          <p:cNvPr id="11" name="Straight Connector 10"/>
          <p:cNvCxnSpPr/>
          <p:nvPr userDrawn="1"/>
        </p:nvCxnSpPr>
        <p:spPr>
          <a:xfrm>
            <a:off x="636998" y="1253319"/>
            <a:ext cx="10921429" cy="0"/>
          </a:xfrm>
          <a:prstGeom prst="line">
            <a:avLst/>
          </a:prstGeom>
          <a:ln w="19050">
            <a:solidFill>
              <a:srgbClr val="96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73345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A6CC5-EEA0-4314-9A2F-F7FB1452E435}" type="datetime1">
              <a:rPr lang="en-US" smtClean="0"/>
              <a:t>11/21/2018</a:t>
            </a:fld>
            <a:endParaRPr lang="en-US" dirty="0"/>
          </a:p>
        </p:txBody>
      </p:sp>
      <p:sp>
        <p:nvSpPr>
          <p:cNvPr id="5" name="Footer Placeholder 4"/>
          <p:cNvSpPr>
            <a:spLocks noGrp="1"/>
          </p:cNvSpPr>
          <p:nvPr>
            <p:ph type="ftr" sz="quarter" idx="11"/>
          </p:nvPr>
        </p:nvSpPr>
        <p:spPr/>
        <p:txBody>
          <a:bodyPr/>
          <a:lstStyle/>
          <a:p>
            <a:r>
              <a:rPr lang="en-US" dirty="0"/>
              <a:t>Repairs and Improvements</a:t>
            </a:r>
          </a:p>
        </p:txBody>
      </p:sp>
      <p:sp>
        <p:nvSpPr>
          <p:cNvPr id="6" name="Slide Number Placeholder 5"/>
          <p:cNvSpPr>
            <a:spLocks noGrp="1"/>
          </p:cNvSpPr>
          <p:nvPr>
            <p:ph type="sldNum" sz="quarter" idx="12"/>
          </p:nvPr>
        </p:nvSpPr>
        <p:spPr/>
        <p:txBody>
          <a:bodyPr/>
          <a:lstStyle/>
          <a:p>
            <a:fld id="{6BD7A808-E45E-494D-B63A-34DBB73ECA3B}" type="slidenum">
              <a:rPr lang="en-US" smtClean="0"/>
              <a:t>‹#›</a:t>
            </a:fld>
            <a:endParaRPr lang="en-US" dirty="0"/>
          </a:p>
        </p:txBody>
      </p:sp>
    </p:spTree>
    <p:extLst>
      <p:ext uri="{BB962C8B-B14F-4D97-AF65-F5344CB8AC3E}">
        <p14:creationId xmlns:p14="http://schemas.microsoft.com/office/powerpoint/2010/main" val="4132803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303723-FB01-4AC2-B829-5DDFAFAD89BF}" type="datetime1">
              <a:rPr lang="en-US" smtClean="0"/>
              <a:t>11/21/2018</a:t>
            </a:fld>
            <a:endParaRPr lang="en-US" dirty="0"/>
          </a:p>
        </p:txBody>
      </p:sp>
      <p:sp>
        <p:nvSpPr>
          <p:cNvPr id="6" name="Footer Placeholder 5"/>
          <p:cNvSpPr>
            <a:spLocks noGrp="1"/>
          </p:cNvSpPr>
          <p:nvPr>
            <p:ph type="ftr" sz="quarter" idx="11"/>
          </p:nvPr>
        </p:nvSpPr>
        <p:spPr/>
        <p:txBody>
          <a:bodyPr/>
          <a:lstStyle/>
          <a:p>
            <a:r>
              <a:rPr lang="en-US" dirty="0"/>
              <a:t>Repairs and Improvements</a:t>
            </a:r>
          </a:p>
        </p:txBody>
      </p:sp>
      <p:sp>
        <p:nvSpPr>
          <p:cNvPr id="7" name="Slide Number Placeholder 6"/>
          <p:cNvSpPr>
            <a:spLocks noGrp="1"/>
          </p:cNvSpPr>
          <p:nvPr>
            <p:ph type="sldNum" sz="quarter" idx="12"/>
          </p:nvPr>
        </p:nvSpPr>
        <p:spPr/>
        <p:txBody>
          <a:bodyPr/>
          <a:lstStyle/>
          <a:p>
            <a:fld id="{6BD7A808-E45E-494D-B63A-34DBB73ECA3B}" type="slidenum">
              <a:rPr lang="en-US" smtClean="0"/>
              <a:t>‹#›</a:t>
            </a:fld>
            <a:endParaRPr lang="en-US" dirty="0"/>
          </a:p>
        </p:txBody>
      </p:sp>
    </p:spTree>
    <p:extLst>
      <p:ext uri="{BB962C8B-B14F-4D97-AF65-F5344CB8AC3E}">
        <p14:creationId xmlns:p14="http://schemas.microsoft.com/office/powerpoint/2010/main" val="20353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888194"/>
          </a:xfrm>
        </p:spPr>
        <p:txBody>
          <a:bodyPr/>
          <a:lstStyle>
            <a:lvl1pPr>
              <a:defRPr b="1">
                <a:solidFill>
                  <a:srgbClr val="960000"/>
                </a:solidFill>
                <a:latin typeface="Cambria" panose="02040503050406030204" pitchFamily="18" charset="0"/>
              </a:defRPr>
            </a:lvl1pPr>
          </a:lstStyle>
          <a:p>
            <a:r>
              <a:rPr lang="en-US" dirty="0"/>
              <a:t>Click to edit Master title style</a:t>
            </a:r>
          </a:p>
        </p:txBody>
      </p:sp>
      <p:sp>
        <p:nvSpPr>
          <p:cNvPr id="3" name="Text Placeholder 2"/>
          <p:cNvSpPr>
            <a:spLocks noGrp="1"/>
          </p:cNvSpPr>
          <p:nvPr>
            <p:ph type="body" idx="1"/>
          </p:nvPr>
        </p:nvSpPr>
        <p:spPr>
          <a:xfrm>
            <a:off x="839788" y="1253319"/>
            <a:ext cx="10517476" cy="1263970"/>
          </a:xfrm>
        </p:spPr>
        <p:txBody>
          <a:bodyPr anchor="b"/>
          <a:lstStyle>
            <a:lvl1pPr marL="0" indent="0">
              <a:buNone/>
              <a:defRPr sz="4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A0DD52-89A3-42E8-BBA2-D26B3F7EF7E8}" type="datetime1">
              <a:rPr lang="en-US" smtClean="0"/>
              <a:t>11/21/2018</a:t>
            </a:fld>
            <a:endParaRPr lang="en-US" dirty="0"/>
          </a:p>
        </p:txBody>
      </p:sp>
      <p:sp>
        <p:nvSpPr>
          <p:cNvPr id="8" name="Footer Placeholder 7"/>
          <p:cNvSpPr>
            <a:spLocks noGrp="1"/>
          </p:cNvSpPr>
          <p:nvPr>
            <p:ph type="ftr" sz="quarter" idx="11"/>
          </p:nvPr>
        </p:nvSpPr>
        <p:spPr>
          <a:xfrm>
            <a:off x="7255137" y="6356350"/>
            <a:ext cx="4114800" cy="365125"/>
          </a:xfrm>
        </p:spPr>
        <p:txBody>
          <a:bodyPr/>
          <a:lstStyle/>
          <a:p>
            <a:pPr algn="r"/>
            <a:r>
              <a:rPr lang="en-US" b="1" dirty="0">
                <a:solidFill>
                  <a:srgbClr val="960000"/>
                </a:solidFill>
              </a:rPr>
              <a:t>2018 Tax Update</a:t>
            </a:r>
          </a:p>
          <a:p>
            <a:pPr algn="r"/>
            <a:r>
              <a:rPr lang="en-US" dirty="0">
                <a:solidFill>
                  <a:prstClr val="black">
                    <a:tint val="75000"/>
                  </a:prstClr>
                </a:solidFill>
              </a:rPr>
              <a:t>Tax Cut and Jobs Act</a:t>
            </a:r>
          </a:p>
        </p:txBody>
      </p:sp>
      <p:sp>
        <p:nvSpPr>
          <p:cNvPr id="9" name="Slide Number Placeholder 8"/>
          <p:cNvSpPr>
            <a:spLocks noGrp="1"/>
          </p:cNvSpPr>
          <p:nvPr>
            <p:ph type="sldNum" sz="quarter" idx="12"/>
          </p:nvPr>
        </p:nvSpPr>
        <p:spPr>
          <a:xfrm>
            <a:off x="4123683" y="6356350"/>
            <a:ext cx="2743200" cy="365125"/>
          </a:xfrm>
        </p:spPr>
        <p:txBody>
          <a:bodyPr/>
          <a:lstStyle>
            <a:lvl1pPr algn="r">
              <a:defRPr/>
            </a:lvl1pPr>
          </a:lstStyle>
          <a:p>
            <a:endParaRPr lang="en-US" dirty="0"/>
          </a:p>
        </p:txBody>
      </p:sp>
      <p:cxnSp>
        <p:nvCxnSpPr>
          <p:cNvPr id="10" name="Straight Connector 9"/>
          <p:cNvCxnSpPr/>
          <p:nvPr userDrawn="1"/>
        </p:nvCxnSpPr>
        <p:spPr>
          <a:xfrm>
            <a:off x="636998" y="1253319"/>
            <a:ext cx="10921429" cy="0"/>
          </a:xfrm>
          <a:prstGeom prst="line">
            <a:avLst/>
          </a:prstGeom>
          <a:ln w="19050">
            <a:solidFill>
              <a:srgbClr val="960000"/>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3493" y="6248778"/>
            <a:ext cx="1181743" cy="472697"/>
          </a:xfrm>
          <a:prstGeom prst="rect">
            <a:avLst/>
          </a:prstGeom>
        </p:spPr>
      </p:pic>
    </p:spTree>
    <p:extLst>
      <p:ext uri="{BB962C8B-B14F-4D97-AF65-F5344CB8AC3E}">
        <p14:creationId xmlns:p14="http://schemas.microsoft.com/office/powerpoint/2010/main" val="82981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42E6E0-178B-4103-A13B-09165BA3B36F}" type="datetime1">
              <a:rPr lang="en-US" smtClean="0"/>
              <a:t>11/21/2018</a:t>
            </a:fld>
            <a:endParaRPr lang="en-US" dirty="0"/>
          </a:p>
        </p:txBody>
      </p:sp>
      <p:sp>
        <p:nvSpPr>
          <p:cNvPr id="4" name="Footer Placeholder 3"/>
          <p:cNvSpPr>
            <a:spLocks noGrp="1"/>
          </p:cNvSpPr>
          <p:nvPr>
            <p:ph type="ftr" sz="quarter" idx="11"/>
          </p:nvPr>
        </p:nvSpPr>
        <p:spPr/>
        <p:txBody>
          <a:bodyPr/>
          <a:lstStyle/>
          <a:p>
            <a:r>
              <a:rPr lang="en-US" dirty="0"/>
              <a:t>Repairs and Improvements</a:t>
            </a:r>
          </a:p>
        </p:txBody>
      </p:sp>
      <p:sp>
        <p:nvSpPr>
          <p:cNvPr id="5" name="Slide Number Placeholder 4"/>
          <p:cNvSpPr>
            <a:spLocks noGrp="1"/>
          </p:cNvSpPr>
          <p:nvPr>
            <p:ph type="sldNum" sz="quarter" idx="12"/>
          </p:nvPr>
        </p:nvSpPr>
        <p:spPr/>
        <p:txBody>
          <a:bodyPr/>
          <a:lstStyle/>
          <a:p>
            <a:fld id="{6BD7A808-E45E-494D-B63A-34DBB73ECA3B}" type="slidenum">
              <a:rPr lang="en-US" smtClean="0"/>
              <a:t>‹#›</a:t>
            </a:fld>
            <a:endParaRPr lang="en-US" dirty="0"/>
          </a:p>
        </p:txBody>
      </p:sp>
    </p:spTree>
    <p:extLst>
      <p:ext uri="{BB962C8B-B14F-4D97-AF65-F5344CB8AC3E}">
        <p14:creationId xmlns:p14="http://schemas.microsoft.com/office/powerpoint/2010/main" val="3676254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209C4-2AA6-40F8-A464-301A6EE36143}" type="datetime1">
              <a:rPr lang="en-US" smtClean="0"/>
              <a:t>11/21/2018</a:t>
            </a:fld>
            <a:endParaRPr lang="en-US" dirty="0"/>
          </a:p>
        </p:txBody>
      </p:sp>
      <p:sp>
        <p:nvSpPr>
          <p:cNvPr id="3" name="Footer Placeholder 2"/>
          <p:cNvSpPr>
            <a:spLocks noGrp="1"/>
          </p:cNvSpPr>
          <p:nvPr>
            <p:ph type="ftr" sz="quarter" idx="11"/>
          </p:nvPr>
        </p:nvSpPr>
        <p:spPr>
          <a:xfrm>
            <a:off x="7524077" y="6367107"/>
            <a:ext cx="4114800" cy="365125"/>
          </a:xfrm>
        </p:spPr>
        <p:txBody>
          <a:bodyPr/>
          <a:lstStyle/>
          <a:p>
            <a:pPr algn="r"/>
            <a:r>
              <a:rPr lang="en-US" b="1" dirty="0">
                <a:solidFill>
                  <a:srgbClr val="960000"/>
                </a:solidFill>
              </a:rPr>
              <a:t>2018 Tax Update</a:t>
            </a:r>
          </a:p>
          <a:p>
            <a:pPr algn="r"/>
            <a:r>
              <a:rPr lang="en-US" dirty="0">
                <a:solidFill>
                  <a:prstClr val="black">
                    <a:tint val="75000"/>
                  </a:prstClr>
                </a:solidFill>
              </a:rPr>
              <a:t>Tax Cut and Jobs Act</a:t>
            </a:r>
          </a:p>
        </p:txBody>
      </p:sp>
      <p:sp>
        <p:nvSpPr>
          <p:cNvPr id="4" name="Slide Number Placeholder 3"/>
          <p:cNvSpPr>
            <a:spLocks noGrp="1"/>
          </p:cNvSpPr>
          <p:nvPr>
            <p:ph type="sldNum" sz="quarter" idx="12"/>
          </p:nvPr>
        </p:nvSpPr>
        <p:spPr>
          <a:xfrm>
            <a:off x="4232238" y="6345591"/>
            <a:ext cx="2743200" cy="365125"/>
          </a:xfrm>
        </p:spPr>
        <p:txBody>
          <a:bodyPr/>
          <a:lstStyle/>
          <a:p>
            <a:fld id="{6BD7A808-E45E-494D-B63A-34DBB73ECA3B}" type="slidenum">
              <a:rPr lang="en-US" smtClean="0"/>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3493" y="6248778"/>
            <a:ext cx="1181743" cy="472697"/>
          </a:xfrm>
          <a:prstGeom prst="rect">
            <a:avLst/>
          </a:prstGeom>
        </p:spPr>
      </p:pic>
    </p:spTree>
    <p:extLst>
      <p:ext uri="{BB962C8B-B14F-4D97-AF65-F5344CB8AC3E}">
        <p14:creationId xmlns:p14="http://schemas.microsoft.com/office/powerpoint/2010/main" val="333694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73DA46-67F4-4E0A-ACA0-DF9D4536EDBE}" type="datetime1">
              <a:rPr lang="en-US" smtClean="0"/>
              <a:t>11/21/2018</a:t>
            </a:fld>
            <a:endParaRPr lang="en-US" dirty="0"/>
          </a:p>
        </p:txBody>
      </p:sp>
      <p:sp>
        <p:nvSpPr>
          <p:cNvPr id="6" name="Footer Placeholder 5"/>
          <p:cNvSpPr>
            <a:spLocks noGrp="1"/>
          </p:cNvSpPr>
          <p:nvPr>
            <p:ph type="ftr" sz="quarter" idx="11"/>
          </p:nvPr>
        </p:nvSpPr>
        <p:spPr>
          <a:xfrm>
            <a:off x="7255136" y="6334834"/>
            <a:ext cx="4114800" cy="365125"/>
          </a:xfrm>
        </p:spPr>
        <p:txBody>
          <a:bodyPr/>
          <a:lstStyle/>
          <a:p>
            <a:pPr algn="r"/>
            <a:r>
              <a:rPr lang="en-US" b="1" dirty="0">
                <a:solidFill>
                  <a:srgbClr val="960000"/>
                </a:solidFill>
              </a:rPr>
              <a:t>2018 Tax Update</a:t>
            </a:r>
          </a:p>
          <a:p>
            <a:pPr algn="r"/>
            <a:r>
              <a:rPr lang="en-US" dirty="0">
                <a:solidFill>
                  <a:prstClr val="black">
                    <a:tint val="75000"/>
                  </a:prstClr>
                </a:solidFill>
              </a:rPr>
              <a:t>Tax Cut and Jobs Act</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3493" y="6248778"/>
            <a:ext cx="1181743" cy="472697"/>
          </a:xfrm>
          <a:prstGeom prst="rect">
            <a:avLst/>
          </a:prstGeom>
        </p:spPr>
      </p:pic>
    </p:spTree>
    <p:extLst>
      <p:ext uri="{BB962C8B-B14F-4D97-AF65-F5344CB8AC3E}">
        <p14:creationId xmlns:p14="http://schemas.microsoft.com/office/powerpoint/2010/main" val="3680536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4CAB64-CC1C-44E0-A6D9-E032A5399FB2}" type="datetime1">
              <a:rPr lang="en-US" smtClean="0"/>
              <a:t>11/21/2018</a:t>
            </a:fld>
            <a:endParaRPr lang="en-US" dirty="0"/>
          </a:p>
        </p:txBody>
      </p:sp>
      <p:sp>
        <p:nvSpPr>
          <p:cNvPr id="6" name="Footer Placeholder 5"/>
          <p:cNvSpPr>
            <a:spLocks noGrp="1"/>
          </p:cNvSpPr>
          <p:nvPr>
            <p:ph type="ftr" sz="quarter" idx="11"/>
          </p:nvPr>
        </p:nvSpPr>
        <p:spPr/>
        <p:txBody>
          <a:bodyPr/>
          <a:lstStyle/>
          <a:p>
            <a:r>
              <a:rPr lang="en-US" dirty="0"/>
              <a:t>Repairs and Improvements</a:t>
            </a:r>
          </a:p>
        </p:txBody>
      </p:sp>
      <p:sp>
        <p:nvSpPr>
          <p:cNvPr id="7" name="Slide Number Placeholder 6"/>
          <p:cNvSpPr>
            <a:spLocks noGrp="1"/>
          </p:cNvSpPr>
          <p:nvPr>
            <p:ph type="sldNum" sz="quarter" idx="12"/>
          </p:nvPr>
        </p:nvSpPr>
        <p:spPr/>
        <p:txBody>
          <a:bodyPr/>
          <a:lstStyle/>
          <a:p>
            <a:fld id="{6BD7A808-E45E-494D-B63A-34DBB73ECA3B}" type="slidenum">
              <a:rPr lang="en-US" smtClean="0"/>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3493" y="6248778"/>
            <a:ext cx="1181743" cy="472697"/>
          </a:xfrm>
          <a:prstGeom prst="rect">
            <a:avLst/>
          </a:prstGeom>
        </p:spPr>
      </p:pic>
    </p:spTree>
    <p:extLst>
      <p:ext uri="{BB962C8B-B14F-4D97-AF65-F5344CB8AC3E}">
        <p14:creationId xmlns:p14="http://schemas.microsoft.com/office/powerpoint/2010/main" val="395669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D1FD5-B055-42A8-B9C8-B3D90A7B721F}" type="datetime1">
              <a:rPr lang="en-US" smtClean="0"/>
              <a:t>11/21/2018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Repairs and Improvements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7A808-E45E-494D-B63A-34DBB73ECA3B}" type="slidenum">
              <a:rPr lang="en-US" smtClean="0"/>
              <a:t>‹#›</a:t>
            </a:fld>
            <a:endParaRPr lang="en-US" dirty="0"/>
          </a:p>
        </p:txBody>
      </p:sp>
    </p:spTree>
    <p:extLst>
      <p:ext uri="{BB962C8B-B14F-4D97-AF65-F5344CB8AC3E}">
        <p14:creationId xmlns:p14="http://schemas.microsoft.com/office/powerpoint/2010/main" val="147476326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2018 Tax Update</a:t>
            </a:r>
            <a:br>
              <a:rPr lang="en-US" dirty="0"/>
            </a:br>
            <a:r>
              <a:rPr lang="en-US" sz="4000" dirty="0"/>
              <a:t>Tax Cut and Jobs Act</a:t>
            </a:r>
            <a:endParaRPr lang="en-US" dirty="0"/>
          </a:p>
        </p:txBody>
      </p:sp>
      <p:sp>
        <p:nvSpPr>
          <p:cNvPr id="3" name="Subtitle 2"/>
          <p:cNvSpPr>
            <a:spLocks noGrp="1"/>
          </p:cNvSpPr>
          <p:nvPr>
            <p:ph type="subTitle" idx="1"/>
          </p:nvPr>
        </p:nvSpPr>
        <p:spPr/>
        <p:txBody>
          <a:bodyPr>
            <a:normAutofit lnSpcReduction="10000"/>
          </a:bodyPr>
          <a:lstStyle/>
          <a:p>
            <a:endParaRPr lang="en-US" b="1" i="1" dirty="0"/>
          </a:p>
          <a:p>
            <a:r>
              <a:rPr lang="en-US" b="1" i="1" dirty="0"/>
              <a:t>Justin Freeman, CPA and Patty Peaslee, CPA, CCIFP</a:t>
            </a:r>
          </a:p>
          <a:p>
            <a:r>
              <a:rPr lang="en-US" dirty="0"/>
              <a:t>November 13, 2018</a:t>
            </a:r>
          </a:p>
          <a:p>
            <a:r>
              <a:rPr lang="en-US" b="1" dirty="0">
                <a:solidFill>
                  <a:srgbClr val="960000"/>
                </a:solidFill>
              </a:rPr>
              <a:t>BBSC, Certified Public Accountants</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1272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Qualified Trade or Business</a:t>
            </a:r>
          </a:p>
        </p:txBody>
      </p:sp>
      <p:sp>
        <p:nvSpPr>
          <p:cNvPr id="3" name="Content Placeholder 2"/>
          <p:cNvSpPr>
            <a:spLocks noGrp="1"/>
          </p:cNvSpPr>
          <p:nvPr>
            <p:ph idx="1"/>
          </p:nvPr>
        </p:nvSpPr>
        <p:spPr>
          <a:xfrm>
            <a:off x="838200" y="1507524"/>
            <a:ext cx="10515600" cy="4658498"/>
          </a:xfrm>
        </p:spPr>
        <p:txBody>
          <a:bodyPr>
            <a:normAutofit/>
          </a:bodyPr>
          <a:lstStyle/>
          <a:p>
            <a:pPr marL="0" indent="0">
              <a:buNone/>
            </a:pPr>
            <a:r>
              <a:rPr lang="en-US" dirty="0"/>
              <a:t>Any business except:</a:t>
            </a:r>
          </a:p>
          <a:p>
            <a:pPr marL="742950" indent="-742950">
              <a:lnSpc>
                <a:spcPct val="150000"/>
              </a:lnSpc>
              <a:buFont typeface="+mj-lt"/>
              <a:buAutoNum type="arabicPeriod"/>
            </a:pPr>
            <a:r>
              <a:rPr lang="en-US" dirty="0"/>
              <a:t>Specified service trade or business</a:t>
            </a:r>
          </a:p>
          <a:p>
            <a:pPr lvl="1"/>
            <a:r>
              <a:rPr lang="en-US" b="1" i="1" dirty="0">
                <a:solidFill>
                  <a:srgbClr val="960000"/>
                </a:solidFill>
              </a:rPr>
              <a:t>IF</a:t>
            </a:r>
            <a:r>
              <a:rPr lang="en-US" dirty="0"/>
              <a:t> taxable income is greater than $315,000 MFJ</a:t>
            </a:r>
          </a:p>
          <a:p>
            <a:pPr lvl="1"/>
            <a:r>
              <a:rPr lang="en-US" dirty="0"/>
              <a:t>Deduction phased out at $415,000 MFJ</a:t>
            </a:r>
          </a:p>
          <a:p>
            <a:pPr lvl="1"/>
            <a:r>
              <a:rPr lang="en-US" dirty="0"/>
              <a:t>Applies to related party activities (i.e. self rental)</a:t>
            </a:r>
          </a:p>
          <a:p>
            <a:pPr marL="742950" indent="-742950">
              <a:lnSpc>
                <a:spcPct val="150000"/>
              </a:lnSpc>
              <a:buFont typeface="+mj-lt"/>
              <a:buAutoNum type="arabicPeriod"/>
            </a:pPr>
            <a:r>
              <a:rPr lang="en-US" dirty="0"/>
              <a:t>Employee wages</a:t>
            </a:r>
          </a:p>
        </p:txBody>
      </p:sp>
      <p:sp>
        <p:nvSpPr>
          <p:cNvPr id="4" name="Footer Placeholder 3"/>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1751366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199A Limitations</a:t>
            </a:r>
          </a:p>
        </p:txBody>
      </p:sp>
      <p:sp>
        <p:nvSpPr>
          <p:cNvPr id="3" name="Content Placeholder 2"/>
          <p:cNvSpPr>
            <a:spLocks noGrp="1"/>
          </p:cNvSpPr>
          <p:nvPr>
            <p:ph idx="1"/>
          </p:nvPr>
        </p:nvSpPr>
        <p:spPr>
          <a:xfrm>
            <a:off x="667265" y="1482811"/>
            <a:ext cx="10686535" cy="4545486"/>
          </a:xfrm>
        </p:spPr>
        <p:txBody>
          <a:bodyPr/>
          <a:lstStyle/>
          <a:p>
            <a:pPr marL="0" indent="0">
              <a:buNone/>
            </a:pPr>
            <a:r>
              <a:rPr lang="en-US" b="1" i="1" dirty="0">
                <a:solidFill>
                  <a:srgbClr val="960000"/>
                </a:solidFill>
              </a:rPr>
              <a:t>If</a:t>
            </a:r>
            <a:r>
              <a:rPr lang="en-US" dirty="0"/>
              <a:t> taxable income is greater than $315,000 MFJ, deduction is limited to the greater of:</a:t>
            </a:r>
          </a:p>
          <a:p>
            <a:pPr marL="742950" indent="-742950">
              <a:lnSpc>
                <a:spcPct val="150000"/>
              </a:lnSpc>
              <a:buFont typeface="+mj-lt"/>
              <a:buAutoNum type="arabicPeriod"/>
            </a:pPr>
            <a:r>
              <a:rPr lang="en-US" dirty="0"/>
              <a:t>50% of W-3 wages</a:t>
            </a:r>
          </a:p>
          <a:p>
            <a:pPr marL="742950" indent="-742950">
              <a:lnSpc>
                <a:spcPct val="100000"/>
              </a:lnSpc>
              <a:buFont typeface="+mj-lt"/>
              <a:buAutoNum type="arabicPeriod"/>
            </a:pPr>
            <a:r>
              <a:rPr lang="en-US" dirty="0"/>
              <a:t>25% of W-3 wages plus 2.5% of unadjusted cost basis of property, plant, and equipment</a:t>
            </a:r>
          </a:p>
          <a:p>
            <a:endParaRPr lang="en-US" dirty="0"/>
          </a:p>
        </p:txBody>
      </p:sp>
      <p:sp>
        <p:nvSpPr>
          <p:cNvPr id="4" name="Footer Placeholder 3"/>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3797118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F1DB9-0A83-443C-AB9E-076BAA5392CD}"/>
              </a:ext>
            </a:extLst>
          </p:cNvPr>
          <p:cNvSpPr>
            <a:spLocks noGrp="1"/>
          </p:cNvSpPr>
          <p:nvPr>
            <p:ph type="title"/>
          </p:nvPr>
        </p:nvSpPr>
        <p:spPr/>
        <p:txBody>
          <a:bodyPr/>
          <a:lstStyle/>
          <a:p>
            <a:r>
              <a:rPr lang="en-US" dirty="0"/>
              <a:t>Depreciation</a:t>
            </a:r>
          </a:p>
        </p:txBody>
      </p:sp>
      <p:sp>
        <p:nvSpPr>
          <p:cNvPr id="3" name="Content Placeholder 2">
            <a:extLst>
              <a:ext uri="{FF2B5EF4-FFF2-40B4-BE49-F238E27FC236}">
                <a16:creationId xmlns:a16="http://schemas.microsoft.com/office/drawing/2014/main" id="{B943C7FA-98FB-467C-A882-DCEB006C6F8A}"/>
              </a:ext>
            </a:extLst>
          </p:cNvPr>
          <p:cNvSpPr>
            <a:spLocks noGrp="1"/>
          </p:cNvSpPr>
          <p:nvPr>
            <p:ph idx="1"/>
          </p:nvPr>
        </p:nvSpPr>
        <p:spPr/>
        <p:txBody>
          <a:bodyPr>
            <a:normAutofit lnSpcReduction="10000"/>
          </a:bodyPr>
          <a:lstStyle/>
          <a:p>
            <a:r>
              <a:rPr lang="en-US" dirty="0"/>
              <a:t>Section 179</a:t>
            </a:r>
          </a:p>
          <a:p>
            <a:pPr lvl="1"/>
            <a:r>
              <a:rPr lang="en-US" dirty="0"/>
              <a:t>$1 million deduction</a:t>
            </a:r>
          </a:p>
          <a:p>
            <a:pPr lvl="1"/>
            <a:r>
              <a:rPr lang="en-US" dirty="0"/>
              <a:t>$2.5 million threshold</a:t>
            </a:r>
          </a:p>
          <a:p>
            <a:pPr lvl="1"/>
            <a:r>
              <a:rPr lang="en-US" dirty="0"/>
              <a:t>Expanded definition of qualified property</a:t>
            </a:r>
          </a:p>
          <a:p>
            <a:r>
              <a:rPr lang="en-US" dirty="0"/>
              <a:t>Bonus Depreciation</a:t>
            </a:r>
          </a:p>
          <a:p>
            <a:pPr lvl="1"/>
            <a:r>
              <a:rPr lang="en-US" dirty="0"/>
              <a:t>100% for all property acquired after 9/27/18</a:t>
            </a:r>
          </a:p>
          <a:p>
            <a:pPr lvl="1"/>
            <a:r>
              <a:rPr lang="en-US" dirty="0"/>
              <a:t>New and used property</a:t>
            </a:r>
          </a:p>
          <a:p>
            <a:r>
              <a:rPr lang="en-US" dirty="0"/>
              <a:t>Maine</a:t>
            </a:r>
          </a:p>
        </p:txBody>
      </p:sp>
      <p:sp>
        <p:nvSpPr>
          <p:cNvPr id="4" name="Footer Placeholder 3">
            <a:extLst>
              <a:ext uri="{FF2B5EF4-FFF2-40B4-BE49-F238E27FC236}">
                <a16:creationId xmlns:a16="http://schemas.microsoft.com/office/drawing/2014/main" id="{BC5B9DFB-8126-4410-B484-901129363EF1}"/>
              </a:ext>
            </a:extLst>
          </p:cNvPr>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1540137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Contractor Threshold</a:t>
            </a:r>
          </a:p>
        </p:txBody>
      </p:sp>
      <p:sp>
        <p:nvSpPr>
          <p:cNvPr id="3" name="Content Placeholder 2"/>
          <p:cNvSpPr>
            <a:spLocks noGrp="1"/>
          </p:cNvSpPr>
          <p:nvPr>
            <p:ph idx="1"/>
          </p:nvPr>
        </p:nvSpPr>
        <p:spPr/>
        <p:txBody>
          <a:bodyPr/>
          <a:lstStyle/>
          <a:p>
            <a:r>
              <a:rPr lang="en-US" dirty="0"/>
              <a:t>Small Contractor: Increased from $10m average annual receipts to $25m.</a:t>
            </a:r>
          </a:p>
          <a:p>
            <a:pPr lvl="1"/>
            <a:r>
              <a:rPr lang="en-US" dirty="0"/>
              <a:t>Not </a:t>
            </a:r>
            <a:r>
              <a:rPr lang="en-US" i="1" dirty="0"/>
              <a:t>required</a:t>
            </a:r>
            <a:r>
              <a:rPr lang="en-US" dirty="0"/>
              <a:t> to use the percentage-of-completion method of accounting.</a:t>
            </a:r>
          </a:p>
          <a:p>
            <a:pPr lvl="1"/>
            <a:r>
              <a:rPr lang="en-US" dirty="0"/>
              <a:t>Exempt from look-back*</a:t>
            </a:r>
          </a:p>
          <a:p>
            <a:r>
              <a:rPr lang="en-US" dirty="0"/>
              <a:t>263A threshold increased</a:t>
            </a:r>
          </a:p>
          <a:p>
            <a:pPr lvl="1"/>
            <a:r>
              <a:rPr lang="en-US" dirty="0"/>
              <a:t>Home-builders</a:t>
            </a:r>
          </a:p>
          <a:p>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1324052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8FC8D-FE45-4304-92EC-B01A0D0B4F49}"/>
              </a:ext>
            </a:extLst>
          </p:cNvPr>
          <p:cNvSpPr>
            <a:spLocks noGrp="1"/>
          </p:cNvSpPr>
          <p:nvPr>
            <p:ph type="title"/>
          </p:nvPr>
        </p:nvSpPr>
        <p:spPr/>
        <p:txBody>
          <a:bodyPr/>
          <a:lstStyle/>
          <a:p>
            <a:r>
              <a:rPr lang="en-US" dirty="0"/>
              <a:t>Net Operating Losses</a:t>
            </a:r>
          </a:p>
        </p:txBody>
      </p:sp>
      <p:sp>
        <p:nvSpPr>
          <p:cNvPr id="3" name="Content Placeholder 2">
            <a:extLst>
              <a:ext uri="{FF2B5EF4-FFF2-40B4-BE49-F238E27FC236}">
                <a16:creationId xmlns:a16="http://schemas.microsoft.com/office/drawing/2014/main" id="{8ED09479-0CA2-4EF9-95DD-0E9F93FC5B05}"/>
              </a:ext>
            </a:extLst>
          </p:cNvPr>
          <p:cNvSpPr>
            <a:spLocks noGrp="1"/>
          </p:cNvSpPr>
          <p:nvPr>
            <p:ph idx="1"/>
          </p:nvPr>
        </p:nvSpPr>
        <p:spPr/>
        <p:txBody>
          <a:bodyPr/>
          <a:lstStyle/>
          <a:p>
            <a:r>
              <a:rPr lang="en-US" dirty="0"/>
              <a:t>Carried forward only, indefinitely</a:t>
            </a:r>
          </a:p>
          <a:p>
            <a:r>
              <a:rPr lang="en-US" dirty="0"/>
              <a:t>Only able to reduce 80% of taxable income in any given year.</a:t>
            </a:r>
          </a:p>
          <a:p>
            <a:r>
              <a:rPr lang="en-US" dirty="0"/>
              <a:t>Only applies to losses generated in 2018 and beyond.</a:t>
            </a:r>
          </a:p>
          <a:p>
            <a:endParaRPr lang="en-US" dirty="0"/>
          </a:p>
        </p:txBody>
      </p:sp>
      <p:sp>
        <p:nvSpPr>
          <p:cNvPr id="4" name="Footer Placeholder 3">
            <a:extLst>
              <a:ext uri="{FF2B5EF4-FFF2-40B4-BE49-F238E27FC236}">
                <a16:creationId xmlns:a16="http://schemas.microsoft.com/office/drawing/2014/main" id="{FF6BD71B-DF9E-4AA8-9BDD-4C46228DB7C6}"/>
              </a:ext>
            </a:extLst>
          </p:cNvPr>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2004334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CF84-F3EB-474B-A69E-6194D9B83A43}"/>
              </a:ext>
            </a:extLst>
          </p:cNvPr>
          <p:cNvSpPr>
            <a:spLocks noGrp="1"/>
          </p:cNvSpPr>
          <p:nvPr>
            <p:ph type="title"/>
          </p:nvPr>
        </p:nvSpPr>
        <p:spPr/>
        <p:txBody>
          <a:bodyPr/>
          <a:lstStyle/>
          <a:p>
            <a:r>
              <a:rPr lang="en-US" dirty="0"/>
              <a:t>Interest Expense Limitations</a:t>
            </a:r>
          </a:p>
        </p:txBody>
      </p:sp>
      <p:sp>
        <p:nvSpPr>
          <p:cNvPr id="3" name="Content Placeholder 2">
            <a:extLst>
              <a:ext uri="{FF2B5EF4-FFF2-40B4-BE49-F238E27FC236}">
                <a16:creationId xmlns:a16="http://schemas.microsoft.com/office/drawing/2014/main" id="{032A2523-1263-4360-8A71-57AED2E85393}"/>
              </a:ext>
            </a:extLst>
          </p:cNvPr>
          <p:cNvSpPr>
            <a:spLocks noGrp="1"/>
          </p:cNvSpPr>
          <p:nvPr>
            <p:ph idx="1"/>
          </p:nvPr>
        </p:nvSpPr>
        <p:spPr/>
        <p:txBody>
          <a:bodyPr/>
          <a:lstStyle/>
          <a:p>
            <a:r>
              <a:rPr lang="en-US" dirty="0"/>
              <a:t>30% of adjusted taxable income</a:t>
            </a:r>
          </a:p>
          <a:p>
            <a:r>
              <a:rPr lang="en-US" dirty="0"/>
              <a:t>Carried forward</a:t>
            </a:r>
          </a:p>
          <a:p>
            <a:r>
              <a:rPr lang="en-US" dirty="0"/>
              <a:t>Small taxpayers exempt from limitation</a:t>
            </a:r>
          </a:p>
          <a:p>
            <a:r>
              <a:rPr lang="en-US" dirty="0"/>
              <a:t>Limited at taxpayer level</a:t>
            </a:r>
          </a:p>
          <a:p>
            <a:endParaRPr lang="en-US" dirty="0"/>
          </a:p>
        </p:txBody>
      </p:sp>
      <p:sp>
        <p:nvSpPr>
          <p:cNvPr id="4" name="Footer Placeholder 3">
            <a:extLst>
              <a:ext uri="{FF2B5EF4-FFF2-40B4-BE49-F238E27FC236}">
                <a16:creationId xmlns:a16="http://schemas.microsoft.com/office/drawing/2014/main" id="{D5988017-CD24-42FF-9BCD-47406174E6A8}"/>
              </a:ext>
            </a:extLst>
          </p:cNvPr>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1179523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51FD8-F2FD-41C9-A7BB-EEA8952E09A7}"/>
              </a:ext>
            </a:extLst>
          </p:cNvPr>
          <p:cNvSpPr>
            <a:spLocks noGrp="1"/>
          </p:cNvSpPr>
          <p:nvPr>
            <p:ph type="title"/>
          </p:nvPr>
        </p:nvSpPr>
        <p:spPr/>
        <p:txBody>
          <a:bodyPr/>
          <a:lstStyle/>
          <a:p>
            <a:r>
              <a:rPr lang="en-US" dirty="0"/>
              <a:t>Additional Business Changes</a:t>
            </a:r>
          </a:p>
        </p:txBody>
      </p:sp>
      <p:sp>
        <p:nvSpPr>
          <p:cNvPr id="3" name="Content Placeholder 2">
            <a:extLst>
              <a:ext uri="{FF2B5EF4-FFF2-40B4-BE49-F238E27FC236}">
                <a16:creationId xmlns:a16="http://schemas.microsoft.com/office/drawing/2014/main" id="{AD4972A4-7E29-4FB0-BF27-6F2E08887AC8}"/>
              </a:ext>
            </a:extLst>
          </p:cNvPr>
          <p:cNvSpPr>
            <a:spLocks noGrp="1"/>
          </p:cNvSpPr>
          <p:nvPr>
            <p:ph idx="1"/>
          </p:nvPr>
        </p:nvSpPr>
        <p:spPr/>
        <p:txBody>
          <a:bodyPr>
            <a:normAutofit/>
          </a:bodyPr>
          <a:lstStyle/>
          <a:p>
            <a:r>
              <a:rPr lang="en-US" dirty="0"/>
              <a:t>Domestic Production Activity Deduction (DPAD) is gone.</a:t>
            </a:r>
          </a:p>
          <a:p>
            <a:r>
              <a:rPr lang="en-US" dirty="0"/>
              <a:t>Like-kind exchanges for real property only</a:t>
            </a:r>
          </a:p>
          <a:p>
            <a:r>
              <a:rPr lang="en-US" dirty="0"/>
              <a:t>Entertainment expense no longer deductible</a:t>
            </a:r>
          </a:p>
          <a:p>
            <a:endParaRPr lang="en-US" dirty="0"/>
          </a:p>
        </p:txBody>
      </p:sp>
      <p:sp>
        <p:nvSpPr>
          <p:cNvPr id="4" name="Footer Placeholder 3">
            <a:extLst>
              <a:ext uri="{FF2B5EF4-FFF2-40B4-BE49-F238E27FC236}">
                <a16:creationId xmlns:a16="http://schemas.microsoft.com/office/drawing/2014/main" id="{4A28BEBA-158E-42AA-A98D-A3CC3EACFB6C}"/>
              </a:ext>
            </a:extLst>
          </p:cNvPr>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1254184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Qualified Opportunity Zones</a:t>
            </a:r>
          </a:p>
        </p:txBody>
      </p:sp>
      <p:sp>
        <p:nvSpPr>
          <p:cNvPr id="3" name="Content Placeholder 2"/>
          <p:cNvSpPr>
            <a:spLocks noGrp="1"/>
          </p:cNvSpPr>
          <p:nvPr>
            <p:ph idx="1"/>
          </p:nvPr>
        </p:nvSpPr>
        <p:spPr/>
        <p:txBody>
          <a:bodyPr/>
          <a:lstStyle/>
          <a:p>
            <a:r>
              <a:rPr lang="en-US" dirty="0"/>
              <a:t>Sweet</a:t>
            </a:r>
          </a:p>
          <a:p>
            <a:r>
              <a:rPr lang="en-US" dirty="0"/>
              <a:t>Potential gain deferral</a:t>
            </a:r>
          </a:p>
          <a:p>
            <a:r>
              <a:rPr lang="en-US" dirty="0"/>
              <a:t>Potential gain exclusion</a:t>
            </a:r>
          </a:p>
          <a:p>
            <a:r>
              <a:rPr lang="en-US" dirty="0"/>
              <a:t>Investment in 32 low income communities designated by the State of Maine</a:t>
            </a:r>
          </a:p>
          <a:p>
            <a:r>
              <a:rPr lang="en-US" dirty="0"/>
              <a:t>Like Kind Exchange “on Steroids”</a:t>
            </a:r>
          </a:p>
        </p:txBody>
      </p:sp>
      <p:sp>
        <p:nvSpPr>
          <p:cNvPr id="4" name="Footer Placeholder 3"/>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557861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Individual Tax Rate</a:t>
            </a:r>
          </a:p>
        </p:txBody>
      </p:sp>
      <p:sp>
        <p:nvSpPr>
          <p:cNvPr id="7" name="Content Placeholder 6"/>
          <p:cNvSpPr>
            <a:spLocks noGrp="1"/>
          </p:cNvSpPr>
          <p:nvPr>
            <p:ph sz="half" idx="2"/>
          </p:nvPr>
        </p:nvSpPr>
        <p:spPr>
          <a:xfrm>
            <a:off x="839788" y="1371600"/>
            <a:ext cx="5157787" cy="4818063"/>
          </a:xfrm>
        </p:spPr>
        <p:txBody>
          <a:bodyPr>
            <a:normAutofit/>
          </a:bodyPr>
          <a:lstStyle/>
          <a:p>
            <a:pPr marL="0" indent="0">
              <a:buNone/>
            </a:pPr>
            <a:r>
              <a:rPr lang="en-US" i="1" dirty="0"/>
              <a:t>MFJ was:</a:t>
            </a:r>
          </a:p>
          <a:p>
            <a:pPr marL="0" indent="0">
              <a:buNone/>
            </a:pPr>
            <a:r>
              <a:rPr lang="en-US" dirty="0"/>
              <a:t>$0 - $18,650			       10%</a:t>
            </a:r>
          </a:p>
          <a:p>
            <a:pPr marL="0" indent="0">
              <a:buNone/>
            </a:pPr>
            <a:r>
              <a:rPr lang="en-US" dirty="0"/>
              <a:t>$18,651 – $75,900		       15%</a:t>
            </a:r>
          </a:p>
          <a:p>
            <a:pPr marL="0" indent="0">
              <a:buNone/>
            </a:pPr>
            <a:r>
              <a:rPr lang="en-US" dirty="0"/>
              <a:t>$75,901 - $153,100	       25%</a:t>
            </a:r>
          </a:p>
          <a:p>
            <a:pPr marL="0" indent="0">
              <a:buNone/>
            </a:pPr>
            <a:r>
              <a:rPr lang="en-US" dirty="0"/>
              <a:t>$153,101 – $233,350	       28%</a:t>
            </a:r>
          </a:p>
          <a:p>
            <a:pPr marL="0" indent="0">
              <a:buNone/>
            </a:pPr>
            <a:r>
              <a:rPr lang="en-US" dirty="0"/>
              <a:t>$223,351 - $416,700	       33%</a:t>
            </a:r>
          </a:p>
          <a:p>
            <a:pPr marL="0" indent="0">
              <a:buNone/>
            </a:pPr>
            <a:r>
              <a:rPr lang="en-US" dirty="0"/>
              <a:t>$416,701 - $470,000	       35%</a:t>
            </a:r>
          </a:p>
          <a:p>
            <a:pPr marL="0" indent="0">
              <a:buNone/>
            </a:pPr>
            <a:r>
              <a:rPr lang="en-US" dirty="0"/>
              <a:t>$470,001 and over	  	     39.6%</a:t>
            </a:r>
          </a:p>
        </p:txBody>
      </p:sp>
      <p:sp>
        <p:nvSpPr>
          <p:cNvPr id="8" name="Content Placeholder 7"/>
          <p:cNvSpPr>
            <a:spLocks noGrp="1"/>
          </p:cNvSpPr>
          <p:nvPr>
            <p:ph sz="quarter" idx="4"/>
          </p:nvPr>
        </p:nvSpPr>
        <p:spPr>
          <a:xfrm>
            <a:off x="6172200" y="1371600"/>
            <a:ext cx="5183188" cy="4818063"/>
          </a:xfrm>
        </p:spPr>
        <p:txBody>
          <a:bodyPr/>
          <a:lstStyle/>
          <a:p>
            <a:pPr marL="0" indent="0">
              <a:buNone/>
            </a:pPr>
            <a:r>
              <a:rPr lang="en-US" i="1" dirty="0"/>
              <a:t>New MFJ rate:</a:t>
            </a:r>
          </a:p>
          <a:p>
            <a:pPr marL="0" indent="0">
              <a:buNone/>
            </a:pPr>
            <a:r>
              <a:rPr lang="en-US" dirty="0"/>
              <a:t>$0 - $19,050			       10%</a:t>
            </a:r>
          </a:p>
          <a:p>
            <a:pPr marL="0" indent="0">
              <a:buNone/>
            </a:pPr>
            <a:r>
              <a:rPr lang="en-US" dirty="0"/>
              <a:t>$19,051 – $77,400		       12%</a:t>
            </a:r>
          </a:p>
          <a:p>
            <a:pPr marL="0" indent="0">
              <a:buNone/>
            </a:pPr>
            <a:r>
              <a:rPr lang="en-US" dirty="0"/>
              <a:t>$77,401 - $165,000	       22%</a:t>
            </a:r>
          </a:p>
          <a:p>
            <a:pPr marL="0" indent="0">
              <a:buNone/>
            </a:pPr>
            <a:r>
              <a:rPr lang="en-US" dirty="0"/>
              <a:t>$165,001 – $315,000	       24%</a:t>
            </a:r>
          </a:p>
          <a:p>
            <a:pPr marL="0" indent="0">
              <a:buNone/>
            </a:pPr>
            <a:r>
              <a:rPr lang="en-US" dirty="0"/>
              <a:t>$315,001 - $400,000	       32%</a:t>
            </a:r>
          </a:p>
          <a:p>
            <a:pPr marL="0" indent="0">
              <a:buNone/>
            </a:pPr>
            <a:r>
              <a:rPr lang="en-US" dirty="0"/>
              <a:t>$400,001 - $600,000	       35%</a:t>
            </a:r>
          </a:p>
          <a:p>
            <a:pPr marL="0" indent="0">
              <a:buNone/>
            </a:pPr>
            <a:r>
              <a:rPr lang="en-US" dirty="0"/>
              <a:t>$600,001 and over	  	       37%</a:t>
            </a:r>
          </a:p>
          <a:p>
            <a:pPr marL="0" indent="0">
              <a:buNone/>
            </a:pPr>
            <a:endParaRPr lang="en-US" i="1" dirty="0"/>
          </a:p>
          <a:p>
            <a:pPr marL="0" indent="0">
              <a:buNone/>
            </a:pPr>
            <a:endParaRPr lang="en-US" dirty="0"/>
          </a:p>
          <a:p>
            <a:pPr marL="0" indent="0" algn="ctr">
              <a:buNone/>
            </a:pPr>
            <a:endParaRPr lang="en-US" dirty="0"/>
          </a:p>
          <a:p>
            <a:endParaRPr lang="en-US" dirty="0"/>
          </a:p>
        </p:txBody>
      </p:sp>
      <p:sp>
        <p:nvSpPr>
          <p:cNvPr id="4" name="Footer Placeholder 3"/>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2377466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E878B-F38D-4B13-B4CB-30A5F43E7CBB}"/>
              </a:ext>
            </a:extLst>
          </p:cNvPr>
          <p:cNvSpPr>
            <a:spLocks noGrp="1"/>
          </p:cNvSpPr>
          <p:nvPr>
            <p:ph type="title"/>
          </p:nvPr>
        </p:nvSpPr>
        <p:spPr/>
        <p:txBody>
          <a:bodyPr/>
          <a:lstStyle/>
          <a:p>
            <a:r>
              <a:rPr lang="en-US" dirty="0"/>
              <a:t>Itemized Deductions		</a:t>
            </a:r>
          </a:p>
        </p:txBody>
      </p:sp>
      <p:sp>
        <p:nvSpPr>
          <p:cNvPr id="3" name="Content Placeholder 2">
            <a:extLst>
              <a:ext uri="{FF2B5EF4-FFF2-40B4-BE49-F238E27FC236}">
                <a16:creationId xmlns:a16="http://schemas.microsoft.com/office/drawing/2014/main" id="{E7F3B29D-EFAB-4104-8EFE-2C76A50FB580}"/>
              </a:ext>
            </a:extLst>
          </p:cNvPr>
          <p:cNvSpPr>
            <a:spLocks noGrp="1"/>
          </p:cNvSpPr>
          <p:nvPr>
            <p:ph idx="1"/>
          </p:nvPr>
        </p:nvSpPr>
        <p:spPr/>
        <p:txBody>
          <a:bodyPr>
            <a:normAutofit/>
          </a:bodyPr>
          <a:lstStyle/>
          <a:p>
            <a:r>
              <a:rPr lang="en-US" dirty="0"/>
              <a:t>Standard deduction increased to $24,000 MFJ</a:t>
            </a:r>
          </a:p>
          <a:p>
            <a:r>
              <a:rPr lang="en-US" dirty="0"/>
              <a:t>Deductible taxes</a:t>
            </a:r>
          </a:p>
          <a:p>
            <a:pPr lvl="1"/>
            <a:r>
              <a:rPr lang="en-US" dirty="0"/>
              <a:t>Limited to $10,000</a:t>
            </a:r>
          </a:p>
          <a:p>
            <a:r>
              <a:rPr lang="en-US" dirty="0"/>
              <a:t>Deductible Interest</a:t>
            </a:r>
          </a:p>
          <a:p>
            <a:pPr lvl="1"/>
            <a:r>
              <a:rPr lang="en-US" dirty="0"/>
              <a:t>Mortgage acquisition debt reduced to $750,000 on new mortgages.</a:t>
            </a:r>
          </a:p>
          <a:p>
            <a:pPr lvl="1"/>
            <a:r>
              <a:rPr lang="en-US" dirty="0"/>
              <a:t>HELOC interest is non-deductible</a:t>
            </a:r>
          </a:p>
        </p:txBody>
      </p:sp>
      <p:sp>
        <p:nvSpPr>
          <p:cNvPr id="4" name="Footer Placeholder 3">
            <a:extLst>
              <a:ext uri="{FF2B5EF4-FFF2-40B4-BE49-F238E27FC236}">
                <a16:creationId xmlns:a16="http://schemas.microsoft.com/office/drawing/2014/main" id="{A8D6E512-BDB9-433B-9564-10EA349057ED}"/>
              </a:ext>
            </a:extLst>
          </p:cNvPr>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278926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Justin Freeman</a:t>
            </a:r>
          </a:p>
        </p:txBody>
      </p:sp>
      <p:sp>
        <p:nvSpPr>
          <p:cNvPr id="3" name="Content Placeholder 2"/>
          <p:cNvSpPr>
            <a:spLocks noGrp="1"/>
          </p:cNvSpPr>
          <p:nvPr>
            <p:ph idx="1"/>
          </p:nvPr>
        </p:nvSpPr>
        <p:spPr/>
        <p:txBody>
          <a:bodyPr>
            <a:normAutofit/>
          </a:bodyPr>
          <a:lstStyle/>
          <a:p>
            <a:r>
              <a:rPr lang="en-US" sz="2800" dirty="0"/>
              <a:t>Justin joined BBSC in 2015, and has been in public accounting for greater than ten years.  He earned his BS in Accounting in 2008 and his MS in Accounting in 2009, both from the University of Maine.  Justin is a tax manager at BBSC, specializing in a variety of industries, including: real estate development, not-for-profit corporations, retail companies, and service providers.  He advises on and prepares returns for partnerships, corporations, individuals, and non-profit organizations.  He currently serves as treasurer for Camp Capella and the Ronald McDonald House Charities of Maine, and serves on the board of Amicus in Bangor.</a:t>
            </a:r>
          </a:p>
        </p:txBody>
      </p:sp>
      <p:sp>
        <p:nvSpPr>
          <p:cNvPr id="4" name="Footer Placeholder 3"/>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60504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Itemized Deductions</a:t>
            </a:r>
          </a:p>
        </p:txBody>
      </p:sp>
      <p:sp>
        <p:nvSpPr>
          <p:cNvPr id="3" name="Content Placeholder 2"/>
          <p:cNvSpPr>
            <a:spLocks noGrp="1"/>
          </p:cNvSpPr>
          <p:nvPr>
            <p:ph idx="1"/>
          </p:nvPr>
        </p:nvSpPr>
        <p:spPr/>
        <p:txBody>
          <a:bodyPr/>
          <a:lstStyle/>
          <a:p>
            <a:r>
              <a:rPr lang="en-US" dirty="0"/>
              <a:t>Deductible medical expenses</a:t>
            </a:r>
          </a:p>
          <a:p>
            <a:pPr lvl="1"/>
            <a:r>
              <a:rPr lang="en-US" dirty="0"/>
              <a:t>10% threshold reduced to 7.5%</a:t>
            </a:r>
          </a:p>
          <a:p>
            <a:r>
              <a:rPr lang="en-US" dirty="0"/>
              <a:t>2% Miscellaneous deductions – gone</a:t>
            </a:r>
          </a:p>
          <a:p>
            <a:pPr lvl="1"/>
            <a:r>
              <a:rPr lang="en-US" dirty="0"/>
              <a:t>Unreimbursed employee business expenses</a:t>
            </a:r>
          </a:p>
          <a:p>
            <a:pPr lvl="1"/>
            <a:r>
              <a:rPr lang="en-US" dirty="0"/>
              <a:t>Investment expenses</a:t>
            </a:r>
          </a:p>
          <a:p>
            <a:pPr lvl="1"/>
            <a:r>
              <a:rPr lang="en-US" dirty="0"/>
              <a:t>Legal fees</a:t>
            </a:r>
          </a:p>
          <a:p>
            <a:pPr lvl="1"/>
            <a:r>
              <a:rPr lang="en-US" dirty="0"/>
              <a:t>Hobby expenses</a:t>
            </a:r>
          </a:p>
          <a:p>
            <a:pPr lvl="1"/>
            <a:r>
              <a:rPr lang="en-US" dirty="0"/>
              <a:t>Tax Preparation</a:t>
            </a:r>
          </a:p>
        </p:txBody>
      </p:sp>
      <p:sp>
        <p:nvSpPr>
          <p:cNvPr id="4" name="Footer Placeholder 3"/>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465499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B2930-CCED-4D48-A382-F93B9C7595C1}"/>
              </a:ext>
            </a:extLst>
          </p:cNvPr>
          <p:cNvSpPr>
            <a:spLocks noGrp="1"/>
          </p:cNvSpPr>
          <p:nvPr>
            <p:ph type="title"/>
          </p:nvPr>
        </p:nvSpPr>
        <p:spPr/>
        <p:txBody>
          <a:bodyPr/>
          <a:lstStyle/>
          <a:p>
            <a:r>
              <a:rPr lang="en-US" dirty="0"/>
              <a:t>Additional Items for Individuals	</a:t>
            </a:r>
          </a:p>
        </p:txBody>
      </p:sp>
      <p:sp>
        <p:nvSpPr>
          <p:cNvPr id="3" name="Content Placeholder 2">
            <a:extLst>
              <a:ext uri="{FF2B5EF4-FFF2-40B4-BE49-F238E27FC236}">
                <a16:creationId xmlns:a16="http://schemas.microsoft.com/office/drawing/2014/main" id="{16A7C540-8DEC-4A5B-99F9-CEEE5FE23433}"/>
              </a:ext>
            </a:extLst>
          </p:cNvPr>
          <p:cNvSpPr>
            <a:spLocks noGrp="1"/>
          </p:cNvSpPr>
          <p:nvPr>
            <p:ph idx="1"/>
          </p:nvPr>
        </p:nvSpPr>
        <p:spPr>
          <a:xfrm>
            <a:off x="593124" y="1357299"/>
            <a:ext cx="11096368" cy="4999050"/>
          </a:xfrm>
        </p:spPr>
        <p:txBody>
          <a:bodyPr>
            <a:normAutofit/>
          </a:bodyPr>
          <a:lstStyle/>
          <a:p>
            <a:r>
              <a:rPr lang="en-US" dirty="0"/>
              <a:t>Alimony – not included for </a:t>
            </a:r>
            <a:r>
              <a:rPr lang="en-US" i="1" dirty="0">
                <a:solidFill>
                  <a:srgbClr val="960000"/>
                </a:solidFill>
              </a:rPr>
              <a:t>new</a:t>
            </a:r>
            <a:r>
              <a:rPr lang="en-US" dirty="0"/>
              <a:t> divorces</a:t>
            </a:r>
          </a:p>
          <a:p>
            <a:pPr>
              <a:lnSpc>
                <a:spcPct val="100000"/>
              </a:lnSpc>
            </a:pPr>
            <a:r>
              <a:rPr lang="en-US" dirty="0"/>
              <a:t>Personal exemptions – gone</a:t>
            </a:r>
          </a:p>
          <a:p>
            <a:pPr>
              <a:lnSpc>
                <a:spcPct val="100000"/>
              </a:lnSpc>
            </a:pPr>
            <a:r>
              <a:rPr lang="en-US" dirty="0"/>
              <a:t>Child tax credit increased from $1,000 to $2,000 per child, with up to $1,400 refundable</a:t>
            </a:r>
          </a:p>
          <a:p>
            <a:r>
              <a:rPr lang="en-US" dirty="0"/>
              <a:t>Affordable care act</a:t>
            </a:r>
          </a:p>
          <a:p>
            <a:pPr lvl="1"/>
            <a:r>
              <a:rPr lang="en-US" dirty="0"/>
              <a:t>Individual mandate eliminated, penalty is gone in </a:t>
            </a:r>
            <a:r>
              <a:rPr lang="en-US" i="1" u="sng" dirty="0">
                <a:solidFill>
                  <a:srgbClr val="960000"/>
                </a:solidFill>
              </a:rPr>
              <a:t>2019</a:t>
            </a:r>
          </a:p>
          <a:p>
            <a:pPr marL="0" indent="0">
              <a:buNone/>
            </a:pPr>
            <a:endParaRPr lang="en-US" dirty="0"/>
          </a:p>
        </p:txBody>
      </p:sp>
      <p:sp>
        <p:nvSpPr>
          <p:cNvPr id="4" name="Footer Placeholder 3">
            <a:extLst>
              <a:ext uri="{FF2B5EF4-FFF2-40B4-BE49-F238E27FC236}">
                <a16:creationId xmlns:a16="http://schemas.microsoft.com/office/drawing/2014/main" id="{682B989E-25ED-40BD-95CC-1C6B59C334A5}"/>
              </a:ext>
            </a:extLst>
          </p:cNvPr>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1014427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Items for Individuals</a:t>
            </a:r>
          </a:p>
        </p:txBody>
      </p:sp>
      <p:sp>
        <p:nvSpPr>
          <p:cNvPr id="3" name="Content Placeholder 2"/>
          <p:cNvSpPr>
            <a:spLocks noGrp="1"/>
          </p:cNvSpPr>
          <p:nvPr>
            <p:ph idx="1"/>
          </p:nvPr>
        </p:nvSpPr>
        <p:spPr>
          <a:xfrm>
            <a:off x="838200" y="1357298"/>
            <a:ext cx="10515600" cy="4999051"/>
          </a:xfrm>
        </p:spPr>
        <p:txBody>
          <a:bodyPr>
            <a:normAutofit/>
          </a:bodyPr>
          <a:lstStyle/>
          <a:p>
            <a:r>
              <a:rPr lang="en-US" dirty="0"/>
              <a:t>AMT exemption and phase-out amounts increased</a:t>
            </a:r>
          </a:p>
          <a:p>
            <a:pPr lvl="1"/>
            <a:r>
              <a:rPr lang="en-US" dirty="0"/>
              <a:t>Almost non-existent</a:t>
            </a:r>
          </a:p>
          <a:p>
            <a:r>
              <a:rPr lang="en-US" dirty="0"/>
              <a:t>Kiddie tax</a:t>
            </a:r>
          </a:p>
          <a:p>
            <a:pPr lvl="1"/>
            <a:r>
              <a:rPr lang="en-US" dirty="0"/>
              <a:t>Taxed at rates applicable to trusts and estates</a:t>
            </a:r>
          </a:p>
          <a:p>
            <a:r>
              <a:rPr lang="en-US" dirty="0"/>
              <a:t>Moving expenses</a:t>
            </a:r>
          </a:p>
          <a:p>
            <a:pPr lvl="1"/>
            <a:r>
              <a:rPr lang="en-US" dirty="0"/>
              <a:t>Only for members of the armed forces</a:t>
            </a:r>
          </a:p>
          <a:p>
            <a:pPr lvl="1"/>
            <a:r>
              <a:rPr lang="en-US" dirty="0"/>
              <a:t>Reimbursements included in income</a:t>
            </a:r>
          </a:p>
          <a:p>
            <a:endParaRPr lang="en-US" dirty="0"/>
          </a:p>
        </p:txBody>
      </p:sp>
      <p:sp>
        <p:nvSpPr>
          <p:cNvPr id="4" name="Footer Placeholder 3"/>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83414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9FDAB-892C-4239-9250-B8E2AD3B6EA6}"/>
              </a:ext>
            </a:extLst>
          </p:cNvPr>
          <p:cNvSpPr>
            <a:spLocks noGrp="1"/>
          </p:cNvSpPr>
          <p:nvPr>
            <p:ph type="title"/>
          </p:nvPr>
        </p:nvSpPr>
        <p:spPr/>
        <p:txBody>
          <a:bodyPr/>
          <a:lstStyle/>
          <a:p>
            <a:r>
              <a:rPr lang="en-US" dirty="0"/>
              <a:t>So much change!</a:t>
            </a:r>
          </a:p>
        </p:txBody>
      </p:sp>
      <p:sp>
        <p:nvSpPr>
          <p:cNvPr id="3" name="Content Placeholder 2">
            <a:extLst>
              <a:ext uri="{FF2B5EF4-FFF2-40B4-BE49-F238E27FC236}">
                <a16:creationId xmlns:a16="http://schemas.microsoft.com/office/drawing/2014/main" id="{002854BE-2F01-4C8C-939E-4C58700C798A}"/>
              </a:ext>
            </a:extLst>
          </p:cNvPr>
          <p:cNvSpPr>
            <a:spLocks noGrp="1"/>
          </p:cNvSpPr>
          <p:nvPr>
            <p:ph idx="1"/>
          </p:nvPr>
        </p:nvSpPr>
        <p:spPr/>
        <p:txBody>
          <a:bodyPr/>
          <a:lstStyle/>
          <a:p>
            <a:r>
              <a:rPr lang="en-US" dirty="0"/>
              <a:t>Overwhelming amount of change</a:t>
            </a:r>
          </a:p>
          <a:p>
            <a:r>
              <a:rPr lang="en-US" dirty="0"/>
              <a:t>Majority of taxpayers will see tax savings</a:t>
            </a:r>
          </a:p>
          <a:p>
            <a:r>
              <a:rPr lang="en-US" dirty="0"/>
              <a:t>Guidance still needed</a:t>
            </a:r>
          </a:p>
        </p:txBody>
      </p:sp>
      <p:sp>
        <p:nvSpPr>
          <p:cNvPr id="4" name="Footer Placeholder 3">
            <a:extLst>
              <a:ext uri="{FF2B5EF4-FFF2-40B4-BE49-F238E27FC236}">
                <a16:creationId xmlns:a16="http://schemas.microsoft.com/office/drawing/2014/main" id="{B59F0C0A-C994-4603-8932-A0E06F16ECD1}"/>
              </a:ext>
            </a:extLst>
          </p:cNvPr>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2950639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8000" dirty="0"/>
              <a:t>Thank You!</a:t>
            </a:r>
          </a:p>
        </p:txBody>
      </p:sp>
      <p:sp>
        <p:nvSpPr>
          <p:cNvPr id="6" name="Subtitle 5"/>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pPr algn="r"/>
            <a:endParaRPr lang="en-US" dirty="0"/>
          </a:p>
        </p:txBody>
      </p:sp>
    </p:spTree>
    <p:extLst>
      <p:ext uri="{BB962C8B-B14F-4D97-AF65-F5344CB8AC3E}">
        <p14:creationId xmlns:p14="http://schemas.microsoft.com/office/powerpoint/2010/main" val="2065792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C29A9-3C6F-4224-8694-E62B61A6DC37}"/>
              </a:ext>
            </a:extLst>
          </p:cNvPr>
          <p:cNvSpPr>
            <a:spLocks noGrp="1"/>
          </p:cNvSpPr>
          <p:nvPr>
            <p:ph type="title"/>
          </p:nvPr>
        </p:nvSpPr>
        <p:spPr/>
        <p:txBody>
          <a:bodyPr/>
          <a:lstStyle/>
          <a:p>
            <a:r>
              <a:rPr lang="en-US" dirty="0"/>
              <a:t>Patty </a:t>
            </a:r>
            <a:r>
              <a:rPr lang="en-US" dirty="0" err="1"/>
              <a:t>Peaslee</a:t>
            </a:r>
            <a:endParaRPr lang="en-US" dirty="0"/>
          </a:p>
        </p:txBody>
      </p:sp>
      <p:sp>
        <p:nvSpPr>
          <p:cNvPr id="3" name="Content Placeholder 2">
            <a:extLst>
              <a:ext uri="{FF2B5EF4-FFF2-40B4-BE49-F238E27FC236}">
                <a16:creationId xmlns:a16="http://schemas.microsoft.com/office/drawing/2014/main" id="{6C93973E-D3CD-46EF-8262-D5EE230E3606}"/>
              </a:ext>
            </a:extLst>
          </p:cNvPr>
          <p:cNvSpPr>
            <a:spLocks noGrp="1"/>
          </p:cNvSpPr>
          <p:nvPr>
            <p:ph idx="1"/>
          </p:nvPr>
        </p:nvSpPr>
        <p:spPr/>
        <p:txBody>
          <a:bodyPr>
            <a:noAutofit/>
          </a:bodyPr>
          <a:lstStyle/>
          <a:p>
            <a:r>
              <a:rPr lang="en-US" sz="2800" dirty="0"/>
              <a:t>Patty has been with BBSC since 2012.  She specializes in construction accounting, providing clients with financial reporting services, tax planning and return preparation, and construction industry specific consulting.  She has expertise in individual and corporate tax, as well as compiled, reviewed, and audited financial statement preparation across a wide range of industries. Patty earned her BS in Accounting with a minor in business administration from Strayer University and her MBA with a concentration in accounting from the University of Maine.  She is treasurer of the Maine chapter of CFMA and serves on their membership committee.  Additionally, she is a member of Associated Builders and Contractors of Maine, and is the current treasurer of the Brewer Economic Development Corporation.</a:t>
            </a:r>
          </a:p>
        </p:txBody>
      </p:sp>
      <p:sp>
        <p:nvSpPr>
          <p:cNvPr id="4" name="Footer Placeholder 3">
            <a:extLst>
              <a:ext uri="{FF2B5EF4-FFF2-40B4-BE49-F238E27FC236}">
                <a16:creationId xmlns:a16="http://schemas.microsoft.com/office/drawing/2014/main" id="{CF888269-FCA7-45B3-9A07-93EFF108391C}"/>
              </a:ext>
            </a:extLst>
          </p:cNvPr>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1415709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2697"/>
            <a:ext cx="10515600" cy="884601"/>
          </a:xfrm>
        </p:spPr>
        <p:txBody>
          <a:bodyPr/>
          <a:lstStyle/>
          <a:p>
            <a:r>
              <a:rPr lang="en-US" dirty="0"/>
              <a:t>Agenda</a:t>
            </a:r>
          </a:p>
        </p:txBody>
      </p:sp>
      <p:sp>
        <p:nvSpPr>
          <p:cNvPr id="3" name="Content Placeholder 2"/>
          <p:cNvSpPr>
            <a:spLocks noGrp="1"/>
          </p:cNvSpPr>
          <p:nvPr>
            <p:ph idx="1"/>
          </p:nvPr>
        </p:nvSpPr>
        <p:spPr/>
        <p:txBody>
          <a:bodyPr>
            <a:normAutofit/>
          </a:bodyPr>
          <a:lstStyle/>
          <a:p>
            <a:pPr>
              <a:lnSpc>
                <a:spcPct val="100000"/>
              </a:lnSpc>
            </a:pPr>
            <a:r>
              <a:rPr lang="en-US" dirty="0"/>
              <a:t>Tax Cut and Jobs Act</a:t>
            </a:r>
          </a:p>
          <a:p>
            <a:pPr lvl="1">
              <a:lnSpc>
                <a:spcPct val="100000"/>
              </a:lnSpc>
            </a:pPr>
            <a:r>
              <a:rPr lang="en-US" dirty="0"/>
              <a:t>Corporate tax</a:t>
            </a:r>
          </a:p>
          <a:p>
            <a:pPr lvl="1">
              <a:lnSpc>
                <a:spcPct val="100000"/>
              </a:lnSpc>
            </a:pPr>
            <a:r>
              <a:rPr lang="en-US" dirty="0"/>
              <a:t>Pass-through income </a:t>
            </a:r>
          </a:p>
          <a:p>
            <a:pPr lvl="1">
              <a:lnSpc>
                <a:spcPct val="100000"/>
              </a:lnSpc>
            </a:pPr>
            <a:r>
              <a:rPr lang="en-US" dirty="0"/>
              <a:t>General business changes</a:t>
            </a:r>
          </a:p>
          <a:p>
            <a:pPr lvl="1">
              <a:lnSpc>
                <a:spcPct val="100000"/>
              </a:lnSpc>
            </a:pPr>
            <a:r>
              <a:rPr lang="en-US" dirty="0"/>
              <a:t>Individual tax</a:t>
            </a:r>
          </a:p>
          <a:p>
            <a:pPr>
              <a:lnSpc>
                <a:spcPct val="150000"/>
              </a:lnSpc>
            </a:pPr>
            <a:r>
              <a:rPr lang="en-US" dirty="0"/>
              <a:t>Discussion Time</a:t>
            </a:r>
          </a:p>
        </p:txBody>
      </p:sp>
      <p:sp>
        <p:nvSpPr>
          <p:cNvPr id="4" name="Footer Placeholder 3"/>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2242519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Cut and Jobs Act</a:t>
            </a:r>
          </a:p>
        </p:txBody>
      </p:sp>
      <p:sp>
        <p:nvSpPr>
          <p:cNvPr id="3" name="Content Placeholder 2"/>
          <p:cNvSpPr>
            <a:spLocks noGrp="1"/>
          </p:cNvSpPr>
          <p:nvPr>
            <p:ph idx="1"/>
          </p:nvPr>
        </p:nvSpPr>
        <p:spPr/>
        <p:txBody>
          <a:bodyPr>
            <a:normAutofit lnSpcReduction="10000"/>
          </a:bodyPr>
          <a:lstStyle/>
          <a:p>
            <a:pPr>
              <a:lnSpc>
                <a:spcPct val="100000"/>
              </a:lnSpc>
            </a:pPr>
            <a:r>
              <a:rPr lang="en-US" dirty="0"/>
              <a:t>OMG!</a:t>
            </a:r>
          </a:p>
          <a:p>
            <a:pPr>
              <a:lnSpc>
                <a:spcPct val="100000"/>
              </a:lnSpc>
            </a:pPr>
            <a:r>
              <a:rPr lang="en-US" dirty="0"/>
              <a:t>Signed into law on December 22, 2017</a:t>
            </a:r>
          </a:p>
          <a:p>
            <a:pPr>
              <a:lnSpc>
                <a:spcPct val="100000"/>
              </a:lnSpc>
            </a:pPr>
            <a:r>
              <a:rPr lang="en-US" dirty="0"/>
              <a:t>Tax year beginning 1/1/18</a:t>
            </a:r>
          </a:p>
          <a:p>
            <a:pPr lvl="1">
              <a:lnSpc>
                <a:spcPct val="100000"/>
              </a:lnSpc>
            </a:pPr>
            <a:r>
              <a:rPr lang="en-US" dirty="0"/>
              <a:t>Early adjustments</a:t>
            </a:r>
          </a:p>
          <a:p>
            <a:pPr lvl="1">
              <a:lnSpc>
                <a:spcPct val="100000"/>
              </a:lnSpc>
            </a:pPr>
            <a:r>
              <a:rPr lang="en-US" dirty="0"/>
              <a:t>Bonus Depreciation – 9/27/17</a:t>
            </a:r>
          </a:p>
          <a:p>
            <a:pPr>
              <a:lnSpc>
                <a:spcPct val="100000"/>
              </a:lnSpc>
            </a:pPr>
            <a:r>
              <a:rPr lang="en-US" dirty="0"/>
              <a:t>2025 Sunset</a:t>
            </a:r>
          </a:p>
          <a:p>
            <a:pPr lvl="1">
              <a:lnSpc>
                <a:spcPct val="100000"/>
              </a:lnSpc>
            </a:pPr>
            <a:r>
              <a:rPr lang="en-US" dirty="0"/>
              <a:t>…mostly</a:t>
            </a:r>
          </a:p>
        </p:txBody>
      </p:sp>
      <p:sp>
        <p:nvSpPr>
          <p:cNvPr id="4" name="Footer Placeholder 3"/>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292128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Corporate Tax Rate</a:t>
            </a:r>
          </a:p>
        </p:txBody>
      </p:sp>
      <p:sp>
        <p:nvSpPr>
          <p:cNvPr id="6" name="Text Placeholder 5"/>
          <p:cNvSpPr>
            <a:spLocks noGrp="1"/>
          </p:cNvSpPr>
          <p:nvPr>
            <p:ph type="body" idx="1"/>
          </p:nvPr>
        </p:nvSpPr>
        <p:spPr>
          <a:xfrm>
            <a:off x="839788" y="1253319"/>
            <a:ext cx="10517476" cy="748476"/>
          </a:xfrm>
        </p:spPr>
        <p:txBody>
          <a:bodyPr/>
          <a:lstStyle/>
          <a:p>
            <a:r>
              <a:rPr lang="en-US" dirty="0"/>
              <a:t>Permanent(</a:t>
            </a:r>
            <a:r>
              <a:rPr lang="en-US" dirty="0" err="1"/>
              <a:t>ish</a:t>
            </a:r>
            <a:r>
              <a:rPr lang="en-US" dirty="0"/>
              <a:t>) change</a:t>
            </a:r>
          </a:p>
        </p:txBody>
      </p:sp>
      <p:sp>
        <p:nvSpPr>
          <p:cNvPr id="7" name="Content Placeholder 6"/>
          <p:cNvSpPr>
            <a:spLocks noGrp="1"/>
          </p:cNvSpPr>
          <p:nvPr>
            <p:ph sz="half" idx="2"/>
          </p:nvPr>
        </p:nvSpPr>
        <p:spPr>
          <a:xfrm>
            <a:off x="839788" y="2001795"/>
            <a:ext cx="5157787" cy="4187868"/>
          </a:xfrm>
        </p:spPr>
        <p:txBody>
          <a:bodyPr>
            <a:normAutofit fontScale="92500" lnSpcReduction="10000"/>
          </a:bodyPr>
          <a:lstStyle/>
          <a:p>
            <a:pPr marL="0" indent="0">
              <a:buNone/>
            </a:pPr>
            <a:r>
              <a:rPr lang="en-US" i="1" dirty="0"/>
              <a:t>Corporate Rate was:</a:t>
            </a:r>
          </a:p>
          <a:p>
            <a:pPr marL="0" indent="0">
              <a:buNone/>
            </a:pPr>
            <a:r>
              <a:rPr lang="en-US" dirty="0"/>
              <a:t>$0 - $50,000			       15%</a:t>
            </a:r>
          </a:p>
          <a:p>
            <a:pPr marL="0" indent="0">
              <a:buNone/>
            </a:pPr>
            <a:r>
              <a:rPr lang="en-US" dirty="0"/>
              <a:t>$50,001 – $75,000		       25%</a:t>
            </a:r>
          </a:p>
          <a:p>
            <a:pPr marL="0" indent="0">
              <a:buNone/>
            </a:pPr>
            <a:r>
              <a:rPr lang="en-US" dirty="0"/>
              <a:t>$75,001 - $100,000	                   34%</a:t>
            </a:r>
          </a:p>
          <a:p>
            <a:pPr marL="0" indent="0">
              <a:buNone/>
            </a:pPr>
            <a:r>
              <a:rPr lang="en-US" dirty="0"/>
              <a:t>$100,001 – $335,000	       39%</a:t>
            </a:r>
          </a:p>
          <a:p>
            <a:pPr marL="0" indent="0">
              <a:buNone/>
            </a:pPr>
            <a:r>
              <a:rPr lang="en-US" dirty="0"/>
              <a:t>$335,001 - $10,000,000	       34%</a:t>
            </a:r>
          </a:p>
          <a:p>
            <a:pPr marL="0" indent="0">
              <a:buNone/>
            </a:pPr>
            <a:r>
              <a:rPr lang="en-US" dirty="0"/>
              <a:t>$10,000,001 - $15,000,000        35%</a:t>
            </a:r>
          </a:p>
          <a:p>
            <a:pPr marL="0" indent="0">
              <a:buNone/>
            </a:pPr>
            <a:r>
              <a:rPr lang="en-US" dirty="0"/>
              <a:t>$15,000,001 - $18,333,333        38%</a:t>
            </a:r>
          </a:p>
          <a:p>
            <a:pPr marL="0" indent="0">
              <a:buNone/>
            </a:pPr>
            <a:r>
              <a:rPr lang="en-US" dirty="0"/>
              <a:t>$18,333,334 and over	       35%</a:t>
            </a:r>
          </a:p>
        </p:txBody>
      </p:sp>
      <p:sp>
        <p:nvSpPr>
          <p:cNvPr id="8" name="Content Placeholder 7"/>
          <p:cNvSpPr>
            <a:spLocks noGrp="1"/>
          </p:cNvSpPr>
          <p:nvPr>
            <p:ph sz="quarter" idx="4"/>
          </p:nvPr>
        </p:nvSpPr>
        <p:spPr>
          <a:xfrm>
            <a:off x="6172200" y="2001795"/>
            <a:ext cx="5183188" cy="4187868"/>
          </a:xfrm>
        </p:spPr>
        <p:txBody>
          <a:bodyPr/>
          <a:lstStyle/>
          <a:p>
            <a:pPr marL="0" indent="0">
              <a:buNone/>
            </a:pPr>
            <a:r>
              <a:rPr lang="en-US" i="1" dirty="0"/>
              <a:t>New Corporate Rate:</a:t>
            </a:r>
          </a:p>
          <a:p>
            <a:pPr marL="0" indent="0">
              <a:buNone/>
            </a:pPr>
            <a:endParaRPr lang="en-US" dirty="0"/>
          </a:p>
          <a:p>
            <a:pPr marL="0" indent="0" algn="ctr">
              <a:buNone/>
            </a:pPr>
            <a:endParaRPr lang="en-US" dirty="0"/>
          </a:p>
          <a:p>
            <a:pPr marL="0" indent="0" algn="ctr">
              <a:buNone/>
            </a:pPr>
            <a:r>
              <a:rPr lang="en-US" sz="5400" dirty="0"/>
              <a:t>21%</a:t>
            </a:r>
          </a:p>
          <a:p>
            <a:endParaRPr lang="en-US" dirty="0"/>
          </a:p>
        </p:txBody>
      </p:sp>
      <p:sp>
        <p:nvSpPr>
          <p:cNvPr id="4" name="Footer Placeholder 3"/>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977056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9545F-7C5E-473D-9341-30C686CA8246}"/>
              </a:ext>
            </a:extLst>
          </p:cNvPr>
          <p:cNvSpPr>
            <a:spLocks noGrp="1"/>
          </p:cNvSpPr>
          <p:nvPr>
            <p:ph type="title"/>
          </p:nvPr>
        </p:nvSpPr>
        <p:spPr/>
        <p:txBody>
          <a:bodyPr/>
          <a:lstStyle/>
          <a:p>
            <a:r>
              <a:rPr lang="en-US" dirty="0"/>
              <a:t>Corporate Tax</a:t>
            </a:r>
          </a:p>
        </p:txBody>
      </p:sp>
      <p:sp>
        <p:nvSpPr>
          <p:cNvPr id="3" name="Content Placeholder 2">
            <a:extLst>
              <a:ext uri="{FF2B5EF4-FFF2-40B4-BE49-F238E27FC236}">
                <a16:creationId xmlns:a16="http://schemas.microsoft.com/office/drawing/2014/main" id="{0E1BF023-5135-4887-B423-0EDEC23B926F}"/>
              </a:ext>
            </a:extLst>
          </p:cNvPr>
          <p:cNvSpPr>
            <a:spLocks noGrp="1"/>
          </p:cNvSpPr>
          <p:nvPr>
            <p:ph idx="1"/>
          </p:nvPr>
        </p:nvSpPr>
        <p:spPr/>
        <p:txBody>
          <a:bodyPr/>
          <a:lstStyle/>
          <a:p>
            <a:r>
              <a:rPr lang="en-US" dirty="0"/>
              <a:t>Corporate AMT is </a:t>
            </a:r>
            <a:r>
              <a:rPr lang="en-US" i="1" dirty="0"/>
              <a:t>gone</a:t>
            </a:r>
          </a:p>
          <a:p>
            <a:r>
              <a:rPr lang="en-US" dirty="0"/>
              <a:t>Blended rate for fiscal year corporations.</a:t>
            </a:r>
          </a:p>
          <a:p>
            <a:r>
              <a:rPr lang="en-US" dirty="0"/>
              <a:t>Effect on Financial Statements</a:t>
            </a:r>
          </a:p>
          <a:p>
            <a:pPr lvl="1"/>
            <a:r>
              <a:rPr lang="en-US" dirty="0"/>
              <a:t>Calculation of tax provisions</a:t>
            </a:r>
          </a:p>
          <a:p>
            <a:pPr lvl="1"/>
            <a:r>
              <a:rPr lang="en-US" dirty="0"/>
              <a:t>Deferred tax assets/liabilities remeasured</a:t>
            </a:r>
          </a:p>
        </p:txBody>
      </p:sp>
      <p:sp>
        <p:nvSpPr>
          <p:cNvPr id="4" name="Footer Placeholder 3">
            <a:extLst>
              <a:ext uri="{FF2B5EF4-FFF2-40B4-BE49-F238E27FC236}">
                <a16:creationId xmlns:a16="http://schemas.microsoft.com/office/drawing/2014/main" id="{958D76F1-36E3-4F57-BFB6-DCED5DF71A5C}"/>
              </a:ext>
            </a:extLst>
          </p:cNvPr>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4107687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276A8-DAFE-4953-9A26-EC18A8B01C9D}"/>
              </a:ext>
            </a:extLst>
          </p:cNvPr>
          <p:cNvSpPr>
            <a:spLocks noGrp="1"/>
          </p:cNvSpPr>
          <p:nvPr>
            <p:ph type="title"/>
          </p:nvPr>
        </p:nvSpPr>
        <p:spPr/>
        <p:txBody>
          <a:bodyPr/>
          <a:lstStyle/>
          <a:p>
            <a:r>
              <a:rPr lang="en-US" dirty="0"/>
              <a:t>Pass-through Income – Section 199A</a:t>
            </a:r>
          </a:p>
        </p:txBody>
      </p:sp>
      <p:sp>
        <p:nvSpPr>
          <p:cNvPr id="3" name="Content Placeholder 2">
            <a:extLst>
              <a:ext uri="{FF2B5EF4-FFF2-40B4-BE49-F238E27FC236}">
                <a16:creationId xmlns:a16="http://schemas.microsoft.com/office/drawing/2014/main" id="{8185B1F2-715F-4997-97CD-2F7CE92F5DC8}"/>
              </a:ext>
            </a:extLst>
          </p:cNvPr>
          <p:cNvSpPr>
            <a:spLocks noGrp="1"/>
          </p:cNvSpPr>
          <p:nvPr>
            <p:ph idx="1"/>
          </p:nvPr>
        </p:nvSpPr>
        <p:spPr>
          <a:xfrm>
            <a:off x="838200" y="1357298"/>
            <a:ext cx="10515600" cy="5135577"/>
          </a:xfrm>
        </p:spPr>
        <p:txBody>
          <a:bodyPr>
            <a:normAutofit/>
          </a:bodyPr>
          <a:lstStyle/>
          <a:p>
            <a:r>
              <a:rPr lang="en-US" dirty="0"/>
              <a:t>Income taxed at individual level – </a:t>
            </a:r>
            <a:r>
              <a:rPr lang="en-US" i="1" dirty="0"/>
              <a:t>No change</a:t>
            </a:r>
          </a:p>
          <a:p>
            <a:pPr lvl="1"/>
            <a:r>
              <a:rPr lang="en-US" i="1" dirty="0"/>
              <a:t>Not taxed at flat 21%</a:t>
            </a:r>
          </a:p>
          <a:p>
            <a:endParaRPr lang="en-US" sz="1000" dirty="0"/>
          </a:p>
          <a:p>
            <a:r>
              <a:rPr lang="en-US" dirty="0"/>
              <a:t>Qualified Business Income Deduction (QBID)</a:t>
            </a:r>
          </a:p>
          <a:p>
            <a:pPr lvl="1"/>
            <a:r>
              <a:rPr lang="en-US" b="1" i="1" dirty="0">
                <a:solidFill>
                  <a:srgbClr val="960000"/>
                </a:solidFill>
              </a:rPr>
              <a:t>Lesser of </a:t>
            </a:r>
            <a:r>
              <a:rPr lang="en-US" dirty="0"/>
              <a:t>20% of QBI or 20% of taxable income less capital gains</a:t>
            </a:r>
          </a:p>
          <a:p>
            <a:pPr lvl="1"/>
            <a:r>
              <a:rPr lang="en-US" dirty="0"/>
              <a:t>Subject to certain limitations</a:t>
            </a:r>
          </a:p>
          <a:p>
            <a:pPr lvl="1"/>
            <a:r>
              <a:rPr lang="en-US" dirty="0"/>
              <a:t>Ridiculously complex calculation</a:t>
            </a:r>
          </a:p>
          <a:p>
            <a:pPr lvl="1"/>
            <a:r>
              <a:rPr lang="en-US" dirty="0"/>
              <a:t>Maximum business tax of 29.6%</a:t>
            </a:r>
          </a:p>
          <a:p>
            <a:pPr marL="457200" lvl="1" indent="0">
              <a:buNone/>
            </a:pPr>
            <a:endParaRPr lang="en-US" dirty="0"/>
          </a:p>
          <a:p>
            <a:pPr lvl="1"/>
            <a:endParaRPr lang="en-US" dirty="0"/>
          </a:p>
        </p:txBody>
      </p:sp>
      <p:sp>
        <p:nvSpPr>
          <p:cNvPr id="4" name="Footer Placeholder 3">
            <a:extLst>
              <a:ext uri="{FF2B5EF4-FFF2-40B4-BE49-F238E27FC236}">
                <a16:creationId xmlns:a16="http://schemas.microsoft.com/office/drawing/2014/main" id="{BD3E0C0E-C3E7-4BD6-8E1B-0564491A41A4}"/>
              </a:ext>
            </a:extLst>
          </p:cNvPr>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2646375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276A8-DAFE-4953-9A26-EC18A8B01C9D}"/>
              </a:ext>
            </a:extLst>
          </p:cNvPr>
          <p:cNvSpPr>
            <a:spLocks noGrp="1"/>
          </p:cNvSpPr>
          <p:nvPr>
            <p:ph type="title"/>
          </p:nvPr>
        </p:nvSpPr>
        <p:spPr/>
        <p:txBody>
          <a:bodyPr/>
          <a:lstStyle/>
          <a:p>
            <a:r>
              <a:rPr lang="en-US" dirty="0"/>
              <a:t>Qualified Business Income</a:t>
            </a:r>
          </a:p>
        </p:txBody>
      </p:sp>
      <p:sp>
        <p:nvSpPr>
          <p:cNvPr id="3" name="Content Placeholder 2">
            <a:extLst>
              <a:ext uri="{FF2B5EF4-FFF2-40B4-BE49-F238E27FC236}">
                <a16:creationId xmlns:a16="http://schemas.microsoft.com/office/drawing/2014/main" id="{8185B1F2-715F-4997-97CD-2F7CE92F5DC8}"/>
              </a:ext>
            </a:extLst>
          </p:cNvPr>
          <p:cNvSpPr>
            <a:spLocks noGrp="1"/>
          </p:cNvSpPr>
          <p:nvPr>
            <p:ph idx="1"/>
          </p:nvPr>
        </p:nvSpPr>
        <p:spPr/>
        <p:txBody>
          <a:bodyPr>
            <a:normAutofit/>
          </a:bodyPr>
          <a:lstStyle/>
          <a:p>
            <a:r>
              <a:rPr lang="en-US" dirty="0"/>
              <a:t>“The net amount of </a:t>
            </a:r>
            <a:r>
              <a:rPr lang="en-US" i="1" dirty="0"/>
              <a:t>qualified</a:t>
            </a:r>
            <a:r>
              <a:rPr lang="en-US" dirty="0"/>
              <a:t> items of income, gain, deduction, and loss from any </a:t>
            </a:r>
            <a:r>
              <a:rPr lang="en-US" i="1" dirty="0"/>
              <a:t>qualified </a:t>
            </a:r>
            <a:r>
              <a:rPr lang="en-US" dirty="0"/>
              <a:t>trade or business.” - IRS</a:t>
            </a:r>
          </a:p>
          <a:p>
            <a:pPr lvl="1">
              <a:lnSpc>
                <a:spcPct val="100000"/>
              </a:lnSpc>
            </a:pPr>
            <a:r>
              <a:rPr lang="en-US" dirty="0"/>
              <a:t>Only items included in taxable income</a:t>
            </a:r>
          </a:p>
          <a:p>
            <a:pPr lvl="1">
              <a:lnSpc>
                <a:spcPct val="100000"/>
              </a:lnSpc>
            </a:pPr>
            <a:r>
              <a:rPr lang="en-US" dirty="0"/>
              <a:t>Excludes:</a:t>
            </a:r>
          </a:p>
          <a:p>
            <a:pPr lvl="2">
              <a:lnSpc>
                <a:spcPct val="100000"/>
              </a:lnSpc>
            </a:pPr>
            <a:r>
              <a:rPr lang="en-US" dirty="0"/>
              <a:t>Capital gains and losses</a:t>
            </a:r>
          </a:p>
          <a:p>
            <a:pPr lvl="2">
              <a:lnSpc>
                <a:spcPct val="100000"/>
              </a:lnSpc>
            </a:pPr>
            <a:r>
              <a:rPr lang="en-US" dirty="0"/>
              <a:t>Certain dividends</a:t>
            </a:r>
          </a:p>
          <a:p>
            <a:pPr lvl="2">
              <a:lnSpc>
                <a:spcPct val="100000"/>
              </a:lnSpc>
            </a:pPr>
            <a:r>
              <a:rPr lang="en-US" dirty="0"/>
              <a:t>Interest income</a:t>
            </a:r>
          </a:p>
          <a:p>
            <a:pPr lvl="1"/>
            <a:endParaRPr lang="en-US" dirty="0"/>
          </a:p>
        </p:txBody>
      </p:sp>
      <p:sp>
        <p:nvSpPr>
          <p:cNvPr id="4" name="Footer Placeholder 3">
            <a:extLst>
              <a:ext uri="{FF2B5EF4-FFF2-40B4-BE49-F238E27FC236}">
                <a16:creationId xmlns:a16="http://schemas.microsoft.com/office/drawing/2014/main" id="{BD3E0C0E-C3E7-4BD6-8E1B-0564491A41A4}"/>
              </a:ext>
            </a:extLst>
          </p:cNvPr>
          <p:cNvSpPr>
            <a:spLocks noGrp="1"/>
          </p:cNvSpPr>
          <p:nvPr>
            <p:ph type="ftr" sz="quarter" idx="11"/>
          </p:nvPr>
        </p:nvSpPr>
        <p:spPr/>
        <p:txBody>
          <a:bodyPr/>
          <a:lstStyle/>
          <a:p>
            <a:pPr algn="r"/>
            <a:r>
              <a:rPr lang="en-US" b="1">
                <a:solidFill>
                  <a:srgbClr val="960000"/>
                </a:solidFill>
              </a:rPr>
              <a:t>2018 Tax Update</a:t>
            </a:r>
          </a:p>
          <a:p>
            <a:pPr algn="r"/>
            <a:r>
              <a:rPr lang="en-US"/>
              <a:t>Tax Cut and Jobs Act</a:t>
            </a:r>
            <a:endParaRPr lang="en-US" dirty="0"/>
          </a:p>
        </p:txBody>
      </p:sp>
    </p:spTree>
    <p:extLst>
      <p:ext uri="{BB962C8B-B14F-4D97-AF65-F5344CB8AC3E}">
        <p14:creationId xmlns:p14="http://schemas.microsoft.com/office/powerpoint/2010/main" val="3080673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5B9BD5"/>
      </a:accent1>
      <a:accent2>
        <a:srgbClr val="990033"/>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2683</TotalTime>
  <Words>2017</Words>
  <Application>Microsoft Office PowerPoint</Application>
  <PresentationFormat>Widescreen</PresentationFormat>
  <Paragraphs>281</Paragraphs>
  <Slides>24</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Book Antiqua</vt:lpstr>
      <vt:lpstr>Calibri</vt:lpstr>
      <vt:lpstr>Calibri Light</vt:lpstr>
      <vt:lpstr>Cambria</vt:lpstr>
      <vt:lpstr>Office Theme</vt:lpstr>
      <vt:lpstr>2018 Tax Update Tax Cut and Jobs Act</vt:lpstr>
      <vt:lpstr>Justin Freeman</vt:lpstr>
      <vt:lpstr>Patty Peaslee</vt:lpstr>
      <vt:lpstr>Agenda</vt:lpstr>
      <vt:lpstr>Tax Cut and Jobs Act</vt:lpstr>
      <vt:lpstr>Corporate Tax Rate</vt:lpstr>
      <vt:lpstr>Corporate Tax</vt:lpstr>
      <vt:lpstr>Pass-through Income – Section 199A</vt:lpstr>
      <vt:lpstr>Qualified Business Income</vt:lpstr>
      <vt:lpstr>Qualified Trade or Business</vt:lpstr>
      <vt:lpstr>Section 199A Limitations</vt:lpstr>
      <vt:lpstr>Depreciation</vt:lpstr>
      <vt:lpstr>Small Contractor Threshold</vt:lpstr>
      <vt:lpstr>Net Operating Losses</vt:lpstr>
      <vt:lpstr>Interest Expense Limitations</vt:lpstr>
      <vt:lpstr>Additional Business Changes</vt:lpstr>
      <vt:lpstr>Qualified Opportunity Zones</vt:lpstr>
      <vt:lpstr>Individual Tax Rate</vt:lpstr>
      <vt:lpstr>Itemized Deductions  </vt:lpstr>
      <vt:lpstr>Itemized Deductions</vt:lpstr>
      <vt:lpstr>Additional Items for Individuals </vt:lpstr>
      <vt:lpstr>Additional Items for Individuals</vt:lpstr>
      <vt:lpstr>So much change!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Patty</dc:creator>
  <cp:lastModifiedBy>Melanie Bonnevie</cp:lastModifiedBy>
  <cp:revision>168</cp:revision>
  <cp:lastPrinted>2015-10-13T18:39:38Z</cp:lastPrinted>
  <dcterms:created xsi:type="dcterms:W3CDTF">2015-09-30T13:57:01Z</dcterms:created>
  <dcterms:modified xsi:type="dcterms:W3CDTF">2018-11-21T17:53:14Z</dcterms:modified>
</cp:coreProperties>
</file>