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4195" r:id="rId3"/>
  </p:sldMasterIdLst>
  <p:notesMasterIdLst>
    <p:notesMasterId r:id="rId25"/>
  </p:notesMasterIdLst>
  <p:handoutMasterIdLst>
    <p:handoutMasterId r:id="rId26"/>
  </p:handoutMasterIdLst>
  <p:sldIdLst>
    <p:sldId id="400" r:id="rId4"/>
    <p:sldId id="517" r:id="rId5"/>
    <p:sldId id="539" r:id="rId6"/>
    <p:sldId id="522" r:id="rId7"/>
    <p:sldId id="518" r:id="rId8"/>
    <p:sldId id="519" r:id="rId9"/>
    <p:sldId id="521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  <p:sldId id="538" r:id="rId2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FF"/>
    <a:srgbClr val="F0ECFF"/>
    <a:srgbClr val="EEECFF"/>
    <a:srgbClr val="EEEEFF"/>
    <a:srgbClr val="EEEBFF"/>
    <a:srgbClr val="006600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697" autoAdjust="0"/>
    <p:restoredTop sz="98757" autoAdjust="0"/>
  </p:normalViewPr>
  <p:slideViewPr>
    <p:cSldViewPr>
      <p:cViewPr>
        <p:scale>
          <a:sx n="40" d="100"/>
          <a:sy n="40" d="100"/>
        </p:scale>
        <p:origin x="-110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494" y="5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1CF2C-D8A1-4CB5-A996-C371C2A157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A4EACC-1404-4483-816A-E924418A609B}">
      <dgm:prSet phldrT="[Text]"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/>
            <a:t>Fraud Statistics– Fun With Numbers</a:t>
          </a:r>
          <a:endParaRPr lang="en-US" b="1" dirty="0"/>
        </a:p>
      </dgm:t>
    </dgm:pt>
    <dgm:pt modelId="{19E412EF-BAF0-4EF7-A60C-3BCFD0662030}" type="parTrans" cxnId="{95D38B00-EFE9-493A-A4EF-68BFAF25A4BD}">
      <dgm:prSet/>
      <dgm:spPr/>
      <dgm:t>
        <a:bodyPr/>
        <a:lstStyle/>
        <a:p>
          <a:endParaRPr lang="en-US"/>
        </a:p>
      </dgm:t>
    </dgm:pt>
    <dgm:pt modelId="{83657765-0C5C-4E8D-88B1-5AFD2399D39D}" type="sibTrans" cxnId="{95D38B00-EFE9-493A-A4EF-68BFAF25A4BD}">
      <dgm:prSet/>
      <dgm:spPr/>
      <dgm:t>
        <a:bodyPr/>
        <a:lstStyle/>
        <a:p>
          <a:endParaRPr lang="en-US"/>
        </a:p>
      </dgm:t>
    </dgm:pt>
    <dgm:pt modelId="{A03129B1-3284-437F-B8AC-24C3AFE290A5}">
      <dgm:prSet phldrT="[Text]"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/>
            <a:t>Check Fraud &amp; ACH Fraud</a:t>
          </a:r>
          <a:endParaRPr lang="en-US" b="1" dirty="0"/>
        </a:p>
      </dgm:t>
    </dgm:pt>
    <dgm:pt modelId="{B4D5B63C-E3E2-4572-BBC7-6C6813775616}" type="parTrans" cxnId="{CC3F9229-72CE-437E-810A-A9713CB7E5A6}">
      <dgm:prSet/>
      <dgm:spPr/>
      <dgm:t>
        <a:bodyPr/>
        <a:lstStyle/>
        <a:p>
          <a:endParaRPr lang="en-US"/>
        </a:p>
      </dgm:t>
    </dgm:pt>
    <dgm:pt modelId="{E389F8CC-1CDE-47B8-898F-2961D98ADECB}" type="sibTrans" cxnId="{CC3F9229-72CE-437E-810A-A9713CB7E5A6}">
      <dgm:prSet/>
      <dgm:spPr/>
      <dgm:t>
        <a:bodyPr/>
        <a:lstStyle/>
        <a:p>
          <a:endParaRPr lang="en-US"/>
        </a:p>
      </dgm:t>
    </dgm:pt>
    <dgm:pt modelId="{FB6223BE-FA8C-4455-B6E2-CCAF3526DEBA}">
      <dgm:prSet phldrT="[Text]"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/>
            <a:t>Your Role in Preventing Fraud</a:t>
          </a:r>
          <a:endParaRPr lang="en-US" dirty="0"/>
        </a:p>
      </dgm:t>
    </dgm:pt>
    <dgm:pt modelId="{3E384392-8492-4100-B368-72A989E58C3B}" type="parTrans" cxnId="{786FAEE5-C3F2-48A0-94F8-C98CEFDCBE23}">
      <dgm:prSet/>
      <dgm:spPr/>
      <dgm:t>
        <a:bodyPr/>
        <a:lstStyle/>
        <a:p>
          <a:endParaRPr lang="en-US"/>
        </a:p>
      </dgm:t>
    </dgm:pt>
    <dgm:pt modelId="{5CBE0ACE-90AD-4C6D-80EB-E1114C87EE9E}" type="sibTrans" cxnId="{786FAEE5-C3F2-48A0-94F8-C98CEFDCBE23}">
      <dgm:prSet/>
      <dgm:spPr/>
      <dgm:t>
        <a:bodyPr/>
        <a:lstStyle/>
        <a:p>
          <a:endParaRPr lang="en-US"/>
        </a:p>
      </dgm:t>
    </dgm:pt>
    <dgm:pt modelId="{9AF6D524-317E-4C47-ACC2-9545F1DF4F3C}">
      <dgm:prSet phldrT="[Text]"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600"/>
            </a:spcAft>
          </a:pPr>
          <a:r>
            <a:rPr lang="en-US" b="1" dirty="0" smtClean="0"/>
            <a:t>Fraud Schemes Targeting Your Organization</a:t>
          </a:r>
          <a:endParaRPr lang="en-US" dirty="0"/>
        </a:p>
      </dgm:t>
    </dgm:pt>
    <dgm:pt modelId="{0EE8FB55-4991-4333-9979-41E9B36115BE}" type="parTrans" cxnId="{E2868C7E-D968-416B-A8EB-C25CE37683B9}">
      <dgm:prSet/>
      <dgm:spPr/>
      <dgm:t>
        <a:bodyPr/>
        <a:lstStyle/>
        <a:p>
          <a:endParaRPr lang="en-US"/>
        </a:p>
      </dgm:t>
    </dgm:pt>
    <dgm:pt modelId="{248940CF-D328-4F83-83C2-64B9686DDDB6}" type="sibTrans" cxnId="{E2868C7E-D968-416B-A8EB-C25CE37683B9}">
      <dgm:prSet/>
      <dgm:spPr/>
      <dgm:t>
        <a:bodyPr/>
        <a:lstStyle/>
        <a:p>
          <a:endParaRPr lang="en-US"/>
        </a:p>
      </dgm:t>
    </dgm:pt>
    <dgm:pt modelId="{1AB48040-F160-4F2E-9EFC-A3AC035E9F9C}">
      <dgm:prSet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600"/>
            </a:spcAft>
          </a:pPr>
          <a:r>
            <a:rPr lang="en-US" b="1" dirty="0" smtClean="0"/>
            <a:t>Fraud </a:t>
          </a:r>
          <a:r>
            <a:rPr lang="en-US" b="1" dirty="0" smtClean="0"/>
            <a:t>Techniques</a:t>
          </a:r>
        </a:p>
      </dgm:t>
    </dgm:pt>
    <dgm:pt modelId="{DE000EC8-79DC-4670-A9CB-4AC1BAF5447E}" type="parTrans" cxnId="{FC2B7A33-9508-4988-8687-D36729CD2CE6}">
      <dgm:prSet/>
      <dgm:spPr/>
      <dgm:t>
        <a:bodyPr/>
        <a:lstStyle/>
        <a:p>
          <a:endParaRPr lang="en-US"/>
        </a:p>
      </dgm:t>
    </dgm:pt>
    <dgm:pt modelId="{44526F04-DB62-45CF-BD9F-4FB109A876F1}" type="sibTrans" cxnId="{FC2B7A33-9508-4988-8687-D36729CD2CE6}">
      <dgm:prSet/>
      <dgm:spPr/>
      <dgm:t>
        <a:bodyPr/>
        <a:lstStyle/>
        <a:p>
          <a:endParaRPr lang="en-US"/>
        </a:p>
      </dgm:t>
    </dgm:pt>
    <dgm:pt modelId="{CAFBCAAF-4FB2-4EE6-8E63-14D3AD70A4F2}">
      <dgm:prSet phldrT="[Text]"/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/>
            <a:t>FirstMerit Bank - Overview</a:t>
          </a:r>
          <a:endParaRPr lang="en-US" b="1" dirty="0"/>
        </a:p>
      </dgm:t>
    </dgm:pt>
    <dgm:pt modelId="{09260D72-928B-4121-A24F-B431D95C7F2B}" type="parTrans" cxnId="{970D1EE4-8BE4-4D41-A525-147AC652CA40}">
      <dgm:prSet/>
      <dgm:spPr/>
      <dgm:t>
        <a:bodyPr/>
        <a:lstStyle/>
        <a:p>
          <a:endParaRPr lang="en-US"/>
        </a:p>
      </dgm:t>
    </dgm:pt>
    <dgm:pt modelId="{ACE50401-BAE1-47C6-93D0-D583158D9CB6}" type="sibTrans" cxnId="{970D1EE4-8BE4-4D41-A525-147AC652CA40}">
      <dgm:prSet/>
      <dgm:spPr/>
      <dgm:t>
        <a:bodyPr/>
        <a:lstStyle/>
        <a:p>
          <a:endParaRPr lang="en-US"/>
        </a:p>
      </dgm:t>
    </dgm:pt>
    <dgm:pt modelId="{BA032AE5-1034-4E1F-9098-FE439CE93C6F}" type="pres">
      <dgm:prSet presAssocID="{50D1CF2C-D8A1-4CB5-A996-C371C2A157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52E1E-E5AF-471D-A969-0EA25D77FE5A}" type="pres">
      <dgm:prSet presAssocID="{CAFBCAAF-4FB2-4EE6-8E63-14D3AD70A4F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9221E-5CED-4265-BED0-D5187BE8F8CB}" type="pres">
      <dgm:prSet presAssocID="{ACE50401-BAE1-47C6-93D0-D583158D9CB6}" presName="spacer" presStyleCnt="0"/>
      <dgm:spPr/>
    </dgm:pt>
    <dgm:pt modelId="{0B5007CD-EEA4-4981-B021-153BB906495C}" type="pres">
      <dgm:prSet presAssocID="{D8A4EACC-1404-4483-816A-E924418A609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CFBF2-168C-4361-9965-B719AD27EA8B}" type="pres">
      <dgm:prSet presAssocID="{83657765-0C5C-4E8D-88B1-5AFD2399D39D}" presName="spacer" presStyleCnt="0"/>
      <dgm:spPr/>
    </dgm:pt>
    <dgm:pt modelId="{10875743-EEB6-44B9-9B3E-447AEA0483D6}" type="pres">
      <dgm:prSet presAssocID="{A03129B1-3284-437F-B8AC-24C3AFE290A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0CD56-F01F-475F-A3C3-30107D37DC02}" type="pres">
      <dgm:prSet presAssocID="{E389F8CC-1CDE-47B8-898F-2961D98ADECB}" presName="spacer" presStyleCnt="0"/>
      <dgm:spPr/>
    </dgm:pt>
    <dgm:pt modelId="{2DC7CBBC-6A4B-44B7-B73A-C222C326672C}" type="pres">
      <dgm:prSet presAssocID="{FB6223BE-FA8C-4455-B6E2-CCAF3526DEB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3CA42-7A36-4EB7-A63A-074486793393}" type="pres">
      <dgm:prSet presAssocID="{5CBE0ACE-90AD-4C6D-80EB-E1114C87EE9E}" presName="spacer" presStyleCnt="0"/>
      <dgm:spPr/>
    </dgm:pt>
    <dgm:pt modelId="{2DBBA3A9-0DC5-479F-ABEA-67BC5CC6EB13}" type="pres">
      <dgm:prSet presAssocID="{9AF6D524-317E-4C47-ACC2-9545F1DF4F3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8721-E405-4AF1-A3BE-26D69E825669}" type="pres">
      <dgm:prSet presAssocID="{248940CF-D328-4F83-83C2-64B9686DDDB6}" presName="spacer" presStyleCnt="0"/>
      <dgm:spPr/>
    </dgm:pt>
    <dgm:pt modelId="{74F80386-8B30-4DEE-B105-0FD353F9DB5F}" type="pres">
      <dgm:prSet presAssocID="{1AB48040-F160-4F2E-9EFC-A3AC035E9F9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73DE45-1851-4947-ABCC-A7880DB0BD92}" type="presOf" srcId="{A03129B1-3284-437F-B8AC-24C3AFE290A5}" destId="{10875743-EEB6-44B9-9B3E-447AEA0483D6}" srcOrd="0" destOrd="0" presId="urn:microsoft.com/office/officeart/2005/8/layout/vList2"/>
    <dgm:cxn modelId="{970D1EE4-8BE4-4D41-A525-147AC652CA40}" srcId="{50D1CF2C-D8A1-4CB5-A996-C371C2A1573E}" destId="{CAFBCAAF-4FB2-4EE6-8E63-14D3AD70A4F2}" srcOrd="0" destOrd="0" parTransId="{09260D72-928B-4121-A24F-B431D95C7F2B}" sibTransId="{ACE50401-BAE1-47C6-93D0-D583158D9CB6}"/>
    <dgm:cxn modelId="{18AD5C1E-620E-448B-A5B4-9A290742A0A0}" type="presOf" srcId="{50D1CF2C-D8A1-4CB5-A996-C371C2A1573E}" destId="{BA032AE5-1034-4E1F-9098-FE439CE93C6F}" srcOrd="0" destOrd="0" presId="urn:microsoft.com/office/officeart/2005/8/layout/vList2"/>
    <dgm:cxn modelId="{79B1F83F-6BF7-4C31-A4E7-96DEDB1981AE}" type="presOf" srcId="{CAFBCAAF-4FB2-4EE6-8E63-14D3AD70A4F2}" destId="{30352E1E-E5AF-471D-A969-0EA25D77FE5A}" srcOrd="0" destOrd="0" presId="urn:microsoft.com/office/officeart/2005/8/layout/vList2"/>
    <dgm:cxn modelId="{E706CB67-63DD-41F8-BBB6-556E3F8E8954}" type="presOf" srcId="{FB6223BE-FA8C-4455-B6E2-CCAF3526DEBA}" destId="{2DC7CBBC-6A4B-44B7-B73A-C222C326672C}" srcOrd="0" destOrd="0" presId="urn:microsoft.com/office/officeart/2005/8/layout/vList2"/>
    <dgm:cxn modelId="{CC3F9229-72CE-437E-810A-A9713CB7E5A6}" srcId="{50D1CF2C-D8A1-4CB5-A996-C371C2A1573E}" destId="{A03129B1-3284-437F-B8AC-24C3AFE290A5}" srcOrd="2" destOrd="0" parTransId="{B4D5B63C-E3E2-4572-BBC7-6C6813775616}" sibTransId="{E389F8CC-1CDE-47B8-898F-2961D98ADECB}"/>
    <dgm:cxn modelId="{95D38B00-EFE9-493A-A4EF-68BFAF25A4BD}" srcId="{50D1CF2C-D8A1-4CB5-A996-C371C2A1573E}" destId="{D8A4EACC-1404-4483-816A-E924418A609B}" srcOrd="1" destOrd="0" parTransId="{19E412EF-BAF0-4EF7-A60C-3BCFD0662030}" sibTransId="{83657765-0C5C-4E8D-88B1-5AFD2399D39D}"/>
    <dgm:cxn modelId="{F2CD29CF-6F8A-4D2D-8970-44F47F9BCF7D}" type="presOf" srcId="{9AF6D524-317E-4C47-ACC2-9545F1DF4F3C}" destId="{2DBBA3A9-0DC5-479F-ABEA-67BC5CC6EB13}" srcOrd="0" destOrd="0" presId="urn:microsoft.com/office/officeart/2005/8/layout/vList2"/>
    <dgm:cxn modelId="{2D291025-9E20-4A7E-AEB7-9056DBF735F4}" type="presOf" srcId="{1AB48040-F160-4F2E-9EFC-A3AC035E9F9C}" destId="{74F80386-8B30-4DEE-B105-0FD353F9DB5F}" srcOrd="0" destOrd="0" presId="urn:microsoft.com/office/officeart/2005/8/layout/vList2"/>
    <dgm:cxn modelId="{FC2B7A33-9508-4988-8687-D36729CD2CE6}" srcId="{50D1CF2C-D8A1-4CB5-A996-C371C2A1573E}" destId="{1AB48040-F160-4F2E-9EFC-A3AC035E9F9C}" srcOrd="5" destOrd="0" parTransId="{DE000EC8-79DC-4670-A9CB-4AC1BAF5447E}" sibTransId="{44526F04-DB62-45CF-BD9F-4FB109A876F1}"/>
    <dgm:cxn modelId="{E2868C7E-D968-416B-A8EB-C25CE37683B9}" srcId="{50D1CF2C-D8A1-4CB5-A996-C371C2A1573E}" destId="{9AF6D524-317E-4C47-ACC2-9545F1DF4F3C}" srcOrd="4" destOrd="0" parTransId="{0EE8FB55-4991-4333-9979-41E9B36115BE}" sibTransId="{248940CF-D328-4F83-83C2-64B9686DDDB6}"/>
    <dgm:cxn modelId="{786FAEE5-C3F2-48A0-94F8-C98CEFDCBE23}" srcId="{50D1CF2C-D8A1-4CB5-A996-C371C2A1573E}" destId="{FB6223BE-FA8C-4455-B6E2-CCAF3526DEBA}" srcOrd="3" destOrd="0" parTransId="{3E384392-8492-4100-B368-72A989E58C3B}" sibTransId="{5CBE0ACE-90AD-4C6D-80EB-E1114C87EE9E}"/>
    <dgm:cxn modelId="{5F27C29B-591D-4D0F-86A2-812571A85240}" type="presOf" srcId="{D8A4EACC-1404-4483-816A-E924418A609B}" destId="{0B5007CD-EEA4-4981-B021-153BB906495C}" srcOrd="0" destOrd="0" presId="urn:microsoft.com/office/officeart/2005/8/layout/vList2"/>
    <dgm:cxn modelId="{16787E04-D52E-41B6-88AE-03547D4FBE54}" type="presParOf" srcId="{BA032AE5-1034-4E1F-9098-FE439CE93C6F}" destId="{30352E1E-E5AF-471D-A969-0EA25D77FE5A}" srcOrd="0" destOrd="0" presId="urn:microsoft.com/office/officeart/2005/8/layout/vList2"/>
    <dgm:cxn modelId="{8531805E-9380-4A4A-881A-CBA0B2D03B6B}" type="presParOf" srcId="{BA032AE5-1034-4E1F-9098-FE439CE93C6F}" destId="{7809221E-5CED-4265-BED0-D5187BE8F8CB}" srcOrd="1" destOrd="0" presId="urn:microsoft.com/office/officeart/2005/8/layout/vList2"/>
    <dgm:cxn modelId="{28E20699-7394-485C-9F53-458B7D1A627B}" type="presParOf" srcId="{BA032AE5-1034-4E1F-9098-FE439CE93C6F}" destId="{0B5007CD-EEA4-4981-B021-153BB906495C}" srcOrd="2" destOrd="0" presId="urn:microsoft.com/office/officeart/2005/8/layout/vList2"/>
    <dgm:cxn modelId="{4DB9C2C9-1728-4ABB-BFCD-4895FF790328}" type="presParOf" srcId="{BA032AE5-1034-4E1F-9098-FE439CE93C6F}" destId="{66DCFBF2-168C-4361-9965-B719AD27EA8B}" srcOrd="3" destOrd="0" presId="urn:microsoft.com/office/officeart/2005/8/layout/vList2"/>
    <dgm:cxn modelId="{352A3915-6F96-4E37-A3A4-5B5489371FF1}" type="presParOf" srcId="{BA032AE5-1034-4E1F-9098-FE439CE93C6F}" destId="{10875743-EEB6-44B9-9B3E-447AEA0483D6}" srcOrd="4" destOrd="0" presId="urn:microsoft.com/office/officeart/2005/8/layout/vList2"/>
    <dgm:cxn modelId="{95594970-A709-481C-80C1-BED30E48A705}" type="presParOf" srcId="{BA032AE5-1034-4E1F-9098-FE439CE93C6F}" destId="{E430CD56-F01F-475F-A3C3-30107D37DC02}" srcOrd="5" destOrd="0" presId="urn:microsoft.com/office/officeart/2005/8/layout/vList2"/>
    <dgm:cxn modelId="{4421BFF2-B625-4B71-9673-F8786B0A7316}" type="presParOf" srcId="{BA032AE5-1034-4E1F-9098-FE439CE93C6F}" destId="{2DC7CBBC-6A4B-44B7-B73A-C222C326672C}" srcOrd="6" destOrd="0" presId="urn:microsoft.com/office/officeart/2005/8/layout/vList2"/>
    <dgm:cxn modelId="{16FCD2AD-1490-47CC-853A-219981295507}" type="presParOf" srcId="{BA032AE5-1034-4E1F-9098-FE439CE93C6F}" destId="{1343CA42-7A36-4EB7-A63A-074486793393}" srcOrd="7" destOrd="0" presId="urn:microsoft.com/office/officeart/2005/8/layout/vList2"/>
    <dgm:cxn modelId="{49E37D3A-D31F-4A4F-A72F-ECE2E811C89A}" type="presParOf" srcId="{BA032AE5-1034-4E1F-9098-FE439CE93C6F}" destId="{2DBBA3A9-0DC5-479F-ABEA-67BC5CC6EB13}" srcOrd="8" destOrd="0" presId="urn:microsoft.com/office/officeart/2005/8/layout/vList2"/>
    <dgm:cxn modelId="{25B90F0E-54E2-44D2-9C2C-90CB44417EEC}" type="presParOf" srcId="{BA032AE5-1034-4E1F-9098-FE439CE93C6F}" destId="{91CF8721-E405-4AF1-A3BE-26D69E825669}" srcOrd="9" destOrd="0" presId="urn:microsoft.com/office/officeart/2005/8/layout/vList2"/>
    <dgm:cxn modelId="{216A606F-6C70-4380-84F6-5126833665B2}" type="presParOf" srcId="{BA032AE5-1034-4E1F-9098-FE439CE93C6F}" destId="{74F80386-8B30-4DEE-B105-0FD353F9DB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52E1E-E5AF-471D-A969-0EA25D77FE5A}">
      <dsp:nvSpPr>
        <dsp:cNvPr id="0" name=""/>
        <dsp:cNvSpPr/>
      </dsp:nvSpPr>
      <dsp:spPr>
        <a:xfrm>
          <a:off x="0" y="406599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FirstMerit Bank - Overview</a:t>
          </a:r>
          <a:endParaRPr lang="en-US" sz="2100" b="1" kern="1200" dirty="0"/>
        </a:p>
      </dsp:txBody>
      <dsp:txXfrm>
        <a:off x="23988" y="430587"/>
        <a:ext cx="6048024" cy="443423"/>
      </dsp:txXfrm>
    </dsp:sp>
    <dsp:sp modelId="{0B5007CD-EEA4-4981-B021-153BB906495C}">
      <dsp:nvSpPr>
        <dsp:cNvPr id="0" name=""/>
        <dsp:cNvSpPr/>
      </dsp:nvSpPr>
      <dsp:spPr>
        <a:xfrm>
          <a:off x="0" y="958479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Fraud Statistics– Fun With Numbers</a:t>
          </a:r>
          <a:endParaRPr lang="en-US" sz="2100" b="1" kern="1200" dirty="0"/>
        </a:p>
      </dsp:txBody>
      <dsp:txXfrm>
        <a:off x="23988" y="982467"/>
        <a:ext cx="6048024" cy="443423"/>
      </dsp:txXfrm>
    </dsp:sp>
    <dsp:sp modelId="{10875743-EEB6-44B9-9B3E-447AEA0483D6}">
      <dsp:nvSpPr>
        <dsp:cNvPr id="0" name=""/>
        <dsp:cNvSpPr/>
      </dsp:nvSpPr>
      <dsp:spPr>
        <a:xfrm>
          <a:off x="0" y="1510359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Check Fraud &amp; ACH Fraud</a:t>
          </a:r>
          <a:endParaRPr lang="en-US" sz="2100" b="1" kern="1200" dirty="0"/>
        </a:p>
      </dsp:txBody>
      <dsp:txXfrm>
        <a:off x="23988" y="1534347"/>
        <a:ext cx="6048024" cy="443423"/>
      </dsp:txXfrm>
    </dsp:sp>
    <dsp:sp modelId="{2DC7CBBC-6A4B-44B7-B73A-C222C326672C}">
      <dsp:nvSpPr>
        <dsp:cNvPr id="0" name=""/>
        <dsp:cNvSpPr/>
      </dsp:nvSpPr>
      <dsp:spPr>
        <a:xfrm>
          <a:off x="0" y="2062239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Your Role in Preventing Fraud</a:t>
          </a:r>
          <a:endParaRPr lang="en-US" sz="2100" kern="1200" dirty="0"/>
        </a:p>
      </dsp:txBody>
      <dsp:txXfrm>
        <a:off x="23988" y="2086227"/>
        <a:ext cx="6048024" cy="443423"/>
      </dsp:txXfrm>
    </dsp:sp>
    <dsp:sp modelId="{2DBBA3A9-0DC5-479F-ABEA-67BC5CC6EB13}">
      <dsp:nvSpPr>
        <dsp:cNvPr id="0" name=""/>
        <dsp:cNvSpPr/>
      </dsp:nvSpPr>
      <dsp:spPr>
        <a:xfrm>
          <a:off x="0" y="2614119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100" b="1" kern="1200" dirty="0" smtClean="0"/>
            <a:t>Fraud Schemes Targeting Your Organization</a:t>
          </a:r>
          <a:endParaRPr lang="en-US" sz="2100" kern="1200" dirty="0"/>
        </a:p>
      </dsp:txBody>
      <dsp:txXfrm>
        <a:off x="23988" y="2638107"/>
        <a:ext cx="6048024" cy="443423"/>
      </dsp:txXfrm>
    </dsp:sp>
    <dsp:sp modelId="{74F80386-8B30-4DEE-B105-0FD353F9DB5F}">
      <dsp:nvSpPr>
        <dsp:cNvPr id="0" name=""/>
        <dsp:cNvSpPr/>
      </dsp:nvSpPr>
      <dsp:spPr>
        <a:xfrm>
          <a:off x="0" y="3166000"/>
          <a:ext cx="6096000" cy="491399"/>
        </a:xfrm>
        <a:prstGeom prst="round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100" b="1" kern="1200" dirty="0" smtClean="0"/>
            <a:t>Fraud </a:t>
          </a:r>
          <a:r>
            <a:rPr lang="en-US" sz="2100" b="1" kern="1200" dirty="0" smtClean="0"/>
            <a:t>Techniques</a:t>
          </a:r>
        </a:p>
      </dsp:txBody>
      <dsp:txXfrm>
        <a:off x="23988" y="3189988"/>
        <a:ext cx="6048024" cy="44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 algn="l" defTabSz="922338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/>
            </a:lvl1pPr>
          </a:lstStyle>
          <a:p>
            <a:pPr>
              <a:defRPr/>
            </a:pPr>
            <a:fld id="{5128A12B-B347-42F6-8B88-36EAC59EE95F}" type="datetime8">
              <a:rPr lang="en-US"/>
              <a:pPr>
                <a:defRPr/>
              </a:pPr>
              <a:t>3/17/2014 11:13 AM</a:t>
            </a:fld>
            <a:endParaRPr lang="en-US" dirty="0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 algn="l" defTabSz="922338">
              <a:defRPr sz="1100"/>
            </a:lvl1pPr>
          </a:lstStyle>
          <a:p>
            <a:pPr>
              <a:defRPr/>
            </a:pPr>
            <a:r>
              <a:rPr lang="en-US" dirty="0"/>
              <a:t>firstmeritcs\Nov 2006 IR Presentation\FirstMerit Investor Presentation - GS Revision v9 New Format.ppt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/>
            </a:lvl1pPr>
          </a:lstStyle>
          <a:p>
            <a:pPr>
              <a:defRPr/>
            </a:pPr>
            <a:fld id="{EBE27718-B9FE-4CE6-A0B9-064038833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 algn="l" defTabSz="922338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/>
            </a:lvl1pPr>
          </a:lstStyle>
          <a:p>
            <a:pPr>
              <a:defRPr/>
            </a:pPr>
            <a:fld id="{81C2B4C7-4510-4975-98F4-74D540CA08BB}" type="datetime8">
              <a:rPr lang="en-US"/>
              <a:pPr>
                <a:defRPr/>
              </a:pPr>
              <a:t>3/17/2014 11:13 AM</a:t>
            </a:fld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 algn="l" defTabSz="922338">
              <a:defRPr sz="1100"/>
            </a:lvl1pPr>
          </a:lstStyle>
          <a:p>
            <a:pPr>
              <a:defRPr/>
            </a:pPr>
            <a:r>
              <a:rPr lang="en-US" dirty="0"/>
              <a:t>firstmeritcs\Nov 2006 IR Presentation\FirstMerit Investor Presentation - GS Revision v9 New Format.ppt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/>
            </a:lvl1pPr>
          </a:lstStyle>
          <a:p>
            <a:pPr>
              <a:defRPr/>
            </a:pPr>
            <a:fld id="{78B4329D-2515-4EC4-ADF1-2FF3C13DE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4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D191E-AE18-42E1-B69F-4DDF28809E5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D5C8B-7E63-4B05-9A4B-7CAC822B01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5F32A-2E4C-44AE-B52D-05AFEE3D1AE0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Accomplish market leadership through a Super Community Banking Model which includes a close partnership between banker and client and a full line of business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86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>
            <a:spLocks/>
          </p:cNvSpPr>
          <p:nvPr/>
        </p:nvSpPr>
        <p:spPr bwMode="auto">
          <a:xfrm>
            <a:off x="2322513" y="-19050"/>
            <a:ext cx="6897687" cy="6884988"/>
          </a:xfrm>
          <a:custGeom>
            <a:avLst/>
            <a:gdLst/>
            <a:ahLst/>
            <a:cxnLst>
              <a:cxn ang="0">
                <a:pos x="4297" y="4332"/>
              </a:cxn>
              <a:cxn ang="0">
                <a:pos x="4285" y="0"/>
              </a:cxn>
              <a:cxn ang="0">
                <a:pos x="769" y="0"/>
              </a:cxn>
              <a:cxn ang="0">
                <a:pos x="494" y="1118"/>
              </a:cxn>
              <a:cxn ang="0">
                <a:pos x="313" y="2172"/>
              </a:cxn>
              <a:cxn ang="0">
                <a:pos x="169" y="3228"/>
              </a:cxn>
              <a:cxn ang="0">
                <a:pos x="25" y="4188"/>
              </a:cxn>
              <a:cxn ang="0">
                <a:pos x="0" y="4337"/>
              </a:cxn>
              <a:cxn ang="0">
                <a:pos x="4297" y="4332"/>
              </a:cxn>
            </a:cxnLst>
            <a:rect l="0" t="0" r="r" b="b"/>
            <a:pathLst>
              <a:path w="4297" h="4337">
                <a:moveTo>
                  <a:pt x="4297" y="4332"/>
                </a:moveTo>
                <a:lnTo>
                  <a:pt x="4285" y="0"/>
                </a:lnTo>
                <a:lnTo>
                  <a:pt x="769" y="0"/>
                </a:lnTo>
                <a:lnTo>
                  <a:pt x="494" y="1118"/>
                </a:lnTo>
                <a:lnTo>
                  <a:pt x="313" y="2172"/>
                </a:lnTo>
                <a:lnTo>
                  <a:pt x="169" y="3228"/>
                </a:lnTo>
                <a:lnTo>
                  <a:pt x="25" y="4188"/>
                </a:lnTo>
                <a:lnTo>
                  <a:pt x="0" y="4337"/>
                </a:lnTo>
                <a:lnTo>
                  <a:pt x="4297" y="4332"/>
                </a:lnTo>
                <a:close/>
              </a:path>
            </a:pathLst>
          </a:custGeom>
          <a:solidFill>
            <a:srgbClr val="EDEB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2362200" y="-85725"/>
            <a:ext cx="1247775" cy="6969125"/>
          </a:xfrm>
          <a:custGeom>
            <a:avLst/>
            <a:gdLst/>
            <a:ahLst/>
            <a:cxnLst>
              <a:cxn ang="0">
                <a:pos x="786" y="0"/>
              </a:cxn>
              <a:cxn ang="0">
                <a:pos x="653" y="485"/>
              </a:cxn>
              <a:cxn ang="0">
                <a:pos x="496" y="1078"/>
              </a:cxn>
              <a:cxn ang="0">
                <a:pos x="332" y="1894"/>
              </a:cxn>
              <a:cxn ang="0">
                <a:pos x="219" y="2607"/>
              </a:cxn>
              <a:cxn ang="0">
                <a:pos x="0" y="4390"/>
              </a:cxn>
            </a:cxnLst>
            <a:rect l="0" t="0" r="r" b="b"/>
            <a:pathLst>
              <a:path w="786" h="4390">
                <a:moveTo>
                  <a:pt x="786" y="0"/>
                </a:moveTo>
                <a:cubicBezTo>
                  <a:pt x="763" y="81"/>
                  <a:pt x="701" y="305"/>
                  <a:pt x="653" y="485"/>
                </a:cubicBezTo>
                <a:cubicBezTo>
                  <a:pt x="605" y="665"/>
                  <a:pt x="549" y="843"/>
                  <a:pt x="496" y="1078"/>
                </a:cubicBezTo>
                <a:cubicBezTo>
                  <a:pt x="443" y="1312"/>
                  <a:pt x="378" y="1639"/>
                  <a:pt x="332" y="1894"/>
                </a:cubicBezTo>
                <a:cubicBezTo>
                  <a:pt x="286" y="2149"/>
                  <a:pt x="274" y="2191"/>
                  <a:pt x="219" y="2607"/>
                </a:cubicBezTo>
                <a:cubicBezTo>
                  <a:pt x="164" y="3023"/>
                  <a:pt x="36" y="4093"/>
                  <a:pt x="0" y="4390"/>
                </a:cubicBezTo>
              </a:path>
            </a:pathLst>
          </a:custGeom>
          <a:noFill/>
          <a:ln w="104775" cap="flat" cmpd="sng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886200"/>
            <a:ext cx="472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AA5-1024-4EBE-BCE0-0B712B48B6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63636-7543-44A2-89E3-8DF584800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1676400"/>
            <a:ext cx="18669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676400"/>
            <a:ext cx="54483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3A525-07E9-4718-82E7-2F4A3D135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6764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719263" y="2484438"/>
            <a:ext cx="7424737" cy="3382962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B47CA-678D-49CA-97DE-6A461B634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6764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19263" y="2484438"/>
            <a:ext cx="7424737" cy="3382962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F3566-975A-42A7-A58E-61FE8F3A6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86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2322513" y="-19050"/>
            <a:ext cx="6897687" cy="6884988"/>
          </a:xfrm>
          <a:custGeom>
            <a:avLst/>
            <a:gdLst/>
            <a:ahLst/>
            <a:cxnLst>
              <a:cxn ang="0">
                <a:pos x="4297" y="4332"/>
              </a:cxn>
              <a:cxn ang="0">
                <a:pos x="4285" y="0"/>
              </a:cxn>
              <a:cxn ang="0">
                <a:pos x="769" y="0"/>
              </a:cxn>
              <a:cxn ang="0">
                <a:pos x="494" y="1118"/>
              </a:cxn>
              <a:cxn ang="0">
                <a:pos x="313" y="2172"/>
              </a:cxn>
              <a:cxn ang="0">
                <a:pos x="169" y="3228"/>
              </a:cxn>
              <a:cxn ang="0">
                <a:pos x="25" y="4188"/>
              </a:cxn>
              <a:cxn ang="0">
                <a:pos x="0" y="4337"/>
              </a:cxn>
              <a:cxn ang="0">
                <a:pos x="4297" y="4332"/>
              </a:cxn>
            </a:cxnLst>
            <a:rect l="0" t="0" r="r" b="b"/>
            <a:pathLst>
              <a:path w="4297" h="4337">
                <a:moveTo>
                  <a:pt x="4297" y="4332"/>
                </a:moveTo>
                <a:lnTo>
                  <a:pt x="4285" y="0"/>
                </a:lnTo>
                <a:lnTo>
                  <a:pt x="769" y="0"/>
                </a:lnTo>
                <a:lnTo>
                  <a:pt x="494" y="1118"/>
                </a:lnTo>
                <a:lnTo>
                  <a:pt x="313" y="2172"/>
                </a:lnTo>
                <a:lnTo>
                  <a:pt x="169" y="3228"/>
                </a:lnTo>
                <a:lnTo>
                  <a:pt x="25" y="4188"/>
                </a:lnTo>
                <a:lnTo>
                  <a:pt x="0" y="4337"/>
                </a:lnTo>
                <a:lnTo>
                  <a:pt x="4297" y="4332"/>
                </a:lnTo>
                <a:close/>
              </a:path>
            </a:pathLst>
          </a:custGeom>
          <a:solidFill>
            <a:srgbClr val="EDEB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362200" y="-85725"/>
            <a:ext cx="1247775" cy="6969125"/>
          </a:xfrm>
          <a:custGeom>
            <a:avLst/>
            <a:gdLst/>
            <a:ahLst/>
            <a:cxnLst>
              <a:cxn ang="0">
                <a:pos x="786" y="0"/>
              </a:cxn>
              <a:cxn ang="0">
                <a:pos x="653" y="485"/>
              </a:cxn>
              <a:cxn ang="0">
                <a:pos x="496" y="1078"/>
              </a:cxn>
              <a:cxn ang="0">
                <a:pos x="332" y="1894"/>
              </a:cxn>
              <a:cxn ang="0">
                <a:pos x="219" y="2607"/>
              </a:cxn>
              <a:cxn ang="0">
                <a:pos x="0" y="4390"/>
              </a:cxn>
            </a:cxnLst>
            <a:rect l="0" t="0" r="r" b="b"/>
            <a:pathLst>
              <a:path w="786" h="4390">
                <a:moveTo>
                  <a:pt x="786" y="0"/>
                </a:moveTo>
                <a:cubicBezTo>
                  <a:pt x="763" y="81"/>
                  <a:pt x="701" y="305"/>
                  <a:pt x="653" y="485"/>
                </a:cubicBezTo>
                <a:cubicBezTo>
                  <a:pt x="605" y="665"/>
                  <a:pt x="549" y="843"/>
                  <a:pt x="496" y="1078"/>
                </a:cubicBezTo>
                <a:cubicBezTo>
                  <a:pt x="443" y="1312"/>
                  <a:pt x="378" y="1639"/>
                  <a:pt x="332" y="1894"/>
                </a:cubicBezTo>
                <a:cubicBezTo>
                  <a:pt x="286" y="2149"/>
                  <a:pt x="274" y="2191"/>
                  <a:pt x="219" y="2607"/>
                </a:cubicBezTo>
                <a:cubicBezTo>
                  <a:pt x="164" y="3023"/>
                  <a:pt x="36" y="4093"/>
                  <a:pt x="0" y="4390"/>
                </a:cubicBezTo>
              </a:path>
            </a:pathLst>
          </a:custGeom>
          <a:noFill/>
          <a:ln w="104775" cap="flat" cmpd="sng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57600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886200"/>
            <a:ext cx="472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A149-2E78-470E-A449-080ED8CB0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B6415-B021-4A01-9137-0D9081831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2C21-DE07-4A99-91D9-176B71A2B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9263" y="2484438"/>
            <a:ext cx="3635375" cy="338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7038" y="2484438"/>
            <a:ext cx="3636962" cy="338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F168-1FA4-4F15-BD7D-AC592F411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611D0-91BD-44CD-9EA3-2F2C90EEB9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1230-BB0B-48A4-B04D-07B9BFD26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EC8A1-FCFB-4695-BC53-17079E519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8413-69C8-4F69-B300-9B3AB0D36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B01D-5040-45F5-9C1F-1AF0CB88E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F1A9-B72C-4316-B325-AB6DCD726F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9C9BA-3173-43A1-8A21-6F024AB40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1676400"/>
            <a:ext cx="18669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676400"/>
            <a:ext cx="54483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9E560-4559-4908-BE0D-AE0BBBD67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5FB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1664-24BC-4F1C-A203-FFC1E1140414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91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168514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168514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B220-A79A-4F9D-8B05-028ED73F7CB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586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459554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45955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C735-127B-4EF1-B8D0-2504A278C14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72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B2EE-323D-4733-B518-0A6C9C59269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45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7FB3-6BD0-4A8A-BC29-127131E4B9B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8669B-254F-41CA-9EE0-277F65D72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35451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93495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165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F589E-BC33-4564-9D16-356613CCC56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97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1600201"/>
            <a:ext cx="8042276" cy="422207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D7AF-8F69-4433-A832-993D7794476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33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4616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4616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8995-91E8-40E7-88AC-B0D4E72087A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9263" y="2484438"/>
            <a:ext cx="3635375" cy="338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7038" y="2484438"/>
            <a:ext cx="3636962" cy="338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1512-28D4-4F8B-BC5A-52489F8121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29FB5-67F4-405A-966F-CB939FDC6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E869-0518-4453-945E-2765E14A5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0923-ABDC-4056-978D-4B1DD4D31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452D-AE76-401F-B4C6-257ACBC275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7BBF-6447-4482-A16F-7A7603657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6764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9263" y="2484438"/>
            <a:ext cx="7424737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914400" y="6350000"/>
            <a:ext cx="8228013" cy="508000"/>
          </a:xfrm>
          <a:prstGeom prst="rect">
            <a:avLst/>
          </a:prstGeom>
          <a:solidFill>
            <a:srgbClr val="EDEB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860425" y="-47625"/>
            <a:ext cx="1301750" cy="6929438"/>
          </a:xfrm>
          <a:custGeom>
            <a:avLst/>
            <a:gdLst/>
            <a:ahLst/>
            <a:cxnLst>
              <a:cxn ang="0">
                <a:pos x="878" y="0"/>
              </a:cxn>
              <a:cxn ang="0">
                <a:pos x="725" y="427"/>
              </a:cxn>
              <a:cxn ang="0">
                <a:pos x="557" y="1013"/>
              </a:cxn>
              <a:cxn ang="0">
                <a:pos x="381" y="1821"/>
              </a:cxn>
              <a:cxn ang="0">
                <a:pos x="260" y="2527"/>
              </a:cxn>
              <a:cxn ang="0">
                <a:pos x="0" y="4320"/>
              </a:cxn>
            </a:cxnLst>
            <a:rect l="0" t="0" r="r" b="b"/>
            <a:pathLst>
              <a:path w="878" h="4320">
                <a:moveTo>
                  <a:pt x="878" y="0"/>
                </a:moveTo>
                <a:cubicBezTo>
                  <a:pt x="828" y="129"/>
                  <a:pt x="778" y="258"/>
                  <a:pt x="725" y="427"/>
                </a:cubicBezTo>
                <a:cubicBezTo>
                  <a:pt x="672" y="596"/>
                  <a:pt x="614" y="781"/>
                  <a:pt x="557" y="1013"/>
                </a:cubicBezTo>
                <a:cubicBezTo>
                  <a:pt x="500" y="1245"/>
                  <a:pt x="430" y="1569"/>
                  <a:pt x="381" y="1821"/>
                </a:cubicBezTo>
                <a:cubicBezTo>
                  <a:pt x="332" y="2073"/>
                  <a:pt x="323" y="2111"/>
                  <a:pt x="260" y="2527"/>
                </a:cubicBezTo>
                <a:cubicBezTo>
                  <a:pt x="197" y="2943"/>
                  <a:pt x="98" y="3631"/>
                  <a:pt x="0" y="4320"/>
                </a:cubicBezTo>
              </a:path>
            </a:pathLst>
          </a:custGeom>
          <a:noFill/>
          <a:ln w="104775" cap="flat" cmpd="sng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7AE4E4-14EB-4F33-8AD3-0ED718120C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8" descr="FirstMeri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469900"/>
            <a:ext cx="13747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  <p:sldLayoutId id="214748418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Font typeface="Arial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6764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9263" y="2484438"/>
            <a:ext cx="7424737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914400" y="6350000"/>
            <a:ext cx="8228013" cy="508000"/>
          </a:xfrm>
          <a:prstGeom prst="rect">
            <a:avLst/>
          </a:prstGeom>
          <a:solidFill>
            <a:srgbClr val="EDEB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72421" name="Freeform 5"/>
          <p:cNvSpPr>
            <a:spLocks/>
          </p:cNvSpPr>
          <p:nvPr/>
        </p:nvSpPr>
        <p:spPr bwMode="auto">
          <a:xfrm>
            <a:off x="860425" y="-47625"/>
            <a:ext cx="1301750" cy="6929438"/>
          </a:xfrm>
          <a:custGeom>
            <a:avLst/>
            <a:gdLst/>
            <a:ahLst/>
            <a:cxnLst>
              <a:cxn ang="0">
                <a:pos x="878" y="0"/>
              </a:cxn>
              <a:cxn ang="0">
                <a:pos x="725" y="427"/>
              </a:cxn>
              <a:cxn ang="0">
                <a:pos x="557" y="1013"/>
              </a:cxn>
              <a:cxn ang="0">
                <a:pos x="381" y="1821"/>
              </a:cxn>
              <a:cxn ang="0">
                <a:pos x="260" y="2527"/>
              </a:cxn>
              <a:cxn ang="0">
                <a:pos x="0" y="4320"/>
              </a:cxn>
            </a:cxnLst>
            <a:rect l="0" t="0" r="r" b="b"/>
            <a:pathLst>
              <a:path w="878" h="4320">
                <a:moveTo>
                  <a:pt x="878" y="0"/>
                </a:moveTo>
                <a:cubicBezTo>
                  <a:pt x="828" y="129"/>
                  <a:pt x="778" y="258"/>
                  <a:pt x="725" y="427"/>
                </a:cubicBezTo>
                <a:cubicBezTo>
                  <a:pt x="672" y="596"/>
                  <a:pt x="614" y="781"/>
                  <a:pt x="557" y="1013"/>
                </a:cubicBezTo>
                <a:cubicBezTo>
                  <a:pt x="500" y="1245"/>
                  <a:pt x="430" y="1569"/>
                  <a:pt x="381" y="1821"/>
                </a:cubicBezTo>
                <a:cubicBezTo>
                  <a:pt x="332" y="2073"/>
                  <a:pt x="323" y="2111"/>
                  <a:pt x="260" y="2527"/>
                </a:cubicBezTo>
                <a:cubicBezTo>
                  <a:pt x="197" y="2943"/>
                  <a:pt x="98" y="3631"/>
                  <a:pt x="0" y="4320"/>
                </a:cubicBezTo>
              </a:path>
            </a:pathLst>
          </a:custGeom>
          <a:noFill/>
          <a:ln w="104775" cap="flat" cmpd="sng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72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397E85-03DF-4FBB-9C33-D4164716C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7" descr="FirstMeri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469900"/>
            <a:ext cx="13747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99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Font typeface="Arial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393700"/>
            <a:ext cx="80422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470525" y="6516688"/>
            <a:ext cx="947738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E2A6455-4DCD-4102-9A1A-30005FBBB19A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3/17/2014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169025"/>
            <a:ext cx="3560763" cy="588963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3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0B5E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0B5EB5"/>
          </a:solidFill>
          <a:latin typeface="News Gothic MT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chemeClr val="bg2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084788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084788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4C9EF4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6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657600"/>
            <a:ext cx="5943600" cy="1752600"/>
          </a:xfrm>
        </p:spPr>
        <p:txBody>
          <a:bodyPr/>
          <a:lstStyle/>
          <a:p>
            <a:pPr eaLnBrk="1" hangingPunct="1"/>
            <a:r>
              <a:rPr lang="en-US" sz="2500" b="1" dirty="0" smtClean="0">
                <a:solidFill>
                  <a:srgbClr val="996600"/>
                </a:solidFill>
              </a:rPr>
              <a:t>The Fraud-Fighting Tools</a:t>
            </a:r>
          </a:p>
          <a:p>
            <a:pPr eaLnBrk="1" hangingPunct="1"/>
            <a:r>
              <a:rPr lang="en-US" sz="2500" b="1" dirty="0" smtClean="0">
                <a:solidFill>
                  <a:srgbClr val="996600"/>
                </a:solidFill>
              </a:rPr>
              <a:t>of Treasury Management</a:t>
            </a:r>
            <a:endParaRPr lang="en-US" b="1" dirty="0" smtClean="0">
              <a:solidFill>
                <a:srgbClr val="996600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0" y="3505200"/>
            <a:ext cx="59436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048000" y="5638800"/>
            <a:ext cx="59436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20568" y="48768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 smtClean="0"/>
              <a:t>Helping You Limit Your Fraud Exposure</a:t>
            </a:r>
            <a:endParaRPr lang="en-US" sz="1800" b="1" dirty="0"/>
          </a:p>
        </p:txBody>
      </p:sp>
      <p:pic>
        <p:nvPicPr>
          <p:cNvPr id="5126" name="Picture 11" descr="FirstMer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225" y="1752600"/>
            <a:ext cx="4270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76600" y="5867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Ryan Yeater, Vice President</a:t>
            </a:r>
          </a:p>
          <a:p>
            <a:r>
              <a:rPr lang="en-US" dirty="0" smtClean="0"/>
              <a:t>Susan Hoffman, CTP, Vice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Reverse Positive Pay (Client-Match)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Organization does not create an electronic check file.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All checks are presented for payment against the account.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Organization works on a ‘prior-day’ basis to match bank postings against internal postings.</a:t>
            </a:r>
          </a:p>
          <a:p>
            <a:pPr lvl="2" eaLnBrk="1" hangingPunct="1">
              <a:buFont typeface="Wingdings" pitchFamily="2" charset="2"/>
              <a:buChar char=""/>
            </a:pPr>
            <a:r>
              <a:rPr lang="en-US" sz="1400" dirty="0" smtClean="0"/>
              <a:t>MUST be reviewed each business day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Organization is responsible for notifying Bank of any checks that need to be returned to the bank of first deposit.</a:t>
            </a:r>
          </a:p>
          <a:p>
            <a:pPr lvl="1" eaLnBrk="1" hangingPunct="1">
              <a:buNone/>
            </a:pP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Check Block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Account is restricted to depository and/or electronic (ACH) activity only.</a:t>
            </a:r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Check Fraud: Bank-Assisted Preventative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Automated Clearing House (ACH) debit fraud is the risk that a transaction will be initiated or altered in an attempt to misdirect or misappropriate the funds.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ACH fraud is relatively simple to perpetrate: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1400" dirty="0" smtClean="0"/>
              <a:t>ACH is easy to process by banks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1400" dirty="0" smtClean="0"/>
              <a:t>ACH is a widely-accepted transaction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1400" dirty="0" smtClean="0"/>
              <a:t>ACH offers flexibility for a variety of payment applications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Any ACH debit may post to your account if no proactive fraud prevention measures are in place.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Critical elements of ACH fraud – the account number and the routing number can be obtained from any given check</a:t>
            </a:r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Understanding ACH Fraud: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Positive Pay (Electronic Payment Authorization / ACH Filtering)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Organization sets limits and thresholds around what companies are authorized to debit the account electronically.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Any debit request received outside of these parameters triggers a stop in the processing of the ACH.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The Bank notifies the organization that an information mis-match has been identified and requires a pay / no-pay decision on the item.</a:t>
            </a:r>
          </a:p>
          <a:p>
            <a:pPr lvl="2" eaLnBrk="1" hangingPunct="1">
              <a:buFont typeface="Wingdings" pitchFamily="2" charset="2"/>
              <a:buChar char=""/>
            </a:pPr>
            <a:r>
              <a:rPr lang="en-US" sz="1400" dirty="0" smtClean="0"/>
              <a:t>A no-pay decision returns the ACH to the originating financial institution and eliminates the potential loss to the organization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ACH Debit Block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Allows </a:t>
            </a:r>
            <a:r>
              <a:rPr lang="en-US" sz="1400" b="1" dirty="0" smtClean="0"/>
              <a:t>no</a:t>
            </a:r>
            <a:r>
              <a:rPr lang="en-US" sz="1400" dirty="0" smtClean="0"/>
              <a:t> ACH debit transactions to post to the account</a:t>
            </a:r>
          </a:p>
          <a:p>
            <a:pPr lvl="2" eaLnBrk="1" hangingPunct="1">
              <a:buFont typeface="Wingdings" pitchFamily="2" charset="2"/>
              <a:buChar char=""/>
            </a:pPr>
            <a:r>
              <a:rPr lang="en-US" sz="1400" dirty="0" smtClean="0"/>
              <a:t>Ideal for a deposit-only account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ACH is immediately returned to originating financial institution as ‘Not Authorized’ 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ACH Fraud: Bank-Assisted Preventative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Convert as many payments  as possible to electronic delivery</a:t>
            </a: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Implement Check Positive Pay </a:t>
            </a:r>
            <a:r>
              <a:rPr lang="en-US" sz="1800" i="1" dirty="0" smtClean="0"/>
              <a:t>and </a:t>
            </a:r>
            <a:r>
              <a:rPr lang="en-US" sz="1800" dirty="0" smtClean="0"/>
              <a:t>ACH Positive Pay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Reconcile accounts throughout the month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Use online reporting for faster reconciling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Place physical controls on check stock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Secure storage and access to excess check stock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Utilize policies on how check stock is ordered and by whom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Update bank records immediately after staffing changes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New signature cards, delete user ID from online system, etc.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Screen new employees and temporary help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Reduce Your Risks of Fraud: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72390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Separate accounts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 Collection and disbursement activity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Check and electronic payments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Payroll and accounts payable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Review and strengthen internal process</a:t>
            </a: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Awareness and training for employees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Document and enforce internal policies and procedures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Develop a disaster plan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Form an internal anti-fraud committee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Segregation of duty and dual authorization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Know who you do business with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Vendors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Clients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Employees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Reduce Your Risks of Fraud: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Phishing Defined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 An attempt to acquire sensitive, confidential information by masquerading as a trustworthy entity in an electronic communication (e-mail).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Most common include AOL, PayPal, eBay, and financial institutions.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Victims typically compromise their bank account numbers, credit card numbers, user ID’s, and/or passwords.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Identity theft or financial loss often results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Avoid Phishing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Be suspicious of </a:t>
            </a:r>
            <a:r>
              <a:rPr lang="en-US" sz="1400" i="1" dirty="0" smtClean="0"/>
              <a:t>any </a:t>
            </a:r>
            <a:r>
              <a:rPr lang="en-US" sz="1400" dirty="0" smtClean="0"/>
              <a:t>e-mail that…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Threatens to close or suspend your account if you do not take ‘immediate action’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States there are unauthorized charges of your account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Advises your account has been compromised or there has been third-party activity on the account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Requests you to enter your user ID, password, or account numbers into an e-mail or unsecure website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Schemes: Phishing, Vishing, &amp; SMiShing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Avoid Phishing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Do not use links in an e-mail to advance to a website of you suspect the message might not be authentic.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Regularly check your online accounts as well as bank and credit card statements.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Avoid filling out forms in e-mails that ask for personal financial information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Ensure that the web browser you are using is up-to-date and all security patches are applied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Schemes: Phishing, Vishing, &amp; SMiShing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Vishing Defined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Combination of ‘voice’ and ‘phishing’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An attempt to acquire sensitive, confidential information over the telephone system, most often using features facilitated by Voice over IP (VoIP).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 phishing e-mail can become a vishing opportunity by providing a fraudulent phone number instead of a website address</a:t>
            </a:r>
          </a:p>
          <a:p>
            <a:pPr lvl="2">
              <a:buFont typeface="Wingdings" pitchFamily="2" charset="2"/>
              <a:buChar char="Ä"/>
            </a:pPr>
            <a:r>
              <a:rPr lang="en-US" sz="1400" dirty="0" smtClean="0"/>
              <a:t>When the victim calls the number, it is answered by automated instructions to enter their credit card number or bank account number on the key pad.</a:t>
            </a:r>
          </a:p>
          <a:p>
            <a:pPr lvl="2">
              <a:buFont typeface="Wingdings" pitchFamily="2" charset="2"/>
              <a:buChar char="Ä"/>
            </a:pPr>
            <a:r>
              <a:rPr lang="en-US" sz="1400" dirty="0" smtClean="0"/>
              <a:t>Once the consumer enters their credit card number or bank account number, the visher has the information necessary to make fraudulent use of the card or to access the account.</a:t>
            </a:r>
          </a:p>
          <a:p>
            <a:pPr lvl="2">
              <a:buFont typeface="Wingdings" pitchFamily="2" charset="2"/>
              <a:buChar char="Ä"/>
            </a:pPr>
            <a:r>
              <a:rPr lang="en-US" sz="1400" dirty="0" smtClean="0"/>
              <a:t>The call is often used to harvest additional details such as security PIN, expiration date, date of birth, etc.</a:t>
            </a:r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Schemes: Phishing, Vishing, &amp; SMiShing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SMiShing Defined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Phishing via Short Message Service (SMS) text messages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Uses cell phone text messages to deliver the ‘bait’ to get you to divulge your personal information.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The text message may be a web site URL; however, it has become more common to see a phone number that connects the victim to an automated voice response system.</a:t>
            </a:r>
          </a:p>
          <a:p>
            <a:pPr lvl="2" eaLnBrk="1" hangingPunct="1">
              <a:buFont typeface="Wingdings" pitchFamily="2" charset="2"/>
              <a:buChar char="Ä"/>
            </a:pPr>
            <a:r>
              <a:rPr lang="en-US" sz="1400" dirty="0" smtClean="0"/>
              <a:t>The smishing message usually contains something that wants your ‘immediate attention’.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An example of a smishing message in current circulation: "Notice - this is an automated message from (a local financial institution), your ATM card has been suspended. To reactivate call urgent at 866-###-####."</a:t>
            </a:r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Schemes: Phishing, Vishing, &amp; SMiShing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Avoid Vishing and SMiShing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Both examples typically convey urgency and often state negative consequences for failing to respond.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Messages are not consistent with other phone/text messages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Education is your best defense – know what to look for and what to do.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REMEMBER… Financial institutions will not send a consumer an e-mail or text message asking to verify or supply account information.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If in doubt, call the entity using the known published number (not the number you are given in the e-mail or text) and verify the accuracy of the request.</a:t>
            </a:r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Schemes: Phishing, Vishing, &amp; SMiShing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82625" y="6445250"/>
            <a:ext cx="80343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3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endParaRPr lang="en-US" sz="900" dirty="0">
              <a:solidFill>
                <a:schemeClr val="bg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963228769"/>
              </p:ext>
            </p:extLst>
          </p:nvPr>
        </p:nvGraphicFramePr>
        <p:xfrm>
          <a:off x="23622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52600" y="1676400"/>
            <a:ext cx="1981200" cy="607594"/>
            <a:chOff x="0" y="12191"/>
            <a:chExt cx="6096000" cy="60558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0" y="12191"/>
              <a:ext cx="6096000" cy="6055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9563" y="41753"/>
              <a:ext cx="5597514" cy="5464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Agenda:</a:t>
              </a:r>
              <a:endParaRPr lang="en-US" sz="1200" b="1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Malware Defined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‘Malicious Software’ designed to infiltrate or damage a computer system without the owner’s knowledge or informed consent.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Used to obtain confidential information resulting in fraud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First appeared in the late 80’s / early 90’s – still a significant problem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Types of Malware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Adware – displays advertising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Spyware – gathers information about you and your Internet habits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Keyloggers – records keystrokes and sends to a third party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Viruses – dangerous executable files hidden in attachments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Protect Yourself Against Malware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Use anti-virus and anti-spyware software as well as pop-up blocker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 Require ‘Administrator’ access to update PC and install software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Set rules for Internet usage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Turn off CD-ROM drives and USB ports</a:t>
            </a:r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Fraud for 2014 … and Beyond: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267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800" dirty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400" dirty="0" smtClean="0"/>
          </a:p>
          <a:p>
            <a:pPr lvl="1" indent="-682625" eaLnBrk="1" hangingPunct="1">
              <a:buNone/>
            </a:pPr>
            <a:r>
              <a:rPr lang="en-US" dirty="0" smtClean="0"/>
              <a:t>“Punishment for fraud and recovery of stolen funds are so rare, </a:t>
            </a:r>
          </a:p>
          <a:p>
            <a:pPr marL="463550" lvl="1" indent="-403225" eaLnBrk="1" hangingPunct="1">
              <a:buNone/>
            </a:pPr>
            <a:r>
              <a:rPr lang="en-US" dirty="0" smtClean="0"/>
              <a:t>	prevention is the only viable course of action.” </a:t>
            </a:r>
          </a:p>
          <a:p>
            <a:pPr lvl="1" indent="-682625" eaLnBrk="1" hangingPunct="1">
              <a:buNone/>
            </a:pPr>
            <a:r>
              <a:rPr lang="en-US" dirty="0" smtClean="0"/>
              <a:t>						- Frank W. Abagnale</a:t>
            </a:r>
          </a:p>
          <a:p>
            <a:pPr lvl="2" eaLnBrk="1" hangingPunct="1">
              <a:buFont typeface="Wingdings" pitchFamily="2" charset="2"/>
              <a:buChar char="Ä"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Final Thought: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lum bright="45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494" y="677327"/>
            <a:ext cx="6025293" cy="513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28600" y="8382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Premier Midwest Banking Franchise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16764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Strong Management Experience – Average 25 Years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33528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Awarded “Outstanding” Rating for Performance under the CRA 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0" y="33528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 Greenwich Associates Awards in 2012 – Middle Market &amp; Business Banking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8382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Operates 404 Banking Offices</a:t>
            </a:r>
            <a:r>
              <a:rPr lang="en-US" b="1" baseline="30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&amp; 431 ATMs</a:t>
            </a:r>
            <a:r>
              <a:rPr lang="en-US" b="1" baseline="30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– 5 States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2514600"/>
            <a:ext cx="2743200" cy="731520"/>
          </a:xfrm>
          <a:prstGeom prst="roundRect">
            <a:avLst/>
          </a:prstGeom>
          <a:noFill/>
          <a:ln w="31750" cap="rnd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59 Consecutive Quarters of Profitability</a:t>
            </a:r>
            <a:r>
              <a:rPr lang="en-US" b="1" baseline="30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</a:t>
            </a:r>
            <a:endParaRPr lang="en-U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169187" y="838200"/>
            <a:ext cx="2743200" cy="3246120"/>
            <a:chOff x="6248400" y="838200"/>
            <a:chExt cx="2743200" cy="3246120"/>
          </a:xfrm>
        </p:grpSpPr>
        <p:sp>
          <p:nvSpPr>
            <p:cNvPr id="17" name="Rounded Rectangle 16"/>
            <p:cNvSpPr/>
            <p:nvPr/>
          </p:nvSpPr>
          <p:spPr>
            <a:xfrm>
              <a:off x="6248400" y="838200"/>
              <a:ext cx="2743200" cy="731520"/>
            </a:xfrm>
            <a:prstGeom prst="roundRect">
              <a:avLst/>
            </a:prstGeom>
            <a:noFill/>
            <a:ln w="31750" cap="rnd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Expansive Product Suite with Focus on Commercial Banking</a:t>
              </a:r>
              <a:endParaRPr lang="en-US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248400" y="1676400"/>
              <a:ext cx="2743200" cy="731520"/>
            </a:xfrm>
            <a:prstGeom prst="roundRect">
              <a:avLst/>
            </a:prstGeom>
            <a:noFill/>
            <a:ln w="31750" cap="rnd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Successfully Integrated 4 Bank Mergers since 2010</a:t>
              </a:r>
              <a:endParaRPr lang="en-US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248400" y="2514600"/>
              <a:ext cx="2743200" cy="731520"/>
            </a:xfrm>
            <a:prstGeom prst="roundRect">
              <a:avLst/>
            </a:prstGeom>
            <a:noFill/>
            <a:ln w="31750" cap="rnd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Outstanding asset quality, liquidity profile, core deposit base</a:t>
              </a:r>
              <a:endParaRPr lang="en-US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248400" y="3352800"/>
              <a:ext cx="2743200" cy="731520"/>
            </a:xfrm>
            <a:prstGeom prst="roundRect">
              <a:avLst/>
            </a:prstGeom>
            <a:noFill/>
            <a:ln w="31750" cap="rnd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Strong organic loan and core deposit growth through cycle</a:t>
              </a:r>
              <a:endParaRPr lang="en-US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680"/>
              </p:ext>
            </p:extLst>
          </p:nvPr>
        </p:nvGraphicFramePr>
        <p:xfrm>
          <a:off x="1596571" y="4384040"/>
          <a:ext cx="6184454" cy="1508760"/>
        </p:xfrm>
        <a:graphic>
          <a:graphicData uri="http://schemas.openxmlformats.org/drawingml/2006/table">
            <a:tbl>
              <a:tblPr firstRow="1" firstCol="1" bandRow="1"/>
              <a:tblGrid>
                <a:gridCol w="2717036"/>
                <a:gridCol w="679078"/>
                <a:gridCol w="208146"/>
                <a:gridCol w="2580194"/>
              </a:tblGrid>
              <a:tr h="158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Financial Summary and Data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($billions)</a:t>
                      </a:r>
                      <a:endParaRPr lang="en-US" sz="6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Commercial</a:t>
                      </a:r>
                      <a:r>
                        <a:rPr lang="en-US" sz="12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Business Units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Amount</a:t>
                      </a:r>
                      <a:r>
                        <a:rPr lang="en-US" sz="1200" b="1" baseline="300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Traditional Middle Market C&amp;I Lending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Sponsor Finance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Equipment Finance &amp; Leasing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Capital Markets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Asset-Based</a:t>
                      </a:r>
                      <a:r>
                        <a:rPr lang="en-US" sz="12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Lending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lang="en-US" sz="12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Long-Term Healthcare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Branches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404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Deposits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$19.5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ATMs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431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Loans &amp; Leases</a:t>
                      </a:r>
                      <a:r>
                        <a:rPr lang="en-US" sz="1200" baseline="300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$14.2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Total Assets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$23.9</a:t>
                      </a:r>
                      <a:endParaRPr lang="en-US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" name="Picture 1" descr="09e7a176-b18c-47d9-a08d-cc43ba99d3c2@ema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8833" y1="18906" x2="38833" y2="18906"/>
                        <a14:foregroundMark x1="44056" y1="12842" x2="44056" y2="12842"/>
                        <a14:foregroundMark x1="47056" y1="6540" x2="47056" y2="6540"/>
                        <a14:foregroundMark x1="51611" y1="9037" x2="51611" y2="9037"/>
                        <a14:foregroundMark x1="3722" y1="43401" x2="3722" y2="43401"/>
                        <a14:foregroundMark x1="13222" y1="49108" x2="13222" y2="49108"/>
                        <a14:foregroundMark x1="19278" y1="50416" x2="19278" y2="50416"/>
                        <a14:foregroundMark x1="31111" y1="54697" x2="31111" y2="54697"/>
                        <a14:foregroundMark x1="41611" y1="54697" x2="41611" y2="54697"/>
                        <a14:foregroundMark x1="63944" y1="48395" x2="63944" y2="48395"/>
                        <a14:foregroundMark x1="73444" y1="48038" x2="73444" y2="48038"/>
                        <a14:foregroundMark x1="84611" y1="49822" x2="84611" y2="49822"/>
                        <a14:foregroundMark x1="92333" y1="50416" x2="92333" y2="50416"/>
                        <a14:foregroundMark x1="37000" y1="84542" x2="37000" y2="84542"/>
                        <a14:foregroundMark x1="43889" y1="87990" x2="43889" y2="87990"/>
                        <a14:foregroundMark x1="49667" y1="88347" x2="49667" y2="88347"/>
                        <a14:foregroundMark x1="56056" y1="88347" x2="56056" y2="88347"/>
                        <a14:foregroundMark x1="53278" y1="90844" x2="53278" y2="90844"/>
                        <a14:foregroundMark x1="59500" y1="86683" x2="59500" y2="86683"/>
                        <a14:backgroundMark x1="45222" y1="94055" x2="45222" y2="940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814" y="1889760"/>
            <a:ext cx="244637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00971" y="6042022"/>
            <a:ext cx="55800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itchFamily="34" charset="0"/>
              </a:rPr>
              <a:t>________________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700" baseline="30000" dirty="0" smtClean="0">
                <a:solidFill>
                  <a:prstClr val="black"/>
                </a:solidFill>
                <a:latin typeface="Arial Narrow" pitchFamily="34" charset="0"/>
              </a:rPr>
              <a:t>1</a:t>
            </a:r>
            <a:r>
              <a:rPr lang="en-US" sz="700" dirty="0" smtClean="0">
                <a:solidFill>
                  <a:prstClr val="black"/>
                </a:solidFill>
                <a:latin typeface="Arial Narrow" pitchFamily="34" charset="0"/>
              </a:rPr>
              <a:t>As of 12/31/2013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700" baseline="30000" dirty="0" smtClean="0">
                <a:solidFill>
                  <a:prstClr val="black"/>
                </a:solidFill>
                <a:latin typeface="Arial Narrow" pitchFamily="34" charset="0"/>
              </a:rPr>
              <a:t>2</a:t>
            </a:r>
            <a:r>
              <a:rPr lang="en-US" sz="700" dirty="0" smtClean="0">
                <a:solidFill>
                  <a:prstClr val="black"/>
                </a:solidFill>
                <a:latin typeface="Arial Narrow" pitchFamily="34" charset="0"/>
              </a:rPr>
              <a:t>Origniated and acquired </a:t>
            </a:r>
            <a:endParaRPr lang="en-US" sz="700" baseline="300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144714" y="188913"/>
            <a:ext cx="84121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200" dirty="0" smtClean="0">
                <a:solidFill>
                  <a:srgbClr val="000000"/>
                </a:solidFill>
                <a:latin typeface="Arial Narrow" pitchFamily="34" charset="0"/>
              </a:rPr>
              <a:t>FirstMerit Bank Overview</a:t>
            </a:r>
            <a:endParaRPr lang="en-US" altLang="en-US" sz="2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0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3914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800" dirty="0" smtClean="0"/>
              <a:t>2013 Association for Financial Professionals Fraud &amp; Control Survey:</a:t>
            </a:r>
          </a:p>
          <a:p>
            <a:pPr eaLnBrk="1" hangingPunct="1">
              <a:buFont typeface="Arial" charset="0"/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61% of organizations surveyed experienced attempted or actual fraud in 2012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6% reduction in fraud incidents compared to 2012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Checks were the payment format most frequently targeted for fraud, with 87% of attacked organizations reporting that their checks were involved.  Other payments formats targeted were:  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ACH debit 			27%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Corporate/commercial cards	29%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ACH credits 			  8%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1400" dirty="0" smtClean="0"/>
              <a:t>Wire transfers 		11% </a:t>
            </a:r>
          </a:p>
          <a:p>
            <a:pPr eaLnBrk="1" hangingPunct="1">
              <a:buNone/>
            </a:pPr>
            <a:r>
              <a:rPr lang="en-US" sz="18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162800" cy="609600"/>
          </a:xfrm>
        </p:spPr>
        <p:txBody>
          <a:bodyPr/>
          <a:lstStyle/>
          <a:p>
            <a:r>
              <a:rPr lang="en-US" dirty="0" smtClean="0"/>
              <a:t> Fraud Statistics: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391400" cy="4267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800" dirty="0" smtClean="0"/>
              <a:t>2012 Association for Financial Professionals Fraud &amp; Control Survey:</a:t>
            </a:r>
          </a:p>
          <a:p>
            <a:pPr algn="ctr" eaLnBrk="1" hangingPunct="1">
              <a:buNone/>
            </a:pPr>
            <a:r>
              <a:rPr lang="en-US" sz="1800" dirty="0" smtClean="0"/>
              <a:t>Historical Data</a:t>
            </a:r>
          </a:p>
          <a:p>
            <a:pPr eaLnBrk="1" hangingPunct="1">
              <a:buNone/>
            </a:pPr>
            <a:endParaRPr lang="en-US" sz="1800" dirty="0" smtClean="0"/>
          </a:p>
          <a:p>
            <a:r>
              <a:rPr lang="en-US" sz="1000" b="1" dirty="0"/>
              <a:t>Percent of Organizations Subject to Attempted and/or Actual Payments Fraud 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 smtClean="0"/>
              <a:t>80</a:t>
            </a:r>
            <a:r>
              <a:rPr lang="en-US" sz="1000" dirty="0"/>
              <a:t>% </a:t>
            </a:r>
          </a:p>
          <a:p>
            <a:r>
              <a:rPr lang="en-US" sz="1000" dirty="0" smtClean="0"/>
              <a:t>73%                                                                           </a:t>
            </a:r>
            <a:r>
              <a:rPr lang="el-GR" sz="1000" dirty="0" smtClean="0"/>
              <a:t>Ο</a:t>
            </a:r>
            <a:endParaRPr lang="en-US" sz="1000" dirty="0"/>
          </a:p>
          <a:p>
            <a:r>
              <a:rPr lang="en-US" sz="1000" dirty="0"/>
              <a:t>72% </a:t>
            </a:r>
            <a:r>
              <a:rPr lang="en-US" sz="1000" dirty="0" smtClean="0"/>
              <a:t>                                  </a:t>
            </a:r>
            <a:r>
              <a:rPr lang="el-GR" sz="1000" dirty="0" smtClean="0"/>
              <a:t>Ο</a:t>
            </a:r>
            <a:endParaRPr lang="en-US" sz="1000" dirty="0"/>
          </a:p>
          <a:p>
            <a:r>
              <a:rPr lang="en-US" sz="1000" dirty="0"/>
              <a:t>71% </a:t>
            </a:r>
            <a:r>
              <a:rPr lang="en-US" sz="1000" dirty="0" smtClean="0"/>
              <a:t>                                               </a:t>
            </a:r>
            <a:r>
              <a:rPr lang="el-GR" sz="1000" dirty="0" smtClean="0"/>
              <a:t>Ο</a:t>
            </a:r>
            <a:r>
              <a:rPr lang="en-US" sz="1000" dirty="0" smtClean="0"/>
              <a:t>           </a:t>
            </a:r>
            <a:r>
              <a:rPr lang="el-GR" sz="1000" dirty="0" smtClean="0"/>
              <a:t>Ο</a:t>
            </a:r>
            <a:r>
              <a:rPr lang="en-US" sz="1000" dirty="0" smtClean="0"/>
              <a:t>                         </a:t>
            </a:r>
            <a:r>
              <a:rPr lang="el-GR" sz="1000" dirty="0" smtClean="0"/>
              <a:t>Ο</a:t>
            </a:r>
            <a:endParaRPr lang="en-US" sz="1000" dirty="0"/>
          </a:p>
          <a:p>
            <a:r>
              <a:rPr lang="en-US" sz="1000" dirty="0" smtClean="0"/>
              <a:t>68%                     </a:t>
            </a:r>
            <a:r>
              <a:rPr lang="el-GR" sz="1000" dirty="0" smtClean="0"/>
              <a:t>Ο</a:t>
            </a:r>
            <a:r>
              <a:rPr lang="en-US" sz="1000" dirty="0" smtClean="0"/>
              <a:t>                                                                                </a:t>
            </a:r>
            <a:r>
              <a:rPr lang="el-GR" sz="1000" dirty="0" smtClean="0"/>
              <a:t>Ο</a:t>
            </a:r>
            <a:endParaRPr lang="en-US" sz="1000" dirty="0" smtClean="0"/>
          </a:p>
          <a:p>
            <a:r>
              <a:rPr lang="en-US" sz="1000" dirty="0" smtClean="0"/>
              <a:t>61%                                                                                                                      </a:t>
            </a:r>
            <a:r>
              <a:rPr lang="el-GR" sz="1000" dirty="0" smtClean="0"/>
              <a:t>Ο</a:t>
            </a:r>
            <a:r>
              <a:rPr lang="en-US" sz="1000" dirty="0" smtClean="0"/>
              <a:t>                 </a:t>
            </a:r>
          </a:p>
          <a:p>
            <a:r>
              <a:rPr lang="en-US" sz="1000" dirty="0" smtClean="0"/>
              <a:t>55%       </a:t>
            </a:r>
            <a:r>
              <a:rPr lang="el-GR" sz="1000" dirty="0" smtClean="0"/>
              <a:t>Ο</a:t>
            </a:r>
            <a:r>
              <a:rPr lang="en-US" sz="1000" dirty="0" smtClean="0"/>
              <a:t>     </a:t>
            </a:r>
          </a:p>
          <a:p>
            <a:r>
              <a:rPr lang="en-US" sz="1000" dirty="0" smtClean="0"/>
              <a:t>50%      </a:t>
            </a:r>
          </a:p>
          <a:p>
            <a:pPr lvl="1"/>
            <a:r>
              <a:rPr lang="en-US" sz="1000" dirty="0" smtClean="0"/>
              <a:t>2004      2005      2006      2007      2008     2009      2010      2011      2012 </a:t>
            </a:r>
          </a:p>
          <a:p>
            <a:pPr eaLnBrk="1" hangingPunct="1">
              <a:buFont typeface="Arial" charset="0"/>
              <a:buNone/>
            </a:pPr>
            <a:r>
              <a:rPr lang="en-US" sz="10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162800" cy="609600"/>
          </a:xfrm>
        </p:spPr>
        <p:txBody>
          <a:bodyPr/>
          <a:lstStyle/>
          <a:p>
            <a:r>
              <a:rPr lang="en-US" dirty="0" smtClean="0"/>
              <a:t> Fraud Statistics: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568102" y="4153711"/>
            <a:ext cx="3891064" cy="963038"/>
          </a:xfrm>
          <a:custGeom>
            <a:avLst/>
            <a:gdLst>
              <a:gd name="connsiteX0" fmla="*/ 0 w 3891064"/>
              <a:gd name="connsiteY0" fmla="*/ 963038 h 963038"/>
              <a:gd name="connsiteX1" fmla="*/ 496111 w 3891064"/>
              <a:gd name="connsiteY1" fmla="*/ 573932 h 963038"/>
              <a:gd name="connsiteX2" fmla="*/ 992221 w 3891064"/>
              <a:gd name="connsiteY2" fmla="*/ 184825 h 963038"/>
              <a:gd name="connsiteX3" fmla="*/ 1439694 w 3891064"/>
              <a:gd name="connsiteY3" fmla="*/ 379378 h 963038"/>
              <a:gd name="connsiteX4" fmla="*/ 1926077 w 3891064"/>
              <a:gd name="connsiteY4" fmla="*/ 379378 h 963038"/>
              <a:gd name="connsiteX5" fmla="*/ 2383277 w 3891064"/>
              <a:gd name="connsiteY5" fmla="*/ 0 h 963038"/>
              <a:gd name="connsiteX6" fmla="*/ 2898843 w 3891064"/>
              <a:gd name="connsiteY6" fmla="*/ 379378 h 963038"/>
              <a:gd name="connsiteX7" fmla="*/ 3394953 w 3891064"/>
              <a:gd name="connsiteY7" fmla="*/ 573932 h 963038"/>
              <a:gd name="connsiteX8" fmla="*/ 3891064 w 3891064"/>
              <a:gd name="connsiteY8" fmla="*/ 758757 h 96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1064" h="963038">
                <a:moveTo>
                  <a:pt x="0" y="963038"/>
                </a:moveTo>
                <a:lnTo>
                  <a:pt x="496111" y="573932"/>
                </a:lnTo>
                <a:cubicBezTo>
                  <a:pt x="661481" y="444230"/>
                  <a:pt x="834957" y="217251"/>
                  <a:pt x="992221" y="184825"/>
                </a:cubicBezTo>
                <a:cubicBezTo>
                  <a:pt x="1149485" y="152399"/>
                  <a:pt x="1284051" y="346953"/>
                  <a:pt x="1439694" y="379378"/>
                </a:cubicBezTo>
                <a:cubicBezTo>
                  <a:pt x="1595337" y="411803"/>
                  <a:pt x="1768813" y="442608"/>
                  <a:pt x="1926077" y="379378"/>
                </a:cubicBezTo>
                <a:cubicBezTo>
                  <a:pt x="2083341" y="316148"/>
                  <a:pt x="2221149" y="0"/>
                  <a:pt x="2383277" y="0"/>
                </a:cubicBezTo>
                <a:cubicBezTo>
                  <a:pt x="2545405" y="0"/>
                  <a:pt x="2730230" y="283723"/>
                  <a:pt x="2898843" y="379378"/>
                </a:cubicBezTo>
                <a:cubicBezTo>
                  <a:pt x="3067456" y="475033"/>
                  <a:pt x="3394953" y="573932"/>
                  <a:pt x="3394953" y="573932"/>
                </a:cubicBezTo>
                <a:lnTo>
                  <a:pt x="3891064" y="75875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3914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800" dirty="0" smtClean="0"/>
              <a:t>2012 Association for Financial Professionals Fraud &amp; Control Survey: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$20,300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Median Loss for attempted or actual fraud in 2012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45% of companies – potential loss was less than $25,000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38% of companies - $25,000 – 249,999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18% of companies – greater than $250,000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Organizations used a number of fraud prevention control services provided by banks, including:  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Check Positive Pay/ Reverse Positive Pay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ACH Debit Block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ACH Positive Pay/Debit Filters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Payee Positive Pay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‘Post No Checks’ restriction </a:t>
            </a:r>
          </a:p>
          <a:p>
            <a:pPr eaLnBrk="1" hangingPunct="1">
              <a:buNone/>
            </a:pPr>
            <a:r>
              <a:rPr lang="en-US" sz="18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162800" cy="609600"/>
          </a:xfrm>
        </p:spPr>
        <p:txBody>
          <a:bodyPr/>
          <a:lstStyle/>
          <a:p>
            <a:r>
              <a:rPr lang="en-US" dirty="0" smtClean="0"/>
              <a:t> Fraud Statistics: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3914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Forged Signatures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Forged &amp; Improper Endorsements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Counterfeit Checks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Altered Checks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 eaLnBrk="1" hangingPunct="1">
              <a:buNone/>
            </a:pPr>
            <a:r>
              <a:rPr lang="en-US" sz="18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162800" cy="609600"/>
          </a:xfrm>
        </p:spPr>
        <p:txBody>
          <a:bodyPr/>
          <a:lstStyle/>
          <a:p>
            <a:r>
              <a:rPr lang="en-US" dirty="0" smtClean="0"/>
              <a:t> Types of Check Fraud: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3914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Division of Responsibility – Assign A/P function to more than one person.  This approach makes it more difficult for employees to tamper with checks and payments.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Reconcile all accounts promptly and regularly – quick fraud detection increases the likelihood of recovery.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Protect accounts payable – verify all new supplier entries.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Protect accounts payable – physical controls on check stock.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Limit the number of check signers – The fewer check signers you have, the lower your chances are of being defrauded.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Enforce mandatory vacation policies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Check Fraud: Organizational Preventative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C959E5-1463-4246-99B2-6CAA755A9BD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7239000" cy="4038600"/>
          </a:xfrm>
        </p:spPr>
        <p:txBody>
          <a:bodyPr/>
          <a:lstStyle/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dirty="0" smtClean="0"/>
              <a:t>Positive Pay (Bank-Match)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Organization creates an electronic file that contains each check generated from the A/P or Payroll accounting system.</a:t>
            </a:r>
          </a:p>
          <a:p>
            <a:pPr lvl="2" eaLnBrk="1" hangingPunct="1">
              <a:buFont typeface="Wingdings" pitchFamily="2" charset="2"/>
              <a:buChar char=""/>
            </a:pPr>
            <a:r>
              <a:rPr lang="en-US" sz="1400" dirty="0" smtClean="0"/>
              <a:t>This file is securely transmitted to the Bank where it is added to a master outstanding list and later matched to the actual check when it is presented for payment.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When a check is presented for payment, the Bank compares the check against the positive pay file.  Any discrepancy (i.e. dollar amount or check number) trigger a stop in the processing of the check.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400" dirty="0" smtClean="0"/>
              <a:t>The Bank notifies the organization that an information mis-match has been identified and requires a pay / no-pay decision on the item.</a:t>
            </a:r>
          </a:p>
          <a:p>
            <a:pPr lvl="2" eaLnBrk="1" hangingPunct="1">
              <a:buFont typeface="Wingdings" pitchFamily="2" charset="2"/>
              <a:buChar char=""/>
            </a:pPr>
            <a:r>
              <a:rPr lang="en-US" sz="1400" dirty="0" smtClean="0"/>
              <a:t>A no-pay decision returns the check to the bank of first deposit and eliminates the potential loss to the organization</a:t>
            </a:r>
          </a:p>
          <a:p>
            <a:pPr lvl="2" eaLnBrk="1" hangingPunct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400" dirty="0" smtClean="0"/>
          </a:p>
        </p:txBody>
      </p:sp>
      <p:sp>
        <p:nvSpPr>
          <p:cNvPr id="7172" name="Title 6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391400" cy="609600"/>
          </a:xfrm>
        </p:spPr>
        <p:txBody>
          <a:bodyPr/>
          <a:lstStyle/>
          <a:p>
            <a:r>
              <a:rPr lang="en-US" dirty="0" smtClean="0"/>
              <a:t> Check Fraud: Bank-Assisted Preventative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MB_PPT_062011">
  <a:themeElements>
    <a:clrScheme name="FMPPT">
      <a:dk1>
        <a:sysClr val="windowText" lastClr="000000"/>
      </a:dk1>
      <a:lt1>
        <a:sysClr val="window" lastClr="FFFFFF"/>
      </a:lt1>
      <a:dk2>
        <a:srgbClr val="0B5FB6"/>
      </a:dk2>
      <a:lt2>
        <a:srgbClr val="0B5EB5"/>
      </a:lt2>
      <a:accent1>
        <a:srgbClr val="0B5FB6"/>
      </a:accent1>
      <a:accent2>
        <a:srgbClr val="011ADE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B5FB6"/>
      </a:hlink>
      <a:folHlink>
        <a:srgbClr val="6527DE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</TotalTime>
  <Words>2340</Words>
  <Application>Microsoft Office PowerPoint</Application>
  <PresentationFormat>On-screen Show (4:3)</PresentationFormat>
  <Paragraphs>384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Custom Design</vt:lpstr>
      <vt:lpstr>1_Custom Design</vt:lpstr>
      <vt:lpstr>FMB_PPT_062011</vt:lpstr>
      <vt:lpstr>PowerPoint Presentation</vt:lpstr>
      <vt:lpstr>PowerPoint Presentation</vt:lpstr>
      <vt:lpstr>PowerPoint Presentation</vt:lpstr>
      <vt:lpstr> Fraud Statistics:</vt:lpstr>
      <vt:lpstr> Fraud Statistics:</vt:lpstr>
      <vt:lpstr> Fraud Statistics:</vt:lpstr>
      <vt:lpstr> Types of Check Fraud:</vt:lpstr>
      <vt:lpstr> Check Fraud: Organizational Preventative Measures</vt:lpstr>
      <vt:lpstr> Check Fraud: Bank-Assisted Preventative Measures</vt:lpstr>
      <vt:lpstr> Check Fraud: Bank-Assisted Preventative Measures</vt:lpstr>
      <vt:lpstr> Understanding ACH Fraud:</vt:lpstr>
      <vt:lpstr> ACH Fraud: Bank-Assisted Preventative Measures</vt:lpstr>
      <vt:lpstr> Reduce Your Risks of Fraud:</vt:lpstr>
      <vt:lpstr> Reduce Your Risks of Fraud:</vt:lpstr>
      <vt:lpstr> Fraud Schemes: Phishing, Vishing, &amp; SMiShing …?</vt:lpstr>
      <vt:lpstr> Fraud Schemes: Phishing, Vishing, &amp; SMiShing …?</vt:lpstr>
      <vt:lpstr> Fraud Schemes: Phishing, Vishing, &amp; SMiShing …?</vt:lpstr>
      <vt:lpstr> Fraud Schemes: Phishing, Vishing, &amp; SMiShing …?</vt:lpstr>
      <vt:lpstr> Fraud Schemes: Phishing, Vishing, &amp; SMiShing …?</vt:lpstr>
      <vt:lpstr> Fraud for 2014 … and Beyond:</vt:lpstr>
      <vt:lpstr> Final Thought:</vt:lpstr>
    </vt:vector>
  </TitlesOfParts>
  <Company>Dix &amp; Eaton,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zroman</dc:creator>
  <cp:lastModifiedBy>Susan X. Hoffman</cp:lastModifiedBy>
  <cp:revision>295</cp:revision>
  <dcterms:created xsi:type="dcterms:W3CDTF">2006-08-28T19:52:54Z</dcterms:created>
  <dcterms:modified xsi:type="dcterms:W3CDTF">2014-03-17T15:16:34Z</dcterms:modified>
</cp:coreProperties>
</file>