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2" r:id="rId1"/>
  </p:sldMasterIdLst>
  <p:notesMasterIdLst>
    <p:notesMasterId r:id="rId40"/>
  </p:notesMasterIdLst>
  <p:handoutMasterIdLst>
    <p:handoutMasterId r:id="rId41"/>
  </p:handoutMasterIdLst>
  <p:sldIdLst>
    <p:sldId id="320" r:id="rId2"/>
    <p:sldId id="318" r:id="rId3"/>
    <p:sldId id="257" r:id="rId4"/>
    <p:sldId id="386" r:id="rId5"/>
    <p:sldId id="389" r:id="rId6"/>
    <p:sldId id="382" r:id="rId7"/>
    <p:sldId id="383" r:id="rId8"/>
    <p:sldId id="385" r:id="rId9"/>
    <p:sldId id="387" r:id="rId10"/>
    <p:sldId id="261" r:id="rId11"/>
    <p:sldId id="262" r:id="rId12"/>
    <p:sldId id="367" r:id="rId13"/>
    <p:sldId id="368" r:id="rId14"/>
    <p:sldId id="263" r:id="rId15"/>
    <p:sldId id="369" r:id="rId16"/>
    <p:sldId id="370" r:id="rId17"/>
    <p:sldId id="371" r:id="rId18"/>
    <p:sldId id="298" r:id="rId19"/>
    <p:sldId id="378" r:id="rId20"/>
    <p:sldId id="372" r:id="rId21"/>
    <p:sldId id="373" r:id="rId22"/>
    <p:sldId id="265" r:id="rId23"/>
    <p:sldId id="343" r:id="rId24"/>
    <p:sldId id="381" r:id="rId25"/>
    <p:sldId id="305" r:id="rId26"/>
    <p:sldId id="374" r:id="rId27"/>
    <p:sldId id="300" r:id="rId28"/>
    <p:sldId id="280" r:id="rId29"/>
    <p:sldId id="321" r:id="rId30"/>
    <p:sldId id="323" r:id="rId31"/>
    <p:sldId id="366" r:id="rId32"/>
    <p:sldId id="286" r:id="rId33"/>
    <p:sldId id="380" r:id="rId34"/>
    <p:sldId id="379" r:id="rId35"/>
    <p:sldId id="347" r:id="rId36"/>
    <p:sldId id="348" r:id="rId37"/>
    <p:sldId id="358" r:id="rId38"/>
    <p:sldId id="340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FFFF"/>
    <a:srgbClr val="008080"/>
    <a:srgbClr val="B50069"/>
    <a:srgbClr val="500093"/>
    <a:srgbClr val="676767"/>
    <a:srgbClr val="C1CE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528" autoAdjust="0"/>
  </p:normalViewPr>
  <p:slideViewPr>
    <p:cSldViewPr>
      <p:cViewPr>
        <p:scale>
          <a:sx n="70" d="100"/>
          <a:sy n="70" d="100"/>
        </p:scale>
        <p:origin x="-89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4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72" y="242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614" y="4415710"/>
            <a:ext cx="5141174" cy="418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572" tIns="45286" rIns="90572" bIns="45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826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42913" algn="l" defTabSz="8826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82650" algn="l" defTabSz="8826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25563" algn="l" defTabSz="8826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765300" algn="l" defTabSz="8826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6037" y="4415710"/>
            <a:ext cx="6619503" cy="4593686"/>
          </a:xfrm>
          <a:noFill/>
          <a:ln/>
        </p:spPr>
        <p:txBody>
          <a:bodyPr/>
          <a:lstStyle/>
          <a:p>
            <a:endParaRPr lang="en-US" sz="1200" dirty="0">
              <a:latin typeface="Arial" charset="0"/>
            </a:endParaRPr>
          </a:p>
        </p:txBody>
      </p:sp>
      <p:sp>
        <p:nvSpPr>
          <p:cNvPr id="22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4860" y="4415710"/>
            <a:ext cx="6465076" cy="4439761"/>
          </a:xfrm>
          <a:noFill/>
          <a:ln/>
        </p:spPr>
        <p:txBody>
          <a:bodyPr/>
          <a:lstStyle/>
          <a:p>
            <a:endParaRPr lang="en-US" sz="1200" dirty="0">
              <a:latin typeface="Arial" charset="0"/>
            </a:endParaRPr>
          </a:p>
        </p:txBody>
      </p:sp>
      <p:sp>
        <p:nvSpPr>
          <p:cNvPr id="2529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dirty="0">
              <a:latin typeface="Arial" charset="0"/>
            </a:endParaRPr>
          </a:p>
        </p:txBody>
      </p:sp>
      <p:sp>
        <p:nvSpPr>
          <p:cNvPr id="962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dirty="0">
              <a:latin typeface="Arial" charset="0"/>
            </a:endParaRPr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0466" y="4415710"/>
            <a:ext cx="6310646" cy="4593686"/>
          </a:xfrm>
          <a:noFill/>
          <a:ln/>
        </p:spPr>
        <p:txBody>
          <a:bodyPr/>
          <a:lstStyle/>
          <a:p>
            <a:endParaRPr lang="en-US" sz="1200" dirty="0">
              <a:latin typeface="Arial" charset="0"/>
            </a:endParaRPr>
          </a:p>
        </p:txBody>
      </p:sp>
      <p:sp>
        <p:nvSpPr>
          <p:cNvPr id="1966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4860" y="4465416"/>
            <a:ext cx="6540681" cy="4467018"/>
          </a:xfrm>
          <a:noFill/>
          <a:ln/>
        </p:spPr>
        <p:txBody>
          <a:bodyPr/>
          <a:lstStyle/>
          <a:p>
            <a:endParaRPr lang="en-US" sz="1200" dirty="0">
              <a:latin typeface="Arial" charset="0"/>
            </a:endParaRPr>
          </a:p>
        </p:txBody>
      </p:sp>
      <p:sp>
        <p:nvSpPr>
          <p:cNvPr id="203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0563"/>
            <a:ext cx="4613275" cy="3459162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962" y="4378833"/>
            <a:ext cx="5160478" cy="422651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dirty="0">
              <a:latin typeface="Arial" charset="0"/>
            </a:endParaRPr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2" y="4415710"/>
            <a:ext cx="5607677" cy="4183220"/>
          </a:xfrm>
        </p:spPr>
        <p:txBody>
          <a:bodyPr/>
          <a:lstStyle/>
          <a:p>
            <a:pPr defTabSz="924824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dirty="0">
              <a:latin typeface="Arial" charset="0"/>
            </a:endParaRPr>
          </a:p>
        </p:txBody>
      </p:sp>
      <p:sp>
        <p:nvSpPr>
          <p:cNvPr id="242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89289" y="4261786"/>
            <a:ext cx="6386252" cy="31650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572" tIns="45286" rIns="90572" bIns="45286">
            <a:spAutoFit/>
          </a:bodyPr>
          <a:lstStyle/>
          <a:p>
            <a:pPr defTabSz="897530">
              <a:spcBef>
                <a:spcPct val="30000"/>
              </a:spcBef>
            </a:pPr>
            <a:r>
              <a:rPr lang="en-US" sz="1200" dirty="0">
                <a:latin typeface="Arial" charset="0"/>
              </a:rPr>
              <a:t>Today’s discussion topics include (review slide list).</a:t>
            </a:r>
          </a:p>
          <a:p>
            <a:pPr defTabSz="897530">
              <a:spcBef>
                <a:spcPct val="30000"/>
              </a:spcBef>
            </a:pPr>
            <a:endParaRPr lang="en-US" sz="1200" dirty="0">
              <a:latin typeface="Arial" charset="0"/>
            </a:endParaRPr>
          </a:p>
          <a:p>
            <a:pPr defTabSz="897530">
              <a:spcBef>
                <a:spcPct val="30000"/>
              </a:spcBef>
            </a:pPr>
            <a:r>
              <a:rPr lang="en-US" sz="1200" dirty="0">
                <a:latin typeface="Arial" charset="0"/>
              </a:rPr>
              <a:t>Today, our main focus is construction activities.  To make sure everyone understands the terms we’ll be using, we’ll provide an overview of Washington’s tax structure.  </a:t>
            </a:r>
          </a:p>
          <a:p>
            <a:pPr defTabSz="897530">
              <a:spcBef>
                <a:spcPct val="30000"/>
              </a:spcBef>
            </a:pPr>
            <a:endParaRPr lang="en-US" sz="1200" dirty="0">
              <a:latin typeface="Arial" charset="0"/>
            </a:endParaRPr>
          </a:p>
          <a:p>
            <a:pPr defTabSz="897530">
              <a:spcBef>
                <a:spcPct val="30000"/>
              </a:spcBef>
            </a:pPr>
            <a:r>
              <a:rPr lang="en-US" sz="1200" dirty="0">
                <a:latin typeface="Arial" charset="0"/>
              </a:rPr>
              <a:t>If you thumb through the workbook, you’ll see it’s broken down by the types of construction activities.  We’ll spend a great deal of time discussing the types or categories of construction because this is what determines specific tax treatment.</a:t>
            </a:r>
          </a:p>
          <a:p>
            <a:pPr defTabSz="897530">
              <a:spcBef>
                <a:spcPct val="30000"/>
              </a:spcBef>
            </a:pPr>
            <a:endParaRPr lang="en-US" sz="1200" dirty="0">
              <a:latin typeface="Arial" charset="0"/>
            </a:endParaRPr>
          </a:p>
          <a:p>
            <a:pPr defTabSz="897530">
              <a:spcBef>
                <a:spcPct val="30000"/>
              </a:spcBef>
            </a:pPr>
            <a:r>
              <a:rPr lang="en-US" sz="1200" dirty="0">
                <a:latin typeface="Arial" charset="0"/>
              </a:rPr>
              <a:t>We’ll also spend a few moments discussing the Department’s services.  We’ll identify our services and discuss how to access these services. 		</a:t>
            </a:r>
          </a:p>
          <a:p>
            <a:pPr defTabSz="897530">
              <a:spcBef>
                <a:spcPct val="30000"/>
              </a:spcBef>
            </a:pPr>
            <a:endParaRPr lang="en-US" sz="1200" dirty="0">
              <a:latin typeface="Arial" charset="0"/>
            </a:endParaRPr>
          </a:p>
          <a:p>
            <a:pPr defTabSz="897530">
              <a:spcBef>
                <a:spcPct val="30000"/>
              </a:spcBef>
            </a:pPr>
            <a:endParaRPr lang="en-US" sz="1200" dirty="0">
              <a:latin typeface="Arial" charset="0"/>
            </a:endParaRPr>
          </a:p>
          <a:p>
            <a:pPr defTabSz="897530" latinLnBrk="1">
              <a:spcBef>
                <a:spcPct val="30000"/>
              </a:spcBef>
            </a:pPr>
            <a:endParaRPr lang="en-US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ESSB 6138 amended RCW 82.04.067 such that nexus for apportionable activities</a:t>
            </a:r>
            <a:r>
              <a:rPr lang="en-US" baseline="0" dirty="0" smtClean="0"/>
              <a:t> will be determined based on the immediately preceding tax year’s receipts going forward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Mention more than once how service has now changed to preceding year.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/>
          <a:lstStyle/>
          <a:p>
            <a:fld id="{01E280C0-BDF8-403E-A4DF-2D20AFB84D7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All propert</a:t>
            </a:r>
            <a:r>
              <a:rPr lang="en-US" b="1" baseline="0" dirty="0" smtClean="0"/>
              <a:t>y – including items from retail activities</a:t>
            </a:r>
          </a:p>
          <a:p>
            <a:r>
              <a:rPr lang="en-US" b="1" baseline="0" dirty="0" smtClean="0"/>
              <a:t>Payroll – all payroll</a:t>
            </a:r>
            <a:endParaRPr lang="en-US" b="1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/>
          <a:lstStyle/>
          <a:p>
            <a:fld id="{01E280C0-BDF8-403E-A4DF-2D20AFB84D7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4860" y="4415710"/>
            <a:ext cx="6465076" cy="4516723"/>
          </a:xfrm>
          <a:noFill/>
          <a:ln/>
        </p:spPr>
        <p:txBody>
          <a:bodyPr/>
          <a:lstStyle/>
          <a:p>
            <a:endParaRPr lang="en-US" sz="1200" dirty="0">
              <a:latin typeface="Arial" charset="0"/>
            </a:endParaRP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9289" y="4465416"/>
            <a:ext cx="6310647" cy="4390056"/>
          </a:xfrm>
          <a:noFill/>
          <a:ln/>
        </p:spPr>
        <p:txBody>
          <a:bodyPr/>
          <a:lstStyle/>
          <a:p>
            <a:endParaRPr lang="en-US" sz="1200" dirty="0">
              <a:latin typeface="Arial" charset="0"/>
            </a:endParaRP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0466" y="4390056"/>
            <a:ext cx="6389470" cy="4438157"/>
          </a:xfrm>
          <a:noFill/>
          <a:ln/>
        </p:spPr>
        <p:txBody>
          <a:bodyPr/>
          <a:lstStyle/>
          <a:p>
            <a:endParaRPr lang="en-US" sz="1200" dirty="0">
              <a:latin typeface="Arial" charset="0"/>
            </a:endParaRPr>
          </a:p>
        </p:txBody>
      </p:sp>
      <p:sp>
        <p:nvSpPr>
          <p:cNvPr id="921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453D58-7280-4FA6-9974-506460328FE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DAD19-CD22-4064-9BDE-08C1FB9F0B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21990-15F0-4862-BA64-A376746054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39C8E0-8403-4909-B039-55A02B06738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5B9791-76C6-4578-996D-BB915AA17B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BD0C62-C703-4310-B0EC-8AA6F3E6391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698D8A-E67B-4E8E-A1AB-9AA26CA5C1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EB3D57-29F1-4457-A7A0-3A74055B46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E091B-1757-4634-9F58-F021799DE2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E2B77-2A24-43C4-A765-3CE827CADDA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56E24-6FEC-480D-A7FB-1700D49312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89DD8-A855-488E-86D5-F3DA34E3C3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43EAE-8849-499E-988D-69C7B43F96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02A6C-FB93-4FD0-BE1B-FA76C2DD76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7B70F-FEBB-436C-AC64-E165A666F1F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1E92E-C2C8-44E5-9D73-9E9848D6138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1C5A3D4-7F59-45DC-9AA7-B36DA234DCB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or.wa.gov/content/findtaxesandrates/retailsalestax/resellerpermi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stinationtax.dor.wa.gov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or.wa.gov/content/findtaxesandrates/taxincentives/def_deductions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or.wa.gov/content/findtaxesandrates/retailsalestax/resellerpermit/contractors.asp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ls.dor.wa.gov/taxregistration.asp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b="1" dirty="0">
                <a:solidFill>
                  <a:schemeClr val="folHlink"/>
                </a:solidFill>
              </a:rPr>
              <a:t>Construction Industry</a:t>
            </a:r>
            <a:br>
              <a:rPr lang="en-US" b="1" dirty="0">
                <a:solidFill>
                  <a:schemeClr val="folHlink"/>
                </a:solidFill>
              </a:rPr>
            </a:br>
            <a:r>
              <a:rPr lang="en-US" b="1" dirty="0">
                <a:solidFill>
                  <a:schemeClr val="folHlink"/>
                </a:solidFill>
              </a:rPr>
              <a:t>Tax Workshop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6019800" y="5486400"/>
            <a:ext cx="28178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 smtClean="0"/>
              <a:t>August 2016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8229600" cy="1371600"/>
          </a:xfrm>
          <a:noFill/>
          <a:ln/>
        </p:spPr>
        <p:txBody>
          <a:bodyPr lIns="90488" tIns="44450" rIns="90488" bIns="44450" anchor="b"/>
          <a:lstStyle/>
          <a:p>
            <a:r>
              <a:rPr lang="en-US" b="1" dirty="0">
                <a:solidFill>
                  <a:schemeClr val="folHlink"/>
                </a:solidFill>
              </a:rPr>
              <a:t>Overview of Washington’s Tax Structure</a:t>
            </a:r>
            <a:endParaRPr lang="en-US" dirty="0"/>
          </a:p>
        </p:txBody>
      </p:sp>
      <p:pic>
        <p:nvPicPr>
          <p:cNvPr id="14339" name="Picture 3" descr="MPj0399301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2971800"/>
            <a:ext cx="3352800" cy="2917825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1"/>
            <a:ext cx="7753350" cy="685800"/>
          </a:xfrm>
          <a:noFill/>
          <a:ln/>
        </p:spPr>
        <p:txBody>
          <a:bodyPr lIns="90488" tIns="44450" rIns="90488" bIns="44450" anchor="b"/>
          <a:lstStyle/>
          <a:p>
            <a:r>
              <a:rPr lang="en-US" b="1" dirty="0">
                <a:solidFill>
                  <a:schemeClr val="folHlink"/>
                </a:solidFill>
              </a:rPr>
              <a:t>B&amp;O Tax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229600" cy="5638800"/>
          </a:xfrm>
          <a:noFill/>
          <a:ln/>
        </p:spPr>
        <p:txBody>
          <a:bodyPr lIns="90488" tIns="44450" rIns="90488" bIns="44450"/>
          <a:lstStyle/>
          <a:p>
            <a:r>
              <a:rPr lang="en-US" dirty="0" smtClean="0"/>
              <a:t>Tax </a:t>
            </a:r>
            <a:r>
              <a:rPr lang="en-US" dirty="0"/>
              <a:t>on gross receipts</a:t>
            </a:r>
          </a:p>
          <a:p>
            <a:r>
              <a:rPr lang="en-US" dirty="0" smtClean="0"/>
              <a:t>Various business and occupation (B&amp;O) tax classifications:</a:t>
            </a:r>
            <a:endParaRPr lang="en-US" dirty="0"/>
          </a:p>
          <a:p>
            <a:pPr lvl="2">
              <a:buClr>
                <a:srgbClr val="FFC000"/>
              </a:buClr>
            </a:pPr>
            <a:r>
              <a:rPr lang="en-US" sz="2800" dirty="0" smtClean="0"/>
              <a:t>Retailing</a:t>
            </a:r>
          </a:p>
          <a:p>
            <a:pPr lvl="2">
              <a:buClr>
                <a:srgbClr val="FFC000"/>
              </a:buClr>
            </a:pPr>
            <a:r>
              <a:rPr lang="en-US" sz="2800" dirty="0" smtClean="0"/>
              <a:t>Wholesaling</a:t>
            </a:r>
          </a:p>
          <a:p>
            <a:pPr lvl="2">
              <a:buClr>
                <a:srgbClr val="FFC000"/>
              </a:buClr>
            </a:pPr>
            <a:r>
              <a:rPr lang="en-US" dirty="0" smtClean="0"/>
              <a:t>Public </a:t>
            </a:r>
            <a:r>
              <a:rPr lang="en-US" dirty="0"/>
              <a:t>Road </a:t>
            </a:r>
            <a:r>
              <a:rPr lang="en-US" dirty="0" smtClean="0"/>
              <a:t>Construction (development activities)</a:t>
            </a:r>
          </a:p>
          <a:p>
            <a:pPr lvl="2">
              <a:buClr>
                <a:srgbClr val="FFC000"/>
              </a:buClr>
            </a:pPr>
            <a:r>
              <a:rPr lang="en-US" dirty="0" smtClean="0"/>
              <a:t>Government Contracting (Installing on Federal Real Property)</a:t>
            </a:r>
          </a:p>
          <a:p>
            <a:pPr lvl="2">
              <a:buClr>
                <a:srgbClr val="FFC000"/>
              </a:buClr>
            </a:pPr>
            <a:r>
              <a:rPr lang="en-US" dirty="0" smtClean="0"/>
              <a:t>Service </a:t>
            </a:r>
            <a:r>
              <a:rPr lang="en-US" dirty="0"/>
              <a:t>&amp; Other </a:t>
            </a:r>
            <a:r>
              <a:rPr lang="en-US" dirty="0" smtClean="0"/>
              <a:t>Activities (architects, engineers, accountants, &amp; attorneys)</a:t>
            </a:r>
            <a:endParaRPr lang="en-US" dirty="0"/>
          </a:p>
          <a:p>
            <a:r>
              <a:rPr lang="en-US" sz="2800" dirty="0"/>
              <a:t>Reporting classification depends upon </a:t>
            </a:r>
            <a:r>
              <a:rPr lang="en-US" sz="2800" dirty="0" smtClean="0"/>
              <a:t>the type </a:t>
            </a:r>
            <a:r>
              <a:rPr lang="en-US" sz="2800" dirty="0"/>
              <a:t>of </a:t>
            </a:r>
            <a:r>
              <a:rPr lang="en-US" sz="2800" u="sng" dirty="0"/>
              <a:t>construction </a:t>
            </a:r>
            <a:r>
              <a:rPr lang="en-US" sz="2800" u="sng" dirty="0" smtClean="0"/>
              <a:t>activity being performed</a:t>
            </a:r>
            <a:r>
              <a:rPr lang="en-US" sz="2800" dirty="0" smtClean="0"/>
              <a:t> and who is the </a:t>
            </a:r>
            <a:r>
              <a:rPr lang="en-US" sz="2800" u="sng" dirty="0" smtClean="0"/>
              <a:t>customer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Retailing B&amp;O Tax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69536"/>
          </a:xfrm>
        </p:spPr>
        <p:txBody>
          <a:bodyPr>
            <a:normAutofit fontScale="55000" lnSpcReduction="20000"/>
          </a:bodyPr>
          <a:lstStyle/>
          <a:p>
            <a:pPr marL="111125" indent="-1588">
              <a:spcBef>
                <a:spcPct val="0"/>
              </a:spcBef>
              <a:buNone/>
              <a:defRPr/>
            </a:pPr>
            <a:r>
              <a:rPr lang="en-US" sz="4100" dirty="0" smtClean="0">
                <a:solidFill>
                  <a:schemeClr val="tx2"/>
                </a:solidFill>
              </a:rPr>
              <a:t>Includes all sales to consumers of goods and certain services. For Example:</a:t>
            </a:r>
          </a:p>
          <a:p>
            <a:pPr marL="111125" indent="-1588">
              <a:spcBef>
                <a:spcPct val="0"/>
              </a:spcBef>
              <a:buNone/>
              <a:defRPr/>
            </a:pPr>
            <a:endParaRPr lang="en-US" sz="4100" dirty="0" smtClean="0">
              <a:solidFill>
                <a:schemeClr val="tx2"/>
              </a:solidFill>
            </a:endParaRPr>
          </a:p>
          <a:p>
            <a:pPr marL="741363" indent="-255588"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2"/>
                </a:solidFill>
              </a:rPr>
              <a:t>Sales of tangible personal property (lumber, hardware, fixtures, household furnishings, &amp; appliances)</a:t>
            </a:r>
          </a:p>
          <a:p>
            <a:pPr marL="741363" indent="-255588">
              <a:spcBef>
                <a:spcPct val="0"/>
              </a:spcBef>
              <a:buNone/>
              <a:defRPr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741363" indent="-255588"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2"/>
                </a:solidFill>
              </a:rPr>
              <a:t>Services in Respect to Construction to Consumers (framing, electrical, finish carpentry, plumbing, cabinetry, flooring, landscaping, etc.) This includes sales to speculative builders.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741363" indent="-255588"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2"/>
                </a:solidFill>
              </a:rPr>
              <a:t>Long term leasing of tangible personal property (staging furniture, copier, &amp; mobile office) </a:t>
            </a:r>
          </a:p>
          <a:p>
            <a:pPr marL="741363" indent="-255588">
              <a:spcBef>
                <a:spcPct val="0"/>
              </a:spcBef>
              <a:buNone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 </a:t>
            </a:r>
          </a:p>
          <a:p>
            <a:pPr marL="741363" indent="-255588"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2"/>
                </a:solidFill>
              </a:rPr>
              <a:t>Short term rental of equipment  to consumers/contractors (backhoe, jack hammer, portable generator</a:t>
            </a:r>
            <a:r>
              <a:rPr lang="en-US" sz="3100" dirty="0" smtClean="0">
                <a:solidFill>
                  <a:schemeClr val="tx2"/>
                </a:solidFill>
              </a:rPr>
              <a:t>)</a:t>
            </a:r>
          </a:p>
          <a:p>
            <a:pPr marL="741363" indent="-255588">
              <a:spcBef>
                <a:spcPct val="0"/>
              </a:spcBef>
              <a:buNone/>
              <a:defRPr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741363" indent="-255588">
              <a:spcBef>
                <a:spcPct val="0"/>
              </a:spcBef>
              <a:defRPr/>
            </a:pPr>
            <a:r>
              <a:rPr lang="en-US" sz="3300" dirty="0" smtClean="0">
                <a:solidFill>
                  <a:schemeClr val="tx2"/>
                </a:solidFill>
              </a:rPr>
              <a:t>Rental of equipment with operator (crane w/operator)</a:t>
            </a:r>
          </a:p>
          <a:p>
            <a:pPr marL="741363" indent="-255588">
              <a:spcBef>
                <a:spcPct val="0"/>
              </a:spcBef>
              <a:buNone/>
              <a:defRPr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741363" indent="-255588"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2"/>
                </a:solidFill>
              </a:rPr>
              <a:t>Onsite repair and installation services on real and tangible personal property</a:t>
            </a:r>
          </a:p>
          <a:p>
            <a:pPr marL="741363" indent="-255588">
              <a:spcBef>
                <a:spcPct val="0"/>
              </a:spcBef>
              <a:buNone/>
              <a:defRPr/>
            </a:pP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Wholesaling B&amp;O Tax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14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For reporting sales of products or labor to persons who resell the same without intervening use</a:t>
            </a:r>
          </a:p>
          <a:p>
            <a:pPr>
              <a:defRPr/>
            </a:pPr>
            <a:r>
              <a:rPr lang="en-US" dirty="0" smtClean="0"/>
              <a:t>The seller must receive and retain a copy of the customers reseller’s permit.  Or, verify that customer has a valid reseller permit with the Department</a:t>
            </a:r>
          </a:p>
          <a:p>
            <a:pPr>
              <a:defRPr/>
            </a:pPr>
            <a:r>
              <a:rPr lang="en-US" dirty="0" smtClean="0">
                <a:hlinkClick r:id="rId2"/>
              </a:rPr>
              <a:t>http://dor.wa.gov/content/findtaxesandrates/retailsalestax/resellerpermit/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Reseller Permits to be discussed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noFill/>
          <a:ln/>
        </p:spPr>
        <p:txBody>
          <a:bodyPr lIns="90488" tIns="44450" rIns="90488" bIns="44450" anchor="b"/>
          <a:lstStyle/>
          <a:p>
            <a:r>
              <a:rPr lang="en-US" b="1" dirty="0">
                <a:solidFill>
                  <a:schemeClr val="folHlink"/>
                </a:solidFill>
              </a:rPr>
              <a:t>Retail Sales Tax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153400" cy="5105400"/>
          </a:xfrm>
          <a:noFill/>
          <a:ln/>
        </p:spPr>
        <p:txBody>
          <a:bodyPr lIns="90488" tIns="44450" rIns="90488" bIns="44450"/>
          <a:lstStyle/>
          <a:p>
            <a:pPr marL="465138" indent="-465138">
              <a:lnSpc>
                <a:spcPct val="90000"/>
              </a:lnSpc>
            </a:pPr>
            <a:r>
              <a:rPr lang="en-US" sz="2600" dirty="0" smtClean="0"/>
              <a:t>A seller will </a:t>
            </a:r>
            <a:r>
              <a:rPr lang="en-US" sz="2600" b="1" i="1" dirty="0" smtClean="0">
                <a:solidFill>
                  <a:schemeClr val="folHlink"/>
                </a:solidFill>
              </a:rPr>
              <a:t>Collect</a:t>
            </a:r>
            <a:r>
              <a:rPr lang="en-US" sz="2600" dirty="0" smtClean="0"/>
              <a:t>  the retail </a:t>
            </a:r>
            <a:r>
              <a:rPr lang="en-US" sz="2600" dirty="0"/>
              <a:t>sales tax </a:t>
            </a:r>
            <a:r>
              <a:rPr lang="en-US" sz="2600" dirty="0" smtClean="0"/>
              <a:t>if performing a </a:t>
            </a:r>
            <a:r>
              <a:rPr lang="en-US" sz="2600" dirty="0"/>
              <a:t>retail service or selling </a:t>
            </a:r>
            <a:r>
              <a:rPr lang="en-US" sz="2600" dirty="0" smtClean="0"/>
              <a:t>goods to a consumer such as a spec contractor, homeowner, state and local government, etc.</a:t>
            </a:r>
          </a:p>
          <a:p>
            <a:pPr marL="465138" indent="-465138"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A consumer will </a:t>
            </a:r>
            <a:r>
              <a:rPr lang="en-US" sz="2600" b="1" i="1" dirty="0" smtClean="0">
                <a:solidFill>
                  <a:schemeClr val="folHlink"/>
                </a:solidFill>
              </a:rPr>
              <a:t>Pay</a:t>
            </a:r>
            <a:r>
              <a:rPr lang="en-US" sz="2600" dirty="0" smtClean="0"/>
              <a:t> </a:t>
            </a:r>
            <a:r>
              <a:rPr lang="en-US" sz="2600" dirty="0"/>
              <a:t>retail sales tax if purchasing retail services or items for use as </a:t>
            </a:r>
            <a:r>
              <a:rPr lang="en-US" sz="2600" dirty="0" smtClean="0"/>
              <a:t>a consumer</a:t>
            </a:r>
          </a:p>
          <a:p>
            <a:pPr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Collected by the seller and held in trust for the state</a:t>
            </a:r>
          </a:p>
          <a:p>
            <a:pPr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Seller must remit over-collected tax</a:t>
            </a:r>
          </a:p>
          <a:p>
            <a:pPr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Seller is liable for the sales tax even if they failed to collect it, or collected it at the wrong rate</a:t>
            </a:r>
          </a:p>
          <a:p>
            <a:pPr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Sales tax should be separately stated on the invoice or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Retail Sales Tax – Components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669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State rate is </a:t>
            </a:r>
            <a:r>
              <a:rPr lang="en-US" b="1" dirty="0" smtClean="0">
                <a:solidFill>
                  <a:schemeClr val="tx2"/>
                </a:solidFill>
              </a:rPr>
              <a:t>6.5%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Local rates vary from </a:t>
            </a:r>
            <a:r>
              <a:rPr lang="en-US" b="1" dirty="0" smtClean="0">
                <a:solidFill>
                  <a:schemeClr val="tx2"/>
                </a:solidFill>
              </a:rPr>
              <a:t>.5% to 3.1%</a:t>
            </a:r>
          </a:p>
          <a:p>
            <a:pPr>
              <a:lnSpc>
                <a:spcPct val="90000"/>
              </a:lnSpc>
              <a:defRPr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 smtClean="0"/>
              <a:t>			</a:t>
            </a:r>
            <a:r>
              <a:rPr lang="en-US" sz="2000" u="sng" dirty="0" smtClean="0"/>
              <a:t>Vancouver</a:t>
            </a:r>
            <a:r>
              <a:rPr lang="en-US" sz="2000" dirty="0" smtClean="0"/>
              <a:t>	</a:t>
            </a:r>
            <a:r>
              <a:rPr lang="en-US" sz="2000" u="sng" dirty="0" smtClean="0"/>
              <a:t>Clark Cnty</a:t>
            </a:r>
            <a:r>
              <a:rPr lang="en-US" sz="2000" dirty="0" smtClean="0"/>
              <a:t>	</a:t>
            </a:r>
            <a:r>
              <a:rPr lang="en-US" sz="2000" u="sng" dirty="0" smtClean="0"/>
              <a:t>Clark PTBA</a:t>
            </a:r>
            <a:r>
              <a:rPr lang="en-US" sz="2000" dirty="0" smtClean="0"/>
              <a:t>	</a:t>
            </a:r>
            <a:r>
              <a:rPr lang="en-US" sz="2000" u="sng" dirty="0" smtClean="0"/>
              <a:t>Seattle</a:t>
            </a:r>
            <a:endParaRPr lang="en-US" sz="20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 smtClean="0"/>
              <a:t>Loc. Code:	( 0605 )		 ( 0600 )	  ( 0666)	( 1726 )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 smtClean="0"/>
              <a:t>State Rate:	  6.5%		   6.5%		     6.5%	  6.5%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 smtClean="0"/>
              <a:t>Local Rate:	  </a:t>
            </a:r>
            <a:r>
              <a:rPr lang="en-US" sz="2000" u="sng" dirty="0" smtClean="0"/>
              <a:t>1.9%</a:t>
            </a:r>
            <a:r>
              <a:rPr lang="en-US" sz="2000" dirty="0" smtClean="0"/>
              <a:t>		   </a:t>
            </a:r>
            <a:r>
              <a:rPr lang="en-US" sz="2000" u="sng" dirty="0" smtClean="0"/>
              <a:t>1.2%</a:t>
            </a:r>
            <a:r>
              <a:rPr lang="en-US" sz="2000" dirty="0" smtClean="0"/>
              <a:t>		     </a:t>
            </a:r>
            <a:r>
              <a:rPr lang="en-US" sz="2000" u="sng" dirty="0" smtClean="0"/>
              <a:t>1.9%</a:t>
            </a:r>
            <a:r>
              <a:rPr lang="en-US" sz="2000" dirty="0" smtClean="0"/>
              <a:t>	  </a:t>
            </a:r>
            <a:r>
              <a:rPr lang="en-US" sz="2000" u="sng" dirty="0" smtClean="0"/>
              <a:t>3.1%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 smtClean="0"/>
              <a:t>Total:		  8.4%		   7.7%		     8.4%	  9.6%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Local Sourcing for Retail Sales Tax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>
            <a:normAutofit fontScale="85000" lnSpcReduction="20000"/>
          </a:bodyPr>
          <a:lstStyle/>
          <a:p>
            <a:pPr>
              <a:buNone/>
              <a:defRPr/>
            </a:pPr>
            <a:r>
              <a:rPr lang="en-US" dirty="0" smtClean="0"/>
              <a:t>If item is sold at your store:</a:t>
            </a:r>
          </a:p>
          <a:p>
            <a:pPr>
              <a:buNone/>
              <a:defRPr/>
            </a:pPr>
            <a:r>
              <a:rPr lang="en-US" dirty="0" smtClean="0"/>
              <a:t>	- use the sales tax rate of where store is located</a:t>
            </a:r>
          </a:p>
          <a:p>
            <a:pPr>
              <a:buNone/>
              <a:defRPr/>
            </a:pPr>
            <a:r>
              <a:rPr lang="en-US" dirty="0" smtClean="0"/>
              <a:t>If item is delivered to customer:</a:t>
            </a:r>
          </a:p>
          <a:p>
            <a:pPr>
              <a:buNone/>
              <a:defRPr/>
            </a:pPr>
            <a:r>
              <a:rPr lang="en-US" dirty="0" smtClean="0"/>
              <a:t>	- use the rate of where the items are delivered</a:t>
            </a:r>
          </a:p>
          <a:p>
            <a:pPr>
              <a:buNone/>
              <a:defRPr/>
            </a:pPr>
            <a:r>
              <a:rPr lang="en-US" dirty="0" smtClean="0"/>
              <a:t>If it is a repair, installation, or construction activity:</a:t>
            </a:r>
          </a:p>
          <a:p>
            <a:pPr>
              <a:buNone/>
              <a:defRPr/>
            </a:pPr>
            <a:r>
              <a:rPr lang="en-US" dirty="0" smtClean="0"/>
              <a:t>	-  repairs to tangible property is sourced to where the repaired item was delivered to the customer or customer took possession of repaired property.</a:t>
            </a:r>
          </a:p>
          <a:p>
            <a:pPr>
              <a:buNone/>
              <a:defRPr/>
            </a:pPr>
            <a:r>
              <a:rPr lang="en-US" dirty="0" smtClean="0"/>
              <a:t>	-  repairs, installation or construction to real property is sourced to where the real property improvements took place.</a:t>
            </a:r>
          </a:p>
          <a:p>
            <a:pPr>
              <a:buNone/>
              <a:defRPr/>
            </a:pPr>
            <a:r>
              <a:rPr lang="en-US" dirty="0" smtClean="0"/>
              <a:t>For more info – go to: </a:t>
            </a:r>
            <a:r>
              <a:rPr lang="en-US" u="sng" dirty="0" smtClean="0">
                <a:hlinkClick r:id="rId2"/>
              </a:rPr>
              <a:t>www.destinationtax.dor.wa.gov</a:t>
            </a:r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28194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Geographic Information System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3352800" cy="413613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sales/use tax rates and coding system</a:t>
            </a:r>
          </a:p>
          <a:p>
            <a:pPr>
              <a:defRPr/>
            </a:pPr>
            <a:r>
              <a:rPr lang="en-US" dirty="0" smtClean="0"/>
              <a:t>Three formats available:</a:t>
            </a:r>
          </a:p>
          <a:p>
            <a:pPr lvl="1">
              <a:defRPr/>
            </a:pPr>
            <a:r>
              <a:rPr lang="en-US" sz="2400" dirty="0" smtClean="0"/>
              <a:t>City/County Map Lookup</a:t>
            </a:r>
          </a:p>
          <a:p>
            <a:pPr lvl="1">
              <a:defRPr/>
            </a:pPr>
            <a:r>
              <a:rPr lang="en-US" sz="2400" dirty="0" smtClean="0"/>
              <a:t>Address Lookup</a:t>
            </a:r>
          </a:p>
          <a:p>
            <a:pPr lvl="1">
              <a:defRPr/>
            </a:pPr>
            <a:r>
              <a:rPr lang="en-US" sz="2400" dirty="0" smtClean="0"/>
              <a:t>Latitude/Longitude</a:t>
            </a:r>
          </a:p>
          <a:p>
            <a:pPr>
              <a:defRPr/>
            </a:pPr>
            <a:r>
              <a:rPr lang="en-US" dirty="0" smtClean="0"/>
              <a:t>Phone App that uses GPS location is available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495800" y="228600"/>
          <a:ext cx="4076700" cy="6480175"/>
        </p:xfrm>
        <a:graphic>
          <a:graphicData uri="http://schemas.openxmlformats.org/presentationml/2006/ole">
            <p:oleObj spid="_x0000_s296962" name="Image" r:id="rId3" imgW="7047619" imgH="1120000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81400" y="6172200"/>
            <a:ext cx="609600" cy="476250"/>
          </a:xfrm>
        </p:spPr>
        <p:txBody>
          <a:bodyPr/>
          <a:lstStyle/>
          <a:p>
            <a:fld id="{981E091B-1757-4634-9F58-F021799DE26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666750"/>
          </a:xfrm>
          <a:noFill/>
          <a:ln/>
        </p:spPr>
        <p:txBody>
          <a:bodyPr lIns="90488" tIns="44450" rIns="90488" bIns="44450" anchor="b"/>
          <a:lstStyle/>
          <a:p>
            <a:r>
              <a:rPr lang="en-US" b="1" dirty="0">
                <a:solidFill>
                  <a:schemeClr val="folHlink"/>
                </a:solidFill>
              </a:rPr>
              <a:t>Measure of Tax</a:t>
            </a: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45720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dirty="0"/>
              <a:t>B&amp;O tax and retail sales tax are computed on the selling price or gross contract </a:t>
            </a:r>
            <a:r>
              <a:rPr lang="en-US" dirty="0" smtClean="0"/>
              <a:t>prices</a:t>
            </a:r>
          </a:p>
          <a:p>
            <a:pPr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</a:pPr>
            <a:r>
              <a:rPr lang="en-US" dirty="0"/>
              <a:t>Taxable amount is all amounts paid without deduction for </a:t>
            </a:r>
            <a:r>
              <a:rPr lang="en-US" dirty="0" smtClean="0"/>
              <a:t>costs</a:t>
            </a:r>
          </a:p>
          <a:p>
            <a:pPr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Remember to include reimbursements such as permits, meals, lodging, etc</a:t>
            </a:r>
          </a:p>
          <a:p>
            <a:pPr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</a:pPr>
            <a:r>
              <a:rPr lang="en-US" dirty="0"/>
              <a:t>Retail sales tax must be separately </a:t>
            </a:r>
            <a:r>
              <a:rPr lang="en-US" dirty="0" smtClean="0"/>
              <a:t>stated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</a:t>
            </a:r>
            <a:r>
              <a:rPr lang="en-US" sz="2000" i="1" dirty="0" smtClean="0"/>
              <a:t>(WAC 458-20-107)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Possible Tax Deductions: </a:t>
            </a:r>
            <a:br>
              <a:rPr lang="en-US" sz="4800" dirty="0" smtClean="0"/>
            </a:br>
            <a:r>
              <a:rPr lang="en-US" sz="4800" dirty="0" smtClean="0"/>
              <a:t>	</a:t>
            </a:r>
            <a:r>
              <a:rPr lang="en-US" dirty="0" smtClean="0">
                <a:latin typeface="Arial" charset="0"/>
              </a:rPr>
              <a:t>B&amp;O Tax vs. Sales Tax</a:t>
            </a:r>
            <a:endParaRPr lang="en-US" dirty="0"/>
          </a:p>
        </p:txBody>
      </p:sp>
      <p:graphicFrame>
        <p:nvGraphicFramePr>
          <p:cNvPr id="4" name="Group 288"/>
          <p:cNvGraphicFramePr>
            <a:graphicFrameLocks noGrp="1"/>
          </p:cNvGraphicFramePr>
          <p:nvPr>
            <p:ph idx="1"/>
          </p:nvPr>
        </p:nvGraphicFramePr>
        <p:xfrm>
          <a:off x="1143000" y="1752600"/>
          <a:ext cx="6553200" cy="4053840"/>
        </p:xfrm>
        <a:graphic>
          <a:graphicData uri="http://schemas.openxmlformats.org/drawingml/2006/table">
            <a:tbl>
              <a:tblPr/>
              <a:tblGrid>
                <a:gridCol w="992594"/>
                <a:gridCol w="1002988"/>
                <a:gridCol w="4557618"/>
              </a:tblGrid>
              <a:tr h="36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B&amp;O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Bad debts (WAC 458-20-196)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Cash and trade discounts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(WAC 458-20-108)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Interstate and foreign sales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(WAC 458-20-193)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Tax in gross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Returns and allowances (WAC 458-20-108)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Mfg Machinery &amp; Equip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(WAC 458-20-13601)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Prop of Artistic &amp; Cultural Org. (WAC 458-20-249)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Tax paid at source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019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http://dor.wa.gov/content/findtaxesandrates/taxincentives/def_deductions.aspx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folHlink"/>
                </a:solidFill>
              </a:rPr>
              <a:t>State of Washington Department of Revenue	</a:t>
            </a:r>
            <a:endParaRPr lang="en-US" dirty="0"/>
          </a:p>
        </p:txBody>
      </p:sp>
      <p:sp>
        <p:nvSpPr>
          <p:cNvPr id="18329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None/>
            </a:pPr>
            <a:r>
              <a:rPr lang="en-US" sz="3400" b="1" dirty="0" smtClean="0"/>
              <a:t>Erin Moore</a:t>
            </a:r>
            <a:endParaRPr lang="en-US" sz="3400" b="1" dirty="0"/>
          </a:p>
          <a:p>
            <a:pPr lvl="2">
              <a:buSzPct val="85000"/>
              <a:buFont typeface="Wingdings" pitchFamily="2" charset="2"/>
              <a:buChar char="Ø"/>
            </a:pPr>
            <a:r>
              <a:rPr lang="en-US" sz="2700" dirty="0"/>
              <a:t> </a:t>
            </a:r>
            <a:r>
              <a:rPr lang="en-US" sz="2700" b="1" dirty="0" smtClean="0"/>
              <a:t>Revenue Auditor</a:t>
            </a:r>
            <a:endParaRPr lang="en-US" sz="2700" b="1" dirty="0"/>
          </a:p>
          <a:p>
            <a:pPr lvl="2">
              <a:buSzPct val="85000"/>
              <a:buFont typeface="Wingdings" pitchFamily="2" charset="2"/>
              <a:buNone/>
            </a:pPr>
            <a:r>
              <a:rPr lang="en-US" sz="2800" dirty="0"/>
              <a:t>    </a:t>
            </a:r>
            <a:r>
              <a:rPr lang="en-US" sz="2800" dirty="0" smtClean="0"/>
              <a:t>Vancouver, Washington Field Office</a:t>
            </a:r>
            <a:endParaRPr lang="en-US" sz="2800" dirty="0"/>
          </a:p>
          <a:p>
            <a:pPr lvl="2">
              <a:buSzPct val="85000"/>
              <a:buFont typeface="Wingdings" pitchFamily="2" charset="2"/>
              <a:buNone/>
            </a:pPr>
            <a:r>
              <a:rPr lang="en-US" sz="2800" dirty="0"/>
              <a:t>    </a:t>
            </a:r>
            <a:r>
              <a:rPr lang="en-US" sz="2800" dirty="0" smtClean="0"/>
              <a:t>(360) 256-2093</a:t>
            </a:r>
            <a:endParaRPr lang="en-US" sz="2700" dirty="0"/>
          </a:p>
          <a:p>
            <a:pPr>
              <a:buSzTx/>
              <a:buFont typeface="Wingdings" pitchFamily="2" charset="2"/>
              <a:buNone/>
            </a:pPr>
            <a:r>
              <a:rPr lang="en-US" b="1" dirty="0" smtClean="0"/>
              <a:t>Robert Sinclair</a:t>
            </a:r>
          </a:p>
          <a:p>
            <a:pPr marL="1203325" lvl="2" indent="-288925">
              <a:buSzTx/>
              <a:buFont typeface="Wingdings" pitchFamily="2" charset="2"/>
              <a:buChar char="Ø"/>
            </a:pPr>
            <a:r>
              <a:rPr lang="en-US" sz="2700" b="1" dirty="0" smtClean="0"/>
              <a:t>Revenue Auditor</a:t>
            </a:r>
          </a:p>
          <a:p>
            <a:pPr marL="1203325" lvl="2" indent="0">
              <a:buSzTx/>
              <a:buNone/>
            </a:pPr>
            <a:r>
              <a:rPr lang="en-US" sz="2800" dirty="0" smtClean="0"/>
              <a:t>Vancouver, Washington Field Office</a:t>
            </a:r>
          </a:p>
          <a:p>
            <a:pPr marL="1203325" lvl="2" indent="0">
              <a:buSzTx/>
              <a:buNone/>
            </a:pPr>
            <a:r>
              <a:rPr lang="en-US" sz="2800" dirty="0" smtClean="0"/>
              <a:t>(360) 256-2123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Use Tax (WAC 458-20-178)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Companion to sales tax on goods acquired for use in Washington</a:t>
            </a:r>
          </a:p>
          <a:p>
            <a:pPr>
              <a:defRPr/>
            </a:pPr>
            <a:r>
              <a:rPr lang="en-US" dirty="0" smtClean="0"/>
              <a:t>When sales tax is not paid, use tax is due</a:t>
            </a:r>
          </a:p>
          <a:p>
            <a:pPr>
              <a:defRPr/>
            </a:pPr>
            <a:r>
              <a:rPr lang="en-US" dirty="0" smtClean="0"/>
              <a:t>Generally, the buyer must pay directly to Department of Revenue</a:t>
            </a:r>
          </a:p>
          <a:p>
            <a:pPr>
              <a:defRPr/>
            </a:pPr>
            <a:r>
              <a:rPr lang="en-US" dirty="0" smtClean="0"/>
              <a:t>Value is taxable amount, including delivery costs </a:t>
            </a:r>
          </a:p>
          <a:p>
            <a:pPr>
              <a:defRPr/>
            </a:pPr>
            <a:r>
              <a:rPr lang="en-US" dirty="0" smtClean="0"/>
              <a:t>Rates same as sales tax, based on location of first use in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Use Tax - Continued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457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 Tax is due on the use of Tangible Property in </a:t>
            </a:r>
            <a:r>
              <a:rPr lang="en-US" dirty="0" smtClean="0"/>
              <a:t>Washington (includes temporary </a:t>
            </a:r>
            <a:r>
              <a:rPr lang="en-US" dirty="0" smtClean="0"/>
              <a:t>use of construction equipment, vehicles, and other assets)</a:t>
            </a:r>
          </a:p>
          <a:p>
            <a:r>
              <a:rPr lang="en-US" dirty="0" smtClean="0"/>
              <a:t>Two alternatives to measure tax:</a:t>
            </a:r>
          </a:p>
          <a:p>
            <a:pPr lvl="1"/>
            <a:r>
              <a:rPr lang="en-US" dirty="0" smtClean="0"/>
              <a:t>Fair Market Value at Time of Use in Washington.  Can continue to use property without further payment of tax.</a:t>
            </a:r>
          </a:p>
          <a:p>
            <a:pPr lvl="1"/>
            <a:r>
              <a:rPr lang="en-US" dirty="0" smtClean="0"/>
              <a:t>Fair Rental Value During Temporary Use in Washington.  Property in state longer than 180 days in a 365 day period owe tax on full fair market value.</a:t>
            </a:r>
          </a:p>
          <a:p>
            <a:r>
              <a:rPr lang="en-US" dirty="0" smtClean="0"/>
              <a:t>Credit allowed for sales or use tax paid in another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47750"/>
          </a:xfrm>
          <a:noFill/>
          <a:ln/>
        </p:spPr>
        <p:txBody>
          <a:bodyPr lIns="90488" tIns="44450" rIns="90488" bIns="44450" anchor="b"/>
          <a:lstStyle/>
          <a:p>
            <a:r>
              <a:rPr lang="en-US" sz="4000" dirty="0" smtClean="0">
                <a:solidFill>
                  <a:schemeClr val="folHlink"/>
                </a:solidFill>
              </a:rPr>
              <a:t>Consumers owe the Retail </a:t>
            </a:r>
            <a:r>
              <a:rPr lang="en-US" sz="4000" dirty="0">
                <a:solidFill>
                  <a:schemeClr val="folHlink"/>
                </a:solidFill>
              </a:rPr>
              <a:t>Sales </a:t>
            </a:r>
            <a:r>
              <a:rPr lang="en-US" sz="4000" dirty="0" smtClean="0">
                <a:solidFill>
                  <a:schemeClr val="folHlink"/>
                </a:solidFill>
              </a:rPr>
              <a:t>Tax or Use Tax in Washington on:</a:t>
            </a:r>
            <a:endParaRPr lang="en-US" sz="2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419600"/>
          </a:xfrm>
          <a:noFill/>
          <a:ln/>
        </p:spPr>
        <p:txBody>
          <a:bodyPr lIns="90488" tIns="44450" rIns="90488" bIns="44450"/>
          <a:lstStyle/>
          <a:p>
            <a:r>
              <a:rPr lang="en-US" sz="2400" dirty="0" smtClean="0"/>
              <a:t>Tools (hand &amp; power tools, ladders, safety equipment)</a:t>
            </a:r>
            <a:endParaRPr lang="en-US" sz="2400" dirty="0"/>
          </a:p>
          <a:p>
            <a:r>
              <a:rPr lang="en-US" sz="2400" dirty="0" smtClean="0"/>
              <a:t>Equipment (vehicles, generators, backhoes, scaffolding, forklifts, compressors)</a:t>
            </a:r>
            <a:endParaRPr lang="en-US" sz="2400" dirty="0"/>
          </a:p>
          <a:p>
            <a:r>
              <a:rPr lang="en-US" sz="2400" dirty="0" smtClean="0"/>
              <a:t>Consumable Supplies (sand paper, cleaning supplies, masking tape, tarps)</a:t>
            </a:r>
          </a:p>
          <a:p>
            <a:r>
              <a:rPr lang="en-US" sz="2400" dirty="0" smtClean="0"/>
              <a:t>Short and long term rentals used in Washington</a:t>
            </a:r>
            <a:endParaRPr lang="en-US" sz="2400" dirty="0"/>
          </a:p>
          <a:p>
            <a:r>
              <a:rPr lang="en-US" sz="2400" dirty="0" smtClean="0"/>
              <a:t>Tax is due on building materials and services in respect to construction </a:t>
            </a:r>
            <a:r>
              <a:rPr lang="en-US" sz="2400" u="sng" dirty="0" smtClean="0"/>
              <a:t>if</a:t>
            </a:r>
            <a:r>
              <a:rPr lang="en-US" sz="2400" dirty="0" smtClean="0"/>
              <a:t> you are defined as a consumer such as a spec contactor (discussed later)</a:t>
            </a:r>
          </a:p>
          <a:p>
            <a:r>
              <a:rPr lang="en-US" sz="2400" dirty="0" smtClean="0"/>
              <a:t>Retail sales tax is collected by seller, but a consumer will owe Use Tax if the Retail Sales Tax is not collected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919163"/>
          </a:xfrm>
          <a:noFill/>
          <a:ln/>
        </p:spPr>
        <p:txBody>
          <a:bodyPr lIns="90488" tIns="44450" rIns="90488" bIns="44450" anchor="b"/>
          <a:lstStyle/>
          <a:p>
            <a:r>
              <a:rPr lang="en-US" b="1" dirty="0">
                <a:solidFill>
                  <a:schemeClr val="folHlink"/>
                </a:solidFill>
              </a:rPr>
              <a:t>When Tax Liability Arises</a:t>
            </a:r>
            <a:endParaRPr lang="en-US" dirty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913688" cy="3535363"/>
          </a:xfrm>
          <a:noFill/>
          <a:ln/>
        </p:spPr>
        <p:txBody>
          <a:bodyPr lIns="90488" tIns="44450" rIns="90488" bIns="44450"/>
          <a:lstStyle/>
          <a:p>
            <a:r>
              <a:rPr lang="en-US" b="1" dirty="0"/>
              <a:t>Accrual Basis Contractors</a:t>
            </a:r>
            <a:endParaRPr lang="en-US" dirty="0"/>
          </a:p>
          <a:p>
            <a:pPr lvl="1"/>
            <a:r>
              <a:rPr lang="en-US" dirty="0"/>
              <a:t>At the time the contractor becomes entitled to compensation under the contract</a:t>
            </a:r>
          </a:p>
          <a:p>
            <a:r>
              <a:rPr lang="en-US" b="1" dirty="0"/>
              <a:t>Cash Basis Contractors</a:t>
            </a:r>
            <a:endParaRPr lang="en-US" dirty="0"/>
          </a:p>
          <a:p>
            <a:pPr lvl="1"/>
            <a:r>
              <a:rPr lang="en-US" dirty="0"/>
              <a:t>When payment is received, actively or constructively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Retainage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Sales Tax is Calculated </a:t>
            </a:r>
            <a:r>
              <a:rPr lang="en-US" u="sng" dirty="0" smtClean="0"/>
              <a:t>Before</a:t>
            </a:r>
            <a:r>
              <a:rPr lang="en-US" dirty="0" smtClean="0"/>
              <a:t> Taking Retainage, and is not Subject to the Retainage Provision in the Construction Contract  </a:t>
            </a:r>
          </a:p>
          <a:p>
            <a:r>
              <a:rPr lang="en-US" dirty="0" smtClean="0"/>
              <a:t>B&amp;O and Retail Sales Tax is Reported on Gross Invoice Amount </a:t>
            </a:r>
            <a:r>
              <a:rPr lang="en-US" u="sng" dirty="0" smtClean="0"/>
              <a:t>Including</a:t>
            </a:r>
            <a:r>
              <a:rPr lang="en-US" dirty="0" smtClean="0"/>
              <a:t> Retainage</a:t>
            </a:r>
          </a:p>
          <a:p>
            <a:r>
              <a:rPr lang="en-US" dirty="0" smtClean="0"/>
              <a:t>Cash Basis Reporters will Include Retainage when Reporting Cash Receipts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8229600" cy="1371600"/>
          </a:xfrm>
        </p:spPr>
        <p:txBody>
          <a:bodyPr/>
          <a:lstStyle/>
          <a:p>
            <a:r>
              <a:rPr lang="en-US" b="1" dirty="0">
                <a:solidFill>
                  <a:schemeClr val="folHlink"/>
                </a:solidFill>
              </a:rPr>
              <a:t>Construction Activities</a:t>
            </a:r>
            <a:endParaRPr lang="en-US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/>
              <a:t> </a:t>
            </a:r>
          </a:p>
        </p:txBody>
      </p:sp>
      <p:pic>
        <p:nvPicPr>
          <p:cNvPr id="107524" name="Picture 4" descr="MPj039949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2514600"/>
            <a:ext cx="4876800" cy="3079750"/>
          </a:xfr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C8E0-8403-4909-B039-55A02B06738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Matrix of Construction Activities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8077200" cy="5336998"/>
        </p:xfrm>
        <a:graphic>
          <a:graphicData uri="http://schemas.openxmlformats.org/drawingml/2006/table">
            <a:tbl>
              <a:tblPr/>
              <a:tblGrid>
                <a:gridCol w="1789804"/>
                <a:gridCol w="1619478"/>
                <a:gridCol w="1827328"/>
                <a:gridCol w="2840590"/>
              </a:tblGrid>
              <a:tr h="240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Type of Contractor</a:t>
                      </a:r>
                    </a:p>
                  </a:txBody>
                  <a:tcPr marL="1175" marR="1175" marT="1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B&amp;O Tax</a:t>
                      </a:r>
                    </a:p>
                  </a:txBody>
                  <a:tcPr marL="1175" marR="1175" marT="117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Retail Sales Tax</a:t>
                      </a:r>
                    </a:p>
                  </a:txBody>
                  <a:tcPr marL="1175" marR="1175" marT="117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Use/Deferred Sales Tax</a:t>
                      </a:r>
                    </a:p>
                  </a:txBody>
                  <a:tcPr marL="1175" marR="1175" marT="117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384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Speculative Builder: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Constructs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residential or commercial buildings on land he owns.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 B&amp;O tax due on sales of property.  The sale of property is subject to real estate excise tax.</a:t>
                      </a: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Does not collect retail sales tax on the sale of the property.</a:t>
                      </a: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Builder must pay sales/use tax on all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supplies, equipment,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materials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used and on all billings from other contractors. </a:t>
                      </a: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859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General or Prime Contractor: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Performs work for others at retail.  Does not own the real property.  This is referred to as custom construction.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to retailing B&amp;O tax classification. </a:t>
                      </a: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Sales tax is collected and due on the total contract price.</a:t>
                      </a: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Contractor pays sales/use tax on all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supplies and equipment consumed or used by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him (tools, sandpaper, etc.)  Does not pay sales tax on materials which become a permanent part of the building. May use a reseller permit to purchase these items. </a:t>
                      </a: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229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Subcontractor (Custom construction):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Performs work for others at wholesale. Does not own the real property. Hired by general or prime contractor to perform all or portion of contract. 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to wholesaling B&amp;O tax classification, if provided a reseller permit by general or prime contractor.  Otherwise, retailing B&amp;O tax classification.</a:t>
                      </a: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If general or prime contractor provides reseller permit to subcontractor, then does not collect retail sales tax on contract price. Otherwise, sales tax due on total charge to general contractor. </a:t>
                      </a: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Contractor pays sales/use tax on all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supplies and equipment consumed or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used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by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him (tools, sandpaper, etc.)  Does not pay sales tax on materials which become a permanent part of the building. May use a reseller permit to purchase these items. </a:t>
                      </a: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229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Public Road Contractor: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Builds roads for cities, counties, and the federal government.  Does not include roads built for Washington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State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Note: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taxability the same for both prime and subcontractor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to the public road construction B&amp;O tax classification on the gross contract price.</a:t>
                      </a: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Does not collect retail sales tax on road work where the road is a city, county, or federal road.  Roads for the state of Washington are subject to sales tax. Follow rules above for general contractor.</a:t>
                      </a: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Contractor is defined by law as the consumer and must pay sales/use tax on all materials used, applied, or installed by him.</a:t>
                      </a: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252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Logging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Road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Contractor: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Builds logging roads in conjunction with logging parcels of land.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to the B&amp;O tax under the extracting classification on the gross contract price.</a:t>
                      </a: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Does not collect retail sales tax on charges for building logging roads.</a:t>
                      </a: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Contractor is defined by law as the consumer and must pay sales/use tax on all materials used, applied, or installed by him.</a:t>
                      </a: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229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Government Contractor: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Construction to real property for the federal government. Does not apply to road construction.  NOTE:  Taxability the same for both prime and subcontractor.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to the B&amp;O tax under the government contracting tax classification on the gross contract price.</a:t>
                      </a: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 sales tax collected from the federal government.</a:t>
                      </a: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Contractor is defined by law as the consumer and must pay sales/use tax on all materials used, applied, or installed by him. </a:t>
                      </a:r>
                    </a:p>
                  </a:txBody>
                  <a:tcPr marL="1175" marR="1175" marT="1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b="1" dirty="0">
                <a:solidFill>
                  <a:schemeClr val="folHlink"/>
                </a:solidFill>
              </a:rPr>
              <a:t>Questions to Answer for Each Job</a:t>
            </a:r>
            <a:endParaRPr 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81200"/>
            <a:ext cx="7467600" cy="4537075"/>
          </a:xfrm>
          <a:noFill/>
          <a:ln/>
        </p:spPr>
        <p:txBody>
          <a:bodyPr lIns="90488" tIns="44450" rIns="90488" bIns="44450"/>
          <a:lstStyle/>
          <a:p>
            <a:r>
              <a:rPr lang="en-US" sz="3100" dirty="0"/>
              <a:t>What type of construction am I performing?</a:t>
            </a:r>
          </a:p>
          <a:p>
            <a:r>
              <a:rPr lang="en-US" sz="3100" dirty="0"/>
              <a:t>Can I purchase materials/subcontracted services with a </a:t>
            </a:r>
            <a:r>
              <a:rPr lang="en-US" sz="3100" dirty="0" smtClean="0"/>
              <a:t>reseller permit?</a:t>
            </a:r>
            <a:endParaRPr lang="en-US" sz="3100" dirty="0"/>
          </a:p>
          <a:p>
            <a:r>
              <a:rPr lang="en-US" sz="3100" dirty="0"/>
              <a:t>Are other purchases/rentals subject to retail sales tax or use tax?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C8E0-8403-4909-B039-55A02B06738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162800" cy="51054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3000" dirty="0"/>
              <a:t>Landowner builds on own land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Real Estate Excise tax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No B&amp;O tax on sale of real estate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Consumer </a:t>
            </a:r>
            <a:r>
              <a:rPr lang="en-US" sz="3000" dirty="0" smtClean="0"/>
              <a:t>of, and should pay Retail Sales Tax on:</a:t>
            </a:r>
            <a:endParaRPr lang="en-US" sz="3000" dirty="0"/>
          </a:p>
          <a:p>
            <a:pPr lvl="1">
              <a:lnSpc>
                <a:spcPct val="85000"/>
              </a:lnSpc>
            </a:pPr>
            <a:r>
              <a:rPr lang="en-US" sz="2600" dirty="0"/>
              <a:t>Materials</a:t>
            </a:r>
          </a:p>
          <a:p>
            <a:pPr lvl="1">
              <a:lnSpc>
                <a:spcPct val="85000"/>
              </a:lnSpc>
            </a:pPr>
            <a:r>
              <a:rPr lang="en-US" sz="2600" dirty="0"/>
              <a:t>Hired contractors - purchasing </a:t>
            </a:r>
            <a:br>
              <a:rPr lang="en-US" sz="2600" dirty="0"/>
            </a:br>
            <a:r>
              <a:rPr lang="en-US" sz="2600" dirty="0"/>
              <a:t>prime custom construction</a:t>
            </a:r>
          </a:p>
          <a:p>
            <a:pPr lvl="1">
              <a:lnSpc>
                <a:spcPct val="85000"/>
              </a:lnSpc>
            </a:pPr>
            <a:r>
              <a:rPr lang="en-US" sz="2600" dirty="0"/>
              <a:t>Temporary labor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Cannot purchase for resale or use </a:t>
            </a:r>
            <a:r>
              <a:rPr lang="en-US" sz="3000" dirty="0" smtClean="0"/>
              <a:t>reseller permit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Use tax liability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15988"/>
          </a:xfrm>
          <a:noFill/>
          <a:ln/>
        </p:spPr>
        <p:txBody>
          <a:bodyPr lIns="90488" tIns="44450" rIns="90488" bIns="44450" anchor="b"/>
          <a:lstStyle/>
          <a:p>
            <a:r>
              <a:rPr lang="en-US" b="1" dirty="0">
                <a:solidFill>
                  <a:schemeClr val="folHlink"/>
                </a:solidFill>
              </a:rPr>
              <a:t>Speculative </a:t>
            </a:r>
            <a:r>
              <a:rPr lang="en-US" b="1" dirty="0" smtClean="0">
                <a:solidFill>
                  <a:schemeClr val="folHlink"/>
                </a:solidFill>
              </a:rPr>
              <a:t>Construction</a:t>
            </a:r>
            <a:endParaRPr lang="en-US" dirty="0"/>
          </a:p>
        </p:txBody>
      </p:sp>
      <p:graphicFrame>
        <p:nvGraphicFramePr>
          <p:cNvPr id="5222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315200" y="4572000"/>
          <a:ext cx="1339850" cy="1676400"/>
        </p:xfrm>
        <a:graphic>
          <a:graphicData uri="http://schemas.openxmlformats.org/presentationml/2006/ole">
            <p:oleObj spid="_x0000_s52228" name="Clip" r:id="rId4" imgW="1766880" imgH="200160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44550"/>
          </a:xfrm>
          <a:noFill/>
          <a:ln/>
        </p:spPr>
        <p:txBody>
          <a:bodyPr lIns="90488" tIns="44450" rIns="90488" bIns="44450" anchor="b"/>
          <a:lstStyle/>
          <a:p>
            <a:r>
              <a:rPr lang="en-US" b="1" dirty="0">
                <a:solidFill>
                  <a:schemeClr val="folHlink"/>
                </a:solidFill>
              </a:rPr>
              <a:t>Custom Construction</a:t>
            </a:r>
            <a:endParaRPr lang="en-US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893175" cy="4752975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900" dirty="0"/>
              <a:t>Construction performed on land owned by another</a:t>
            </a:r>
          </a:p>
          <a:p>
            <a:pPr>
              <a:lnSpc>
                <a:spcPct val="90000"/>
              </a:lnSpc>
            </a:pPr>
            <a:r>
              <a:rPr lang="en-US" sz="2900" dirty="0"/>
              <a:t>Custom </a:t>
            </a:r>
            <a:r>
              <a:rPr lang="en-US" sz="2900" b="1" dirty="0">
                <a:solidFill>
                  <a:schemeClr val="folHlink"/>
                </a:solidFill>
                <a:effectLst/>
              </a:rPr>
              <a:t>Prime Contractor</a:t>
            </a:r>
            <a:endParaRPr lang="en-US" sz="2900" b="1" i="1" u="sng" dirty="0"/>
          </a:p>
          <a:p>
            <a:pPr lvl="1">
              <a:lnSpc>
                <a:spcPct val="90000"/>
              </a:lnSpc>
            </a:pPr>
            <a:r>
              <a:rPr lang="en-US" sz="2500" dirty="0"/>
              <a:t>Hired by </a:t>
            </a:r>
            <a:r>
              <a:rPr lang="en-US" sz="2500" dirty="0" smtClean="0"/>
              <a:t>landowner/spec contractor</a:t>
            </a:r>
            <a:endParaRPr lang="en-US" sz="2500" dirty="0"/>
          </a:p>
          <a:p>
            <a:pPr lvl="1">
              <a:lnSpc>
                <a:spcPct val="90000"/>
              </a:lnSpc>
            </a:pPr>
            <a:r>
              <a:rPr lang="en-US" sz="2500" dirty="0"/>
              <a:t>Reports retailing &amp; retail sales tax</a:t>
            </a:r>
          </a:p>
          <a:p>
            <a:pPr>
              <a:lnSpc>
                <a:spcPct val="90000"/>
              </a:lnSpc>
            </a:pPr>
            <a:r>
              <a:rPr lang="en-US" sz="2900" dirty="0"/>
              <a:t>Custom </a:t>
            </a:r>
            <a:r>
              <a:rPr lang="en-US" sz="2900" b="1" dirty="0">
                <a:solidFill>
                  <a:schemeClr val="folHlink"/>
                </a:solidFill>
                <a:effectLst/>
              </a:rPr>
              <a:t>Subcontractor</a:t>
            </a:r>
            <a:endParaRPr lang="en-US" sz="2900" i="1" u="sng" dirty="0"/>
          </a:p>
          <a:p>
            <a:pPr lvl="1">
              <a:lnSpc>
                <a:spcPct val="90000"/>
              </a:lnSpc>
            </a:pPr>
            <a:r>
              <a:rPr lang="en-US" sz="2500" dirty="0"/>
              <a:t>Hired by Prime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Reports wholesaling</a:t>
            </a:r>
          </a:p>
          <a:p>
            <a:pPr>
              <a:lnSpc>
                <a:spcPct val="90000"/>
              </a:lnSpc>
            </a:pPr>
            <a:r>
              <a:rPr lang="en-US" sz="2900" dirty="0"/>
              <a:t>Purchases for Resale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Materials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Subcontractor services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Temporary labor</a:t>
            </a:r>
          </a:p>
        </p:txBody>
      </p:sp>
      <p:graphicFrame>
        <p:nvGraphicFramePr>
          <p:cNvPr id="19558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11863" y="4149725"/>
          <a:ext cx="2282825" cy="1541463"/>
        </p:xfrm>
        <a:graphic>
          <a:graphicData uri="http://schemas.openxmlformats.org/presentationml/2006/ole">
            <p:oleObj spid="_x0000_s195588" name="Clip" r:id="rId4" imgW="1749240" imgH="118080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10475" cy="1076325"/>
          </a:xfrm>
          <a:noFill/>
          <a:ln/>
        </p:spPr>
        <p:txBody>
          <a:bodyPr lIns="90488" tIns="44450" rIns="90488" bIns="44450" anchor="b"/>
          <a:lstStyle/>
          <a:p>
            <a:r>
              <a:rPr lang="en-US" b="1" dirty="0">
                <a:solidFill>
                  <a:schemeClr val="folHlink"/>
                </a:solidFill>
              </a:rPr>
              <a:t>Discussion Topics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47244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800" dirty="0" smtClean="0"/>
              <a:t>Nexus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Overview </a:t>
            </a:r>
            <a:r>
              <a:rPr lang="en-US" sz="2800" dirty="0"/>
              <a:t>of Washington’s tax structure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Categories </a:t>
            </a:r>
            <a:r>
              <a:rPr lang="en-US" sz="2800" dirty="0"/>
              <a:t>of </a:t>
            </a:r>
            <a:r>
              <a:rPr lang="en-US" sz="2800" dirty="0" smtClean="0"/>
              <a:t>construction (Refer to Tax Matrix)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Sourcing of the local retail sales tax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Registering with DOR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  <a:noFill/>
          <a:ln/>
        </p:spPr>
        <p:txBody>
          <a:bodyPr lIns="90488" tIns="44450" rIns="90488" bIns="44450" anchor="b"/>
          <a:lstStyle/>
          <a:p>
            <a:r>
              <a:rPr lang="en-US" b="1" dirty="0" smtClean="0">
                <a:solidFill>
                  <a:schemeClr val="folHlink"/>
                </a:solidFill>
              </a:rPr>
              <a:t>Reseller Permit</a:t>
            </a:r>
            <a:endParaRPr lang="en-US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43000"/>
            <a:ext cx="7848600" cy="50292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800" dirty="0" smtClean="0">
                <a:effectLst/>
              </a:rPr>
              <a:t>Provided to the seller when purchasing materials </a:t>
            </a:r>
            <a:r>
              <a:rPr lang="en-US" sz="2800" dirty="0">
                <a:effectLst/>
              </a:rPr>
              <a:t>and </a:t>
            </a:r>
            <a:r>
              <a:rPr lang="en-US" sz="2800" dirty="0" smtClean="0">
                <a:effectLst/>
              </a:rPr>
              <a:t>subcontractor services </a:t>
            </a:r>
            <a:r>
              <a:rPr lang="en-US" sz="2800" dirty="0">
                <a:effectLst/>
              </a:rPr>
              <a:t>on custom </a:t>
            </a:r>
            <a:r>
              <a:rPr lang="en-US" sz="2800" dirty="0" smtClean="0">
                <a:effectLst/>
              </a:rPr>
              <a:t>construction jobs</a:t>
            </a:r>
            <a:endParaRPr lang="en-US" sz="28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/>
              </a:rPr>
              <a:t>Permit is issued by the Department and must be renewed prior to expiration</a:t>
            </a:r>
            <a:endParaRPr lang="en-US" sz="28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/>
              </a:rPr>
              <a:t>Purchases can be subject to a 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Misuse penalty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/>
              </a:rPr>
              <a:t>If sales tax is due, Buyer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effectLst/>
              </a:rPr>
              <a:t>	is responsible for unpaid 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effectLst/>
              </a:rPr>
              <a:t>	sales tax (paid as use tax) 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effectLst/>
              </a:rPr>
              <a:t>	if seller did not collect tax.</a:t>
            </a:r>
            <a:endParaRPr lang="en-US" sz="2800" dirty="0">
              <a:effectLst/>
            </a:endParaRPr>
          </a:p>
        </p:txBody>
      </p:sp>
      <p:pic>
        <p:nvPicPr>
          <p:cNvPr id="202756" name="Picture 4" descr="MPj0401161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53200" y="3657600"/>
            <a:ext cx="2057400" cy="2667000"/>
          </a:xfr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C8E0-8403-4909-B039-55A02B06738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folHlink"/>
                </a:solidFill>
              </a:rPr>
              <a:t>Reseller Permits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8001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Permits are Valid for two years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Renewal should be made at least 60 days prior to expiration of current permit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Permit application will ask for information on the type of activities you perform in Washington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  <a:hlinkClick r:id="rId3"/>
              </a:rPr>
              <a:t>http://dor.wa.gov/content/findtaxesandrates/retailsalestax/resellerpermit/contractors.aspx</a:t>
            </a:r>
            <a:endParaRPr lang="en-US" sz="28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915987"/>
          </a:xfrm>
          <a:noFill/>
          <a:ln/>
        </p:spPr>
        <p:txBody>
          <a:bodyPr lIns="90488" tIns="44450" rIns="90488" bIns="44450" anchor="b"/>
          <a:lstStyle/>
          <a:p>
            <a:r>
              <a:rPr lang="en-US" b="1" dirty="0">
                <a:solidFill>
                  <a:schemeClr val="folHlink"/>
                </a:solidFill>
              </a:rPr>
              <a:t>Public Road </a:t>
            </a:r>
            <a:r>
              <a:rPr lang="en-US" b="1" dirty="0" smtClean="0">
                <a:solidFill>
                  <a:schemeClr val="folHlink"/>
                </a:solidFill>
              </a:rPr>
              <a:t>Construction </a:t>
            </a:r>
            <a:r>
              <a:rPr lang="en-US" sz="2800" b="1" dirty="0" smtClean="0">
                <a:solidFill>
                  <a:schemeClr val="folHlink"/>
                </a:solidFill>
              </a:rPr>
              <a:t>(WAC 458-20-171)</a:t>
            </a:r>
            <a:endParaRPr lang="en-US" sz="28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53400" cy="5257800"/>
          </a:xfrm>
          <a:noFill/>
          <a:ln/>
        </p:spPr>
        <p:txBody>
          <a:bodyPr lIns="90488" tIns="44450" rIns="90488" bIns="44450"/>
          <a:lstStyle/>
          <a:p>
            <a:r>
              <a:rPr lang="en-US" sz="2400" dirty="0"/>
              <a:t>Prime &amp; </a:t>
            </a:r>
            <a:r>
              <a:rPr lang="en-US" sz="2400" dirty="0" smtClean="0"/>
              <a:t>subcontractors taxed the </a:t>
            </a:r>
            <a:r>
              <a:rPr lang="en-US" sz="2400" dirty="0" smtClean="0"/>
              <a:t>same</a:t>
            </a:r>
          </a:p>
          <a:p>
            <a:r>
              <a:rPr lang="en-US" sz="2400" dirty="0" smtClean="0"/>
              <a:t>Building, repairing or improving streets, roads, etc., which are owned by a municipal corporation or political subdivision of the state or by the United States and which are used primarily for foot or vehicular traffic.</a:t>
            </a:r>
            <a:endParaRPr lang="en-US" sz="2400" dirty="0"/>
          </a:p>
          <a:p>
            <a:r>
              <a:rPr lang="en-US" sz="2400" dirty="0"/>
              <a:t>Land ownership</a:t>
            </a:r>
          </a:p>
          <a:p>
            <a:pPr lvl="1"/>
            <a:r>
              <a:rPr lang="en-US" sz="2400" dirty="0"/>
              <a:t>Cities, counties, U.S</a:t>
            </a:r>
            <a:r>
              <a:rPr lang="en-US" sz="2400" dirty="0" smtClean="0"/>
              <a:t>. Gov.</a:t>
            </a:r>
            <a:endParaRPr lang="en-US" sz="2400" dirty="0"/>
          </a:p>
          <a:p>
            <a:pPr lvl="1"/>
            <a:r>
              <a:rPr lang="en-US" sz="2400" dirty="0"/>
              <a:t>Does not include </a:t>
            </a:r>
            <a:r>
              <a:rPr lang="en-US" sz="2400" dirty="0" smtClean="0"/>
              <a:t>work performed </a:t>
            </a:r>
            <a:r>
              <a:rPr lang="en-US" sz="2400" dirty="0"/>
              <a:t>for the </a:t>
            </a:r>
            <a:r>
              <a:rPr lang="en-US" sz="2400" dirty="0" smtClean="0"/>
              <a:t>State </a:t>
            </a:r>
            <a:r>
              <a:rPr lang="en-US" sz="2400" dirty="0"/>
              <a:t>of </a:t>
            </a:r>
            <a:r>
              <a:rPr lang="en-US" sz="2400" dirty="0" smtClean="0"/>
              <a:t>WA or private roads, driveways, parking lots, etc.</a:t>
            </a:r>
            <a:endParaRPr lang="en-US" sz="2400" dirty="0"/>
          </a:p>
          <a:p>
            <a:r>
              <a:rPr lang="en-US" sz="2400" dirty="0"/>
              <a:t>Public Road Construction B&amp;O </a:t>
            </a:r>
            <a:r>
              <a:rPr lang="en-US" sz="2400" dirty="0" smtClean="0"/>
              <a:t>tax classification applies</a:t>
            </a:r>
            <a:endParaRPr lang="en-US" sz="2400" dirty="0"/>
          </a:p>
          <a:p>
            <a:r>
              <a:rPr lang="en-US" sz="2400" dirty="0"/>
              <a:t>Use tax applies</a:t>
            </a:r>
          </a:p>
          <a:p>
            <a:pPr lvl="1"/>
            <a:r>
              <a:rPr lang="en-US" sz="2400" dirty="0"/>
              <a:t>Consumer of all materials: purchased, provided, extracted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folHlink"/>
                </a:solidFill>
              </a:rPr>
              <a:t>Government Contracting </a:t>
            </a:r>
            <a:r>
              <a:rPr lang="en-US" sz="2800" b="1" dirty="0" smtClean="0">
                <a:solidFill>
                  <a:schemeClr val="folHlink"/>
                </a:solidFill>
              </a:rPr>
              <a:t>(WAC 458-20-17701)</a:t>
            </a:r>
            <a:endParaRPr lang="en-US" sz="2800" b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r>
              <a:rPr lang="en-US" sz="2400" dirty="0" smtClean="0"/>
              <a:t>Prime &amp; Subcontractor taxed the same</a:t>
            </a:r>
          </a:p>
          <a:p>
            <a:r>
              <a:rPr lang="en-US" sz="2400" dirty="0" smtClean="0"/>
              <a:t>Constructing, repairing, decorating, or improving new or existing buildings or structures  to Real Property.  Also Includes Installing or Attaching Tangible Personal Property thereon or thereto</a:t>
            </a:r>
          </a:p>
          <a:p>
            <a:r>
              <a:rPr lang="en-US" sz="2400" dirty="0" smtClean="0"/>
              <a:t>Land Ownership:</a:t>
            </a:r>
          </a:p>
          <a:p>
            <a:pPr lvl="1"/>
            <a:r>
              <a:rPr lang="en-US" sz="2000" dirty="0" smtClean="0"/>
              <a:t>Federal Government and it’s agencies</a:t>
            </a:r>
          </a:p>
          <a:p>
            <a:pPr lvl="1"/>
            <a:r>
              <a:rPr lang="en-US" sz="2000" dirty="0" smtClean="0"/>
              <a:t>County or City Housing Authority</a:t>
            </a:r>
          </a:p>
          <a:p>
            <a:pPr lvl="1"/>
            <a:r>
              <a:rPr lang="en-US" sz="2000" dirty="0" smtClean="0"/>
              <a:t>Does not include state or local government (retail sale)</a:t>
            </a:r>
          </a:p>
          <a:p>
            <a:r>
              <a:rPr lang="en-US" sz="2400" dirty="0" smtClean="0"/>
              <a:t>Government Contracting B&amp;O Tax applies</a:t>
            </a:r>
          </a:p>
          <a:p>
            <a:r>
              <a:rPr lang="en-US" sz="2400" dirty="0" smtClean="0"/>
              <a:t>Use Tax applies to:</a:t>
            </a:r>
          </a:p>
          <a:p>
            <a:pPr lvl="1"/>
            <a:r>
              <a:rPr lang="en-US" sz="2000" dirty="0" smtClean="0"/>
              <a:t>All tangible personal property installed or attached including property provided by the government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Tax Issues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r>
              <a:rPr lang="en-US" dirty="0" smtClean="0"/>
              <a:t>Related Party Transactions</a:t>
            </a:r>
          </a:p>
          <a:p>
            <a:pPr lvl="1"/>
            <a:r>
              <a:rPr lang="en-US" dirty="0" smtClean="0"/>
              <a:t>Land is owned by subsidiary or affiliate of contractor</a:t>
            </a:r>
          </a:p>
          <a:p>
            <a:pPr lvl="1"/>
            <a:r>
              <a:rPr lang="en-US" dirty="0" smtClean="0"/>
              <a:t>Payments made by entity which owns the land to contractor or directly paying the obligation of the contractor is a taxable transaction. (WAC 458-20-203)</a:t>
            </a:r>
          </a:p>
          <a:p>
            <a:r>
              <a:rPr lang="en-US" dirty="0" smtClean="0"/>
              <a:t>Separately State the Retail Sales Tax (WAC 458-20-107)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/>
          <a:lstStyle/>
          <a:p>
            <a:r>
              <a:rPr lang="en-US" b="1" dirty="0">
                <a:solidFill>
                  <a:schemeClr val="folHlink"/>
                </a:solidFill>
              </a:rPr>
              <a:t>Registration Requirements </a:t>
            </a:r>
            <a:endParaRPr lang="en-US" dirty="0"/>
          </a:p>
        </p:txBody>
      </p:sp>
      <p:pic>
        <p:nvPicPr>
          <p:cNvPr id="264195" name="Picture 3" descr="BXP4527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811" t="5556" r="2702" b="5556"/>
          <a:stretch>
            <a:fillRect/>
          </a:stretch>
        </p:blipFill>
        <p:spPr>
          <a:xfrm>
            <a:off x="2209800" y="2209800"/>
            <a:ext cx="4876800" cy="3657600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folHlink"/>
                </a:solidFill>
              </a:rPr>
              <a:t>Registration Requirements for Out-of-State Businesses</a:t>
            </a:r>
            <a:endParaRPr lang="en-US" dirty="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8229600" cy="419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You must register your business when:</a:t>
            </a:r>
          </a:p>
          <a:p>
            <a:r>
              <a:rPr lang="en-US" dirty="0" smtClean="0"/>
              <a:t>Performing </a:t>
            </a:r>
            <a:r>
              <a:rPr lang="en-US" dirty="0"/>
              <a:t>construction in Washington</a:t>
            </a:r>
          </a:p>
          <a:p>
            <a:r>
              <a:rPr lang="en-US" dirty="0"/>
              <a:t>Responsible for construction performance in Washington</a:t>
            </a:r>
          </a:p>
          <a:p>
            <a:r>
              <a:rPr lang="en-US" dirty="0" smtClean="0"/>
              <a:t>Solicit sales of goods in Washington</a:t>
            </a:r>
            <a:r>
              <a:rPr lang="en-US" dirty="0"/>
              <a:t> </a:t>
            </a:r>
            <a:r>
              <a:rPr lang="en-US" dirty="0" smtClean="0"/>
              <a:t>through an employee or third party representative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b="1" dirty="0">
                <a:solidFill>
                  <a:schemeClr val="folHlink"/>
                </a:solidFill>
              </a:rPr>
              <a:t>How to Register</a:t>
            </a:r>
            <a:endParaRPr 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 Online: </a:t>
            </a:r>
            <a:r>
              <a:rPr lang="en-US" sz="2800" dirty="0" smtClean="0">
                <a:hlinkClick r:id="rId3"/>
              </a:rPr>
              <a:t>http://bls.dor.wa.gov/taxregistration.aspx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Apply using the online application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Print paper application and file by mail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Application can be used to register with most state agencies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Department of Revenue Vancouver Field Office: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Forms available at the counter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File application and receive Unified Business Identifier (UBI) number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8008 NE Fourth Plain Blvd, Vancouver, WA 98662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Main Phone Line: (360) 256-2060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Toll Free (Taxpayer Information and Education Section):   1-800-647-7706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Assistance in completing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8D8A-E67B-4E8E-A1AB-9AA26CA5C13F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0"/>
            <a:ext cx="8229600" cy="914400"/>
          </a:xfrm>
          <a:noFill/>
          <a:ln/>
        </p:spPr>
        <p:txBody>
          <a:bodyPr lIns="90488" tIns="44450" rIns="90488" bIns="44450" anchor="b"/>
          <a:lstStyle/>
          <a:p>
            <a:r>
              <a:rPr lang="en-US" sz="4800" b="1" dirty="0">
                <a:solidFill>
                  <a:schemeClr val="folHlink"/>
                </a:solidFill>
              </a:rPr>
              <a:t>Thank You</a:t>
            </a:r>
            <a:endParaRPr lang="en-US" sz="4800" b="1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971800"/>
            <a:ext cx="8229600" cy="1143000"/>
          </a:xfrm>
          <a:noFill/>
          <a:ln/>
        </p:spPr>
        <p:txBody>
          <a:bodyPr lIns="90488" tIns="44450" rIns="90488" bIns="44450"/>
          <a:lstStyle/>
          <a:p>
            <a:pPr algn="ctr">
              <a:buFont typeface="Wingdings" pitchFamily="2" charset="2"/>
              <a:buNone/>
            </a:pPr>
            <a:endParaRPr lang="en-US" sz="4000" dirty="0"/>
          </a:p>
          <a:p>
            <a:pPr algn="ctr">
              <a:buFont typeface="Wingdings" pitchFamily="2" charset="2"/>
              <a:buNone/>
            </a:pPr>
            <a:endParaRPr lang="en-US" sz="4000" dirty="0"/>
          </a:p>
        </p:txBody>
      </p:sp>
      <p:pic>
        <p:nvPicPr>
          <p:cNvPr id="241669" name="Picture 5"/>
          <p:cNvPicPr>
            <a:picLocks noGrp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3733800"/>
            <a:ext cx="1331913" cy="2120900"/>
          </a:xfr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C8E0-8403-4909-B039-55A02B06738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048000"/>
            <a:ext cx="757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did a great job at your “excise” class at the Multnomah Athletic Club!</a:t>
            </a:r>
            <a:endParaRPr lang="en-US" dirty="0"/>
          </a:p>
        </p:txBody>
      </p:sp>
      <p:pic>
        <p:nvPicPr>
          <p:cNvPr id="358404" name="Picture 4" descr="C:\Users\rnsau140\AppData\Local\Microsoft\Windows\Temporary Internet Files\Content.IE5\BCLM9CO6\Olympic_pictogram_Athletics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657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Nexus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person who sells tangible personal property is deemed to have substantial nexus with Washington if the person has a physical presence in this state, which need only be demonstrably more than the slightest presence.  </a:t>
            </a:r>
            <a:r>
              <a:rPr lang="en-US" sz="2600" i="1" dirty="0" smtClean="0"/>
              <a:t>RCW 82.04.067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Physical Presence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person performing the following nonexclusive list of activities, directly, or through an agent or other representative, generally is performing activities that are significantly associated with establishing or maintaining a market for a person's products in this state:</a:t>
            </a:r>
          </a:p>
          <a:p>
            <a:r>
              <a:rPr lang="en-US" sz="2000" dirty="0" smtClean="0"/>
              <a:t>(i) Soliciting sales of goods in Washington;</a:t>
            </a:r>
          </a:p>
          <a:p>
            <a:r>
              <a:rPr lang="en-US" sz="2000" dirty="0" smtClean="0"/>
              <a:t>(ii) Installing, assembling, or repairing goods in Washington;</a:t>
            </a:r>
          </a:p>
          <a:p>
            <a:r>
              <a:rPr lang="en-US" sz="2000" dirty="0" smtClean="0"/>
              <a:t>(iii) Constructing, installing, repairing, or maintaining real property or tangible personal property in Washington;</a:t>
            </a:r>
          </a:p>
          <a:p>
            <a:r>
              <a:rPr lang="en-US" sz="2000" dirty="0" smtClean="0"/>
              <a:t>(iv) Delivering products into Washington other than by mail or common carrier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WAC 458-20-193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Physical Presence Nexus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Applies to retail sales (general/prime </a:t>
            </a:r>
            <a:r>
              <a:rPr lang="en-US" dirty="0" smtClean="0"/>
              <a:t>contractor</a:t>
            </a:r>
            <a:r>
              <a:rPr lang="en-US" dirty="0" smtClean="0"/>
              <a:t>) and wholesale (subcontractor) sales</a:t>
            </a:r>
          </a:p>
          <a:p>
            <a:r>
              <a:rPr lang="en-US" dirty="0" smtClean="0"/>
              <a:t>Economic nexus applies to Wholesale sales effective 9/1/15, instead of physical presence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Wholesaling Nexus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6724" y="1606135"/>
            <a:ext cx="7991476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Engrossed Substitute Senate Bill 6138</a:t>
            </a:r>
            <a:endParaRPr lang="en-US" dirty="0" smtClean="0"/>
          </a:p>
          <a:p>
            <a:pPr lvl="1">
              <a:spcAft>
                <a:spcPts val="1200"/>
              </a:spcAft>
              <a:buNone/>
            </a:pPr>
            <a:r>
              <a:rPr lang="en-US" sz="2400" dirty="0" smtClean="0"/>
              <a:t>1. Extends economic nexus standard to the Wholesaling business and occupation tax classification</a:t>
            </a:r>
          </a:p>
          <a:p>
            <a:pPr lvl="1">
              <a:spcAft>
                <a:spcPts val="1200"/>
              </a:spcAft>
              <a:buNone/>
            </a:pPr>
            <a:r>
              <a:rPr lang="en-US" sz="2400" dirty="0" smtClean="0"/>
              <a:t>2. Applies to general wholesaling as of Sept. 1, 2015 (physical presence nexus no longer applies as of that date)</a:t>
            </a:r>
          </a:p>
          <a:p>
            <a:pPr marL="850392" lvl="1" indent="-457200">
              <a:spcAft>
                <a:spcPts val="3000"/>
              </a:spcAft>
              <a:buNone/>
            </a:pPr>
            <a:r>
              <a:rPr lang="en-US" sz="2400" dirty="0" smtClean="0"/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 Uses preceding calendar year rather than current calendar year for thresholds (this effects all apportionable activities)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Substantial Nexus</a:t>
            </a:r>
            <a:endParaRPr lang="en-AU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724" y="1177510"/>
            <a:ext cx="7375526" cy="4525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 smtClean="0"/>
              <a:t>Taxpayers with economic nexus</a:t>
            </a:r>
            <a:r>
              <a:rPr lang="en-US" dirty="0" smtClean="0"/>
              <a:t>: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/>
              <a:t>In state:</a:t>
            </a:r>
          </a:p>
          <a:p>
            <a:pPr lvl="2">
              <a:spcAft>
                <a:spcPts val="600"/>
              </a:spcAft>
            </a:pPr>
            <a:r>
              <a:rPr lang="en-US" sz="2000" dirty="0" smtClean="0"/>
              <a:t>Resident or domiciliary of WA, or business is organized or commercially domiciled in WA</a:t>
            </a:r>
          </a:p>
          <a:p>
            <a:pPr lvl="1">
              <a:spcAft>
                <a:spcPts val="0"/>
              </a:spcAft>
            </a:pPr>
            <a:r>
              <a:rPr lang="en-US" sz="2400" b="1" dirty="0" smtClean="0"/>
              <a:t>Out of state</a:t>
            </a:r>
            <a:r>
              <a:rPr lang="en-US" sz="2400" dirty="0" smtClean="0"/>
              <a:t>:</a:t>
            </a:r>
          </a:p>
          <a:p>
            <a:pPr lvl="2">
              <a:spcAft>
                <a:spcPts val="0"/>
              </a:spcAft>
            </a:pPr>
            <a:r>
              <a:rPr lang="en-US" sz="2000" dirty="0" smtClean="0"/>
              <a:t>Non-resident, and in the preceding year:</a:t>
            </a:r>
          </a:p>
          <a:p>
            <a:pPr lvl="3">
              <a:spcAft>
                <a:spcPts val="0"/>
              </a:spcAft>
            </a:pPr>
            <a:r>
              <a:rPr lang="en-US" sz="2000" dirty="0" smtClean="0"/>
              <a:t>More than $53K in property in WA </a:t>
            </a:r>
          </a:p>
          <a:p>
            <a:pPr lvl="3">
              <a:spcAft>
                <a:spcPts val="0"/>
              </a:spcAft>
            </a:pPr>
            <a:r>
              <a:rPr lang="en-US" sz="2000" dirty="0" smtClean="0"/>
              <a:t>More than $53K in payroll in WA</a:t>
            </a:r>
          </a:p>
          <a:p>
            <a:pPr lvl="3">
              <a:spcAft>
                <a:spcPts val="0"/>
              </a:spcAft>
            </a:pPr>
            <a:r>
              <a:rPr lang="en-US" sz="2000" dirty="0" smtClean="0"/>
              <a:t>More than $267K in receipts attributed to WA</a:t>
            </a:r>
          </a:p>
          <a:p>
            <a:pPr lvl="3">
              <a:spcAft>
                <a:spcPts val="1200"/>
              </a:spcAft>
            </a:pPr>
            <a:r>
              <a:rPr lang="en-US" sz="2000" dirty="0" smtClean="0"/>
              <a:t>At least 25% of total property, payroll or receipts in WA</a:t>
            </a:r>
          </a:p>
          <a:p>
            <a:pPr>
              <a:spcAft>
                <a:spcPts val="2400"/>
              </a:spcAft>
            </a:pPr>
            <a:r>
              <a:rPr lang="en-US" sz="2800" dirty="0" smtClean="0"/>
              <a:t>Wholesalers exceeding any threshold have economic nexus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Trailing Nexus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B&amp;O tax purposes a person who stops the business activity that created nexus in Washington continues to have nexus for the remainder of that calendar year, plus one additional calendar year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091B-1757-4634-9F58-F021799DE26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2411</Words>
  <Application>Microsoft Office PowerPoint</Application>
  <PresentationFormat>On-screen Show (4:3)</PresentationFormat>
  <Paragraphs>341</Paragraphs>
  <Slides>38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Textured</vt:lpstr>
      <vt:lpstr>Image</vt:lpstr>
      <vt:lpstr>Clip</vt:lpstr>
      <vt:lpstr>Construction Industry Tax Workshop</vt:lpstr>
      <vt:lpstr>State of Washington Department of Revenue </vt:lpstr>
      <vt:lpstr>Discussion Topics</vt:lpstr>
      <vt:lpstr>Nexus Definition</vt:lpstr>
      <vt:lpstr>Physical Presence</vt:lpstr>
      <vt:lpstr>Physical Presence Nexus</vt:lpstr>
      <vt:lpstr>Wholesaling Nexus</vt:lpstr>
      <vt:lpstr>Substantial Nexus</vt:lpstr>
      <vt:lpstr>Trailing Nexus</vt:lpstr>
      <vt:lpstr>Overview of Washington’s Tax Structure</vt:lpstr>
      <vt:lpstr>B&amp;O Tax</vt:lpstr>
      <vt:lpstr>Retailing B&amp;O Tax</vt:lpstr>
      <vt:lpstr>Wholesaling B&amp;O Tax</vt:lpstr>
      <vt:lpstr>Retail Sales Tax</vt:lpstr>
      <vt:lpstr>Retail Sales Tax – Components</vt:lpstr>
      <vt:lpstr>Local Sourcing for Retail Sales Tax</vt:lpstr>
      <vt:lpstr>Geographic Information System</vt:lpstr>
      <vt:lpstr>Measure of Tax</vt:lpstr>
      <vt:lpstr>Possible Tax Deductions:   B&amp;O Tax vs. Sales Tax</vt:lpstr>
      <vt:lpstr>Use Tax (WAC 458-20-178)</vt:lpstr>
      <vt:lpstr>Use Tax - Continued</vt:lpstr>
      <vt:lpstr>Consumers owe the Retail Sales Tax or Use Tax in Washington on:</vt:lpstr>
      <vt:lpstr>When Tax Liability Arises</vt:lpstr>
      <vt:lpstr>Retainage</vt:lpstr>
      <vt:lpstr>Construction Activities</vt:lpstr>
      <vt:lpstr>Matrix of Construction Activities</vt:lpstr>
      <vt:lpstr>Questions to Answer for Each Job</vt:lpstr>
      <vt:lpstr>Speculative Construction</vt:lpstr>
      <vt:lpstr>Custom Construction</vt:lpstr>
      <vt:lpstr>Reseller Permit</vt:lpstr>
      <vt:lpstr>Reseller Permits</vt:lpstr>
      <vt:lpstr>Public Road Construction (WAC 458-20-171)</vt:lpstr>
      <vt:lpstr>Government Contracting (WAC 458-20-17701)</vt:lpstr>
      <vt:lpstr>Tax Issues</vt:lpstr>
      <vt:lpstr>Registration Requirements </vt:lpstr>
      <vt:lpstr>Registration Requirements for Out-of-State Businesses</vt:lpstr>
      <vt:lpstr>How to Register</vt:lpstr>
      <vt:lpstr>Thank You</vt:lpstr>
    </vt:vector>
  </TitlesOfParts>
  <Company>Department of Revenue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Industry Tax Workshop</dc:title>
  <dc:creator>Yrjanson, Jon (DOR)</dc:creator>
  <cp:lastModifiedBy>rnsau140</cp:lastModifiedBy>
  <cp:revision>194</cp:revision>
  <dcterms:modified xsi:type="dcterms:W3CDTF">2016-08-17T21:42:23Z</dcterms:modified>
</cp:coreProperties>
</file>