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Masters/slideMaster64.xml" ContentType="application/vnd.openxmlformats-officedocument.presentationml.slideMaster+xml"/>
  <Override PartName="/ppt/slideMasters/slideMaster65.xml" ContentType="application/vnd.openxmlformats-officedocument.presentationml.slideMaster+xml"/>
  <Override PartName="/ppt/slideMasters/slideMaster66.xml" ContentType="application/vnd.openxmlformats-officedocument.presentationml.slideMaster+xml"/>
  <Override PartName="/ppt/slideMasters/slideMaster67.xml" ContentType="application/vnd.openxmlformats-officedocument.presentationml.slideMaster+xml"/>
  <Override PartName="/ppt/slideMasters/slideMaster68.xml" ContentType="application/vnd.openxmlformats-officedocument.presentationml.slideMaster+xml"/>
  <Override PartName="/ppt/slideMasters/slideMaster69.xml" ContentType="application/vnd.openxmlformats-officedocument.presentationml.slideMaster+xml"/>
  <Override PartName="/ppt/slideMasters/slideMaster70.xml" ContentType="application/vnd.openxmlformats-officedocument.presentationml.slideMaster+xml"/>
  <Override PartName="/ppt/slideMasters/slideMaster71.xml" ContentType="application/vnd.openxmlformats-officedocument.presentationml.slideMaster+xml"/>
  <Override PartName="/ppt/slideMasters/slideMaster72.xml" ContentType="application/vnd.openxmlformats-officedocument.presentationml.slideMaster+xml"/>
  <Override PartName="/ppt/slideMasters/slideMaster73.xml" ContentType="application/vnd.openxmlformats-officedocument.presentationml.slideMaster+xml"/>
  <Override PartName="/ppt/slideMasters/slideMaster74.xml" ContentType="application/vnd.openxmlformats-officedocument.presentationml.slideMaster+xml"/>
  <Override PartName="/ppt/slideMasters/slideMaster7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theme/theme7.xml" ContentType="application/vnd.openxmlformats-officedocument.theme+xml"/>
  <Override PartName="/ppt/slideLayouts/slideLayout18.xml" ContentType="application/vnd.openxmlformats-officedocument.presentationml.slideLayout+xml"/>
  <Override PartName="/ppt/theme/theme8.xml" ContentType="application/vnd.openxmlformats-officedocument.theme+xml"/>
  <Override PartName="/ppt/slideLayouts/slideLayout19.xml" ContentType="application/vnd.openxmlformats-officedocument.presentationml.slideLayout+xml"/>
  <Override PartName="/ppt/theme/theme9.xml" ContentType="application/vnd.openxmlformats-officedocument.theme+xml"/>
  <Override PartName="/ppt/slideLayouts/slideLayout20.xml" ContentType="application/vnd.openxmlformats-officedocument.presentationml.slideLayout+xml"/>
  <Override PartName="/ppt/theme/theme10.xml" ContentType="application/vnd.openxmlformats-officedocument.theme+xml"/>
  <Override PartName="/ppt/slideLayouts/slideLayout21.xml" ContentType="application/vnd.openxmlformats-officedocument.presentationml.slideLayout+xml"/>
  <Override PartName="/ppt/theme/theme11.xml" ContentType="application/vnd.openxmlformats-officedocument.theme+xml"/>
  <Override PartName="/ppt/slideLayouts/slideLayout22.xml" ContentType="application/vnd.openxmlformats-officedocument.presentationml.slideLayout+xml"/>
  <Override PartName="/ppt/theme/theme12.xml" ContentType="application/vnd.openxmlformats-officedocument.theme+xml"/>
  <Override PartName="/ppt/slideLayouts/slideLayout23.xml" ContentType="application/vnd.openxmlformats-officedocument.presentationml.slideLayout+xml"/>
  <Override PartName="/ppt/theme/theme13.xml" ContentType="application/vnd.openxmlformats-officedocument.theme+xml"/>
  <Override PartName="/ppt/slideLayouts/slideLayout24.xml" ContentType="application/vnd.openxmlformats-officedocument.presentationml.slideLayout+xml"/>
  <Override PartName="/ppt/theme/theme14.xml" ContentType="application/vnd.openxmlformats-officedocument.theme+xml"/>
  <Override PartName="/ppt/slideLayouts/slideLayout25.xml" ContentType="application/vnd.openxmlformats-officedocument.presentationml.slideLayout+xml"/>
  <Override PartName="/ppt/theme/theme15.xml" ContentType="application/vnd.openxmlformats-officedocument.theme+xml"/>
  <Override PartName="/ppt/slideLayouts/slideLayout26.xml" ContentType="application/vnd.openxmlformats-officedocument.presentationml.slideLayout+xml"/>
  <Override PartName="/ppt/theme/theme16.xml" ContentType="application/vnd.openxmlformats-officedocument.theme+xml"/>
  <Override PartName="/ppt/slideLayouts/slideLayout27.xml" ContentType="application/vnd.openxmlformats-officedocument.presentationml.slideLayout+xml"/>
  <Override PartName="/ppt/theme/theme17.xml" ContentType="application/vnd.openxmlformats-officedocument.theme+xml"/>
  <Override PartName="/ppt/slideLayouts/slideLayout28.xml" ContentType="application/vnd.openxmlformats-officedocument.presentationml.slideLayout+xml"/>
  <Override PartName="/ppt/theme/theme18.xml" ContentType="application/vnd.openxmlformats-officedocument.theme+xml"/>
  <Override PartName="/ppt/slideLayouts/slideLayout29.xml" ContentType="application/vnd.openxmlformats-officedocument.presentationml.slideLayout+xml"/>
  <Override PartName="/ppt/theme/theme19.xml" ContentType="application/vnd.openxmlformats-officedocument.theme+xml"/>
  <Override PartName="/ppt/slideLayouts/slideLayout30.xml" ContentType="application/vnd.openxmlformats-officedocument.presentationml.slideLayout+xml"/>
  <Override PartName="/ppt/theme/theme20.xml" ContentType="application/vnd.openxmlformats-officedocument.theme+xml"/>
  <Override PartName="/ppt/slideLayouts/slideLayout31.xml" ContentType="application/vnd.openxmlformats-officedocument.presentationml.slideLayout+xml"/>
  <Override PartName="/ppt/theme/theme21.xml" ContentType="application/vnd.openxmlformats-officedocument.theme+xml"/>
  <Override PartName="/ppt/slideLayouts/slideLayout32.xml" ContentType="application/vnd.openxmlformats-officedocument.presentationml.slideLayout+xml"/>
  <Override PartName="/ppt/theme/theme22.xml" ContentType="application/vnd.openxmlformats-officedocument.theme+xml"/>
  <Override PartName="/ppt/slideLayouts/slideLayout33.xml" ContentType="application/vnd.openxmlformats-officedocument.presentationml.slideLayout+xml"/>
  <Override PartName="/ppt/theme/theme23.xml" ContentType="application/vnd.openxmlformats-officedocument.theme+xml"/>
  <Override PartName="/ppt/slideLayouts/slideLayout34.xml" ContentType="application/vnd.openxmlformats-officedocument.presentationml.slideLayout+xml"/>
  <Override PartName="/ppt/theme/theme24.xml" ContentType="application/vnd.openxmlformats-officedocument.theme+xml"/>
  <Override PartName="/ppt/slideLayouts/slideLayout35.xml" ContentType="application/vnd.openxmlformats-officedocument.presentationml.slideLayout+xml"/>
  <Override PartName="/ppt/theme/theme25.xml" ContentType="application/vnd.openxmlformats-officedocument.theme+xml"/>
  <Override PartName="/ppt/slideLayouts/slideLayout36.xml" ContentType="application/vnd.openxmlformats-officedocument.presentationml.slideLayout+xml"/>
  <Override PartName="/ppt/theme/theme26.xml" ContentType="application/vnd.openxmlformats-officedocument.theme+xml"/>
  <Override PartName="/ppt/slideLayouts/slideLayout37.xml" ContentType="application/vnd.openxmlformats-officedocument.presentationml.slideLayout+xml"/>
  <Override PartName="/ppt/theme/theme27.xml" ContentType="application/vnd.openxmlformats-officedocument.theme+xml"/>
  <Override PartName="/ppt/slideLayouts/slideLayout38.xml" ContentType="application/vnd.openxmlformats-officedocument.presentationml.slideLayout+xml"/>
  <Override PartName="/ppt/theme/theme28.xml" ContentType="application/vnd.openxmlformats-officedocument.theme+xml"/>
  <Override PartName="/ppt/slideLayouts/slideLayout39.xml" ContentType="application/vnd.openxmlformats-officedocument.presentationml.slideLayout+xml"/>
  <Override PartName="/ppt/theme/theme29.xml" ContentType="application/vnd.openxmlformats-officedocument.theme+xml"/>
  <Override PartName="/ppt/slideLayouts/slideLayout40.xml" ContentType="application/vnd.openxmlformats-officedocument.presentationml.slideLayout+xml"/>
  <Override PartName="/ppt/theme/theme30.xml" ContentType="application/vnd.openxmlformats-officedocument.theme+xml"/>
  <Override PartName="/ppt/slideLayouts/slideLayout41.xml" ContentType="application/vnd.openxmlformats-officedocument.presentationml.slideLayout+xml"/>
  <Override PartName="/ppt/theme/theme31.xml" ContentType="application/vnd.openxmlformats-officedocument.theme+xml"/>
  <Override PartName="/ppt/slideLayouts/slideLayout42.xml" ContentType="application/vnd.openxmlformats-officedocument.presentationml.slideLayout+xml"/>
  <Override PartName="/ppt/theme/theme32.xml" ContentType="application/vnd.openxmlformats-officedocument.theme+xml"/>
  <Override PartName="/ppt/slideLayouts/slideLayout43.xml" ContentType="application/vnd.openxmlformats-officedocument.presentationml.slideLayout+xml"/>
  <Override PartName="/ppt/theme/theme33.xml" ContentType="application/vnd.openxmlformats-officedocument.theme+xml"/>
  <Override PartName="/ppt/slideLayouts/slideLayout44.xml" ContentType="application/vnd.openxmlformats-officedocument.presentationml.slideLayout+xml"/>
  <Override PartName="/ppt/theme/theme34.xml" ContentType="application/vnd.openxmlformats-officedocument.theme+xml"/>
  <Override PartName="/ppt/slideLayouts/slideLayout45.xml" ContentType="application/vnd.openxmlformats-officedocument.presentationml.slideLayout+xml"/>
  <Override PartName="/ppt/theme/theme35.xml" ContentType="application/vnd.openxmlformats-officedocument.theme+xml"/>
  <Override PartName="/ppt/slideLayouts/slideLayout46.xml" ContentType="application/vnd.openxmlformats-officedocument.presentationml.slideLayout+xml"/>
  <Override PartName="/ppt/theme/theme36.xml" ContentType="application/vnd.openxmlformats-officedocument.theme+xml"/>
  <Override PartName="/ppt/slideLayouts/slideLayout47.xml" ContentType="application/vnd.openxmlformats-officedocument.presentationml.slideLayout+xml"/>
  <Override PartName="/ppt/theme/theme37.xml" ContentType="application/vnd.openxmlformats-officedocument.theme+xml"/>
  <Override PartName="/ppt/slideLayouts/slideLayout48.xml" ContentType="application/vnd.openxmlformats-officedocument.presentationml.slideLayout+xml"/>
  <Override PartName="/ppt/theme/theme38.xml" ContentType="application/vnd.openxmlformats-officedocument.theme+xml"/>
  <Override PartName="/ppt/slideLayouts/slideLayout49.xml" ContentType="application/vnd.openxmlformats-officedocument.presentationml.slideLayout+xml"/>
  <Override PartName="/ppt/theme/theme39.xml" ContentType="application/vnd.openxmlformats-officedocument.theme+xml"/>
  <Override PartName="/ppt/slideLayouts/slideLayout50.xml" ContentType="application/vnd.openxmlformats-officedocument.presentationml.slideLayout+xml"/>
  <Override PartName="/ppt/theme/theme40.xml" ContentType="application/vnd.openxmlformats-officedocument.theme+xml"/>
  <Override PartName="/ppt/slideLayouts/slideLayout51.xml" ContentType="application/vnd.openxmlformats-officedocument.presentationml.slideLayout+xml"/>
  <Override PartName="/ppt/theme/theme41.xml" ContentType="application/vnd.openxmlformats-officedocument.theme+xml"/>
  <Override PartName="/ppt/slideLayouts/slideLayout52.xml" ContentType="application/vnd.openxmlformats-officedocument.presentationml.slideLayout+xml"/>
  <Override PartName="/ppt/theme/theme42.xml" ContentType="application/vnd.openxmlformats-officedocument.theme+xml"/>
  <Override PartName="/ppt/slideLayouts/slideLayout53.xml" ContentType="application/vnd.openxmlformats-officedocument.presentationml.slideLayout+xml"/>
  <Override PartName="/ppt/theme/theme43.xml" ContentType="application/vnd.openxmlformats-officedocument.theme+xml"/>
  <Override PartName="/ppt/slideLayouts/slideLayout54.xml" ContentType="application/vnd.openxmlformats-officedocument.presentationml.slideLayout+xml"/>
  <Override PartName="/ppt/theme/theme44.xml" ContentType="application/vnd.openxmlformats-officedocument.theme+xml"/>
  <Override PartName="/ppt/slideLayouts/slideLayout55.xml" ContentType="application/vnd.openxmlformats-officedocument.presentationml.slideLayout+xml"/>
  <Override PartName="/ppt/theme/theme45.xml" ContentType="application/vnd.openxmlformats-officedocument.theme+xml"/>
  <Override PartName="/ppt/slideLayouts/slideLayout56.xml" ContentType="application/vnd.openxmlformats-officedocument.presentationml.slideLayout+xml"/>
  <Override PartName="/ppt/theme/theme46.xml" ContentType="application/vnd.openxmlformats-officedocument.theme+xml"/>
  <Override PartName="/ppt/slideLayouts/slideLayout57.xml" ContentType="application/vnd.openxmlformats-officedocument.presentationml.slideLayout+xml"/>
  <Override PartName="/ppt/theme/theme47.xml" ContentType="application/vnd.openxmlformats-officedocument.theme+xml"/>
  <Override PartName="/ppt/slideLayouts/slideLayout58.xml" ContentType="application/vnd.openxmlformats-officedocument.presentationml.slideLayout+xml"/>
  <Override PartName="/ppt/theme/theme48.xml" ContentType="application/vnd.openxmlformats-officedocument.theme+xml"/>
  <Override PartName="/ppt/slideLayouts/slideLayout59.xml" ContentType="application/vnd.openxmlformats-officedocument.presentationml.slideLayout+xml"/>
  <Override PartName="/ppt/theme/theme49.xml" ContentType="application/vnd.openxmlformats-officedocument.theme+xml"/>
  <Override PartName="/ppt/slideLayouts/slideLayout60.xml" ContentType="application/vnd.openxmlformats-officedocument.presentationml.slideLayout+xml"/>
  <Override PartName="/ppt/theme/theme50.xml" ContentType="application/vnd.openxmlformats-officedocument.theme+xml"/>
  <Override PartName="/ppt/slideLayouts/slideLayout61.xml" ContentType="application/vnd.openxmlformats-officedocument.presentationml.slideLayout+xml"/>
  <Override PartName="/ppt/theme/theme51.xml" ContentType="application/vnd.openxmlformats-officedocument.theme+xml"/>
  <Override PartName="/ppt/slideLayouts/slideLayout62.xml" ContentType="application/vnd.openxmlformats-officedocument.presentationml.slideLayout+xml"/>
  <Override PartName="/ppt/theme/theme52.xml" ContentType="application/vnd.openxmlformats-officedocument.theme+xml"/>
  <Override PartName="/ppt/slideLayouts/slideLayout63.xml" ContentType="application/vnd.openxmlformats-officedocument.presentationml.slideLayout+xml"/>
  <Override PartName="/ppt/theme/theme53.xml" ContentType="application/vnd.openxmlformats-officedocument.theme+xml"/>
  <Override PartName="/ppt/slideLayouts/slideLayout64.xml" ContentType="application/vnd.openxmlformats-officedocument.presentationml.slideLayout+xml"/>
  <Override PartName="/ppt/theme/theme54.xml" ContentType="application/vnd.openxmlformats-officedocument.theme+xml"/>
  <Override PartName="/ppt/slideLayouts/slideLayout65.xml" ContentType="application/vnd.openxmlformats-officedocument.presentationml.slideLayout+xml"/>
  <Override PartName="/ppt/theme/theme55.xml" ContentType="application/vnd.openxmlformats-officedocument.theme+xml"/>
  <Override PartName="/ppt/slideLayouts/slideLayout66.xml" ContentType="application/vnd.openxmlformats-officedocument.presentationml.slideLayout+xml"/>
  <Override PartName="/ppt/theme/theme56.xml" ContentType="application/vnd.openxmlformats-officedocument.theme+xml"/>
  <Override PartName="/ppt/slideLayouts/slideLayout67.xml" ContentType="application/vnd.openxmlformats-officedocument.presentationml.slideLayout+xml"/>
  <Override PartName="/ppt/theme/theme57.xml" ContentType="application/vnd.openxmlformats-officedocument.theme+xml"/>
  <Override PartName="/ppt/slideLayouts/slideLayout68.xml" ContentType="application/vnd.openxmlformats-officedocument.presentationml.slideLayout+xml"/>
  <Override PartName="/ppt/theme/theme58.xml" ContentType="application/vnd.openxmlformats-officedocument.theme+xml"/>
  <Override PartName="/ppt/slideLayouts/slideLayout69.xml" ContentType="application/vnd.openxmlformats-officedocument.presentationml.slideLayout+xml"/>
  <Override PartName="/ppt/theme/theme59.xml" ContentType="application/vnd.openxmlformats-officedocument.theme+xml"/>
  <Override PartName="/ppt/slideLayouts/slideLayout70.xml" ContentType="application/vnd.openxmlformats-officedocument.presentationml.slideLayout+xml"/>
  <Override PartName="/ppt/theme/theme60.xml" ContentType="application/vnd.openxmlformats-officedocument.theme+xml"/>
  <Override PartName="/ppt/slideLayouts/slideLayout71.xml" ContentType="application/vnd.openxmlformats-officedocument.presentationml.slideLayout+xml"/>
  <Override PartName="/ppt/theme/theme61.xml" ContentType="application/vnd.openxmlformats-officedocument.theme+xml"/>
  <Override PartName="/ppt/slideLayouts/slideLayout72.xml" ContentType="application/vnd.openxmlformats-officedocument.presentationml.slideLayout+xml"/>
  <Override PartName="/ppt/theme/theme62.xml" ContentType="application/vnd.openxmlformats-officedocument.theme+xml"/>
  <Override PartName="/ppt/slideLayouts/slideLayout73.xml" ContentType="application/vnd.openxmlformats-officedocument.presentationml.slideLayout+xml"/>
  <Override PartName="/ppt/theme/theme63.xml" ContentType="application/vnd.openxmlformats-officedocument.theme+xml"/>
  <Override PartName="/ppt/slideLayouts/slideLayout74.xml" ContentType="application/vnd.openxmlformats-officedocument.presentationml.slideLayout+xml"/>
  <Override PartName="/ppt/theme/theme64.xml" ContentType="application/vnd.openxmlformats-officedocument.theme+xml"/>
  <Override PartName="/ppt/slideLayouts/slideLayout75.xml" ContentType="application/vnd.openxmlformats-officedocument.presentationml.slideLayout+xml"/>
  <Override PartName="/ppt/theme/theme65.xml" ContentType="application/vnd.openxmlformats-officedocument.theme+xml"/>
  <Override PartName="/ppt/slideLayouts/slideLayout76.xml" ContentType="application/vnd.openxmlformats-officedocument.presentationml.slideLayout+xml"/>
  <Override PartName="/ppt/theme/theme66.xml" ContentType="application/vnd.openxmlformats-officedocument.theme+xml"/>
  <Override PartName="/ppt/slideLayouts/slideLayout77.xml" ContentType="application/vnd.openxmlformats-officedocument.presentationml.slideLayout+xml"/>
  <Override PartName="/ppt/theme/theme67.xml" ContentType="application/vnd.openxmlformats-officedocument.theme+xml"/>
  <Override PartName="/ppt/slideLayouts/slideLayout78.xml" ContentType="application/vnd.openxmlformats-officedocument.presentationml.slideLayout+xml"/>
  <Override PartName="/ppt/theme/theme68.xml" ContentType="application/vnd.openxmlformats-officedocument.theme+xml"/>
  <Override PartName="/ppt/slideLayouts/slideLayout79.xml" ContentType="application/vnd.openxmlformats-officedocument.presentationml.slideLayout+xml"/>
  <Override PartName="/ppt/theme/theme69.xml" ContentType="application/vnd.openxmlformats-officedocument.theme+xml"/>
  <Override PartName="/ppt/slideLayouts/slideLayout80.xml" ContentType="application/vnd.openxmlformats-officedocument.presentationml.slideLayout+xml"/>
  <Override PartName="/ppt/theme/theme70.xml" ContentType="application/vnd.openxmlformats-officedocument.theme+xml"/>
  <Override PartName="/ppt/slideLayouts/slideLayout81.xml" ContentType="application/vnd.openxmlformats-officedocument.presentationml.slideLayout+xml"/>
  <Override PartName="/ppt/theme/theme71.xml" ContentType="application/vnd.openxmlformats-officedocument.theme+xml"/>
  <Override PartName="/ppt/slideLayouts/slideLayout82.xml" ContentType="application/vnd.openxmlformats-officedocument.presentationml.slideLayout+xml"/>
  <Override PartName="/ppt/theme/theme72.xml" ContentType="application/vnd.openxmlformats-officedocument.theme+xml"/>
  <Override PartName="/ppt/slideLayouts/slideLayout83.xml" ContentType="application/vnd.openxmlformats-officedocument.presentationml.slideLayout+xml"/>
  <Override PartName="/ppt/theme/theme73.xml" ContentType="application/vnd.openxmlformats-officedocument.theme+xml"/>
  <Override PartName="/ppt/slideLayouts/slideLayout84.xml" ContentType="application/vnd.openxmlformats-officedocument.presentationml.slideLayout+xml"/>
  <Override PartName="/ppt/theme/theme74.xml" ContentType="application/vnd.openxmlformats-officedocument.theme+xml"/>
  <Override PartName="/ppt/slideLayouts/slideLayout85.xml" ContentType="application/vnd.openxmlformats-officedocument.presentationml.slideLayout+xml"/>
  <Override PartName="/ppt/theme/theme75.xml" ContentType="application/vnd.openxmlformats-officedocument.theme+xml"/>
  <Override PartName="/ppt/theme/theme7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2" r:id="rId3"/>
    <p:sldMasterId id="2147483664" r:id="rId4"/>
    <p:sldMasterId id="2147483666" r:id="rId5"/>
    <p:sldMasterId id="2147483668" r:id="rId6"/>
    <p:sldMasterId id="2147483670" r:id="rId7"/>
    <p:sldMasterId id="2147483672" r:id="rId8"/>
    <p:sldMasterId id="2147483674" r:id="rId9"/>
    <p:sldMasterId id="2147483676" r:id="rId10"/>
    <p:sldMasterId id="2147483678" r:id="rId11"/>
    <p:sldMasterId id="2147483680" r:id="rId12"/>
    <p:sldMasterId id="2147483682" r:id="rId13"/>
    <p:sldMasterId id="2147483684" r:id="rId14"/>
    <p:sldMasterId id="2147483686" r:id="rId15"/>
    <p:sldMasterId id="2147483688" r:id="rId16"/>
    <p:sldMasterId id="2147483690" r:id="rId17"/>
    <p:sldMasterId id="2147483692" r:id="rId18"/>
    <p:sldMasterId id="2147483694" r:id="rId19"/>
    <p:sldMasterId id="2147483696" r:id="rId20"/>
    <p:sldMasterId id="2147483698" r:id="rId21"/>
    <p:sldMasterId id="2147483700" r:id="rId22"/>
    <p:sldMasterId id="2147483702" r:id="rId23"/>
    <p:sldMasterId id="2147483704" r:id="rId24"/>
    <p:sldMasterId id="2147483706" r:id="rId25"/>
    <p:sldMasterId id="2147483708" r:id="rId26"/>
    <p:sldMasterId id="2147483710" r:id="rId27"/>
    <p:sldMasterId id="2147483712" r:id="rId28"/>
    <p:sldMasterId id="2147483714" r:id="rId29"/>
    <p:sldMasterId id="2147483716" r:id="rId30"/>
    <p:sldMasterId id="2147483718" r:id="rId31"/>
    <p:sldMasterId id="2147483720" r:id="rId32"/>
    <p:sldMasterId id="2147483722" r:id="rId33"/>
    <p:sldMasterId id="2147483724" r:id="rId34"/>
    <p:sldMasterId id="2147483726" r:id="rId35"/>
    <p:sldMasterId id="2147483728" r:id="rId36"/>
    <p:sldMasterId id="2147483730" r:id="rId37"/>
    <p:sldMasterId id="2147483732" r:id="rId38"/>
    <p:sldMasterId id="2147483734" r:id="rId39"/>
    <p:sldMasterId id="2147483736" r:id="rId40"/>
    <p:sldMasterId id="2147483738" r:id="rId41"/>
    <p:sldMasterId id="2147483740" r:id="rId42"/>
    <p:sldMasterId id="2147483742" r:id="rId43"/>
    <p:sldMasterId id="2147483744" r:id="rId44"/>
    <p:sldMasterId id="2147483746" r:id="rId45"/>
    <p:sldMasterId id="2147483748" r:id="rId46"/>
    <p:sldMasterId id="2147483750" r:id="rId47"/>
    <p:sldMasterId id="2147483752" r:id="rId48"/>
    <p:sldMasterId id="2147483754" r:id="rId49"/>
    <p:sldMasterId id="2147483756" r:id="rId50"/>
    <p:sldMasterId id="2147483758" r:id="rId51"/>
    <p:sldMasterId id="2147483760" r:id="rId52"/>
    <p:sldMasterId id="2147483762" r:id="rId53"/>
    <p:sldMasterId id="2147483764" r:id="rId54"/>
    <p:sldMasterId id="2147483766" r:id="rId55"/>
    <p:sldMasterId id="2147483768" r:id="rId56"/>
    <p:sldMasterId id="2147483770" r:id="rId57"/>
    <p:sldMasterId id="2147483772" r:id="rId58"/>
    <p:sldMasterId id="2147483774" r:id="rId59"/>
    <p:sldMasterId id="2147483776" r:id="rId60"/>
    <p:sldMasterId id="2147483778" r:id="rId61"/>
    <p:sldMasterId id="2147483780" r:id="rId62"/>
    <p:sldMasterId id="2147483782" r:id="rId63"/>
    <p:sldMasterId id="2147483784" r:id="rId64"/>
    <p:sldMasterId id="2147483786" r:id="rId65"/>
    <p:sldMasterId id="2147483788" r:id="rId66"/>
    <p:sldMasterId id="2147483790" r:id="rId67"/>
    <p:sldMasterId id="2147483792" r:id="rId68"/>
    <p:sldMasterId id="2147483794" r:id="rId69"/>
    <p:sldMasterId id="2147483796" r:id="rId70"/>
    <p:sldMasterId id="2147483798" r:id="rId71"/>
    <p:sldMasterId id="2147483800" r:id="rId72"/>
    <p:sldMasterId id="2147483802" r:id="rId73"/>
    <p:sldMasterId id="2147483804" r:id="rId74"/>
    <p:sldMasterId id="2147483806" r:id="rId75"/>
  </p:sldMasterIdLst>
  <p:notesMasterIdLst>
    <p:notesMasterId r:id="rId153"/>
  </p:notesMasterIdLst>
  <p:sldIdLst>
    <p:sldId id="256" r:id="rId76"/>
    <p:sldId id="257" r:id="rId77"/>
    <p:sldId id="258" r:id="rId78"/>
    <p:sldId id="259" r:id="rId79"/>
    <p:sldId id="260" r:id="rId80"/>
    <p:sldId id="261" r:id="rId81"/>
    <p:sldId id="262" r:id="rId82"/>
    <p:sldId id="263" r:id="rId83"/>
    <p:sldId id="264" r:id="rId84"/>
    <p:sldId id="265" r:id="rId85"/>
    <p:sldId id="266" r:id="rId86"/>
    <p:sldId id="267" r:id="rId87"/>
    <p:sldId id="268" r:id="rId88"/>
    <p:sldId id="269" r:id="rId89"/>
    <p:sldId id="270" r:id="rId90"/>
    <p:sldId id="271" r:id="rId91"/>
    <p:sldId id="272" r:id="rId92"/>
    <p:sldId id="273" r:id="rId93"/>
    <p:sldId id="274" r:id="rId94"/>
    <p:sldId id="275" r:id="rId95"/>
    <p:sldId id="276" r:id="rId96"/>
    <p:sldId id="277" r:id="rId97"/>
    <p:sldId id="278" r:id="rId98"/>
    <p:sldId id="279" r:id="rId99"/>
    <p:sldId id="280" r:id="rId100"/>
    <p:sldId id="281" r:id="rId101"/>
    <p:sldId id="282" r:id="rId102"/>
    <p:sldId id="283" r:id="rId103"/>
    <p:sldId id="284" r:id="rId104"/>
    <p:sldId id="285" r:id="rId105"/>
    <p:sldId id="286" r:id="rId106"/>
    <p:sldId id="287" r:id="rId107"/>
    <p:sldId id="288" r:id="rId108"/>
    <p:sldId id="289" r:id="rId109"/>
    <p:sldId id="290" r:id="rId110"/>
    <p:sldId id="291" r:id="rId111"/>
    <p:sldId id="292" r:id="rId112"/>
    <p:sldId id="293" r:id="rId113"/>
    <p:sldId id="294" r:id="rId114"/>
    <p:sldId id="295" r:id="rId115"/>
    <p:sldId id="296" r:id="rId116"/>
    <p:sldId id="297" r:id="rId117"/>
    <p:sldId id="298" r:id="rId118"/>
    <p:sldId id="299" r:id="rId119"/>
    <p:sldId id="300" r:id="rId120"/>
    <p:sldId id="301" r:id="rId121"/>
    <p:sldId id="302" r:id="rId122"/>
    <p:sldId id="303" r:id="rId123"/>
    <p:sldId id="304" r:id="rId124"/>
    <p:sldId id="305" r:id="rId125"/>
    <p:sldId id="306" r:id="rId126"/>
    <p:sldId id="307" r:id="rId127"/>
    <p:sldId id="308" r:id="rId128"/>
    <p:sldId id="309" r:id="rId129"/>
    <p:sldId id="310" r:id="rId130"/>
    <p:sldId id="311" r:id="rId131"/>
    <p:sldId id="312" r:id="rId132"/>
    <p:sldId id="313" r:id="rId133"/>
    <p:sldId id="314" r:id="rId134"/>
    <p:sldId id="315" r:id="rId135"/>
    <p:sldId id="316" r:id="rId136"/>
    <p:sldId id="317" r:id="rId137"/>
    <p:sldId id="318" r:id="rId138"/>
    <p:sldId id="319" r:id="rId139"/>
    <p:sldId id="320" r:id="rId140"/>
    <p:sldId id="321" r:id="rId141"/>
    <p:sldId id="322" r:id="rId142"/>
    <p:sldId id="323" r:id="rId143"/>
    <p:sldId id="324" r:id="rId144"/>
    <p:sldId id="325" r:id="rId145"/>
    <p:sldId id="326" r:id="rId146"/>
    <p:sldId id="327" r:id="rId147"/>
    <p:sldId id="328" r:id="rId148"/>
    <p:sldId id="329" r:id="rId149"/>
    <p:sldId id="330" r:id="rId150"/>
    <p:sldId id="331" r:id="rId151"/>
    <p:sldId id="332" r:id="rId1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768"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 Target="slides/slide42.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63" Type="http://schemas.openxmlformats.org/officeDocument/2006/relationships/slideMaster" Target="slideMasters/slideMaster63.xml"/><Relationship Id="rId68" Type="http://schemas.openxmlformats.org/officeDocument/2006/relationships/slideMaster" Target="slideMasters/slideMaster68.xml"/><Relationship Id="rId84" Type="http://schemas.openxmlformats.org/officeDocument/2006/relationships/slide" Target="slides/slide9.xml"/><Relationship Id="rId89" Type="http://schemas.openxmlformats.org/officeDocument/2006/relationships/slide" Target="slides/slide14.xml"/><Relationship Id="rId112" Type="http://schemas.openxmlformats.org/officeDocument/2006/relationships/slide" Target="slides/slide37.xml"/><Relationship Id="rId133" Type="http://schemas.openxmlformats.org/officeDocument/2006/relationships/slide" Target="slides/slide58.xml"/><Relationship Id="rId138" Type="http://schemas.openxmlformats.org/officeDocument/2006/relationships/slide" Target="slides/slide63.xml"/><Relationship Id="rId154" Type="http://schemas.openxmlformats.org/officeDocument/2006/relationships/presProps" Target="presProps.xml"/><Relationship Id="rId16" Type="http://schemas.openxmlformats.org/officeDocument/2006/relationships/slideMaster" Target="slideMasters/slideMaster16.xml"/><Relationship Id="rId107" Type="http://schemas.openxmlformats.org/officeDocument/2006/relationships/slide" Target="slides/slide32.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Master" Target="slideMasters/slideMaster53.xml"/><Relationship Id="rId58" Type="http://schemas.openxmlformats.org/officeDocument/2006/relationships/slideMaster" Target="slideMasters/slideMaster58.xml"/><Relationship Id="rId74" Type="http://schemas.openxmlformats.org/officeDocument/2006/relationships/slideMaster" Target="slideMasters/slideMaster74.xml"/><Relationship Id="rId79" Type="http://schemas.openxmlformats.org/officeDocument/2006/relationships/slide" Target="slides/slide4.xml"/><Relationship Id="rId102" Type="http://schemas.openxmlformats.org/officeDocument/2006/relationships/slide" Target="slides/slide27.xml"/><Relationship Id="rId123" Type="http://schemas.openxmlformats.org/officeDocument/2006/relationships/slide" Target="slides/slide48.xml"/><Relationship Id="rId128" Type="http://schemas.openxmlformats.org/officeDocument/2006/relationships/slide" Target="slides/slide53.xml"/><Relationship Id="rId144" Type="http://schemas.openxmlformats.org/officeDocument/2006/relationships/slide" Target="slides/slide69.xml"/><Relationship Id="rId149" Type="http://schemas.openxmlformats.org/officeDocument/2006/relationships/slide" Target="slides/slide74.xml"/><Relationship Id="rId5" Type="http://schemas.openxmlformats.org/officeDocument/2006/relationships/slideMaster" Target="slideMasters/slideMaster5.xml"/><Relationship Id="rId90" Type="http://schemas.openxmlformats.org/officeDocument/2006/relationships/slide" Target="slides/slide15.xml"/><Relationship Id="rId95" Type="http://schemas.openxmlformats.org/officeDocument/2006/relationships/slide" Target="slides/slide20.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64" Type="http://schemas.openxmlformats.org/officeDocument/2006/relationships/slideMaster" Target="slideMasters/slideMaster64.xml"/><Relationship Id="rId69" Type="http://schemas.openxmlformats.org/officeDocument/2006/relationships/slideMaster" Target="slideMasters/slideMaster69.xml"/><Relationship Id="rId113" Type="http://schemas.openxmlformats.org/officeDocument/2006/relationships/slide" Target="slides/slide38.xml"/><Relationship Id="rId118" Type="http://schemas.openxmlformats.org/officeDocument/2006/relationships/slide" Target="slides/slide43.xml"/><Relationship Id="rId134" Type="http://schemas.openxmlformats.org/officeDocument/2006/relationships/slide" Target="slides/slide59.xml"/><Relationship Id="rId139" Type="http://schemas.openxmlformats.org/officeDocument/2006/relationships/slide" Target="slides/slide64.xml"/><Relationship Id="rId80" Type="http://schemas.openxmlformats.org/officeDocument/2006/relationships/slide" Target="slides/slide5.xml"/><Relationship Id="rId85" Type="http://schemas.openxmlformats.org/officeDocument/2006/relationships/slide" Target="slides/slide10.xml"/><Relationship Id="rId150" Type="http://schemas.openxmlformats.org/officeDocument/2006/relationships/slide" Target="slides/slide75.xml"/><Relationship Id="rId155" Type="http://schemas.openxmlformats.org/officeDocument/2006/relationships/viewProps" Target="viewProps.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59" Type="http://schemas.openxmlformats.org/officeDocument/2006/relationships/slideMaster" Target="slideMasters/slideMaster59.xml"/><Relationship Id="rId103" Type="http://schemas.openxmlformats.org/officeDocument/2006/relationships/slide" Target="slides/slide28.xml"/><Relationship Id="rId108" Type="http://schemas.openxmlformats.org/officeDocument/2006/relationships/slide" Target="slides/slide33.xml"/><Relationship Id="rId124" Type="http://schemas.openxmlformats.org/officeDocument/2006/relationships/slide" Target="slides/slide49.xml"/><Relationship Id="rId129" Type="http://schemas.openxmlformats.org/officeDocument/2006/relationships/slide" Target="slides/slide54.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Master" Target="slideMasters/slideMaster54.xml"/><Relationship Id="rId62" Type="http://schemas.openxmlformats.org/officeDocument/2006/relationships/slideMaster" Target="slideMasters/slideMaster62.xml"/><Relationship Id="rId70" Type="http://schemas.openxmlformats.org/officeDocument/2006/relationships/slideMaster" Target="slideMasters/slideMaster70.xml"/><Relationship Id="rId75" Type="http://schemas.openxmlformats.org/officeDocument/2006/relationships/slideMaster" Target="slideMasters/slideMaster75.xml"/><Relationship Id="rId83" Type="http://schemas.openxmlformats.org/officeDocument/2006/relationships/slide" Target="slides/slide8.xml"/><Relationship Id="rId88" Type="http://schemas.openxmlformats.org/officeDocument/2006/relationships/slide" Target="slides/slide13.xml"/><Relationship Id="rId91" Type="http://schemas.openxmlformats.org/officeDocument/2006/relationships/slide" Target="slides/slide16.xml"/><Relationship Id="rId96" Type="http://schemas.openxmlformats.org/officeDocument/2006/relationships/slide" Target="slides/slide21.xml"/><Relationship Id="rId111" Type="http://schemas.openxmlformats.org/officeDocument/2006/relationships/slide" Target="slides/slide36.xml"/><Relationship Id="rId132" Type="http://schemas.openxmlformats.org/officeDocument/2006/relationships/slide" Target="slides/slide57.xml"/><Relationship Id="rId140" Type="http://schemas.openxmlformats.org/officeDocument/2006/relationships/slide" Target="slides/slide65.xml"/><Relationship Id="rId145" Type="http://schemas.openxmlformats.org/officeDocument/2006/relationships/slide" Target="slides/slide70.xml"/><Relationship Id="rId15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Master" Target="slideMasters/slideMaster49.xml"/><Relationship Id="rId57" Type="http://schemas.openxmlformats.org/officeDocument/2006/relationships/slideMaster" Target="slideMasters/slideMaster57.xml"/><Relationship Id="rId106" Type="http://schemas.openxmlformats.org/officeDocument/2006/relationships/slide" Target="slides/slide31.xml"/><Relationship Id="rId114" Type="http://schemas.openxmlformats.org/officeDocument/2006/relationships/slide" Target="slides/slide39.xml"/><Relationship Id="rId119" Type="http://schemas.openxmlformats.org/officeDocument/2006/relationships/slide" Target="slides/slide44.xml"/><Relationship Id="rId127" Type="http://schemas.openxmlformats.org/officeDocument/2006/relationships/slide" Target="slides/slide52.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Master" Target="slideMasters/slideMaster52.xml"/><Relationship Id="rId60" Type="http://schemas.openxmlformats.org/officeDocument/2006/relationships/slideMaster" Target="slideMasters/slideMaster60.xml"/><Relationship Id="rId65" Type="http://schemas.openxmlformats.org/officeDocument/2006/relationships/slideMaster" Target="slideMasters/slideMaster65.xml"/><Relationship Id="rId73" Type="http://schemas.openxmlformats.org/officeDocument/2006/relationships/slideMaster" Target="slideMasters/slideMaster73.xml"/><Relationship Id="rId78" Type="http://schemas.openxmlformats.org/officeDocument/2006/relationships/slide" Target="slides/slide3.xml"/><Relationship Id="rId81" Type="http://schemas.openxmlformats.org/officeDocument/2006/relationships/slide" Target="slides/slide6.xml"/><Relationship Id="rId86" Type="http://schemas.openxmlformats.org/officeDocument/2006/relationships/slide" Target="slides/slide11.xml"/><Relationship Id="rId94" Type="http://schemas.openxmlformats.org/officeDocument/2006/relationships/slide" Target="slides/slide19.xml"/><Relationship Id="rId99" Type="http://schemas.openxmlformats.org/officeDocument/2006/relationships/slide" Target="slides/slide24.xml"/><Relationship Id="rId101" Type="http://schemas.openxmlformats.org/officeDocument/2006/relationships/slide" Target="slides/slide26.xml"/><Relationship Id="rId122" Type="http://schemas.openxmlformats.org/officeDocument/2006/relationships/slide" Target="slides/slide47.xml"/><Relationship Id="rId130" Type="http://schemas.openxmlformats.org/officeDocument/2006/relationships/slide" Target="slides/slide55.xml"/><Relationship Id="rId135" Type="http://schemas.openxmlformats.org/officeDocument/2006/relationships/slide" Target="slides/slide60.xml"/><Relationship Id="rId143" Type="http://schemas.openxmlformats.org/officeDocument/2006/relationships/slide" Target="slides/slide68.xml"/><Relationship Id="rId148" Type="http://schemas.openxmlformats.org/officeDocument/2006/relationships/slide" Target="slides/slide73.xml"/><Relationship Id="rId151" Type="http://schemas.openxmlformats.org/officeDocument/2006/relationships/slide" Target="slides/slide76.xml"/><Relationship Id="rId156"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 Target="slides/slide34.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 Target="slides/slide1.xml"/><Relationship Id="rId97" Type="http://schemas.openxmlformats.org/officeDocument/2006/relationships/slide" Target="slides/slide22.xml"/><Relationship Id="rId104" Type="http://schemas.openxmlformats.org/officeDocument/2006/relationships/slide" Target="slides/slide29.xml"/><Relationship Id="rId120" Type="http://schemas.openxmlformats.org/officeDocument/2006/relationships/slide" Target="slides/slide45.xml"/><Relationship Id="rId125" Type="http://schemas.openxmlformats.org/officeDocument/2006/relationships/slide" Target="slides/slide50.xml"/><Relationship Id="rId141" Type="http://schemas.openxmlformats.org/officeDocument/2006/relationships/slide" Target="slides/slide66.xml"/><Relationship Id="rId146" Type="http://schemas.openxmlformats.org/officeDocument/2006/relationships/slide" Target="slides/slide71.xml"/><Relationship Id="rId7" Type="http://schemas.openxmlformats.org/officeDocument/2006/relationships/slideMaster" Target="slideMasters/slideMaster7.xml"/><Relationship Id="rId71" Type="http://schemas.openxmlformats.org/officeDocument/2006/relationships/slideMaster" Target="slideMasters/slideMaster71.xml"/><Relationship Id="rId92" Type="http://schemas.openxmlformats.org/officeDocument/2006/relationships/slide" Target="slides/slide17.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Master" Target="slideMasters/slideMaster66.xml"/><Relationship Id="rId87" Type="http://schemas.openxmlformats.org/officeDocument/2006/relationships/slide" Target="slides/slide12.xml"/><Relationship Id="rId110" Type="http://schemas.openxmlformats.org/officeDocument/2006/relationships/slide" Target="slides/slide35.xml"/><Relationship Id="rId115" Type="http://schemas.openxmlformats.org/officeDocument/2006/relationships/slide" Target="slides/slide40.xml"/><Relationship Id="rId131" Type="http://schemas.openxmlformats.org/officeDocument/2006/relationships/slide" Target="slides/slide56.xml"/><Relationship Id="rId136" Type="http://schemas.openxmlformats.org/officeDocument/2006/relationships/slide" Target="slides/slide61.xml"/><Relationship Id="rId157" Type="http://schemas.openxmlformats.org/officeDocument/2006/relationships/tableStyles" Target="tableStyles.xml"/><Relationship Id="rId61" Type="http://schemas.openxmlformats.org/officeDocument/2006/relationships/slideMaster" Target="slideMasters/slideMaster61.xml"/><Relationship Id="rId82" Type="http://schemas.openxmlformats.org/officeDocument/2006/relationships/slide" Target="slides/slide7.xml"/><Relationship Id="rId152" Type="http://schemas.openxmlformats.org/officeDocument/2006/relationships/slide" Target="slides/slide77.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Master" Target="slideMasters/slideMaster56.xml"/><Relationship Id="rId77" Type="http://schemas.openxmlformats.org/officeDocument/2006/relationships/slide" Target="slides/slide2.xml"/><Relationship Id="rId100" Type="http://schemas.openxmlformats.org/officeDocument/2006/relationships/slide" Target="slides/slide25.xml"/><Relationship Id="rId105" Type="http://schemas.openxmlformats.org/officeDocument/2006/relationships/slide" Target="slides/slide30.xml"/><Relationship Id="rId126" Type="http://schemas.openxmlformats.org/officeDocument/2006/relationships/slide" Target="slides/slide51.xml"/><Relationship Id="rId147" Type="http://schemas.openxmlformats.org/officeDocument/2006/relationships/slide" Target="slides/slide72.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Master" Target="slideMasters/slideMaster72.xml"/><Relationship Id="rId93" Type="http://schemas.openxmlformats.org/officeDocument/2006/relationships/slide" Target="slides/slide18.xml"/><Relationship Id="rId98" Type="http://schemas.openxmlformats.org/officeDocument/2006/relationships/slide" Target="slides/slide23.xml"/><Relationship Id="rId121" Type="http://schemas.openxmlformats.org/officeDocument/2006/relationships/slide" Target="slides/slide46.xml"/><Relationship Id="rId142" Type="http://schemas.openxmlformats.org/officeDocument/2006/relationships/slide" Target="slides/slide67.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Master" Target="slideMasters/slideMaster46.xml"/><Relationship Id="rId67" Type="http://schemas.openxmlformats.org/officeDocument/2006/relationships/slideMaster" Target="slideMasters/slideMaster67.xml"/><Relationship Id="rId116" Type="http://schemas.openxmlformats.org/officeDocument/2006/relationships/slide" Target="slides/slide41.xml"/><Relationship Id="rId137" Type="http://schemas.openxmlformats.org/officeDocument/2006/relationships/slide" Target="slides/slide62.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229FA4-A9CB-4632-8FD1-6A5887333FEC}" type="doc">
      <dgm:prSet loTypeId="urn:microsoft.com/office/officeart/2005/8/layout/process4" loCatId="process" qsTypeId="urn:microsoft.com/office/officeart/2005/8/quickstyle/simple1" qsCatId="simple" csTypeId="urn:microsoft.com/office/officeart/2005/8/colors/accent1_1" csCatId="accent1" phldr="1"/>
      <dgm:spPr/>
      <dgm:t>
        <a:bodyPr/>
        <a:lstStyle/>
        <a:p>
          <a:endParaRPr lang="en-US"/>
        </a:p>
      </dgm:t>
    </dgm:pt>
    <dgm:pt modelId="{A98B88F1-538F-4848-8294-E63635593F0A}">
      <dgm:prSet phldrT="[Text]"/>
      <dgm:spPr/>
      <dgm:t>
        <a:bodyPr/>
        <a:lstStyle/>
        <a:p>
          <a:r>
            <a:rPr lang="en-US" dirty="0">
              <a:latin typeface="Arial" panose="020B0604020202020204" pitchFamily="34" charset="0"/>
              <a:cs typeface="Arial" panose="020B0604020202020204" pitchFamily="34" charset="0"/>
            </a:rPr>
            <a:t>Born on June 4, 1975</a:t>
          </a:r>
        </a:p>
      </dgm:t>
    </dgm:pt>
    <dgm:pt modelId="{E11C6584-392E-42A3-8AEC-18E59A5C81DA}" type="parTrans" cxnId="{BB825E82-A4F2-426A-9A2E-6AEA477DD464}">
      <dgm:prSet/>
      <dgm:spPr/>
      <dgm:t>
        <a:bodyPr/>
        <a:lstStyle/>
        <a:p>
          <a:endParaRPr lang="en-US"/>
        </a:p>
      </dgm:t>
    </dgm:pt>
    <dgm:pt modelId="{A345D137-C8A9-4810-BB5B-EB6F16A2E5A1}" type="sibTrans" cxnId="{BB825E82-A4F2-426A-9A2E-6AEA477DD464}">
      <dgm:prSet/>
      <dgm:spPr/>
      <dgm:t>
        <a:bodyPr/>
        <a:lstStyle/>
        <a:p>
          <a:endParaRPr lang="en-US"/>
        </a:p>
      </dgm:t>
    </dgm:pt>
    <dgm:pt modelId="{6DD631F4-892D-4DCD-BE3D-3689C20CDCA3}">
      <dgm:prSet phldrT="[Text]"/>
      <dgm:spPr/>
      <dgm:t>
        <a:bodyPr/>
        <a:lstStyle/>
        <a:p>
          <a:r>
            <a:rPr lang="en-US" dirty="0">
              <a:latin typeface="Arial" panose="020B0604020202020204" pitchFamily="34" charset="0"/>
              <a:cs typeface="Arial" panose="020B0604020202020204" pitchFamily="34" charset="0"/>
            </a:rPr>
            <a:t>High School </a:t>
          </a:r>
          <a:r>
            <a:rPr lang="en-US" dirty="0" err="1">
              <a:latin typeface="Arial" panose="020B0604020202020204" pitchFamily="34" charset="0"/>
              <a:cs typeface="Arial" panose="020B0604020202020204" pitchFamily="34" charset="0"/>
            </a:rPr>
            <a:t>Mis</a:t>
          </a:r>
          <a:r>
            <a:rPr lang="en-US" dirty="0">
              <a:latin typeface="Arial" panose="020B0604020202020204" pitchFamily="34" charset="0"/>
              <a:cs typeface="Arial" panose="020B0604020202020204" pitchFamily="34" charset="0"/>
            </a:rPr>
            <a:t>-Diagnosis of Clinical Depression</a:t>
          </a:r>
        </a:p>
      </dgm:t>
    </dgm:pt>
    <dgm:pt modelId="{7226D1A9-A3B5-41B8-80EC-4056F724D966}" type="parTrans" cxnId="{C06A95B4-C364-4609-81DC-9BBEBD677791}">
      <dgm:prSet/>
      <dgm:spPr/>
      <dgm:t>
        <a:bodyPr/>
        <a:lstStyle/>
        <a:p>
          <a:endParaRPr lang="en-US"/>
        </a:p>
      </dgm:t>
    </dgm:pt>
    <dgm:pt modelId="{28C53C76-4552-4FB8-A144-ED1AEA1FFB27}" type="sibTrans" cxnId="{C06A95B4-C364-4609-81DC-9BBEBD677791}">
      <dgm:prSet/>
      <dgm:spPr/>
      <dgm:t>
        <a:bodyPr/>
        <a:lstStyle/>
        <a:p>
          <a:endParaRPr lang="en-US"/>
        </a:p>
      </dgm:t>
    </dgm:pt>
    <dgm:pt modelId="{7B7A1AEE-9E3A-412A-82C7-22A09890A504}">
      <dgm:prSet phldrT="[Text]"/>
      <dgm:spPr/>
      <dgm:t>
        <a:bodyPr/>
        <a:lstStyle/>
        <a:p>
          <a:r>
            <a:rPr lang="en-US" dirty="0">
              <a:latin typeface="Arial" panose="020B0604020202020204" pitchFamily="34" charset="0"/>
              <a:cs typeface="Arial" panose="020B0604020202020204" pitchFamily="34" charset="0"/>
            </a:rPr>
            <a:t>Captain of High School Baseball Team</a:t>
          </a:r>
        </a:p>
      </dgm:t>
    </dgm:pt>
    <dgm:pt modelId="{4A12D34C-7A57-4E93-955A-D97A95FF51A8}" type="parTrans" cxnId="{3D615E22-1D60-4429-8350-9F58F18FE310}">
      <dgm:prSet/>
      <dgm:spPr/>
      <dgm:t>
        <a:bodyPr/>
        <a:lstStyle/>
        <a:p>
          <a:endParaRPr lang="en-US"/>
        </a:p>
      </dgm:t>
    </dgm:pt>
    <dgm:pt modelId="{E0DDF12E-2D02-4977-9AE8-A0FB6F68D29B}" type="sibTrans" cxnId="{3D615E22-1D60-4429-8350-9F58F18FE310}">
      <dgm:prSet/>
      <dgm:spPr/>
      <dgm:t>
        <a:bodyPr/>
        <a:lstStyle/>
        <a:p>
          <a:endParaRPr lang="en-US"/>
        </a:p>
      </dgm:t>
    </dgm:pt>
    <dgm:pt modelId="{1B8A92C7-549F-4A7A-9285-8336B978CFAC}">
      <dgm:prSet phldrT="[Text]"/>
      <dgm:spPr/>
      <dgm:t>
        <a:bodyPr/>
        <a:lstStyle/>
        <a:p>
          <a:r>
            <a:rPr lang="en-US" dirty="0">
              <a:latin typeface="Arial" panose="020B0604020202020204" pitchFamily="34" charset="0"/>
              <a:cs typeface="Arial" panose="020B0604020202020204" pitchFamily="34" charset="0"/>
            </a:rPr>
            <a:t>Attended Augsburg College</a:t>
          </a:r>
        </a:p>
      </dgm:t>
    </dgm:pt>
    <dgm:pt modelId="{3F92769C-F14B-47F3-B974-7CC7B50AD73A}" type="parTrans" cxnId="{B8690D24-2BCE-4DAB-8640-8B73BAF18277}">
      <dgm:prSet/>
      <dgm:spPr/>
      <dgm:t>
        <a:bodyPr/>
        <a:lstStyle/>
        <a:p>
          <a:endParaRPr lang="en-US"/>
        </a:p>
      </dgm:t>
    </dgm:pt>
    <dgm:pt modelId="{F0B51904-0D0F-4411-8C5C-F904B570D34B}" type="sibTrans" cxnId="{B8690D24-2BCE-4DAB-8640-8B73BAF18277}">
      <dgm:prSet/>
      <dgm:spPr/>
      <dgm:t>
        <a:bodyPr/>
        <a:lstStyle/>
        <a:p>
          <a:endParaRPr lang="en-US"/>
        </a:p>
      </dgm:t>
    </dgm:pt>
    <dgm:pt modelId="{EA44CD91-BB0F-4ABF-A0D7-D1EE7212E03E}">
      <dgm:prSet phldrT="[Text]"/>
      <dgm:spPr/>
      <dgm:t>
        <a:bodyPr/>
        <a:lstStyle/>
        <a:p>
          <a:r>
            <a:rPr lang="en-US" dirty="0">
              <a:latin typeface="Arial" panose="020B0604020202020204" pitchFamily="34" charset="0"/>
              <a:cs typeface="Arial" panose="020B0604020202020204" pitchFamily="34" charset="0"/>
            </a:rPr>
            <a:t>Head Trauma Injury at Age 23</a:t>
          </a:r>
        </a:p>
      </dgm:t>
    </dgm:pt>
    <dgm:pt modelId="{0380F257-76D6-4028-93F6-E199C2F3BDD3}" type="parTrans" cxnId="{CCA2174D-3E7C-44B3-A35D-5FE07A70B19B}">
      <dgm:prSet/>
      <dgm:spPr/>
      <dgm:t>
        <a:bodyPr/>
        <a:lstStyle/>
        <a:p>
          <a:endParaRPr lang="en-US"/>
        </a:p>
      </dgm:t>
    </dgm:pt>
    <dgm:pt modelId="{4A071840-A373-4AEA-8F06-916F5C51A005}" type="sibTrans" cxnId="{CCA2174D-3E7C-44B3-A35D-5FE07A70B19B}">
      <dgm:prSet/>
      <dgm:spPr/>
      <dgm:t>
        <a:bodyPr/>
        <a:lstStyle/>
        <a:p>
          <a:endParaRPr lang="en-US"/>
        </a:p>
      </dgm:t>
    </dgm:pt>
    <dgm:pt modelId="{AFCAEEE4-1AB7-43CD-8136-C496777D7D3D}">
      <dgm:prSet phldrT="[Text]"/>
      <dgm:spPr/>
      <dgm:t>
        <a:bodyPr/>
        <a:lstStyle/>
        <a:p>
          <a:r>
            <a:rPr lang="en-US" dirty="0">
              <a:latin typeface="Arial" panose="020B0604020202020204" pitchFamily="34" charset="0"/>
              <a:cs typeface="Arial" panose="020B0604020202020204" pitchFamily="34" charset="0"/>
            </a:rPr>
            <a:t>Medication Side Effects and Self Medication</a:t>
          </a:r>
        </a:p>
      </dgm:t>
    </dgm:pt>
    <dgm:pt modelId="{52A4E80B-D9ED-4F32-B87D-7C3E1687D425}" type="parTrans" cxnId="{2CCF590B-D451-4F8D-BCA7-6B6E4D2C3A67}">
      <dgm:prSet/>
      <dgm:spPr/>
      <dgm:t>
        <a:bodyPr/>
        <a:lstStyle/>
        <a:p>
          <a:endParaRPr lang="en-US"/>
        </a:p>
      </dgm:t>
    </dgm:pt>
    <dgm:pt modelId="{9CFA834B-348A-4DEC-92EB-D4601380C06B}" type="sibTrans" cxnId="{2CCF590B-D451-4F8D-BCA7-6B6E4D2C3A67}">
      <dgm:prSet/>
      <dgm:spPr/>
      <dgm:t>
        <a:bodyPr/>
        <a:lstStyle/>
        <a:p>
          <a:endParaRPr lang="en-US"/>
        </a:p>
      </dgm:t>
    </dgm:pt>
    <dgm:pt modelId="{588F8DDD-79C9-4500-94AF-287836644604}">
      <dgm:prSet phldrT="[Text]"/>
      <dgm:spPr/>
      <dgm:t>
        <a:bodyPr/>
        <a:lstStyle/>
        <a:p>
          <a:r>
            <a:rPr lang="en-US" dirty="0">
              <a:latin typeface="Arial" panose="020B0604020202020204" pitchFamily="34" charset="0"/>
              <a:cs typeface="Arial" panose="020B0604020202020204" pitchFamily="34" charset="0"/>
            </a:rPr>
            <a:t>Died By Suicide on March 13, 2009 at the age of 33</a:t>
          </a:r>
        </a:p>
      </dgm:t>
    </dgm:pt>
    <dgm:pt modelId="{DD253447-F635-4369-9F80-DA7225F82F6A}" type="parTrans" cxnId="{706C3E7E-DE61-4D6E-8605-2B0784454E37}">
      <dgm:prSet/>
      <dgm:spPr/>
      <dgm:t>
        <a:bodyPr/>
        <a:lstStyle/>
        <a:p>
          <a:endParaRPr lang="en-US"/>
        </a:p>
      </dgm:t>
    </dgm:pt>
    <dgm:pt modelId="{E8E11CB6-B683-4AE4-ACCB-9B9FA7BA0E3F}" type="sibTrans" cxnId="{706C3E7E-DE61-4D6E-8605-2B0784454E37}">
      <dgm:prSet/>
      <dgm:spPr/>
      <dgm:t>
        <a:bodyPr/>
        <a:lstStyle/>
        <a:p>
          <a:endParaRPr lang="en-US"/>
        </a:p>
      </dgm:t>
    </dgm:pt>
    <dgm:pt modelId="{1D3E8A78-E505-4E97-BD30-FEA267F9C09D}">
      <dgm:prSet phldrT="[Text]"/>
      <dgm:spPr/>
      <dgm:t>
        <a:bodyPr/>
        <a:lstStyle/>
        <a:p>
          <a:r>
            <a:rPr lang="en-US" dirty="0">
              <a:latin typeface="Arial" panose="020B0604020202020204" pitchFamily="34" charset="0"/>
              <a:cs typeface="Arial" panose="020B0604020202020204" pitchFamily="34" charset="0"/>
            </a:rPr>
            <a:t>Age 29 First Suicide Attempt and Diagnosis of Bipolar Disorder</a:t>
          </a:r>
        </a:p>
      </dgm:t>
    </dgm:pt>
    <dgm:pt modelId="{72BD67FE-587C-40D3-B429-E6955EC3D4A5}" type="parTrans" cxnId="{10AB202C-3256-4FC7-97D6-1FF0A1D82607}">
      <dgm:prSet/>
      <dgm:spPr/>
      <dgm:t>
        <a:bodyPr/>
        <a:lstStyle/>
        <a:p>
          <a:endParaRPr lang="en-US"/>
        </a:p>
      </dgm:t>
    </dgm:pt>
    <dgm:pt modelId="{44C9F71B-7722-483A-9C04-451ED2D6511E}" type="sibTrans" cxnId="{10AB202C-3256-4FC7-97D6-1FF0A1D82607}">
      <dgm:prSet/>
      <dgm:spPr/>
      <dgm:t>
        <a:bodyPr/>
        <a:lstStyle/>
        <a:p>
          <a:endParaRPr lang="en-US"/>
        </a:p>
      </dgm:t>
    </dgm:pt>
    <dgm:pt modelId="{5D063F0F-093E-4A99-BC1B-D0962723C18C}" type="pres">
      <dgm:prSet presAssocID="{9B229FA4-A9CB-4632-8FD1-6A5887333FEC}" presName="Name0" presStyleCnt="0">
        <dgm:presLayoutVars>
          <dgm:dir/>
          <dgm:animLvl val="lvl"/>
          <dgm:resizeHandles val="exact"/>
        </dgm:presLayoutVars>
      </dgm:prSet>
      <dgm:spPr/>
      <dgm:t>
        <a:bodyPr/>
        <a:lstStyle/>
        <a:p>
          <a:endParaRPr lang="en-US"/>
        </a:p>
      </dgm:t>
    </dgm:pt>
    <dgm:pt modelId="{A7697E3A-7B7D-4726-A063-2CECD72F1ED2}" type="pres">
      <dgm:prSet presAssocID="{588F8DDD-79C9-4500-94AF-287836644604}" presName="boxAndChildren" presStyleCnt="0"/>
      <dgm:spPr/>
    </dgm:pt>
    <dgm:pt modelId="{5B0244AC-6885-4623-83C5-D44AFC215822}" type="pres">
      <dgm:prSet presAssocID="{588F8DDD-79C9-4500-94AF-287836644604}" presName="parentTextBox" presStyleLbl="node1" presStyleIdx="0" presStyleCnt="8"/>
      <dgm:spPr/>
      <dgm:t>
        <a:bodyPr/>
        <a:lstStyle/>
        <a:p>
          <a:endParaRPr lang="en-US"/>
        </a:p>
      </dgm:t>
    </dgm:pt>
    <dgm:pt modelId="{9245118F-1C69-4B65-B939-E8A7B7110B4F}" type="pres">
      <dgm:prSet presAssocID="{9CFA834B-348A-4DEC-92EB-D4601380C06B}" presName="sp" presStyleCnt="0"/>
      <dgm:spPr/>
    </dgm:pt>
    <dgm:pt modelId="{26B5DCF1-ECC0-4786-909E-51790887DEE5}" type="pres">
      <dgm:prSet presAssocID="{AFCAEEE4-1AB7-43CD-8136-C496777D7D3D}" presName="arrowAndChildren" presStyleCnt="0"/>
      <dgm:spPr/>
    </dgm:pt>
    <dgm:pt modelId="{CA7DAF9D-0EA5-408F-BB59-94094393A19F}" type="pres">
      <dgm:prSet presAssocID="{AFCAEEE4-1AB7-43CD-8136-C496777D7D3D}" presName="parentTextArrow" presStyleLbl="node1" presStyleIdx="1" presStyleCnt="8"/>
      <dgm:spPr/>
      <dgm:t>
        <a:bodyPr/>
        <a:lstStyle/>
        <a:p>
          <a:endParaRPr lang="en-US"/>
        </a:p>
      </dgm:t>
    </dgm:pt>
    <dgm:pt modelId="{876086B2-91BF-4192-93CC-A8027A752D23}" type="pres">
      <dgm:prSet presAssocID="{44C9F71B-7722-483A-9C04-451ED2D6511E}" presName="sp" presStyleCnt="0"/>
      <dgm:spPr/>
    </dgm:pt>
    <dgm:pt modelId="{081408DB-D25E-44D6-825A-4A0425C18E9C}" type="pres">
      <dgm:prSet presAssocID="{1D3E8A78-E505-4E97-BD30-FEA267F9C09D}" presName="arrowAndChildren" presStyleCnt="0"/>
      <dgm:spPr/>
    </dgm:pt>
    <dgm:pt modelId="{E8D58198-0013-4F47-B4FA-AC867D2E4612}" type="pres">
      <dgm:prSet presAssocID="{1D3E8A78-E505-4E97-BD30-FEA267F9C09D}" presName="parentTextArrow" presStyleLbl="node1" presStyleIdx="2" presStyleCnt="8"/>
      <dgm:spPr/>
      <dgm:t>
        <a:bodyPr/>
        <a:lstStyle/>
        <a:p>
          <a:endParaRPr lang="en-US"/>
        </a:p>
      </dgm:t>
    </dgm:pt>
    <dgm:pt modelId="{64719091-2E3A-4E56-8D40-04D9A7F7D7BF}" type="pres">
      <dgm:prSet presAssocID="{4A071840-A373-4AEA-8F06-916F5C51A005}" presName="sp" presStyleCnt="0"/>
      <dgm:spPr/>
    </dgm:pt>
    <dgm:pt modelId="{2AB36ADA-29EE-4564-B897-0F7568CB0E27}" type="pres">
      <dgm:prSet presAssocID="{EA44CD91-BB0F-4ABF-A0D7-D1EE7212E03E}" presName="arrowAndChildren" presStyleCnt="0"/>
      <dgm:spPr/>
    </dgm:pt>
    <dgm:pt modelId="{361257EF-7129-4041-8F3C-FCAD082E2D17}" type="pres">
      <dgm:prSet presAssocID="{EA44CD91-BB0F-4ABF-A0D7-D1EE7212E03E}" presName="parentTextArrow" presStyleLbl="node1" presStyleIdx="3" presStyleCnt="8"/>
      <dgm:spPr/>
      <dgm:t>
        <a:bodyPr/>
        <a:lstStyle/>
        <a:p>
          <a:endParaRPr lang="en-US"/>
        </a:p>
      </dgm:t>
    </dgm:pt>
    <dgm:pt modelId="{055F034F-CF3C-4C89-A003-67B65FE36208}" type="pres">
      <dgm:prSet presAssocID="{F0B51904-0D0F-4411-8C5C-F904B570D34B}" presName="sp" presStyleCnt="0"/>
      <dgm:spPr/>
    </dgm:pt>
    <dgm:pt modelId="{EF4F69EC-BA8D-4EC7-8A27-704F88DB1ABC}" type="pres">
      <dgm:prSet presAssocID="{1B8A92C7-549F-4A7A-9285-8336B978CFAC}" presName="arrowAndChildren" presStyleCnt="0"/>
      <dgm:spPr/>
    </dgm:pt>
    <dgm:pt modelId="{825F34FE-ECFC-4A0C-A901-3CEBAC3FCA0A}" type="pres">
      <dgm:prSet presAssocID="{1B8A92C7-549F-4A7A-9285-8336B978CFAC}" presName="parentTextArrow" presStyleLbl="node1" presStyleIdx="4" presStyleCnt="8"/>
      <dgm:spPr/>
      <dgm:t>
        <a:bodyPr/>
        <a:lstStyle/>
        <a:p>
          <a:endParaRPr lang="en-US"/>
        </a:p>
      </dgm:t>
    </dgm:pt>
    <dgm:pt modelId="{CCFEFE67-BF3F-403A-9F35-A335DEADC54D}" type="pres">
      <dgm:prSet presAssocID="{E0DDF12E-2D02-4977-9AE8-A0FB6F68D29B}" presName="sp" presStyleCnt="0"/>
      <dgm:spPr/>
    </dgm:pt>
    <dgm:pt modelId="{06ED049D-3002-4C43-927F-4DCED2E08BFD}" type="pres">
      <dgm:prSet presAssocID="{7B7A1AEE-9E3A-412A-82C7-22A09890A504}" presName="arrowAndChildren" presStyleCnt="0"/>
      <dgm:spPr/>
    </dgm:pt>
    <dgm:pt modelId="{00E8D9EC-57BB-4469-9172-52BAB7673BDE}" type="pres">
      <dgm:prSet presAssocID="{7B7A1AEE-9E3A-412A-82C7-22A09890A504}" presName="parentTextArrow" presStyleLbl="node1" presStyleIdx="5" presStyleCnt="8"/>
      <dgm:spPr/>
      <dgm:t>
        <a:bodyPr/>
        <a:lstStyle/>
        <a:p>
          <a:endParaRPr lang="en-US"/>
        </a:p>
      </dgm:t>
    </dgm:pt>
    <dgm:pt modelId="{39E364CF-8470-4EDB-BA4B-79A4D3465B95}" type="pres">
      <dgm:prSet presAssocID="{28C53C76-4552-4FB8-A144-ED1AEA1FFB27}" presName="sp" presStyleCnt="0"/>
      <dgm:spPr/>
    </dgm:pt>
    <dgm:pt modelId="{3217ECDD-9F84-4628-8AA2-464BDC58FAA1}" type="pres">
      <dgm:prSet presAssocID="{6DD631F4-892D-4DCD-BE3D-3689C20CDCA3}" presName="arrowAndChildren" presStyleCnt="0"/>
      <dgm:spPr/>
    </dgm:pt>
    <dgm:pt modelId="{FBDDC80F-4938-4DC8-AF3F-7DAA47A6B1A6}" type="pres">
      <dgm:prSet presAssocID="{6DD631F4-892D-4DCD-BE3D-3689C20CDCA3}" presName="parentTextArrow" presStyleLbl="node1" presStyleIdx="6" presStyleCnt="8"/>
      <dgm:spPr/>
      <dgm:t>
        <a:bodyPr/>
        <a:lstStyle/>
        <a:p>
          <a:endParaRPr lang="en-US"/>
        </a:p>
      </dgm:t>
    </dgm:pt>
    <dgm:pt modelId="{C8B20BF3-0C52-4445-A2BB-F6C334BF6A41}" type="pres">
      <dgm:prSet presAssocID="{A345D137-C8A9-4810-BB5B-EB6F16A2E5A1}" presName="sp" presStyleCnt="0"/>
      <dgm:spPr/>
    </dgm:pt>
    <dgm:pt modelId="{FA3F815D-6D36-43A7-BC6D-A627F785D4B9}" type="pres">
      <dgm:prSet presAssocID="{A98B88F1-538F-4848-8294-E63635593F0A}" presName="arrowAndChildren" presStyleCnt="0"/>
      <dgm:spPr/>
    </dgm:pt>
    <dgm:pt modelId="{0C0F7BD2-CA00-4E4F-B4B2-817F893F0899}" type="pres">
      <dgm:prSet presAssocID="{A98B88F1-538F-4848-8294-E63635593F0A}" presName="parentTextArrow" presStyleLbl="node1" presStyleIdx="7" presStyleCnt="8"/>
      <dgm:spPr/>
      <dgm:t>
        <a:bodyPr/>
        <a:lstStyle/>
        <a:p>
          <a:endParaRPr lang="en-US"/>
        </a:p>
      </dgm:t>
    </dgm:pt>
  </dgm:ptLst>
  <dgm:cxnLst>
    <dgm:cxn modelId="{84D38E9B-731E-42EC-99E3-D732C98B5504}" type="presOf" srcId="{1B8A92C7-549F-4A7A-9285-8336B978CFAC}" destId="{825F34FE-ECFC-4A0C-A901-3CEBAC3FCA0A}" srcOrd="0" destOrd="0" presId="urn:microsoft.com/office/officeart/2005/8/layout/process4"/>
    <dgm:cxn modelId="{3D615E22-1D60-4429-8350-9F58F18FE310}" srcId="{9B229FA4-A9CB-4632-8FD1-6A5887333FEC}" destId="{7B7A1AEE-9E3A-412A-82C7-22A09890A504}" srcOrd="2" destOrd="0" parTransId="{4A12D34C-7A57-4E93-955A-D97A95FF51A8}" sibTransId="{E0DDF12E-2D02-4977-9AE8-A0FB6F68D29B}"/>
    <dgm:cxn modelId="{2CCF590B-D451-4F8D-BCA7-6B6E4D2C3A67}" srcId="{9B229FA4-A9CB-4632-8FD1-6A5887333FEC}" destId="{AFCAEEE4-1AB7-43CD-8136-C496777D7D3D}" srcOrd="6" destOrd="0" parTransId="{52A4E80B-D9ED-4F32-B87D-7C3E1687D425}" sibTransId="{9CFA834B-348A-4DEC-92EB-D4601380C06B}"/>
    <dgm:cxn modelId="{706C3E7E-DE61-4D6E-8605-2B0784454E37}" srcId="{9B229FA4-A9CB-4632-8FD1-6A5887333FEC}" destId="{588F8DDD-79C9-4500-94AF-287836644604}" srcOrd="7" destOrd="0" parTransId="{DD253447-F635-4369-9F80-DA7225F82F6A}" sibTransId="{E8E11CB6-B683-4AE4-ACCB-9B9FA7BA0E3F}"/>
    <dgm:cxn modelId="{597FAE86-6510-4279-A135-5781C8CED274}" type="presOf" srcId="{6DD631F4-892D-4DCD-BE3D-3689C20CDCA3}" destId="{FBDDC80F-4938-4DC8-AF3F-7DAA47A6B1A6}" srcOrd="0" destOrd="0" presId="urn:microsoft.com/office/officeart/2005/8/layout/process4"/>
    <dgm:cxn modelId="{1F121944-8519-4D10-A00E-F644914DE9D0}" type="presOf" srcId="{588F8DDD-79C9-4500-94AF-287836644604}" destId="{5B0244AC-6885-4623-83C5-D44AFC215822}" srcOrd="0" destOrd="0" presId="urn:microsoft.com/office/officeart/2005/8/layout/process4"/>
    <dgm:cxn modelId="{BAD7ECFF-8394-4317-A352-9061512CE611}" type="presOf" srcId="{1D3E8A78-E505-4E97-BD30-FEA267F9C09D}" destId="{E8D58198-0013-4F47-B4FA-AC867D2E4612}" srcOrd="0" destOrd="0" presId="urn:microsoft.com/office/officeart/2005/8/layout/process4"/>
    <dgm:cxn modelId="{C06A95B4-C364-4609-81DC-9BBEBD677791}" srcId="{9B229FA4-A9CB-4632-8FD1-6A5887333FEC}" destId="{6DD631F4-892D-4DCD-BE3D-3689C20CDCA3}" srcOrd="1" destOrd="0" parTransId="{7226D1A9-A3B5-41B8-80EC-4056F724D966}" sibTransId="{28C53C76-4552-4FB8-A144-ED1AEA1FFB27}"/>
    <dgm:cxn modelId="{10AB202C-3256-4FC7-97D6-1FF0A1D82607}" srcId="{9B229FA4-A9CB-4632-8FD1-6A5887333FEC}" destId="{1D3E8A78-E505-4E97-BD30-FEA267F9C09D}" srcOrd="5" destOrd="0" parTransId="{72BD67FE-587C-40D3-B429-E6955EC3D4A5}" sibTransId="{44C9F71B-7722-483A-9C04-451ED2D6511E}"/>
    <dgm:cxn modelId="{D134CEB2-FBA2-4C82-B6E4-C3E7EC934D0D}" type="presOf" srcId="{EA44CD91-BB0F-4ABF-A0D7-D1EE7212E03E}" destId="{361257EF-7129-4041-8F3C-FCAD082E2D17}" srcOrd="0" destOrd="0" presId="urn:microsoft.com/office/officeart/2005/8/layout/process4"/>
    <dgm:cxn modelId="{03573368-D426-447A-93AD-53B220989428}" type="presOf" srcId="{A98B88F1-538F-4848-8294-E63635593F0A}" destId="{0C0F7BD2-CA00-4E4F-B4B2-817F893F0899}" srcOrd="0" destOrd="0" presId="urn:microsoft.com/office/officeart/2005/8/layout/process4"/>
    <dgm:cxn modelId="{57EED218-97CD-4DD7-8114-F72788184D2C}" type="presOf" srcId="{AFCAEEE4-1AB7-43CD-8136-C496777D7D3D}" destId="{CA7DAF9D-0EA5-408F-BB59-94094393A19F}" srcOrd="0" destOrd="0" presId="urn:microsoft.com/office/officeart/2005/8/layout/process4"/>
    <dgm:cxn modelId="{B8690D24-2BCE-4DAB-8640-8B73BAF18277}" srcId="{9B229FA4-A9CB-4632-8FD1-6A5887333FEC}" destId="{1B8A92C7-549F-4A7A-9285-8336B978CFAC}" srcOrd="3" destOrd="0" parTransId="{3F92769C-F14B-47F3-B974-7CC7B50AD73A}" sibTransId="{F0B51904-0D0F-4411-8C5C-F904B570D34B}"/>
    <dgm:cxn modelId="{CCA2174D-3E7C-44B3-A35D-5FE07A70B19B}" srcId="{9B229FA4-A9CB-4632-8FD1-6A5887333FEC}" destId="{EA44CD91-BB0F-4ABF-A0D7-D1EE7212E03E}" srcOrd="4" destOrd="0" parTransId="{0380F257-76D6-4028-93F6-E199C2F3BDD3}" sibTransId="{4A071840-A373-4AEA-8F06-916F5C51A005}"/>
    <dgm:cxn modelId="{BEEA7223-97AB-49B8-B6D3-0D17A7EE0453}" type="presOf" srcId="{9B229FA4-A9CB-4632-8FD1-6A5887333FEC}" destId="{5D063F0F-093E-4A99-BC1B-D0962723C18C}" srcOrd="0" destOrd="0" presId="urn:microsoft.com/office/officeart/2005/8/layout/process4"/>
    <dgm:cxn modelId="{BB825E82-A4F2-426A-9A2E-6AEA477DD464}" srcId="{9B229FA4-A9CB-4632-8FD1-6A5887333FEC}" destId="{A98B88F1-538F-4848-8294-E63635593F0A}" srcOrd="0" destOrd="0" parTransId="{E11C6584-392E-42A3-8AEC-18E59A5C81DA}" sibTransId="{A345D137-C8A9-4810-BB5B-EB6F16A2E5A1}"/>
    <dgm:cxn modelId="{C46B90B4-C79B-49D7-B7CA-0982DAD00CAB}" type="presOf" srcId="{7B7A1AEE-9E3A-412A-82C7-22A09890A504}" destId="{00E8D9EC-57BB-4469-9172-52BAB7673BDE}" srcOrd="0" destOrd="0" presId="urn:microsoft.com/office/officeart/2005/8/layout/process4"/>
    <dgm:cxn modelId="{0C530406-DF47-4755-8CD8-C05B42DF6601}" type="presParOf" srcId="{5D063F0F-093E-4A99-BC1B-D0962723C18C}" destId="{A7697E3A-7B7D-4726-A063-2CECD72F1ED2}" srcOrd="0" destOrd="0" presId="urn:microsoft.com/office/officeart/2005/8/layout/process4"/>
    <dgm:cxn modelId="{3C343C21-6412-403F-925F-5125B2DE76E4}" type="presParOf" srcId="{A7697E3A-7B7D-4726-A063-2CECD72F1ED2}" destId="{5B0244AC-6885-4623-83C5-D44AFC215822}" srcOrd="0" destOrd="0" presId="urn:microsoft.com/office/officeart/2005/8/layout/process4"/>
    <dgm:cxn modelId="{C2B409E7-0F57-408A-9680-F1222812D6E8}" type="presParOf" srcId="{5D063F0F-093E-4A99-BC1B-D0962723C18C}" destId="{9245118F-1C69-4B65-B939-E8A7B7110B4F}" srcOrd="1" destOrd="0" presId="urn:microsoft.com/office/officeart/2005/8/layout/process4"/>
    <dgm:cxn modelId="{90A9EF8A-1CDE-4EF8-B064-A4A53759A778}" type="presParOf" srcId="{5D063F0F-093E-4A99-BC1B-D0962723C18C}" destId="{26B5DCF1-ECC0-4786-909E-51790887DEE5}" srcOrd="2" destOrd="0" presId="urn:microsoft.com/office/officeart/2005/8/layout/process4"/>
    <dgm:cxn modelId="{BA1FE526-3D43-4AC3-9C82-05B8A1354F69}" type="presParOf" srcId="{26B5DCF1-ECC0-4786-909E-51790887DEE5}" destId="{CA7DAF9D-0EA5-408F-BB59-94094393A19F}" srcOrd="0" destOrd="0" presId="urn:microsoft.com/office/officeart/2005/8/layout/process4"/>
    <dgm:cxn modelId="{52700B2F-200B-47CF-8F98-213332E4D407}" type="presParOf" srcId="{5D063F0F-093E-4A99-BC1B-D0962723C18C}" destId="{876086B2-91BF-4192-93CC-A8027A752D23}" srcOrd="3" destOrd="0" presId="urn:microsoft.com/office/officeart/2005/8/layout/process4"/>
    <dgm:cxn modelId="{BA25400C-F743-443C-842B-04E5C4E86E87}" type="presParOf" srcId="{5D063F0F-093E-4A99-BC1B-D0962723C18C}" destId="{081408DB-D25E-44D6-825A-4A0425C18E9C}" srcOrd="4" destOrd="0" presId="urn:microsoft.com/office/officeart/2005/8/layout/process4"/>
    <dgm:cxn modelId="{A8608CCD-6C79-4B6E-89A6-4D5620C4912E}" type="presParOf" srcId="{081408DB-D25E-44D6-825A-4A0425C18E9C}" destId="{E8D58198-0013-4F47-B4FA-AC867D2E4612}" srcOrd="0" destOrd="0" presId="urn:microsoft.com/office/officeart/2005/8/layout/process4"/>
    <dgm:cxn modelId="{83AD6EBF-13AF-42E2-B479-C7EB8E3F50AD}" type="presParOf" srcId="{5D063F0F-093E-4A99-BC1B-D0962723C18C}" destId="{64719091-2E3A-4E56-8D40-04D9A7F7D7BF}" srcOrd="5" destOrd="0" presId="urn:microsoft.com/office/officeart/2005/8/layout/process4"/>
    <dgm:cxn modelId="{BFC72DDC-28E9-492F-A7F8-F3959BCAB52C}" type="presParOf" srcId="{5D063F0F-093E-4A99-BC1B-D0962723C18C}" destId="{2AB36ADA-29EE-4564-B897-0F7568CB0E27}" srcOrd="6" destOrd="0" presId="urn:microsoft.com/office/officeart/2005/8/layout/process4"/>
    <dgm:cxn modelId="{4DCEF0D0-20D1-44A7-B066-DC6010AD3DF1}" type="presParOf" srcId="{2AB36ADA-29EE-4564-B897-0F7568CB0E27}" destId="{361257EF-7129-4041-8F3C-FCAD082E2D17}" srcOrd="0" destOrd="0" presId="urn:microsoft.com/office/officeart/2005/8/layout/process4"/>
    <dgm:cxn modelId="{D980CF5E-3564-44CD-BCAE-9CEAED1EB769}" type="presParOf" srcId="{5D063F0F-093E-4A99-BC1B-D0962723C18C}" destId="{055F034F-CF3C-4C89-A003-67B65FE36208}" srcOrd="7" destOrd="0" presId="urn:microsoft.com/office/officeart/2005/8/layout/process4"/>
    <dgm:cxn modelId="{64FD3466-71FA-439A-AFEC-7934666898D1}" type="presParOf" srcId="{5D063F0F-093E-4A99-BC1B-D0962723C18C}" destId="{EF4F69EC-BA8D-4EC7-8A27-704F88DB1ABC}" srcOrd="8" destOrd="0" presId="urn:microsoft.com/office/officeart/2005/8/layout/process4"/>
    <dgm:cxn modelId="{E1BAC8FC-AC6A-4960-851B-BFD9E61A5444}" type="presParOf" srcId="{EF4F69EC-BA8D-4EC7-8A27-704F88DB1ABC}" destId="{825F34FE-ECFC-4A0C-A901-3CEBAC3FCA0A}" srcOrd="0" destOrd="0" presId="urn:microsoft.com/office/officeart/2005/8/layout/process4"/>
    <dgm:cxn modelId="{29BDCF51-EC64-4563-9E99-E93D8013C854}" type="presParOf" srcId="{5D063F0F-093E-4A99-BC1B-D0962723C18C}" destId="{CCFEFE67-BF3F-403A-9F35-A335DEADC54D}" srcOrd="9" destOrd="0" presId="urn:microsoft.com/office/officeart/2005/8/layout/process4"/>
    <dgm:cxn modelId="{47D55B57-0F25-450D-82E3-81218F510C7F}" type="presParOf" srcId="{5D063F0F-093E-4A99-BC1B-D0962723C18C}" destId="{06ED049D-3002-4C43-927F-4DCED2E08BFD}" srcOrd="10" destOrd="0" presId="urn:microsoft.com/office/officeart/2005/8/layout/process4"/>
    <dgm:cxn modelId="{402DCFCA-520F-4B40-A508-813D8753325E}" type="presParOf" srcId="{06ED049D-3002-4C43-927F-4DCED2E08BFD}" destId="{00E8D9EC-57BB-4469-9172-52BAB7673BDE}" srcOrd="0" destOrd="0" presId="urn:microsoft.com/office/officeart/2005/8/layout/process4"/>
    <dgm:cxn modelId="{1517949A-E7FC-46AE-9C6B-B86AA2C30629}" type="presParOf" srcId="{5D063F0F-093E-4A99-BC1B-D0962723C18C}" destId="{39E364CF-8470-4EDB-BA4B-79A4D3465B95}" srcOrd="11" destOrd="0" presId="urn:microsoft.com/office/officeart/2005/8/layout/process4"/>
    <dgm:cxn modelId="{C8E5361D-F608-4ACB-8C24-3FBCE729422D}" type="presParOf" srcId="{5D063F0F-093E-4A99-BC1B-D0962723C18C}" destId="{3217ECDD-9F84-4628-8AA2-464BDC58FAA1}" srcOrd="12" destOrd="0" presId="urn:microsoft.com/office/officeart/2005/8/layout/process4"/>
    <dgm:cxn modelId="{C0016D03-0A13-4AD7-BA21-54B4099F62AA}" type="presParOf" srcId="{3217ECDD-9F84-4628-8AA2-464BDC58FAA1}" destId="{FBDDC80F-4938-4DC8-AF3F-7DAA47A6B1A6}" srcOrd="0" destOrd="0" presId="urn:microsoft.com/office/officeart/2005/8/layout/process4"/>
    <dgm:cxn modelId="{FA7437DC-0226-4AFB-A197-9FDAB2DAD30E}" type="presParOf" srcId="{5D063F0F-093E-4A99-BC1B-D0962723C18C}" destId="{C8B20BF3-0C52-4445-A2BB-F6C334BF6A41}" srcOrd="13" destOrd="0" presId="urn:microsoft.com/office/officeart/2005/8/layout/process4"/>
    <dgm:cxn modelId="{CACB12CF-EE1E-4886-A7D5-D9A180F37184}" type="presParOf" srcId="{5D063F0F-093E-4A99-BC1B-D0962723C18C}" destId="{FA3F815D-6D36-43A7-BC6D-A627F785D4B9}" srcOrd="14" destOrd="0" presId="urn:microsoft.com/office/officeart/2005/8/layout/process4"/>
    <dgm:cxn modelId="{6C8F6F37-383E-4248-8BF3-B4D88253EAB8}" type="presParOf" srcId="{FA3F815D-6D36-43A7-BC6D-A627F785D4B9}" destId="{0C0F7BD2-CA00-4E4F-B4B2-817F893F0899}"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060F7B-9920-4F24-BE71-F0E4E3B7B934}" type="doc">
      <dgm:prSet loTypeId="urn:microsoft.com/office/officeart/2005/8/layout/radial6" loCatId="cycle" qsTypeId="urn:microsoft.com/office/officeart/2005/8/quickstyle/simple1" qsCatId="simple" csTypeId="urn:microsoft.com/office/officeart/2005/8/colors/colorful1" csCatId="colorful" phldr="1"/>
      <dgm:spPr/>
      <dgm:t>
        <a:bodyPr/>
        <a:lstStyle/>
        <a:p>
          <a:endParaRPr lang="en-US"/>
        </a:p>
      </dgm:t>
    </dgm:pt>
    <dgm:pt modelId="{AA38CBC9-AC6B-457D-9F63-4D1AB8E7793E}">
      <dgm:prSet phldrT="[Text]"/>
      <dgm:spPr/>
      <dgm:t>
        <a:bodyPr/>
        <a:lstStyle/>
        <a:p>
          <a:r>
            <a:rPr lang="en-US" dirty="0"/>
            <a:t>Mental Illness</a:t>
          </a:r>
        </a:p>
      </dgm:t>
    </dgm:pt>
    <dgm:pt modelId="{02DFC051-974F-4AF1-85DB-FFF5F1CCD57A}" type="parTrans" cxnId="{F68BA8B4-E5E5-4A12-9338-5CF5693ADCA2}">
      <dgm:prSet/>
      <dgm:spPr/>
      <dgm:t>
        <a:bodyPr/>
        <a:lstStyle/>
        <a:p>
          <a:endParaRPr lang="en-US"/>
        </a:p>
      </dgm:t>
    </dgm:pt>
    <dgm:pt modelId="{7ACF197E-8A7D-4D14-A941-EE15BE87306C}" type="sibTrans" cxnId="{F68BA8B4-E5E5-4A12-9338-5CF5693ADCA2}">
      <dgm:prSet/>
      <dgm:spPr/>
      <dgm:t>
        <a:bodyPr/>
        <a:lstStyle/>
        <a:p>
          <a:endParaRPr lang="en-US"/>
        </a:p>
      </dgm:t>
    </dgm:pt>
    <dgm:pt modelId="{50789F86-D3CE-4C0B-B830-60161BD38E85}">
      <dgm:prSet phldrT="[Text]">
        <dgm:style>
          <a:lnRef idx="2">
            <a:schemeClr val="accent6">
              <a:shade val="50000"/>
            </a:schemeClr>
          </a:lnRef>
          <a:fillRef idx="1">
            <a:schemeClr val="accent6"/>
          </a:fillRef>
          <a:effectRef idx="0">
            <a:schemeClr val="accent6"/>
          </a:effectRef>
          <a:fontRef idx="minor">
            <a:schemeClr val="lt1"/>
          </a:fontRef>
        </dgm:style>
      </dgm:prSet>
      <dgm:spPr>
        <a:ln>
          <a:solidFill>
            <a:schemeClr val="bg1"/>
          </a:solidFill>
        </a:ln>
      </dgm:spPr>
      <dgm:t>
        <a:bodyPr/>
        <a:lstStyle/>
        <a:p>
          <a:r>
            <a:rPr lang="en-US" dirty="0"/>
            <a:t>More than One</a:t>
          </a:r>
        </a:p>
      </dgm:t>
    </dgm:pt>
    <dgm:pt modelId="{6D6B568F-9C4B-44DB-A886-035491FEC9C2}" type="parTrans" cxnId="{1593062C-A63F-4042-94C9-FF0880BD82E8}">
      <dgm:prSet/>
      <dgm:spPr/>
      <dgm:t>
        <a:bodyPr/>
        <a:lstStyle/>
        <a:p>
          <a:endParaRPr lang="en-US"/>
        </a:p>
      </dgm:t>
    </dgm:pt>
    <dgm:pt modelId="{775D1C29-7B88-46A3-9FAD-95EFDC006E81}" type="sibTrans" cxnId="{1593062C-A63F-4042-94C9-FF0880BD82E8}">
      <dgm:prSet>
        <dgm:style>
          <a:lnRef idx="2">
            <a:schemeClr val="accent6">
              <a:shade val="50000"/>
            </a:schemeClr>
          </a:lnRef>
          <a:fillRef idx="1">
            <a:schemeClr val="accent6"/>
          </a:fillRef>
          <a:effectRef idx="0">
            <a:schemeClr val="accent6"/>
          </a:effectRef>
          <a:fontRef idx="minor">
            <a:schemeClr val="lt1"/>
          </a:fontRef>
        </dgm:style>
      </dgm:prSet>
      <dgm:spPr/>
      <dgm:t>
        <a:bodyPr/>
        <a:lstStyle/>
        <a:p>
          <a:endParaRPr lang="en-US"/>
        </a:p>
      </dgm:t>
    </dgm:pt>
    <dgm:pt modelId="{87E6D3C0-9C36-4C9B-9EE4-FCB2F172CF62}">
      <dgm:prSet phldrT="[Text]">
        <dgm:style>
          <a:lnRef idx="2">
            <a:schemeClr val="accent6">
              <a:shade val="50000"/>
            </a:schemeClr>
          </a:lnRef>
          <a:fillRef idx="1">
            <a:schemeClr val="accent6"/>
          </a:fillRef>
          <a:effectRef idx="0">
            <a:schemeClr val="accent6"/>
          </a:effectRef>
          <a:fontRef idx="minor">
            <a:schemeClr val="lt1"/>
          </a:fontRef>
        </dgm:style>
      </dgm:prSet>
      <dgm:spPr>
        <a:ln>
          <a:solidFill>
            <a:schemeClr val="bg1"/>
          </a:solidFill>
        </a:ln>
      </dgm:spPr>
      <dgm:t>
        <a:bodyPr/>
        <a:lstStyle/>
        <a:p>
          <a:r>
            <a:rPr lang="en-US" dirty="0"/>
            <a:t>Alcohol or Drugs</a:t>
          </a:r>
        </a:p>
      </dgm:t>
    </dgm:pt>
    <dgm:pt modelId="{1916856A-C084-48E2-AF18-70269AD79DF2}" type="parTrans" cxnId="{EB3E6C57-F560-450F-B619-F6F67905927D}">
      <dgm:prSet/>
      <dgm:spPr/>
      <dgm:t>
        <a:bodyPr/>
        <a:lstStyle/>
        <a:p>
          <a:endParaRPr lang="en-US"/>
        </a:p>
      </dgm:t>
    </dgm:pt>
    <dgm:pt modelId="{5C1F42F6-070E-4EBA-8EBC-C32D27C49363}" type="sibTrans" cxnId="{EB3E6C57-F560-450F-B619-F6F67905927D}">
      <dgm:prSet>
        <dgm:style>
          <a:lnRef idx="2">
            <a:schemeClr val="accent6">
              <a:shade val="50000"/>
            </a:schemeClr>
          </a:lnRef>
          <a:fillRef idx="1">
            <a:schemeClr val="accent6"/>
          </a:fillRef>
          <a:effectRef idx="0">
            <a:schemeClr val="accent6"/>
          </a:effectRef>
          <a:fontRef idx="minor">
            <a:schemeClr val="lt1"/>
          </a:fontRef>
        </dgm:style>
      </dgm:prSet>
      <dgm:spPr/>
      <dgm:t>
        <a:bodyPr/>
        <a:lstStyle/>
        <a:p>
          <a:endParaRPr lang="en-US"/>
        </a:p>
      </dgm:t>
    </dgm:pt>
    <dgm:pt modelId="{7E2B8B4E-293F-43EE-AB7D-6598814ECB3C}">
      <dgm:prSet phldrT="[Text]">
        <dgm:style>
          <a:lnRef idx="2">
            <a:schemeClr val="accent6">
              <a:shade val="50000"/>
            </a:schemeClr>
          </a:lnRef>
          <a:fillRef idx="1">
            <a:schemeClr val="accent6"/>
          </a:fillRef>
          <a:effectRef idx="0">
            <a:schemeClr val="accent6"/>
          </a:effectRef>
          <a:fontRef idx="minor">
            <a:schemeClr val="lt1"/>
          </a:fontRef>
        </dgm:style>
      </dgm:prSet>
      <dgm:spPr>
        <a:ln>
          <a:solidFill>
            <a:schemeClr val="bg1"/>
          </a:solidFill>
        </a:ln>
      </dgm:spPr>
      <dgm:t>
        <a:bodyPr/>
        <a:lstStyle/>
        <a:p>
          <a:r>
            <a:rPr lang="en-US" dirty="0"/>
            <a:t>Shame</a:t>
          </a:r>
        </a:p>
      </dgm:t>
    </dgm:pt>
    <dgm:pt modelId="{C9A52CF1-B2E8-4848-8964-6633294F16CC}" type="parTrans" cxnId="{18D120E8-5826-42E7-A890-F4AFB63D3D78}">
      <dgm:prSet/>
      <dgm:spPr/>
      <dgm:t>
        <a:bodyPr/>
        <a:lstStyle/>
        <a:p>
          <a:endParaRPr lang="en-US"/>
        </a:p>
      </dgm:t>
    </dgm:pt>
    <dgm:pt modelId="{03860152-2A6F-476F-91FD-CBA9D7B26338}" type="sibTrans" cxnId="{18D120E8-5826-42E7-A890-F4AFB63D3D78}">
      <dgm:prSet>
        <dgm:style>
          <a:lnRef idx="2">
            <a:schemeClr val="accent6">
              <a:shade val="50000"/>
            </a:schemeClr>
          </a:lnRef>
          <a:fillRef idx="1">
            <a:schemeClr val="accent6"/>
          </a:fillRef>
          <a:effectRef idx="0">
            <a:schemeClr val="accent6"/>
          </a:effectRef>
          <a:fontRef idx="minor">
            <a:schemeClr val="lt1"/>
          </a:fontRef>
        </dgm:style>
      </dgm:prSet>
      <dgm:spPr/>
      <dgm:t>
        <a:bodyPr/>
        <a:lstStyle/>
        <a:p>
          <a:endParaRPr lang="en-US"/>
        </a:p>
      </dgm:t>
    </dgm:pt>
    <dgm:pt modelId="{5A3A2849-F494-47E4-A5E1-F9B04A1CCAAE}">
      <dgm:prSet phldrT="[Text]"/>
      <dgm:spPr/>
      <dgm:t>
        <a:bodyPr/>
        <a:lstStyle/>
        <a:p>
          <a:r>
            <a:rPr lang="en-US" dirty="0"/>
            <a:t>Decision Making</a:t>
          </a:r>
        </a:p>
      </dgm:t>
    </dgm:pt>
    <dgm:pt modelId="{533F2D5D-DAF2-4B50-B03A-5F04954B4ABB}" type="parTrans" cxnId="{AF6D5BA5-BB92-4417-B6F5-FD6ACB3CB93F}">
      <dgm:prSet/>
      <dgm:spPr/>
      <dgm:t>
        <a:bodyPr/>
        <a:lstStyle/>
        <a:p>
          <a:endParaRPr lang="en-US"/>
        </a:p>
      </dgm:t>
    </dgm:pt>
    <dgm:pt modelId="{023CD325-94D7-4464-A967-12673122C9F6}" type="sibTrans" cxnId="{AF6D5BA5-BB92-4417-B6F5-FD6ACB3CB93F}">
      <dgm:prSet/>
      <dgm:spPr/>
      <dgm:t>
        <a:bodyPr/>
        <a:lstStyle/>
        <a:p>
          <a:endParaRPr lang="en-US"/>
        </a:p>
      </dgm:t>
    </dgm:pt>
    <dgm:pt modelId="{D8E17B7E-2A9C-4EF5-A6B4-C695EB5F4E11}">
      <dgm:prSet phldrT="[Text]">
        <dgm:style>
          <a:lnRef idx="3">
            <a:schemeClr val="lt1"/>
          </a:lnRef>
          <a:fillRef idx="1">
            <a:schemeClr val="accent6"/>
          </a:fillRef>
          <a:effectRef idx="1">
            <a:schemeClr val="accent6"/>
          </a:effectRef>
          <a:fontRef idx="minor">
            <a:schemeClr val="lt1"/>
          </a:fontRef>
        </dgm:style>
      </dgm:prSet>
      <dgm:spPr/>
      <dgm:t>
        <a:bodyPr/>
        <a:lstStyle/>
        <a:p>
          <a:r>
            <a:rPr lang="en-US" dirty="0"/>
            <a:t>Prescribed Medication</a:t>
          </a:r>
        </a:p>
      </dgm:t>
    </dgm:pt>
    <dgm:pt modelId="{735F2051-2A81-4069-9B59-4033D8B73AB3}" type="parTrans" cxnId="{C81FFD00-21CC-4DD7-B98C-B6299123A632}">
      <dgm:prSet/>
      <dgm:spPr/>
      <dgm:t>
        <a:bodyPr/>
        <a:lstStyle/>
        <a:p>
          <a:endParaRPr lang="en-US"/>
        </a:p>
      </dgm:t>
    </dgm:pt>
    <dgm:pt modelId="{0634FDB3-25AB-4901-93EF-AF3F84E1BB5E}" type="sibTrans" cxnId="{C81FFD00-21CC-4DD7-B98C-B6299123A632}">
      <dgm:prSet>
        <dgm:style>
          <a:lnRef idx="2">
            <a:schemeClr val="accent6">
              <a:shade val="50000"/>
            </a:schemeClr>
          </a:lnRef>
          <a:fillRef idx="1">
            <a:schemeClr val="accent6"/>
          </a:fillRef>
          <a:effectRef idx="0">
            <a:schemeClr val="accent6"/>
          </a:effectRef>
          <a:fontRef idx="minor">
            <a:schemeClr val="lt1"/>
          </a:fontRef>
        </dgm:style>
      </dgm:prSet>
      <dgm:spPr/>
      <dgm:t>
        <a:bodyPr/>
        <a:lstStyle/>
        <a:p>
          <a:endParaRPr lang="en-US"/>
        </a:p>
      </dgm:t>
    </dgm:pt>
    <dgm:pt modelId="{63C9F054-B3C2-4F2B-A75B-05F4B8332536}">
      <dgm:prSet phldrT="[Text]"/>
      <dgm:spPr/>
      <dgm:t>
        <a:bodyPr/>
        <a:lstStyle/>
        <a:p>
          <a:endParaRPr lang="en-US" dirty="0"/>
        </a:p>
      </dgm:t>
    </dgm:pt>
    <dgm:pt modelId="{D4968D9A-F62C-4293-B8B3-03C5C4D5CDC4}" type="parTrans" cxnId="{08F05090-160E-4C9E-9BC3-B64F8D306D3F}">
      <dgm:prSet/>
      <dgm:spPr/>
      <dgm:t>
        <a:bodyPr/>
        <a:lstStyle/>
        <a:p>
          <a:endParaRPr lang="en-US"/>
        </a:p>
      </dgm:t>
    </dgm:pt>
    <dgm:pt modelId="{06EF236B-19D1-42CE-8F15-40EBB2FF0E27}" type="sibTrans" cxnId="{08F05090-160E-4C9E-9BC3-B64F8D306D3F}">
      <dgm:prSet/>
      <dgm:spPr/>
      <dgm:t>
        <a:bodyPr/>
        <a:lstStyle/>
        <a:p>
          <a:endParaRPr lang="en-US"/>
        </a:p>
      </dgm:t>
    </dgm:pt>
    <dgm:pt modelId="{167F5123-2ECB-4943-92B5-8C250673E584}">
      <dgm:prSet phldrT="[Text]">
        <dgm:style>
          <a:lnRef idx="2">
            <a:schemeClr val="accent6">
              <a:shade val="50000"/>
            </a:schemeClr>
          </a:lnRef>
          <a:fillRef idx="1">
            <a:schemeClr val="accent6"/>
          </a:fillRef>
          <a:effectRef idx="0">
            <a:schemeClr val="accent6"/>
          </a:effectRef>
          <a:fontRef idx="minor">
            <a:schemeClr val="lt1"/>
          </a:fontRef>
        </dgm:style>
      </dgm:prSet>
      <dgm:spPr>
        <a:ln>
          <a:solidFill>
            <a:schemeClr val="bg1"/>
          </a:solidFill>
        </a:ln>
      </dgm:spPr>
      <dgm:t>
        <a:bodyPr/>
        <a:lstStyle/>
        <a:p>
          <a:r>
            <a:rPr lang="en-US" dirty="0"/>
            <a:t>Anger</a:t>
          </a:r>
        </a:p>
      </dgm:t>
    </dgm:pt>
    <dgm:pt modelId="{B653DBD1-1A33-4A4A-ACB2-CCC06E720B4C}" type="parTrans" cxnId="{FC0ECCAC-51B8-4EAD-8B6C-D74D605AFF97}">
      <dgm:prSet/>
      <dgm:spPr/>
      <dgm:t>
        <a:bodyPr/>
        <a:lstStyle/>
        <a:p>
          <a:endParaRPr lang="en-US"/>
        </a:p>
      </dgm:t>
    </dgm:pt>
    <dgm:pt modelId="{F72527A2-CC18-4B83-9B59-145DAEBD580F}" type="sibTrans" cxnId="{FC0ECCAC-51B8-4EAD-8B6C-D74D605AFF97}">
      <dgm:prSet>
        <dgm:style>
          <a:lnRef idx="2">
            <a:schemeClr val="accent6">
              <a:shade val="50000"/>
            </a:schemeClr>
          </a:lnRef>
          <a:fillRef idx="1">
            <a:schemeClr val="accent6"/>
          </a:fillRef>
          <a:effectRef idx="0">
            <a:schemeClr val="accent6"/>
          </a:effectRef>
          <a:fontRef idx="minor">
            <a:schemeClr val="lt1"/>
          </a:fontRef>
        </dgm:style>
      </dgm:prSet>
      <dgm:spPr/>
      <dgm:t>
        <a:bodyPr/>
        <a:lstStyle/>
        <a:p>
          <a:endParaRPr lang="en-US"/>
        </a:p>
      </dgm:t>
    </dgm:pt>
    <dgm:pt modelId="{B0C37B97-914B-49F2-84E5-94B39EF2352F}" type="pres">
      <dgm:prSet presAssocID="{B8060F7B-9920-4F24-BE71-F0E4E3B7B934}" presName="Name0" presStyleCnt="0">
        <dgm:presLayoutVars>
          <dgm:chMax val="1"/>
          <dgm:dir/>
          <dgm:animLvl val="ctr"/>
          <dgm:resizeHandles val="exact"/>
        </dgm:presLayoutVars>
      </dgm:prSet>
      <dgm:spPr/>
      <dgm:t>
        <a:bodyPr/>
        <a:lstStyle/>
        <a:p>
          <a:endParaRPr lang="en-US"/>
        </a:p>
      </dgm:t>
    </dgm:pt>
    <dgm:pt modelId="{D2BB9C9C-582A-4226-99A2-A6A4B7AD887A}" type="pres">
      <dgm:prSet presAssocID="{AA38CBC9-AC6B-457D-9F63-4D1AB8E7793E}" presName="centerShape" presStyleLbl="node0" presStyleIdx="0" presStyleCnt="1"/>
      <dgm:spPr/>
      <dgm:t>
        <a:bodyPr/>
        <a:lstStyle/>
        <a:p>
          <a:endParaRPr lang="en-US"/>
        </a:p>
      </dgm:t>
    </dgm:pt>
    <dgm:pt modelId="{0B9D5D8D-AE9B-4E3C-8081-7E5A4C702F02}" type="pres">
      <dgm:prSet presAssocID="{50789F86-D3CE-4C0B-B830-60161BD38E85}" presName="node" presStyleLbl="node1" presStyleIdx="0" presStyleCnt="6">
        <dgm:presLayoutVars>
          <dgm:bulletEnabled val="1"/>
        </dgm:presLayoutVars>
      </dgm:prSet>
      <dgm:spPr/>
      <dgm:t>
        <a:bodyPr/>
        <a:lstStyle/>
        <a:p>
          <a:endParaRPr lang="en-US"/>
        </a:p>
      </dgm:t>
    </dgm:pt>
    <dgm:pt modelId="{E8755371-EE00-4D9C-9546-B5D2DEB3691D}" type="pres">
      <dgm:prSet presAssocID="{50789F86-D3CE-4C0B-B830-60161BD38E85}" presName="dummy" presStyleCnt="0"/>
      <dgm:spPr/>
    </dgm:pt>
    <dgm:pt modelId="{65DE7562-7D1C-4B0F-8927-12F8E6C5F5AF}" type="pres">
      <dgm:prSet presAssocID="{775D1C29-7B88-46A3-9FAD-95EFDC006E81}" presName="sibTrans" presStyleLbl="sibTrans2D1" presStyleIdx="0" presStyleCnt="6"/>
      <dgm:spPr/>
      <dgm:t>
        <a:bodyPr/>
        <a:lstStyle/>
        <a:p>
          <a:endParaRPr lang="en-US"/>
        </a:p>
      </dgm:t>
    </dgm:pt>
    <dgm:pt modelId="{1C226D9E-C8BD-43C0-B5A7-66592C02513E}" type="pres">
      <dgm:prSet presAssocID="{87E6D3C0-9C36-4C9B-9EE4-FCB2F172CF62}" presName="node" presStyleLbl="node1" presStyleIdx="1" presStyleCnt="6">
        <dgm:presLayoutVars>
          <dgm:bulletEnabled val="1"/>
        </dgm:presLayoutVars>
      </dgm:prSet>
      <dgm:spPr/>
      <dgm:t>
        <a:bodyPr/>
        <a:lstStyle/>
        <a:p>
          <a:endParaRPr lang="en-US"/>
        </a:p>
      </dgm:t>
    </dgm:pt>
    <dgm:pt modelId="{2E93314B-ED13-4B02-B199-BBF658DCCBEE}" type="pres">
      <dgm:prSet presAssocID="{87E6D3C0-9C36-4C9B-9EE4-FCB2F172CF62}" presName="dummy" presStyleCnt="0"/>
      <dgm:spPr/>
    </dgm:pt>
    <dgm:pt modelId="{22CB3940-637A-4C32-AB7F-CFAD929A59AB}" type="pres">
      <dgm:prSet presAssocID="{5C1F42F6-070E-4EBA-8EBC-C32D27C49363}" presName="sibTrans" presStyleLbl="sibTrans2D1" presStyleIdx="1" presStyleCnt="6"/>
      <dgm:spPr/>
      <dgm:t>
        <a:bodyPr/>
        <a:lstStyle/>
        <a:p>
          <a:endParaRPr lang="en-US"/>
        </a:p>
      </dgm:t>
    </dgm:pt>
    <dgm:pt modelId="{866A5A28-64BC-42B8-A00E-6FFBD4B9D3AE}" type="pres">
      <dgm:prSet presAssocID="{167F5123-2ECB-4943-92B5-8C250673E584}" presName="node" presStyleLbl="node1" presStyleIdx="2" presStyleCnt="6">
        <dgm:presLayoutVars>
          <dgm:bulletEnabled val="1"/>
        </dgm:presLayoutVars>
      </dgm:prSet>
      <dgm:spPr/>
      <dgm:t>
        <a:bodyPr/>
        <a:lstStyle/>
        <a:p>
          <a:endParaRPr lang="en-US"/>
        </a:p>
      </dgm:t>
    </dgm:pt>
    <dgm:pt modelId="{0E635839-0B72-4331-BA3B-F3B4F8B2F73B}" type="pres">
      <dgm:prSet presAssocID="{167F5123-2ECB-4943-92B5-8C250673E584}" presName="dummy" presStyleCnt="0"/>
      <dgm:spPr/>
    </dgm:pt>
    <dgm:pt modelId="{E67E6515-E924-4762-A631-E2814ECAD3B2}" type="pres">
      <dgm:prSet presAssocID="{F72527A2-CC18-4B83-9B59-145DAEBD580F}" presName="sibTrans" presStyleLbl="sibTrans2D1" presStyleIdx="2" presStyleCnt="6"/>
      <dgm:spPr/>
      <dgm:t>
        <a:bodyPr/>
        <a:lstStyle/>
        <a:p>
          <a:endParaRPr lang="en-US"/>
        </a:p>
      </dgm:t>
    </dgm:pt>
    <dgm:pt modelId="{B3F8C3C3-65FB-486F-82C0-A8478B7022B9}" type="pres">
      <dgm:prSet presAssocID="{7E2B8B4E-293F-43EE-AB7D-6598814ECB3C}" presName="node" presStyleLbl="node1" presStyleIdx="3" presStyleCnt="6">
        <dgm:presLayoutVars>
          <dgm:bulletEnabled val="1"/>
        </dgm:presLayoutVars>
      </dgm:prSet>
      <dgm:spPr/>
      <dgm:t>
        <a:bodyPr/>
        <a:lstStyle/>
        <a:p>
          <a:endParaRPr lang="en-US"/>
        </a:p>
      </dgm:t>
    </dgm:pt>
    <dgm:pt modelId="{655FDCB9-5F59-4F26-9EF0-749F42DEA7F0}" type="pres">
      <dgm:prSet presAssocID="{7E2B8B4E-293F-43EE-AB7D-6598814ECB3C}" presName="dummy" presStyleCnt="0"/>
      <dgm:spPr/>
    </dgm:pt>
    <dgm:pt modelId="{FADEA337-AD34-4422-B53A-01423AF1AC8F}" type="pres">
      <dgm:prSet presAssocID="{03860152-2A6F-476F-91FD-CBA9D7B26338}" presName="sibTrans" presStyleLbl="sibTrans2D1" presStyleIdx="3" presStyleCnt="6"/>
      <dgm:spPr/>
      <dgm:t>
        <a:bodyPr/>
        <a:lstStyle/>
        <a:p>
          <a:endParaRPr lang="en-US"/>
        </a:p>
      </dgm:t>
    </dgm:pt>
    <dgm:pt modelId="{97C36909-378F-4F3D-BC4C-1C35F73DDCE2}" type="pres">
      <dgm:prSet presAssocID="{5A3A2849-F494-47E4-A5E1-F9B04A1CCAAE}" presName="node" presStyleLbl="node1" presStyleIdx="4" presStyleCnt="6">
        <dgm:presLayoutVars>
          <dgm:bulletEnabled val="1"/>
        </dgm:presLayoutVars>
      </dgm:prSet>
      <dgm:spPr/>
      <dgm:t>
        <a:bodyPr/>
        <a:lstStyle/>
        <a:p>
          <a:endParaRPr lang="en-US"/>
        </a:p>
      </dgm:t>
    </dgm:pt>
    <dgm:pt modelId="{CA20E696-D666-43EE-9FC6-50E1484DE1D2}" type="pres">
      <dgm:prSet presAssocID="{5A3A2849-F494-47E4-A5E1-F9B04A1CCAAE}" presName="dummy" presStyleCnt="0"/>
      <dgm:spPr/>
    </dgm:pt>
    <dgm:pt modelId="{F5EA472D-8E04-4BED-8D93-FE89B9609E36}" type="pres">
      <dgm:prSet presAssocID="{023CD325-94D7-4464-A967-12673122C9F6}" presName="sibTrans" presStyleLbl="sibTrans2D1" presStyleIdx="4" presStyleCnt="6"/>
      <dgm:spPr/>
      <dgm:t>
        <a:bodyPr/>
        <a:lstStyle/>
        <a:p>
          <a:endParaRPr lang="en-US"/>
        </a:p>
      </dgm:t>
    </dgm:pt>
    <dgm:pt modelId="{BD70ED4D-4D56-4D72-B939-288D90DCDE44}" type="pres">
      <dgm:prSet presAssocID="{D8E17B7E-2A9C-4EF5-A6B4-C695EB5F4E11}" presName="node" presStyleLbl="node1" presStyleIdx="5" presStyleCnt="6">
        <dgm:presLayoutVars>
          <dgm:bulletEnabled val="1"/>
        </dgm:presLayoutVars>
      </dgm:prSet>
      <dgm:spPr/>
      <dgm:t>
        <a:bodyPr/>
        <a:lstStyle/>
        <a:p>
          <a:endParaRPr lang="en-US"/>
        </a:p>
      </dgm:t>
    </dgm:pt>
    <dgm:pt modelId="{F8745240-31BD-43F9-AF6A-2C51AFE87F95}" type="pres">
      <dgm:prSet presAssocID="{D8E17B7E-2A9C-4EF5-A6B4-C695EB5F4E11}" presName="dummy" presStyleCnt="0"/>
      <dgm:spPr/>
    </dgm:pt>
    <dgm:pt modelId="{F2EB56D0-222C-4011-9807-4BA4F27503B1}" type="pres">
      <dgm:prSet presAssocID="{0634FDB3-25AB-4901-93EF-AF3F84E1BB5E}" presName="sibTrans" presStyleLbl="sibTrans2D1" presStyleIdx="5" presStyleCnt="6"/>
      <dgm:spPr/>
      <dgm:t>
        <a:bodyPr/>
        <a:lstStyle/>
        <a:p>
          <a:endParaRPr lang="en-US"/>
        </a:p>
      </dgm:t>
    </dgm:pt>
  </dgm:ptLst>
  <dgm:cxnLst>
    <dgm:cxn modelId="{EB3E6C57-F560-450F-B619-F6F67905927D}" srcId="{AA38CBC9-AC6B-457D-9F63-4D1AB8E7793E}" destId="{87E6D3C0-9C36-4C9B-9EE4-FCB2F172CF62}" srcOrd="1" destOrd="0" parTransId="{1916856A-C084-48E2-AF18-70269AD79DF2}" sibTransId="{5C1F42F6-070E-4EBA-8EBC-C32D27C49363}"/>
    <dgm:cxn modelId="{C6BBA0AA-3688-4A9E-A2E2-AA39123EE1F4}" type="presOf" srcId="{50789F86-D3CE-4C0B-B830-60161BD38E85}" destId="{0B9D5D8D-AE9B-4E3C-8081-7E5A4C702F02}" srcOrd="0" destOrd="0" presId="urn:microsoft.com/office/officeart/2005/8/layout/radial6"/>
    <dgm:cxn modelId="{2C0B8FA8-ED45-4EE5-857D-EA038CCC50C2}" type="presOf" srcId="{775D1C29-7B88-46A3-9FAD-95EFDC006E81}" destId="{65DE7562-7D1C-4B0F-8927-12F8E6C5F5AF}" srcOrd="0" destOrd="0" presId="urn:microsoft.com/office/officeart/2005/8/layout/radial6"/>
    <dgm:cxn modelId="{F26DF5BD-1937-4148-BE75-E41AD1228464}" type="presOf" srcId="{7E2B8B4E-293F-43EE-AB7D-6598814ECB3C}" destId="{B3F8C3C3-65FB-486F-82C0-A8478B7022B9}" srcOrd="0" destOrd="0" presId="urn:microsoft.com/office/officeart/2005/8/layout/radial6"/>
    <dgm:cxn modelId="{AF6D5BA5-BB92-4417-B6F5-FD6ACB3CB93F}" srcId="{AA38CBC9-AC6B-457D-9F63-4D1AB8E7793E}" destId="{5A3A2849-F494-47E4-A5E1-F9B04A1CCAAE}" srcOrd="4" destOrd="0" parTransId="{533F2D5D-DAF2-4B50-B03A-5F04954B4ABB}" sibTransId="{023CD325-94D7-4464-A967-12673122C9F6}"/>
    <dgm:cxn modelId="{ECE6052A-73EA-4CD3-9E6C-B421C0FACEB3}" type="presOf" srcId="{5C1F42F6-070E-4EBA-8EBC-C32D27C49363}" destId="{22CB3940-637A-4C32-AB7F-CFAD929A59AB}" srcOrd="0" destOrd="0" presId="urn:microsoft.com/office/officeart/2005/8/layout/radial6"/>
    <dgm:cxn modelId="{ABAFF2DA-1322-466A-B936-B3A250A1E6E4}" type="presOf" srcId="{0634FDB3-25AB-4901-93EF-AF3F84E1BB5E}" destId="{F2EB56D0-222C-4011-9807-4BA4F27503B1}" srcOrd="0" destOrd="0" presId="urn:microsoft.com/office/officeart/2005/8/layout/radial6"/>
    <dgm:cxn modelId="{8037F669-3CB1-404D-A5AE-2C87932D99D6}" type="presOf" srcId="{167F5123-2ECB-4943-92B5-8C250673E584}" destId="{866A5A28-64BC-42B8-A00E-6FFBD4B9D3AE}" srcOrd="0" destOrd="0" presId="urn:microsoft.com/office/officeart/2005/8/layout/radial6"/>
    <dgm:cxn modelId="{69746BDA-683E-468C-9018-2682663ACEA9}" type="presOf" srcId="{F72527A2-CC18-4B83-9B59-145DAEBD580F}" destId="{E67E6515-E924-4762-A631-E2814ECAD3B2}" srcOrd="0" destOrd="0" presId="urn:microsoft.com/office/officeart/2005/8/layout/radial6"/>
    <dgm:cxn modelId="{2EB5C792-DB4E-4949-8E59-D4B2512D4C6F}" type="presOf" srcId="{D8E17B7E-2A9C-4EF5-A6B4-C695EB5F4E11}" destId="{BD70ED4D-4D56-4D72-B939-288D90DCDE44}" srcOrd="0" destOrd="0" presId="urn:microsoft.com/office/officeart/2005/8/layout/radial6"/>
    <dgm:cxn modelId="{EFE3427C-3FE7-4784-BCD2-35394D244558}" type="presOf" srcId="{87E6D3C0-9C36-4C9B-9EE4-FCB2F172CF62}" destId="{1C226D9E-C8BD-43C0-B5A7-66592C02513E}" srcOrd="0" destOrd="0" presId="urn:microsoft.com/office/officeart/2005/8/layout/radial6"/>
    <dgm:cxn modelId="{08F05090-160E-4C9E-9BC3-B64F8D306D3F}" srcId="{B8060F7B-9920-4F24-BE71-F0E4E3B7B934}" destId="{63C9F054-B3C2-4F2B-A75B-05F4B8332536}" srcOrd="1" destOrd="0" parTransId="{D4968D9A-F62C-4293-B8B3-03C5C4D5CDC4}" sibTransId="{06EF236B-19D1-42CE-8F15-40EBB2FF0E27}"/>
    <dgm:cxn modelId="{1593062C-A63F-4042-94C9-FF0880BD82E8}" srcId="{AA38CBC9-AC6B-457D-9F63-4D1AB8E7793E}" destId="{50789F86-D3CE-4C0B-B830-60161BD38E85}" srcOrd="0" destOrd="0" parTransId="{6D6B568F-9C4B-44DB-A886-035491FEC9C2}" sibTransId="{775D1C29-7B88-46A3-9FAD-95EFDC006E81}"/>
    <dgm:cxn modelId="{F68BA8B4-E5E5-4A12-9338-5CF5693ADCA2}" srcId="{B8060F7B-9920-4F24-BE71-F0E4E3B7B934}" destId="{AA38CBC9-AC6B-457D-9F63-4D1AB8E7793E}" srcOrd="0" destOrd="0" parTransId="{02DFC051-974F-4AF1-85DB-FFF5F1CCD57A}" sibTransId="{7ACF197E-8A7D-4D14-A941-EE15BE87306C}"/>
    <dgm:cxn modelId="{037EBBB0-7979-4F78-B986-F233E3778AB5}" type="presOf" srcId="{5A3A2849-F494-47E4-A5E1-F9B04A1CCAAE}" destId="{97C36909-378F-4F3D-BC4C-1C35F73DDCE2}" srcOrd="0" destOrd="0" presId="urn:microsoft.com/office/officeart/2005/8/layout/radial6"/>
    <dgm:cxn modelId="{6C44823C-36E1-4443-A7F8-AE5A428F52A9}" type="presOf" srcId="{03860152-2A6F-476F-91FD-CBA9D7B26338}" destId="{FADEA337-AD34-4422-B53A-01423AF1AC8F}" srcOrd="0" destOrd="0" presId="urn:microsoft.com/office/officeart/2005/8/layout/radial6"/>
    <dgm:cxn modelId="{50FF1A85-EC1A-4A97-AF83-6981417196D4}" type="presOf" srcId="{B8060F7B-9920-4F24-BE71-F0E4E3B7B934}" destId="{B0C37B97-914B-49F2-84E5-94B39EF2352F}" srcOrd="0" destOrd="0" presId="urn:microsoft.com/office/officeart/2005/8/layout/radial6"/>
    <dgm:cxn modelId="{18D120E8-5826-42E7-A890-F4AFB63D3D78}" srcId="{AA38CBC9-AC6B-457D-9F63-4D1AB8E7793E}" destId="{7E2B8B4E-293F-43EE-AB7D-6598814ECB3C}" srcOrd="3" destOrd="0" parTransId="{C9A52CF1-B2E8-4848-8964-6633294F16CC}" sibTransId="{03860152-2A6F-476F-91FD-CBA9D7B26338}"/>
    <dgm:cxn modelId="{E1AC691B-8D86-4411-9F80-665C1BDE8908}" type="presOf" srcId="{023CD325-94D7-4464-A967-12673122C9F6}" destId="{F5EA472D-8E04-4BED-8D93-FE89B9609E36}" srcOrd="0" destOrd="0" presId="urn:microsoft.com/office/officeart/2005/8/layout/radial6"/>
    <dgm:cxn modelId="{C81FFD00-21CC-4DD7-B98C-B6299123A632}" srcId="{AA38CBC9-AC6B-457D-9F63-4D1AB8E7793E}" destId="{D8E17B7E-2A9C-4EF5-A6B4-C695EB5F4E11}" srcOrd="5" destOrd="0" parTransId="{735F2051-2A81-4069-9B59-4033D8B73AB3}" sibTransId="{0634FDB3-25AB-4901-93EF-AF3F84E1BB5E}"/>
    <dgm:cxn modelId="{FC0ECCAC-51B8-4EAD-8B6C-D74D605AFF97}" srcId="{AA38CBC9-AC6B-457D-9F63-4D1AB8E7793E}" destId="{167F5123-2ECB-4943-92B5-8C250673E584}" srcOrd="2" destOrd="0" parTransId="{B653DBD1-1A33-4A4A-ACB2-CCC06E720B4C}" sibTransId="{F72527A2-CC18-4B83-9B59-145DAEBD580F}"/>
    <dgm:cxn modelId="{11225700-C025-43D1-82CE-35CBB2C2C6A6}" type="presOf" srcId="{AA38CBC9-AC6B-457D-9F63-4D1AB8E7793E}" destId="{D2BB9C9C-582A-4226-99A2-A6A4B7AD887A}" srcOrd="0" destOrd="0" presId="urn:microsoft.com/office/officeart/2005/8/layout/radial6"/>
    <dgm:cxn modelId="{A8E100A3-E45C-441F-9E84-E3CE6EC96732}" type="presParOf" srcId="{B0C37B97-914B-49F2-84E5-94B39EF2352F}" destId="{D2BB9C9C-582A-4226-99A2-A6A4B7AD887A}" srcOrd="0" destOrd="0" presId="urn:microsoft.com/office/officeart/2005/8/layout/radial6"/>
    <dgm:cxn modelId="{D4C2ADFF-AD72-4BA2-A085-5F8BA0AEC4CA}" type="presParOf" srcId="{B0C37B97-914B-49F2-84E5-94B39EF2352F}" destId="{0B9D5D8D-AE9B-4E3C-8081-7E5A4C702F02}" srcOrd="1" destOrd="0" presId="urn:microsoft.com/office/officeart/2005/8/layout/radial6"/>
    <dgm:cxn modelId="{C0AF2FDD-E83B-4E1A-B37E-24A25EB9A1BE}" type="presParOf" srcId="{B0C37B97-914B-49F2-84E5-94B39EF2352F}" destId="{E8755371-EE00-4D9C-9546-B5D2DEB3691D}" srcOrd="2" destOrd="0" presId="urn:microsoft.com/office/officeart/2005/8/layout/radial6"/>
    <dgm:cxn modelId="{D99A7018-B28B-4FC6-8A97-11EFB7DE6983}" type="presParOf" srcId="{B0C37B97-914B-49F2-84E5-94B39EF2352F}" destId="{65DE7562-7D1C-4B0F-8927-12F8E6C5F5AF}" srcOrd="3" destOrd="0" presId="urn:microsoft.com/office/officeart/2005/8/layout/radial6"/>
    <dgm:cxn modelId="{3A6C841E-E453-465C-AD6B-8A7AB61418C5}" type="presParOf" srcId="{B0C37B97-914B-49F2-84E5-94B39EF2352F}" destId="{1C226D9E-C8BD-43C0-B5A7-66592C02513E}" srcOrd="4" destOrd="0" presId="urn:microsoft.com/office/officeart/2005/8/layout/radial6"/>
    <dgm:cxn modelId="{75C1ED82-5A44-42B9-80D4-C9173C9FE74F}" type="presParOf" srcId="{B0C37B97-914B-49F2-84E5-94B39EF2352F}" destId="{2E93314B-ED13-4B02-B199-BBF658DCCBEE}" srcOrd="5" destOrd="0" presId="urn:microsoft.com/office/officeart/2005/8/layout/radial6"/>
    <dgm:cxn modelId="{7A7D32F1-01C2-4E16-82E5-75CF70579EE8}" type="presParOf" srcId="{B0C37B97-914B-49F2-84E5-94B39EF2352F}" destId="{22CB3940-637A-4C32-AB7F-CFAD929A59AB}" srcOrd="6" destOrd="0" presId="urn:microsoft.com/office/officeart/2005/8/layout/radial6"/>
    <dgm:cxn modelId="{D91BFBBC-31BC-41BE-9FC3-10047D6CE5EF}" type="presParOf" srcId="{B0C37B97-914B-49F2-84E5-94B39EF2352F}" destId="{866A5A28-64BC-42B8-A00E-6FFBD4B9D3AE}" srcOrd="7" destOrd="0" presId="urn:microsoft.com/office/officeart/2005/8/layout/radial6"/>
    <dgm:cxn modelId="{9B1B9E4C-E727-475F-A102-6B10C02A8C1E}" type="presParOf" srcId="{B0C37B97-914B-49F2-84E5-94B39EF2352F}" destId="{0E635839-0B72-4331-BA3B-F3B4F8B2F73B}" srcOrd="8" destOrd="0" presId="urn:microsoft.com/office/officeart/2005/8/layout/radial6"/>
    <dgm:cxn modelId="{8B270788-D2DE-4B1F-934E-8F487A698F0A}" type="presParOf" srcId="{B0C37B97-914B-49F2-84E5-94B39EF2352F}" destId="{E67E6515-E924-4762-A631-E2814ECAD3B2}" srcOrd="9" destOrd="0" presId="urn:microsoft.com/office/officeart/2005/8/layout/radial6"/>
    <dgm:cxn modelId="{A1D8E0AA-FEE3-40DA-B106-728A11D9C576}" type="presParOf" srcId="{B0C37B97-914B-49F2-84E5-94B39EF2352F}" destId="{B3F8C3C3-65FB-486F-82C0-A8478B7022B9}" srcOrd="10" destOrd="0" presId="urn:microsoft.com/office/officeart/2005/8/layout/radial6"/>
    <dgm:cxn modelId="{8620FD83-2DEE-4A19-8CD7-F065763F7CB6}" type="presParOf" srcId="{B0C37B97-914B-49F2-84E5-94B39EF2352F}" destId="{655FDCB9-5F59-4F26-9EF0-749F42DEA7F0}" srcOrd="11" destOrd="0" presId="urn:microsoft.com/office/officeart/2005/8/layout/radial6"/>
    <dgm:cxn modelId="{E9440E7D-DCD5-464A-B180-4A6985D8E013}" type="presParOf" srcId="{B0C37B97-914B-49F2-84E5-94B39EF2352F}" destId="{FADEA337-AD34-4422-B53A-01423AF1AC8F}" srcOrd="12" destOrd="0" presId="urn:microsoft.com/office/officeart/2005/8/layout/radial6"/>
    <dgm:cxn modelId="{B5CE34F3-DEF8-4221-AFE4-1A71D0B5638F}" type="presParOf" srcId="{B0C37B97-914B-49F2-84E5-94B39EF2352F}" destId="{97C36909-378F-4F3D-BC4C-1C35F73DDCE2}" srcOrd="13" destOrd="0" presId="urn:microsoft.com/office/officeart/2005/8/layout/radial6"/>
    <dgm:cxn modelId="{6E336FB6-4FD7-40BF-A7D3-7917D2FC1E64}" type="presParOf" srcId="{B0C37B97-914B-49F2-84E5-94B39EF2352F}" destId="{CA20E696-D666-43EE-9FC6-50E1484DE1D2}" srcOrd="14" destOrd="0" presId="urn:microsoft.com/office/officeart/2005/8/layout/radial6"/>
    <dgm:cxn modelId="{0E57738B-A3AB-444D-A93A-48A0E119194C}" type="presParOf" srcId="{B0C37B97-914B-49F2-84E5-94B39EF2352F}" destId="{F5EA472D-8E04-4BED-8D93-FE89B9609E36}" srcOrd="15" destOrd="0" presId="urn:microsoft.com/office/officeart/2005/8/layout/radial6"/>
    <dgm:cxn modelId="{37D9BC51-5B3C-4CAB-83A4-5FDA0D242D70}" type="presParOf" srcId="{B0C37B97-914B-49F2-84E5-94B39EF2352F}" destId="{BD70ED4D-4D56-4D72-B939-288D90DCDE44}" srcOrd="16" destOrd="0" presId="urn:microsoft.com/office/officeart/2005/8/layout/radial6"/>
    <dgm:cxn modelId="{58C46382-4FB6-402B-9A7E-E4A3D3A8694E}" type="presParOf" srcId="{B0C37B97-914B-49F2-84E5-94B39EF2352F}" destId="{F8745240-31BD-43F9-AF6A-2C51AFE87F95}" srcOrd="17" destOrd="0" presId="urn:microsoft.com/office/officeart/2005/8/layout/radial6"/>
    <dgm:cxn modelId="{6A42EC40-EC51-49CB-BE8C-13FBE812D387}" type="presParOf" srcId="{B0C37B97-914B-49F2-84E5-94B39EF2352F}" destId="{F2EB56D0-222C-4011-9807-4BA4F27503B1}" srcOrd="18"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CF81976-6D18-4EF4-9AD2-C4519757AE9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4BDDAF2E-152F-4D9C-88DE-3CF9B03B1DBD}">
      <dgm:prSet phldrT="[Text]"/>
      <dgm:spPr/>
      <dgm:t>
        <a:bodyPr/>
        <a:lstStyle/>
        <a:p>
          <a:r>
            <a:rPr lang="en-US" dirty="0">
              <a:latin typeface="Arial" panose="020B0604020202020204" pitchFamily="34" charset="0"/>
              <a:cs typeface="Arial" panose="020B0604020202020204" pitchFamily="34" charset="0"/>
            </a:rPr>
            <a:t>25%</a:t>
          </a:r>
        </a:p>
      </dgm:t>
    </dgm:pt>
    <dgm:pt modelId="{AFED7174-F4D3-4FB3-B1BF-FBBD593591E0}" type="parTrans" cxnId="{695A89F3-91DF-4F3F-86D6-E135D2F4D597}">
      <dgm:prSet/>
      <dgm:spPr/>
      <dgm:t>
        <a:bodyPr/>
        <a:lstStyle/>
        <a:p>
          <a:endParaRPr lang="en-US"/>
        </a:p>
      </dgm:t>
    </dgm:pt>
    <dgm:pt modelId="{7E3889B5-7AE9-4663-A70B-E0B5E5FBA6DD}" type="sibTrans" cxnId="{695A89F3-91DF-4F3F-86D6-E135D2F4D597}">
      <dgm:prSet/>
      <dgm:spPr/>
      <dgm:t>
        <a:bodyPr/>
        <a:lstStyle/>
        <a:p>
          <a:endParaRPr lang="en-US"/>
        </a:p>
      </dgm:t>
    </dgm:pt>
    <dgm:pt modelId="{0EF722C2-43F7-4C89-8530-A39A21FD7091}">
      <dgm:prSet phldrT="[Text]"/>
      <dgm:spPr/>
      <dgm:t>
        <a:bodyPr/>
        <a:lstStyle/>
        <a:p>
          <a:r>
            <a:rPr lang="en-US" dirty="0">
              <a:latin typeface="Arial" panose="020B0604020202020204" pitchFamily="34" charset="0"/>
              <a:cs typeface="Arial" panose="020B0604020202020204" pitchFamily="34" charset="0"/>
            </a:rPr>
            <a:t>25% of adults will experience a mental illness each year.</a:t>
          </a:r>
        </a:p>
      </dgm:t>
    </dgm:pt>
    <dgm:pt modelId="{C1DB9A8B-04BF-41F7-BBAB-578F9F1BF4F2}" type="parTrans" cxnId="{69639C1A-4CC4-4948-943C-F8F3C870C843}">
      <dgm:prSet/>
      <dgm:spPr/>
      <dgm:t>
        <a:bodyPr/>
        <a:lstStyle/>
        <a:p>
          <a:endParaRPr lang="en-US"/>
        </a:p>
      </dgm:t>
    </dgm:pt>
    <dgm:pt modelId="{E8C91F14-2CC2-4F81-A8BF-083DDE8C1028}" type="sibTrans" cxnId="{69639C1A-4CC4-4948-943C-F8F3C870C843}">
      <dgm:prSet/>
      <dgm:spPr/>
      <dgm:t>
        <a:bodyPr/>
        <a:lstStyle/>
        <a:p>
          <a:endParaRPr lang="en-US"/>
        </a:p>
      </dgm:t>
    </dgm:pt>
    <dgm:pt modelId="{B2E64D0C-AD13-408B-A261-3D8CBDF69AA3}">
      <dgm:prSet phldrT="[Text]"/>
      <dgm:spPr/>
      <dgm:t>
        <a:bodyPr/>
        <a:lstStyle/>
        <a:p>
          <a:r>
            <a:rPr lang="en-US" dirty="0">
              <a:latin typeface="Arial" panose="020B0604020202020204" pitchFamily="34" charset="0"/>
              <a:cs typeface="Arial" panose="020B0604020202020204" pitchFamily="34" charset="0"/>
            </a:rPr>
            <a:t>2</a:t>
          </a:r>
        </a:p>
      </dgm:t>
    </dgm:pt>
    <dgm:pt modelId="{21CAE885-5E58-4EA6-A7F9-7A56BBC0793B}" type="parTrans" cxnId="{AF7A1D84-D8DD-436F-8B94-7F1DF18399E4}">
      <dgm:prSet/>
      <dgm:spPr/>
      <dgm:t>
        <a:bodyPr/>
        <a:lstStyle/>
        <a:p>
          <a:endParaRPr lang="en-US"/>
        </a:p>
      </dgm:t>
    </dgm:pt>
    <dgm:pt modelId="{0FF68D5A-68BB-45EC-A4EC-C93D3F8495C5}" type="sibTrans" cxnId="{AF7A1D84-D8DD-436F-8B94-7F1DF18399E4}">
      <dgm:prSet/>
      <dgm:spPr/>
      <dgm:t>
        <a:bodyPr/>
        <a:lstStyle/>
        <a:p>
          <a:endParaRPr lang="en-US"/>
        </a:p>
      </dgm:t>
    </dgm:pt>
    <dgm:pt modelId="{7470EDAC-8777-4505-8FDA-1BB6F7BAABFA}">
      <dgm:prSet phldrT="[Text]"/>
      <dgm:spPr/>
      <dgm:t>
        <a:bodyPr/>
        <a:lstStyle/>
        <a:p>
          <a:r>
            <a:rPr lang="en-US" dirty="0">
              <a:latin typeface="Arial" panose="020B0604020202020204" pitchFamily="34" charset="0"/>
              <a:cs typeface="Arial" panose="020B0604020202020204" pitchFamily="34" charset="0"/>
            </a:rPr>
            <a:t>Anxiety disorders and depression are the two most common illnesses.</a:t>
          </a:r>
        </a:p>
      </dgm:t>
    </dgm:pt>
    <dgm:pt modelId="{FFB676E8-8B4F-4EB9-BC76-AB363D1F3749}" type="parTrans" cxnId="{917CE3DD-DA63-478F-B2EE-64C1634969CA}">
      <dgm:prSet/>
      <dgm:spPr/>
      <dgm:t>
        <a:bodyPr/>
        <a:lstStyle/>
        <a:p>
          <a:endParaRPr lang="en-US"/>
        </a:p>
      </dgm:t>
    </dgm:pt>
    <dgm:pt modelId="{B9312AC2-A5C5-47C3-8413-E59A8CDAFA00}" type="sibTrans" cxnId="{917CE3DD-DA63-478F-B2EE-64C1634969CA}">
      <dgm:prSet/>
      <dgm:spPr/>
      <dgm:t>
        <a:bodyPr/>
        <a:lstStyle/>
        <a:p>
          <a:endParaRPr lang="en-US"/>
        </a:p>
      </dgm:t>
    </dgm:pt>
    <dgm:pt modelId="{D476BBE4-B0FD-4EEB-A562-D88A2941BBFC}">
      <dgm:prSet phldrT="[Text]"/>
      <dgm:spPr/>
      <dgm:t>
        <a:bodyPr/>
        <a:lstStyle/>
        <a:p>
          <a:r>
            <a:rPr lang="en-US" dirty="0">
              <a:latin typeface="Arial" panose="020B0604020202020204" pitchFamily="34" charset="0"/>
              <a:cs typeface="Arial" panose="020B0604020202020204" pitchFamily="34" charset="0"/>
            </a:rPr>
            <a:t>10%</a:t>
          </a:r>
        </a:p>
      </dgm:t>
    </dgm:pt>
    <dgm:pt modelId="{FB175DE8-E10B-44CB-9A84-773ACDFCE48C}" type="parTrans" cxnId="{BF5E1D4C-D650-4450-A717-B60771C4E038}">
      <dgm:prSet/>
      <dgm:spPr/>
      <dgm:t>
        <a:bodyPr/>
        <a:lstStyle/>
        <a:p>
          <a:endParaRPr lang="en-US"/>
        </a:p>
      </dgm:t>
    </dgm:pt>
    <dgm:pt modelId="{A66DF157-C932-4EED-8255-804CF9D3F0C8}" type="sibTrans" cxnId="{BF5E1D4C-D650-4450-A717-B60771C4E038}">
      <dgm:prSet/>
      <dgm:spPr/>
      <dgm:t>
        <a:bodyPr/>
        <a:lstStyle/>
        <a:p>
          <a:endParaRPr lang="en-US"/>
        </a:p>
      </dgm:t>
    </dgm:pt>
    <dgm:pt modelId="{7E776C56-4145-4EB5-8E78-105E36CB6792}">
      <dgm:prSet phldrT="[Text]"/>
      <dgm:spPr/>
      <dgm:t>
        <a:bodyPr/>
        <a:lstStyle/>
        <a:p>
          <a:r>
            <a:rPr lang="en-US" dirty="0">
              <a:latin typeface="Arial" panose="020B0604020202020204" pitchFamily="34" charset="0"/>
              <a:cs typeface="Arial" panose="020B0604020202020204" pitchFamily="34" charset="0"/>
            </a:rPr>
            <a:t>10% of adults are addicted to alcohol and/or drugs.</a:t>
          </a:r>
          <a:r>
            <a:rPr lang="en-US" dirty="0"/>
            <a:t>	</a:t>
          </a:r>
        </a:p>
      </dgm:t>
    </dgm:pt>
    <dgm:pt modelId="{02CA7942-BA7D-43AD-B1B4-671810B9955F}" type="parTrans" cxnId="{6D220089-607A-4BF0-8166-057E3034EF54}">
      <dgm:prSet/>
      <dgm:spPr/>
      <dgm:t>
        <a:bodyPr/>
        <a:lstStyle/>
        <a:p>
          <a:endParaRPr lang="en-US"/>
        </a:p>
      </dgm:t>
    </dgm:pt>
    <dgm:pt modelId="{52424BC6-983F-4D7E-8EF3-C962C725EF15}" type="sibTrans" cxnId="{6D220089-607A-4BF0-8166-057E3034EF54}">
      <dgm:prSet/>
      <dgm:spPr/>
      <dgm:t>
        <a:bodyPr/>
        <a:lstStyle/>
        <a:p>
          <a:endParaRPr lang="en-US"/>
        </a:p>
      </dgm:t>
    </dgm:pt>
    <dgm:pt modelId="{003A7996-C2F3-4387-B0B7-C0F533D14814}">
      <dgm:prSet phldrT="[Text]"/>
      <dgm:spPr/>
      <dgm:t>
        <a:bodyPr/>
        <a:lstStyle/>
        <a:p>
          <a:r>
            <a:rPr lang="en-US" dirty="0">
              <a:latin typeface="Arial" panose="020B0604020202020204" pitchFamily="34" charset="0"/>
              <a:cs typeface="Arial" panose="020B0604020202020204" pitchFamily="34" charset="0"/>
            </a:rPr>
            <a:t>60%</a:t>
          </a:r>
        </a:p>
      </dgm:t>
    </dgm:pt>
    <dgm:pt modelId="{ED1556B5-FC65-48DB-9555-2EFFC9F7516E}" type="parTrans" cxnId="{C883BD9E-7F3E-4404-9253-FA299C1BBCB4}">
      <dgm:prSet/>
      <dgm:spPr/>
      <dgm:t>
        <a:bodyPr/>
        <a:lstStyle/>
        <a:p>
          <a:endParaRPr lang="en-US"/>
        </a:p>
      </dgm:t>
    </dgm:pt>
    <dgm:pt modelId="{7088A832-0E04-40C5-BF9B-F93D9F2A36DD}" type="sibTrans" cxnId="{C883BD9E-7F3E-4404-9253-FA299C1BBCB4}">
      <dgm:prSet/>
      <dgm:spPr/>
      <dgm:t>
        <a:bodyPr/>
        <a:lstStyle/>
        <a:p>
          <a:endParaRPr lang="en-US"/>
        </a:p>
      </dgm:t>
    </dgm:pt>
    <dgm:pt modelId="{BD339EE6-7054-4D48-AAA1-B4E639F1E23A}">
      <dgm:prSet phldrT="[Text]"/>
      <dgm:spPr/>
      <dgm:t>
        <a:bodyPr/>
        <a:lstStyle/>
        <a:p>
          <a:r>
            <a:rPr lang="en-US" dirty="0">
              <a:latin typeface="Arial" panose="020B0604020202020204" pitchFamily="34" charset="0"/>
              <a:cs typeface="Arial" panose="020B0604020202020204" pitchFamily="34" charset="0"/>
            </a:rPr>
            <a:t>Approximately 60 percent of the adults with a mental illness did not receive any mental health services during the previous year.</a:t>
          </a:r>
        </a:p>
      </dgm:t>
    </dgm:pt>
    <dgm:pt modelId="{315440C9-270C-428F-8185-823C33EE5611}" type="parTrans" cxnId="{8E0BC4A3-5C63-4692-BED6-243EA08A279F}">
      <dgm:prSet/>
      <dgm:spPr/>
      <dgm:t>
        <a:bodyPr/>
        <a:lstStyle/>
        <a:p>
          <a:endParaRPr lang="en-US"/>
        </a:p>
      </dgm:t>
    </dgm:pt>
    <dgm:pt modelId="{4226CD2A-EF0E-4E07-9A72-49D2288DC8DB}" type="sibTrans" cxnId="{8E0BC4A3-5C63-4692-BED6-243EA08A279F}">
      <dgm:prSet/>
      <dgm:spPr/>
      <dgm:t>
        <a:bodyPr/>
        <a:lstStyle/>
        <a:p>
          <a:endParaRPr lang="en-US"/>
        </a:p>
      </dgm:t>
    </dgm:pt>
    <dgm:pt modelId="{733180DA-FF6C-4A75-8E6C-20B1B6C7EC16}">
      <dgm:prSet phldrT="[Text]"/>
      <dgm:spPr/>
      <dgm:t>
        <a:bodyPr/>
        <a:lstStyle/>
        <a:p>
          <a:r>
            <a:rPr lang="en-US" dirty="0">
              <a:latin typeface="Arial" panose="020B0604020202020204" pitchFamily="34" charset="0"/>
              <a:cs typeface="Arial" panose="020B0604020202020204" pitchFamily="34" charset="0"/>
            </a:rPr>
            <a:t>1 or more</a:t>
          </a:r>
        </a:p>
      </dgm:t>
    </dgm:pt>
    <dgm:pt modelId="{E6767CCA-0449-46FD-AE63-8290840DC29D}" type="parTrans" cxnId="{A3504C6C-F8EF-44C2-B0CB-A4F48EE887B1}">
      <dgm:prSet/>
      <dgm:spPr/>
      <dgm:t>
        <a:bodyPr/>
        <a:lstStyle/>
        <a:p>
          <a:endParaRPr lang="en-US"/>
        </a:p>
      </dgm:t>
    </dgm:pt>
    <dgm:pt modelId="{EAFBCCF4-8396-4005-8311-84A90A09F9E9}" type="sibTrans" cxnId="{A3504C6C-F8EF-44C2-B0CB-A4F48EE887B1}">
      <dgm:prSet/>
      <dgm:spPr/>
      <dgm:t>
        <a:bodyPr/>
        <a:lstStyle/>
        <a:p>
          <a:endParaRPr lang="en-US"/>
        </a:p>
      </dgm:t>
    </dgm:pt>
    <dgm:pt modelId="{D09BD6B7-C014-46C9-9E93-2E2AB16DA501}">
      <dgm:prSet phldrT="[Text]"/>
      <dgm:spPr/>
      <dgm:t>
        <a:bodyPr/>
        <a:lstStyle/>
        <a:p>
          <a:r>
            <a:rPr lang="en-US" dirty="0">
              <a:latin typeface="Arial" panose="020B0604020202020204" pitchFamily="34" charset="0"/>
              <a:cs typeface="Arial" panose="020B0604020202020204" pitchFamily="34" charset="0"/>
            </a:rPr>
            <a:t>It is common to experience more than one illness</a:t>
          </a:r>
        </a:p>
      </dgm:t>
    </dgm:pt>
    <dgm:pt modelId="{72D28EDB-D712-40F6-A531-B2E8FC8753D2}" type="parTrans" cxnId="{027325BA-5340-4E13-B466-301710132A3D}">
      <dgm:prSet/>
      <dgm:spPr/>
      <dgm:t>
        <a:bodyPr/>
        <a:lstStyle/>
        <a:p>
          <a:endParaRPr lang="en-US"/>
        </a:p>
      </dgm:t>
    </dgm:pt>
    <dgm:pt modelId="{EEA6C70A-0B7B-4D2A-AC0C-6F855598AAA9}" type="sibTrans" cxnId="{027325BA-5340-4E13-B466-301710132A3D}">
      <dgm:prSet/>
      <dgm:spPr/>
      <dgm:t>
        <a:bodyPr/>
        <a:lstStyle/>
        <a:p>
          <a:endParaRPr lang="en-US"/>
        </a:p>
      </dgm:t>
    </dgm:pt>
    <dgm:pt modelId="{CAD5AA9B-836C-4234-A6CA-CD32660DB508}" type="pres">
      <dgm:prSet presAssocID="{5CF81976-6D18-4EF4-9AD2-C4519757AE9D}" presName="Name0" presStyleCnt="0">
        <dgm:presLayoutVars>
          <dgm:dir/>
          <dgm:animLvl val="lvl"/>
          <dgm:resizeHandles val="exact"/>
        </dgm:presLayoutVars>
      </dgm:prSet>
      <dgm:spPr/>
      <dgm:t>
        <a:bodyPr/>
        <a:lstStyle/>
        <a:p>
          <a:endParaRPr lang="en-US"/>
        </a:p>
      </dgm:t>
    </dgm:pt>
    <dgm:pt modelId="{088CAA81-D4CB-440F-81B1-CAA50DBFB6BD}" type="pres">
      <dgm:prSet presAssocID="{4BDDAF2E-152F-4D9C-88DE-3CF9B03B1DBD}" presName="linNode" presStyleCnt="0"/>
      <dgm:spPr/>
    </dgm:pt>
    <dgm:pt modelId="{15CE18B1-9697-4B9A-A7FA-C08CF589D7F5}" type="pres">
      <dgm:prSet presAssocID="{4BDDAF2E-152F-4D9C-88DE-3CF9B03B1DBD}" presName="parentText" presStyleLbl="node1" presStyleIdx="0" presStyleCnt="5">
        <dgm:presLayoutVars>
          <dgm:chMax val="1"/>
          <dgm:bulletEnabled val="1"/>
        </dgm:presLayoutVars>
      </dgm:prSet>
      <dgm:spPr/>
      <dgm:t>
        <a:bodyPr/>
        <a:lstStyle/>
        <a:p>
          <a:endParaRPr lang="en-US"/>
        </a:p>
      </dgm:t>
    </dgm:pt>
    <dgm:pt modelId="{E775A3FA-1135-4977-A1D5-7C4CDC0C26A7}" type="pres">
      <dgm:prSet presAssocID="{4BDDAF2E-152F-4D9C-88DE-3CF9B03B1DBD}" presName="descendantText" presStyleLbl="alignAccFollowNode1" presStyleIdx="0" presStyleCnt="5">
        <dgm:presLayoutVars>
          <dgm:bulletEnabled val="1"/>
        </dgm:presLayoutVars>
      </dgm:prSet>
      <dgm:spPr/>
      <dgm:t>
        <a:bodyPr/>
        <a:lstStyle/>
        <a:p>
          <a:endParaRPr lang="en-US"/>
        </a:p>
      </dgm:t>
    </dgm:pt>
    <dgm:pt modelId="{C1AF896E-31F2-4805-A486-CD567E50F377}" type="pres">
      <dgm:prSet presAssocID="{7E3889B5-7AE9-4663-A70B-E0B5E5FBA6DD}" presName="sp" presStyleCnt="0"/>
      <dgm:spPr/>
    </dgm:pt>
    <dgm:pt modelId="{7D66CE8E-F302-4E2C-AE73-E1F08BC8E370}" type="pres">
      <dgm:prSet presAssocID="{B2E64D0C-AD13-408B-A261-3D8CBDF69AA3}" presName="linNode" presStyleCnt="0"/>
      <dgm:spPr/>
    </dgm:pt>
    <dgm:pt modelId="{E1582155-8E87-475C-8263-10EBB385927B}" type="pres">
      <dgm:prSet presAssocID="{B2E64D0C-AD13-408B-A261-3D8CBDF69AA3}" presName="parentText" presStyleLbl="node1" presStyleIdx="1" presStyleCnt="5">
        <dgm:presLayoutVars>
          <dgm:chMax val="1"/>
          <dgm:bulletEnabled val="1"/>
        </dgm:presLayoutVars>
      </dgm:prSet>
      <dgm:spPr/>
      <dgm:t>
        <a:bodyPr/>
        <a:lstStyle/>
        <a:p>
          <a:endParaRPr lang="en-US"/>
        </a:p>
      </dgm:t>
    </dgm:pt>
    <dgm:pt modelId="{F2F9DA23-0E4B-49E6-AD21-FE3A63FF5211}" type="pres">
      <dgm:prSet presAssocID="{B2E64D0C-AD13-408B-A261-3D8CBDF69AA3}" presName="descendantText" presStyleLbl="alignAccFollowNode1" presStyleIdx="1" presStyleCnt="5">
        <dgm:presLayoutVars>
          <dgm:bulletEnabled val="1"/>
        </dgm:presLayoutVars>
      </dgm:prSet>
      <dgm:spPr/>
      <dgm:t>
        <a:bodyPr/>
        <a:lstStyle/>
        <a:p>
          <a:endParaRPr lang="en-US"/>
        </a:p>
      </dgm:t>
    </dgm:pt>
    <dgm:pt modelId="{63D3C135-31F7-4669-A33A-8200DA3C1CB0}" type="pres">
      <dgm:prSet presAssocID="{0FF68D5A-68BB-45EC-A4EC-C93D3F8495C5}" presName="sp" presStyleCnt="0"/>
      <dgm:spPr/>
    </dgm:pt>
    <dgm:pt modelId="{1CAC6532-B33B-4024-985D-64EF4A3C49C5}" type="pres">
      <dgm:prSet presAssocID="{D476BBE4-B0FD-4EEB-A562-D88A2941BBFC}" presName="linNode" presStyleCnt="0"/>
      <dgm:spPr/>
    </dgm:pt>
    <dgm:pt modelId="{9EBF829D-78C9-41A1-AC4A-AD6A320CBB0E}" type="pres">
      <dgm:prSet presAssocID="{D476BBE4-B0FD-4EEB-A562-D88A2941BBFC}" presName="parentText" presStyleLbl="node1" presStyleIdx="2" presStyleCnt="5">
        <dgm:presLayoutVars>
          <dgm:chMax val="1"/>
          <dgm:bulletEnabled val="1"/>
        </dgm:presLayoutVars>
      </dgm:prSet>
      <dgm:spPr/>
      <dgm:t>
        <a:bodyPr/>
        <a:lstStyle/>
        <a:p>
          <a:endParaRPr lang="en-US"/>
        </a:p>
      </dgm:t>
    </dgm:pt>
    <dgm:pt modelId="{A35F6051-8ECB-434D-A2D5-84BFAE990F10}" type="pres">
      <dgm:prSet presAssocID="{D476BBE4-B0FD-4EEB-A562-D88A2941BBFC}" presName="descendantText" presStyleLbl="alignAccFollowNode1" presStyleIdx="2" presStyleCnt="5">
        <dgm:presLayoutVars>
          <dgm:bulletEnabled val="1"/>
        </dgm:presLayoutVars>
      </dgm:prSet>
      <dgm:spPr/>
      <dgm:t>
        <a:bodyPr/>
        <a:lstStyle/>
        <a:p>
          <a:endParaRPr lang="en-US"/>
        </a:p>
      </dgm:t>
    </dgm:pt>
    <dgm:pt modelId="{D1282B27-EA3C-4844-9FA7-8F4215668763}" type="pres">
      <dgm:prSet presAssocID="{A66DF157-C932-4EED-8255-804CF9D3F0C8}" presName="sp" presStyleCnt="0"/>
      <dgm:spPr/>
    </dgm:pt>
    <dgm:pt modelId="{4DE1225E-E1C4-41DE-A237-4C7F65B08A46}" type="pres">
      <dgm:prSet presAssocID="{003A7996-C2F3-4387-B0B7-C0F533D14814}" presName="linNode" presStyleCnt="0"/>
      <dgm:spPr/>
    </dgm:pt>
    <dgm:pt modelId="{2011BAC7-5266-4DBB-9388-5D30A3B2BC32}" type="pres">
      <dgm:prSet presAssocID="{003A7996-C2F3-4387-B0B7-C0F533D14814}" presName="parentText" presStyleLbl="node1" presStyleIdx="3" presStyleCnt="5">
        <dgm:presLayoutVars>
          <dgm:chMax val="1"/>
          <dgm:bulletEnabled val="1"/>
        </dgm:presLayoutVars>
      </dgm:prSet>
      <dgm:spPr/>
      <dgm:t>
        <a:bodyPr/>
        <a:lstStyle/>
        <a:p>
          <a:endParaRPr lang="en-US"/>
        </a:p>
      </dgm:t>
    </dgm:pt>
    <dgm:pt modelId="{4A341234-2697-4988-8F9E-F81BA7EC2430}" type="pres">
      <dgm:prSet presAssocID="{003A7996-C2F3-4387-B0B7-C0F533D14814}" presName="descendantText" presStyleLbl="alignAccFollowNode1" presStyleIdx="3" presStyleCnt="5">
        <dgm:presLayoutVars>
          <dgm:bulletEnabled val="1"/>
        </dgm:presLayoutVars>
      </dgm:prSet>
      <dgm:spPr/>
      <dgm:t>
        <a:bodyPr/>
        <a:lstStyle/>
        <a:p>
          <a:endParaRPr lang="en-US"/>
        </a:p>
      </dgm:t>
    </dgm:pt>
    <dgm:pt modelId="{34D2DD75-C08D-4B2A-B39F-8A837A47DE0F}" type="pres">
      <dgm:prSet presAssocID="{7088A832-0E04-40C5-BF9B-F93D9F2A36DD}" presName="sp" presStyleCnt="0"/>
      <dgm:spPr/>
    </dgm:pt>
    <dgm:pt modelId="{FC5AF4A3-7619-4EEB-8BA8-C06D8AD3757A}" type="pres">
      <dgm:prSet presAssocID="{733180DA-FF6C-4A75-8E6C-20B1B6C7EC16}" presName="linNode" presStyleCnt="0"/>
      <dgm:spPr/>
    </dgm:pt>
    <dgm:pt modelId="{EC119811-345E-4A60-A8EC-30B18115EC56}" type="pres">
      <dgm:prSet presAssocID="{733180DA-FF6C-4A75-8E6C-20B1B6C7EC16}" presName="parentText" presStyleLbl="node1" presStyleIdx="4" presStyleCnt="5">
        <dgm:presLayoutVars>
          <dgm:chMax val="1"/>
          <dgm:bulletEnabled val="1"/>
        </dgm:presLayoutVars>
      </dgm:prSet>
      <dgm:spPr/>
      <dgm:t>
        <a:bodyPr/>
        <a:lstStyle/>
        <a:p>
          <a:endParaRPr lang="en-US"/>
        </a:p>
      </dgm:t>
    </dgm:pt>
    <dgm:pt modelId="{ACA298E2-420E-4C58-90EF-8A5A03141375}" type="pres">
      <dgm:prSet presAssocID="{733180DA-FF6C-4A75-8E6C-20B1B6C7EC16}" presName="descendantText" presStyleLbl="alignAccFollowNode1" presStyleIdx="4" presStyleCnt="5">
        <dgm:presLayoutVars>
          <dgm:bulletEnabled val="1"/>
        </dgm:presLayoutVars>
      </dgm:prSet>
      <dgm:spPr/>
      <dgm:t>
        <a:bodyPr/>
        <a:lstStyle/>
        <a:p>
          <a:endParaRPr lang="en-US"/>
        </a:p>
      </dgm:t>
    </dgm:pt>
  </dgm:ptLst>
  <dgm:cxnLst>
    <dgm:cxn modelId="{AF7A1D84-D8DD-436F-8B94-7F1DF18399E4}" srcId="{5CF81976-6D18-4EF4-9AD2-C4519757AE9D}" destId="{B2E64D0C-AD13-408B-A261-3D8CBDF69AA3}" srcOrd="1" destOrd="0" parTransId="{21CAE885-5E58-4EA6-A7F9-7A56BBC0793B}" sibTransId="{0FF68D5A-68BB-45EC-A4EC-C93D3F8495C5}"/>
    <dgm:cxn modelId="{4D256526-DDD0-44AB-9E35-2D1DC455CBAC}" type="presOf" srcId="{733180DA-FF6C-4A75-8E6C-20B1B6C7EC16}" destId="{EC119811-345E-4A60-A8EC-30B18115EC56}" srcOrd="0" destOrd="0" presId="urn:microsoft.com/office/officeart/2005/8/layout/vList5"/>
    <dgm:cxn modelId="{6865F7D8-5A99-4016-BD60-F0416C006FCB}" type="presOf" srcId="{D476BBE4-B0FD-4EEB-A562-D88A2941BBFC}" destId="{9EBF829D-78C9-41A1-AC4A-AD6A320CBB0E}" srcOrd="0" destOrd="0" presId="urn:microsoft.com/office/officeart/2005/8/layout/vList5"/>
    <dgm:cxn modelId="{CA69E963-94F6-411C-988E-9E8AB19C61AE}" type="presOf" srcId="{7470EDAC-8777-4505-8FDA-1BB6F7BAABFA}" destId="{F2F9DA23-0E4B-49E6-AD21-FE3A63FF5211}" srcOrd="0" destOrd="0" presId="urn:microsoft.com/office/officeart/2005/8/layout/vList5"/>
    <dgm:cxn modelId="{8E0BC4A3-5C63-4692-BED6-243EA08A279F}" srcId="{003A7996-C2F3-4387-B0B7-C0F533D14814}" destId="{BD339EE6-7054-4D48-AAA1-B4E639F1E23A}" srcOrd="0" destOrd="0" parTransId="{315440C9-270C-428F-8185-823C33EE5611}" sibTransId="{4226CD2A-EF0E-4E07-9A72-49D2288DC8DB}"/>
    <dgm:cxn modelId="{A3504C6C-F8EF-44C2-B0CB-A4F48EE887B1}" srcId="{5CF81976-6D18-4EF4-9AD2-C4519757AE9D}" destId="{733180DA-FF6C-4A75-8E6C-20B1B6C7EC16}" srcOrd="4" destOrd="0" parTransId="{E6767CCA-0449-46FD-AE63-8290840DC29D}" sibTransId="{EAFBCCF4-8396-4005-8311-84A90A09F9E9}"/>
    <dgm:cxn modelId="{917CE3DD-DA63-478F-B2EE-64C1634969CA}" srcId="{B2E64D0C-AD13-408B-A261-3D8CBDF69AA3}" destId="{7470EDAC-8777-4505-8FDA-1BB6F7BAABFA}" srcOrd="0" destOrd="0" parTransId="{FFB676E8-8B4F-4EB9-BC76-AB363D1F3749}" sibTransId="{B9312AC2-A5C5-47C3-8413-E59A8CDAFA00}"/>
    <dgm:cxn modelId="{17B93DBF-F774-4A46-8942-9F004F78AC1A}" type="presOf" srcId="{B2E64D0C-AD13-408B-A261-3D8CBDF69AA3}" destId="{E1582155-8E87-475C-8263-10EBB385927B}" srcOrd="0" destOrd="0" presId="urn:microsoft.com/office/officeart/2005/8/layout/vList5"/>
    <dgm:cxn modelId="{43C41DD2-1937-4DA9-AD95-32944358A378}" type="presOf" srcId="{4BDDAF2E-152F-4D9C-88DE-3CF9B03B1DBD}" destId="{15CE18B1-9697-4B9A-A7FA-C08CF589D7F5}" srcOrd="0" destOrd="0" presId="urn:microsoft.com/office/officeart/2005/8/layout/vList5"/>
    <dgm:cxn modelId="{6829A768-F64B-4E2B-9631-1A76EC014906}" type="presOf" srcId="{BD339EE6-7054-4D48-AAA1-B4E639F1E23A}" destId="{4A341234-2697-4988-8F9E-F81BA7EC2430}" srcOrd="0" destOrd="0" presId="urn:microsoft.com/office/officeart/2005/8/layout/vList5"/>
    <dgm:cxn modelId="{027325BA-5340-4E13-B466-301710132A3D}" srcId="{733180DA-FF6C-4A75-8E6C-20B1B6C7EC16}" destId="{D09BD6B7-C014-46C9-9E93-2E2AB16DA501}" srcOrd="0" destOrd="0" parTransId="{72D28EDB-D712-40F6-A531-B2E8FC8753D2}" sibTransId="{EEA6C70A-0B7B-4D2A-AC0C-6F855598AAA9}"/>
    <dgm:cxn modelId="{BF5E1D4C-D650-4450-A717-B60771C4E038}" srcId="{5CF81976-6D18-4EF4-9AD2-C4519757AE9D}" destId="{D476BBE4-B0FD-4EEB-A562-D88A2941BBFC}" srcOrd="2" destOrd="0" parTransId="{FB175DE8-E10B-44CB-9A84-773ACDFCE48C}" sibTransId="{A66DF157-C932-4EED-8255-804CF9D3F0C8}"/>
    <dgm:cxn modelId="{C32F418D-0151-40FA-AF5C-399D427D53F8}" type="presOf" srcId="{003A7996-C2F3-4387-B0B7-C0F533D14814}" destId="{2011BAC7-5266-4DBB-9388-5D30A3B2BC32}" srcOrd="0" destOrd="0" presId="urn:microsoft.com/office/officeart/2005/8/layout/vList5"/>
    <dgm:cxn modelId="{C883BD9E-7F3E-4404-9253-FA299C1BBCB4}" srcId="{5CF81976-6D18-4EF4-9AD2-C4519757AE9D}" destId="{003A7996-C2F3-4387-B0B7-C0F533D14814}" srcOrd="3" destOrd="0" parTransId="{ED1556B5-FC65-48DB-9555-2EFFC9F7516E}" sibTransId="{7088A832-0E04-40C5-BF9B-F93D9F2A36DD}"/>
    <dgm:cxn modelId="{69639C1A-4CC4-4948-943C-F8F3C870C843}" srcId="{4BDDAF2E-152F-4D9C-88DE-3CF9B03B1DBD}" destId="{0EF722C2-43F7-4C89-8530-A39A21FD7091}" srcOrd="0" destOrd="0" parTransId="{C1DB9A8B-04BF-41F7-BBAB-578F9F1BF4F2}" sibTransId="{E8C91F14-2CC2-4F81-A8BF-083DDE8C1028}"/>
    <dgm:cxn modelId="{695A89F3-91DF-4F3F-86D6-E135D2F4D597}" srcId="{5CF81976-6D18-4EF4-9AD2-C4519757AE9D}" destId="{4BDDAF2E-152F-4D9C-88DE-3CF9B03B1DBD}" srcOrd="0" destOrd="0" parTransId="{AFED7174-F4D3-4FB3-B1BF-FBBD593591E0}" sibTransId="{7E3889B5-7AE9-4663-A70B-E0B5E5FBA6DD}"/>
    <dgm:cxn modelId="{F72B9334-3D68-4BBE-AD9A-9D9082F70943}" type="presOf" srcId="{5CF81976-6D18-4EF4-9AD2-C4519757AE9D}" destId="{CAD5AA9B-836C-4234-A6CA-CD32660DB508}" srcOrd="0" destOrd="0" presId="urn:microsoft.com/office/officeart/2005/8/layout/vList5"/>
    <dgm:cxn modelId="{5246952F-DFBA-43BA-9C0D-3E485DD8EE97}" type="presOf" srcId="{7E776C56-4145-4EB5-8E78-105E36CB6792}" destId="{A35F6051-8ECB-434D-A2D5-84BFAE990F10}" srcOrd="0" destOrd="0" presId="urn:microsoft.com/office/officeart/2005/8/layout/vList5"/>
    <dgm:cxn modelId="{CF856A5F-30AD-485F-82A3-FDAA099F9A0C}" type="presOf" srcId="{0EF722C2-43F7-4C89-8530-A39A21FD7091}" destId="{E775A3FA-1135-4977-A1D5-7C4CDC0C26A7}" srcOrd="0" destOrd="0" presId="urn:microsoft.com/office/officeart/2005/8/layout/vList5"/>
    <dgm:cxn modelId="{6D220089-607A-4BF0-8166-057E3034EF54}" srcId="{D476BBE4-B0FD-4EEB-A562-D88A2941BBFC}" destId="{7E776C56-4145-4EB5-8E78-105E36CB6792}" srcOrd="0" destOrd="0" parTransId="{02CA7942-BA7D-43AD-B1B4-671810B9955F}" sibTransId="{52424BC6-983F-4D7E-8EF3-C962C725EF15}"/>
    <dgm:cxn modelId="{A9B90D61-BBE8-44B8-A43E-4F8717265A96}" type="presOf" srcId="{D09BD6B7-C014-46C9-9E93-2E2AB16DA501}" destId="{ACA298E2-420E-4C58-90EF-8A5A03141375}" srcOrd="0" destOrd="0" presId="urn:microsoft.com/office/officeart/2005/8/layout/vList5"/>
    <dgm:cxn modelId="{19FE66DF-EA2E-47AB-893E-65BD529CEFA9}" type="presParOf" srcId="{CAD5AA9B-836C-4234-A6CA-CD32660DB508}" destId="{088CAA81-D4CB-440F-81B1-CAA50DBFB6BD}" srcOrd="0" destOrd="0" presId="urn:microsoft.com/office/officeart/2005/8/layout/vList5"/>
    <dgm:cxn modelId="{D7E31284-5752-4D2C-BEF0-C9E88F76EE4B}" type="presParOf" srcId="{088CAA81-D4CB-440F-81B1-CAA50DBFB6BD}" destId="{15CE18B1-9697-4B9A-A7FA-C08CF589D7F5}" srcOrd="0" destOrd="0" presId="urn:microsoft.com/office/officeart/2005/8/layout/vList5"/>
    <dgm:cxn modelId="{195BAB8C-1659-4B57-AC33-76B6EB25D516}" type="presParOf" srcId="{088CAA81-D4CB-440F-81B1-CAA50DBFB6BD}" destId="{E775A3FA-1135-4977-A1D5-7C4CDC0C26A7}" srcOrd="1" destOrd="0" presId="urn:microsoft.com/office/officeart/2005/8/layout/vList5"/>
    <dgm:cxn modelId="{9003385A-73A3-42B0-BE54-8C0B5E9F7C45}" type="presParOf" srcId="{CAD5AA9B-836C-4234-A6CA-CD32660DB508}" destId="{C1AF896E-31F2-4805-A486-CD567E50F377}" srcOrd="1" destOrd="0" presId="urn:microsoft.com/office/officeart/2005/8/layout/vList5"/>
    <dgm:cxn modelId="{F9EB0D31-4E9D-46A8-98A4-E8EDC4452A66}" type="presParOf" srcId="{CAD5AA9B-836C-4234-A6CA-CD32660DB508}" destId="{7D66CE8E-F302-4E2C-AE73-E1F08BC8E370}" srcOrd="2" destOrd="0" presId="urn:microsoft.com/office/officeart/2005/8/layout/vList5"/>
    <dgm:cxn modelId="{3F9F0EF4-5F38-40A2-95CE-3E53D8C34577}" type="presParOf" srcId="{7D66CE8E-F302-4E2C-AE73-E1F08BC8E370}" destId="{E1582155-8E87-475C-8263-10EBB385927B}" srcOrd="0" destOrd="0" presId="urn:microsoft.com/office/officeart/2005/8/layout/vList5"/>
    <dgm:cxn modelId="{7054B818-A3B2-4FB6-A033-549A099E457F}" type="presParOf" srcId="{7D66CE8E-F302-4E2C-AE73-E1F08BC8E370}" destId="{F2F9DA23-0E4B-49E6-AD21-FE3A63FF5211}" srcOrd="1" destOrd="0" presId="urn:microsoft.com/office/officeart/2005/8/layout/vList5"/>
    <dgm:cxn modelId="{83FCB20C-C44C-4F75-81B8-82B9FE214702}" type="presParOf" srcId="{CAD5AA9B-836C-4234-A6CA-CD32660DB508}" destId="{63D3C135-31F7-4669-A33A-8200DA3C1CB0}" srcOrd="3" destOrd="0" presId="urn:microsoft.com/office/officeart/2005/8/layout/vList5"/>
    <dgm:cxn modelId="{2E802726-BAF8-4B10-8A22-D2698BE5572E}" type="presParOf" srcId="{CAD5AA9B-836C-4234-A6CA-CD32660DB508}" destId="{1CAC6532-B33B-4024-985D-64EF4A3C49C5}" srcOrd="4" destOrd="0" presId="urn:microsoft.com/office/officeart/2005/8/layout/vList5"/>
    <dgm:cxn modelId="{2A300D8C-254E-47CC-8586-E129E4C34042}" type="presParOf" srcId="{1CAC6532-B33B-4024-985D-64EF4A3C49C5}" destId="{9EBF829D-78C9-41A1-AC4A-AD6A320CBB0E}" srcOrd="0" destOrd="0" presId="urn:microsoft.com/office/officeart/2005/8/layout/vList5"/>
    <dgm:cxn modelId="{956C9414-02AD-4DBB-8129-EE2A4EE3C652}" type="presParOf" srcId="{1CAC6532-B33B-4024-985D-64EF4A3C49C5}" destId="{A35F6051-8ECB-434D-A2D5-84BFAE990F10}" srcOrd="1" destOrd="0" presId="urn:microsoft.com/office/officeart/2005/8/layout/vList5"/>
    <dgm:cxn modelId="{577FA5B6-5BD1-4C56-A0E1-9594EA7D6ABB}" type="presParOf" srcId="{CAD5AA9B-836C-4234-A6CA-CD32660DB508}" destId="{D1282B27-EA3C-4844-9FA7-8F4215668763}" srcOrd="5" destOrd="0" presId="urn:microsoft.com/office/officeart/2005/8/layout/vList5"/>
    <dgm:cxn modelId="{A3A50A75-36BA-46BA-A05F-DD8356A9D4ED}" type="presParOf" srcId="{CAD5AA9B-836C-4234-A6CA-CD32660DB508}" destId="{4DE1225E-E1C4-41DE-A237-4C7F65B08A46}" srcOrd="6" destOrd="0" presId="urn:microsoft.com/office/officeart/2005/8/layout/vList5"/>
    <dgm:cxn modelId="{3C4A7623-D593-4CE8-A78B-16A1BB2A39FC}" type="presParOf" srcId="{4DE1225E-E1C4-41DE-A237-4C7F65B08A46}" destId="{2011BAC7-5266-4DBB-9388-5D30A3B2BC32}" srcOrd="0" destOrd="0" presId="urn:microsoft.com/office/officeart/2005/8/layout/vList5"/>
    <dgm:cxn modelId="{8AD75609-3E5F-41C5-8AF8-7C55FC8B8775}" type="presParOf" srcId="{4DE1225E-E1C4-41DE-A237-4C7F65B08A46}" destId="{4A341234-2697-4988-8F9E-F81BA7EC2430}" srcOrd="1" destOrd="0" presId="urn:microsoft.com/office/officeart/2005/8/layout/vList5"/>
    <dgm:cxn modelId="{2457F3C0-5539-4A81-91F1-0BDE22BD12C5}" type="presParOf" srcId="{CAD5AA9B-836C-4234-A6CA-CD32660DB508}" destId="{34D2DD75-C08D-4B2A-B39F-8A837A47DE0F}" srcOrd="7" destOrd="0" presId="urn:microsoft.com/office/officeart/2005/8/layout/vList5"/>
    <dgm:cxn modelId="{F415577D-051B-43C4-94D2-70ED0FCCC043}" type="presParOf" srcId="{CAD5AA9B-836C-4234-A6CA-CD32660DB508}" destId="{FC5AF4A3-7619-4EEB-8BA8-C06D8AD3757A}" srcOrd="8" destOrd="0" presId="urn:microsoft.com/office/officeart/2005/8/layout/vList5"/>
    <dgm:cxn modelId="{F8CDCACF-BCEB-4DA2-A679-BC8645EC25C6}" type="presParOf" srcId="{FC5AF4A3-7619-4EEB-8BA8-C06D8AD3757A}" destId="{EC119811-345E-4A60-A8EC-30B18115EC56}" srcOrd="0" destOrd="0" presId="urn:microsoft.com/office/officeart/2005/8/layout/vList5"/>
    <dgm:cxn modelId="{1194762E-713D-4ACD-8A28-9EFD6D141BCD}" type="presParOf" srcId="{FC5AF4A3-7619-4EEB-8BA8-C06D8AD3757A}" destId="{ACA298E2-420E-4C58-90EF-8A5A0314137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CF81976-6D18-4EF4-9AD2-C4519757AE9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B2E64D0C-AD13-408B-A261-3D8CBDF69AA3}">
      <dgm:prSet phldrT="[Text]"/>
      <dgm:spPr/>
      <dgm:t>
        <a:bodyPr/>
        <a:lstStyle/>
        <a:p>
          <a:r>
            <a:rPr lang="en-US" dirty="0">
              <a:latin typeface="Arial" panose="020B0604020202020204" pitchFamily="34" charset="0"/>
              <a:cs typeface="Arial" panose="020B0604020202020204" pitchFamily="34" charset="0"/>
            </a:rPr>
            <a:t>42,773</a:t>
          </a:r>
        </a:p>
      </dgm:t>
    </dgm:pt>
    <dgm:pt modelId="{21CAE885-5E58-4EA6-A7F9-7A56BBC0793B}" type="parTrans" cxnId="{AF7A1D84-D8DD-436F-8B94-7F1DF18399E4}">
      <dgm:prSet/>
      <dgm:spPr/>
      <dgm:t>
        <a:bodyPr/>
        <a:lstStyle/>
        <a:p>
          <a:endParaRPr lang="en-US"/>
        </a:p>
      </dgm:t>
    </dgm:pt>
    <dgm:pt modelId="{0FF68D5A-68BB-45EC-A4EC-C93D3F8495C5}" type="sibTrans" cxnId="{AF7A1D84-D8DD-436F-8B94-7F1DF18399E4}">
      <dgm:prSet/>
      <dgm:spPr/>
      <dgm:t>
        <a:bodyPr/>
        <a:lstStyle/>
        <a:p>
          <a:endParaRPr lang="en-US"/>
        </a:p>
      </dgm:t>
    </dgm:pt>
    <dgm:pt modelId="{7470EDAC-8777-4505-8FDA-1BB6F7BAABFA}">
      <dgm:prSet phldrT="[Text]"/>
      <dgm:spPr/>
      <dgm:t>
        <a:bodyPr/>
        <a:lstStyle/>
        <a:p>
          <a:r>
            <a:rPr lang="en-US" dirty="0">
              <a:latin typeface="Arial" panose="020B0604020202020204" pitchFamily="34" charset="0"/>
              <a:cs typeface="Arial" panose="020B0604020202020204" pitchFamily="34" charset="0"/>
            </a:rPr>
            <a:t>There were 42,773 suicides in the United States in 2014.</a:t>
          </a:r>
        </a:p>
      </dgm:t>
    </dgm:pt>
    <dgm:pt modelId="{FFB676E8-8B4F-4EB9-BC76-AB363D1F3749}" type="parTrans" cxnId="{917CE3DD-DA63-478F-B2EE-64C1634969CA}">
      <dgm:prSet/>
      <dgm:spPr/>
      <dgm:t>
        <a:bodyPr/>
        <a:lstStyle/>
        <a:p>
          <a:endParaRPr lang="en-US"/>
        </a:p>
      </dgm:t>
    </dgm:pt>
    <dgm:pt modelId="{B9312AC2-A5C5-47C3-8413-E59A8CDAFA00}" type="sibTrans" cxnId="{917CE3DD-DA63-478F-B2EE-64C1634969CA}">
      <dgm:prSet/>
      <dgm:spPr/>
      <dgm:t>
        <a:bodyPr/>
        <a:lstStyle/>
        <a:p>
          <a:endParaRPr lang="en-US"/>
        </a:p>
      </dgm:t>
    </dgm:pt>
    <dgm:pt modelId="{D476BBE4-B0FD-4EEB-A562-D88A2941BBFC}">
      <dgm:prSet phldrT="[Text]"/>
      <dgm:spPr/>
      <dgm:t>
        <a:bodyPr/>
        <a:lstStyle/>
        <a:p>
          <a:r>
            <a:rPr lang="en-US" dirty="0">
              <a:latin typeface="Arial" panose="020B0604020202020204" pitchFamily="34" charset="0"/>
              <a:cs typeface="Arial" panose="020B0604020202020204" pitchFamily="34" charset="0"/>
            </a:rPr>
            <a:t>1 Million</a:t>
          </a:r>
        </a:p>
      </dgm:t>
    </dgm:pt>
    <dgm:pt modelId="{FB175DE8-E10B-44CB-9A84-773ACDFCE48C}" type="parTrans" cxnId="{BF5E1D4C-D650-4450-A717-B60771C4E038}">
      <dgm:prSet/>
      <dgm:spPr/>
      <dgm:t>
        <a:bodyPr/>
        <a:lstStyle/>
        <a:p>
          <a:endParaRPr lang="en-US"/>
        </a:p>
      </dgm:t>
    </dgm:pt>
    <dgm:pt modelId="{A66DF157-C932-4EED-8255-804CF9D3F0C8}" type="sibTrans" cxnId="{BF5E1D4C-D650-4450-A717-B60771C4E038}">
      <dgm:prSet/>
      <dgm:spPr/>
      <dgm:t>
        <a:bodyPr/>
        <a:lstStyle/>
        <a:p>
          <a:endParaRPr lang="en-US"/>
        </a:p>
      </dgm:t>
    </dgm:pt>
    <dgm:pt modelId="{7E776C56-4145-4EB5-8E78-105E36CB6792}">
      <dgm:prSet phldrT="[Text]"/>
      <dgm:spPr/>
      <dgm:t>
        <a:bodyPr/>
        <a:lstStyle/>
        <a:p>
          <a:r>
            <a:rPr lang="en-US" dirty="0">
              <a:latin typeface="Arial" panose="020B0604020202020204" pitchFamily="34" charset="0"/>
              <a:cs typeface="Arial" panose="020B0604020202020204" pitchFamily="34" charset="0"/>
            </a:rPr>
            <a:t>Suicide attempts each year in the United States.</a:t>
          </a:r>
        </a:p>
      </dgm:t>
    </dgm:pt>
    <dgm:pt modelId="{02CA7942-BA7D-43AD-B1B4-671810B9955F}" type="parTrans" cxnId="{6D220089-607A-4BF0-8166-057E3034EF54}">
      <dgm:prSet/>
      <dgm:spPr/>
      <dgm:t>
        <a:bodyPr/>
        <a:lstStyle/>
        <a:p>
          <a:endParaRPr lang="en-US"/>
        </a:p>
      </dgm:t>
    </dgm:pt>
    <dgm:pt modelId="{52424BC6-983F-4D7E-8EF3-C962C725EF15}" type="sibTrans" cxnId="{6D220089-607A-4BF0-8166-057E3034EF54}">
      <dgm:prSet/>
      <dgm:spPr/>
      <dgm:t>
        <a:bodyPr/>
        <a:lstStyle/>
        <a:p>
          <a:endParaRPr lang="en-US"/>
        </a:p>
      </dgm:t>
    </dgm:pt>
    <dgm:pt modelId="{49E058F9-60E2-4A23-9B7E-DAC06E58EEC6}">
      <dgm:prSet phldrT="[Text]"/>
      <dgm:spPr/>
      <dgm:t>
        <a:bodyPr/>
        <a:lstStyle/>
        <a:p>
          <a:r>
            <a:rPr lang="en-US" dirty="0"/>
            <a:t> 4X</a:t>
          </a:r>
        </a:p>
      </dgm:t>
    </dgm:pt>
    <dgm:pt modelId="{BC0DBD5A-34B1-4D2B-B987-32C6BD77684A}" type="parTrans" cxnId="{B1F52C54-E549-4D9A-8E59-62FADD8D1700}">
      <dgm:prSet/>
      <dgm:spPr/>
      <dgm:t>
        <a:bodyPr/>
        <a:lstStyle/>
        <a:p>
          <a:endParaRPr lang="en-US"/>
        </a:p>
      </dgm:t>
    </dgm:pt>
    <dgm:pt modelId="{14F7A71B-BAD6-47DF-AF09-26F6BCDC6875}" type="sibTrans" cxnId="{B1F52C54-E549-4D9A-8E59-62FADD8D1700}">
      <dgm:prSet/>
      <dgm:spPr/>
      <dgm:t>
        <a:bodyPr/>
        <a:lstStyle/>
        <a:p>
          <a:endParaRPr lang="en-US"/>
        </a:p>
      </dgm:t>
    </dgm:pt>
    <dgm:pt modelId="{66A5FD7B-1755-4808-BCB7-8FEDF22DAD24}">
      <dgm:prSet phldrT="[Text]"/>
      <dgm:spPr/>
      <dgm:t>
        <a:bodyPr/>
        <a:lstStyle/>
        <a:p>
          <a:r>
            <a:rPr lang="en-US" dirty="0">
              <a:latin typeface="Arial" panose="020B0604020202020204" pitchFamily="34" charset="0"/>
              <a:cs typeface="Arial" panose="020B0604020202020204" pitchFamily="34" charset="0"/>
            </a:rPr>
            <a:t>The suicide rate in 2012 for the construction industry was 53.3 per 100,000.  This rate is 4 times the national average.</a:t>
          </a:r>
        </a:p>
      </dgm:t>
    </dgm:pt>
    <dgm:pt modelId="{50C52144-6B93-4DDC-83D5-940491EA6879}" type="parTrans" cxnId="{8435841C-FA3F-42ED-9731-012B60662705}">
      <dgm:prSet/>
      <dgm:spPr/>
      <dgm:t>
        <a:bodyPr/>
        <a:lstStyle/>
        <a:p>
          <a:endParaRPr lang="en-US"/>
        </a:p>
      </dgm:t>
    </dgm:pt>
    <dgm:pt modelId="{11B242B4-816D-45FD-926E-5F203AA93EDE}" type="sibTrans" cxnId="{8435841C-FA3F-42ED-9731-012B60662705}">
      <dgm:prSet/>
      <dgm:spPr/>
      <dgm:t>
        <a:bodyPr/>
        <a:lstStyle/>
        <a:p>
          <a:endParaRPr lang="en-US"/>
        </a:p>
      </dgm:t>
    </dgm:pt>
    <dgm:pt modelId="{610360C8-EE68-459B-9A18-390391939834}">
      <dgm:prSet phldrT="[Text]"/>
      <dgm:spPr/>
      <dgm:t>
        <a:bodyPr/>
        <a:lstStyle/>
        <a:p>
          <a:r>
            <a:rPr lang="en-US" dirty="0">
              <a:latin typeface="Arial" panose="020B0604020202020204" pitchFamily="34" charset="0"/>
              <a:cs typeface="Arial" panose="020B0604020202020204" pitchFamily="34" charset="0"/>
            </a:rPr>
            <a:t>Alone</a:t>
          </a:r>
        </a:p>
      </dgm:t>
    </dgm:pt>
    <dgm:pt modelId="{C0CD2713-0253-4E73-8B11-5A9690B2BAFF}" type="parTrans" cxnId="{5836EC7B-3B73-4FDF-895B-59821468636F}">
      <dgm:prSet/>
      <dgm:spPr/>
      <dgm:t>
        <a:bodyPr/>
        <a:lstStyle/>
        <a:p>
          <a:endParaRPr lang="en-US"/>
        </a:p>
      </dgm:t>
    </dgm:pt>
    <dgm:pt modelId="{16F13149-800B-424C-A519-A7E6A1EAB6C5}" type="sibTrans" cxnId="{5836EC7B-3B73-4FDF-895B-59821468636F}">
      <dgm:prSet/>
      <dgm:spPr/>
      <dgm:t>
        <a:bodyPr/>
        <a:lstStyle/>
        <a:p>
          <a:endParaRPr lang="en-US"/>
        </a:p>
      </dgm:t>
    </dgm:pt>
    <dgm:pt modelId="{EBF689CA-7088-4CED-8BDB-F93FECCAC424}">
      <dgm:prSet phldrT="[Text]"/>
      <dgm:spPr/>
      <dgm:t>
        <a:bodyPr/>
        <a:lstStyle/>
        <a:p>
          <a:r>
            <a:rPr lang="en-US" dirty="0">
              <a:latin typeface="Arial" panose="020B0604020202020204" pitchFamily="34" charset="0"/>
              <a:cs typeface="Arial" panose="020B0604020202020204" pitchFamily="34" charset="0"/>
            </a:rPr>
            <a:t>Suicide is usually a solo event.</a:t>
          </a:r>
        </a:p>
      </dgm:t>
    </dgm:pt>
    <dgm:pt modelId="{560E5351-04A0-42EC-B2BA-90DF8FFA3C29}" type="parTrans" cxnId="{1753E10C-E75A-4FE4-A675-E8A648F06822}">
      <dgm:prSet/>
      <dgm:spPr/>
      <dgm:t>
        <a:bodyPr/>
        <a:lstStyle/>
        <a:p>
          <a:endParaRPr lang="en-US"/>
        </a:p>
      </dgm:t>
    </dgm:pt>
    <dgm:pt modelId="{25EAE642-7D42-4581-B0F2-2BD145850F7B}" type="sibTrans" cxnId="{1753E10C-E75A-4FE4-A675-E8A648F06822}">
      <dgm:prSet/>
      <dgm:spPr/>
      <dgm:t>
        <a:bodyPr/>
        <a:lstStyle/>
        <a:p>
          <a:endParaRPr lang="en-US"/>
        </a:p>
      </dgm:t>
    </dgm:pt>
    <dgm:pt modelId="{D0DC68B4-2C9A-47B0-B4D3-0E218FD17068}">
      <dgm:prSet phldrT="[Text]"/>
      <dgm:spPr/>
      <dgm:t>
        <a:bodyPr/>
        <a:lstStyle/>
        <a:p>
          <a:r>
            <a:rPr lang="en-US" dirty="0">
              <a:latin typeface="Arial" panose="020B0604020202020204" pitchFamily="34" charset="0"/>
              <a:cs typeface="Arial" panose="020B0604020202020204" pitchFamily="34" charset="0"/>
            </a:rPr>
            <a:t>They want to end the pain.</a:t>
          </a:r>
        </a:p>
      </dgm:t>
    </dgm:pt>
    <dgm:pt modelId="{4F4BCED7-3B01-4198-BAB5-91B9E81863FB}" type="parTrans" cxnId="{D6835302-50A7-42A8-945B-900A5B04AE72}">
      <dgm:prSet/>
      <dgm:spPr/>
      <dgm:t>
        <a:bodyPr/>
        <a:lstStyle/>
        <a:p>
          <a:endParaRPr lang="en-US"/>
        </a:p>
      </dgm:t>
    </dgm:pt>
    <dgm:pt modelId="{D2B91B6A-3AC9-4C75-A001-7AD1FF5C8AA8}" type="sibTrans" cxnId="{D6835302-50A7-42A8-945B-900A5B04AE72}">
      <dgm:prSet/>
      <dgm:spPr/>
      <dgm:t>
        <a:bodyPr/>
        <a:lstStyle/>
        <a:p>
          <a:endParaRPr lang="en-US"/>
        </a:p>
      </dgm:t>
    </dgm:pt>
    <dgm:pt modelId="{DB7CC2FF-72D5-4C0B-8C21-2B1EB4FAACE2}">
      <dgm:prSet/>
      <dgm:spPr/>
      <dgm:t>
        <a:bodyPr/>
        <a:lstStyle/>
        <a:p>
          <a:r>
            <a:rPr lang="en-US" dirty="0">
              <a:latin typeface="Arial" panose="020B0604020202020204" pitchFamily="34" charset="0"/>
              <a:cs typeface="Arial" panose="020B0604020202020204" pitchFamily="34" charset="0"/>
            </a:rPr>
            <a:t>Preventable</a:t>
          </a:r>
        </a:p>
      </dgm:t>
    </dgm:pt>
    <dgm:pt modelId="{81E2060F-47E0-42B6-9F7F-CF0671A02B66}" type="parTrans" cxnId="{B27DECCE-E84D-4445-ABDC-736C4D37685B}">
      <dgm:prSet/>
      <dgm:spPr/>
      <dgm:t>
        <a:bodyPr/>
        <a:lstStyle/>
        <a:p>
          <a:endParaRPr lang="en-US"/>
        </a:p>
      </dgm:t>
    </dgm:pt>
    <dgm:pt modelId="{0161E9E4-AAA8-4C9B-8361-75C39C7FAF91}" type="sibTrans" cxnId="{B27DECCE-E84D-4445-ABDC-736C4D37685B}">
      <dgm:prSet/>
      <dgm:spPr/>
      <dgm:t>
        <a:bodyPr/>
        <a:lstStyle/>
        <a:p>
          <a:endParaRPr lang="en-US"/>
        </a:p>
      </dgm:t>
    </dgm:pt>
    <dgm:pt modelId="{3CF5648D-3874-436E-8D42-A31BAFD74AD7}">
      <dgm:prSet/>
      <dgm:spPr/>
      <dgm:t>
        <a:bodyPr/>
        <a:lstStyle/>
        <a:p>
          <a:r>
            <a:rPr lang="en-US" dirty="0">
              <a:latin typeface="Arial" panose="020B0604020202020204" pitchFamily="34" charset="0"/>
              <a:cs typeface="Arial" panose="020B0604020202020204" pitchFamily="34" charset="0"/>
            </a:rPr>
            <a:t>Suicide </a:t>
          </a:r>
          <a:r>
            <a:rPr lang="en-US" u="sng" dirty="0">
              <a:latin typeface="Arial" panose="020B0604020202020204" pitchFamily="34" charset="0"/>
              <a:cs typeface="Arial" panose="020B0604020202020204" pitchFamily="34" charset="0"/>
            </a:rPr>
            <a:t>IS</a:t>
          </a:r>
          <a:r>
            <a:rPr lang="en-US" dirty="0">
              <a:latin typeface="Arial" panose="020B0604020202020204" pitchFamily="34" charset="0"/>
              <a:cs typeface="Arial" panose="020B0604020202020204" pitchFamily="34" charset="0"/>
            </a:rPr>
            <a:t> preventable.</a:t>
          </a:r>
        </a:p>
      </dgm:t>
    </dgm:pt>
    <dgm:pt modelId="{27C2B64A-4EAC-46C4-AB74-165D4593FA0A}" type="parTrans" cxnId="{EF08F8D8-816D-42D9-A8AD-FA00D1D66622}">
      <dgm:prSet/>
      <dgm:spPr/>
      <dgm:t>
        <a:bodyPr/>
        <a:lstStyle/>
        <a:p>
          <a:endParaRPr lang="en-US"/>
        </a:p>
      </dgm:t>
    </dgm:pt>
    <dgm:pt modelId="{1FFFBB09-7280-4B66-99AC-4DC885652526}" type="sibTrans" cxnId="{EF08F8D8-816D-42D9-A8AD-FA00D1D66622}">
      <dgm:prSet/>
      <dgm:spPr/>
      <dgm:t>
        <a:bodyPr/>
        <a:lstStyle/>
        <a:p>
          <a:endParaRPr lang="en-US"/>
        </a:p>
      </dgm:t>
    </dgm:pt>
    <dgm:pt modelId="{CAD5AA9B-836C-4234-A6CA-CD32660DB508}" type="pres">
      <dgm:prSet presAssocID="{5CF81976-6D18-4EF4-9AD2-C4519757AE9D}" presName="Name0" presStyleCnt="0">
        <dgm:presLayoutVars>
          <dgm:dir/>
          <dgm:animLvl val="lvl"/>
          <dgm:resizeHandles val="exact"/>
        </dgm:presLayoutVars>
      </dgm:prSet>
      <dgm:spPr/>
      <dgm:t>
        <a:bodyPr/>
        <a:lstStyle/>
        <a:p>
          <a:endParaRPr lang="en-US"/>
        </a:p>
      </dgm:t>
    </dgm:pt>
    <dgm:pt modelId="{7D66CE8E-F302-4E2C-AE73-E1F08BC8E370}" type="pres">
      <dgm:prSet presAssocID="{B2E64D0C-AD13-408B-A261-3D8CBDF69AA3}" presName="linNode" presStyleCnt="0"/>
      <dgm:spPr/>
    </dgm:pt>
    <dgm:pt modelId="{E1582155-8E87-475C-8263-10EBB385927B}" type="pres">
      <dgm:prSet presAssocID="{B2E64D0C-AD13-408B-A261-3D8CBDF69AA3}" presName="parentText" presStyleLbl="node1" presStyleIdx="0" presStyleCnt="5">
        <dgm:presLayoutVars>
          <dgm:chMax val="1"/>
          <dgm:bulletEnabled val="1"/>
        </dgm:presLayoutVars>
      </dgm:prSet>
      <dgm:spPr/>
      <dgm:t>
        <a:bodyPr/>
        <a:lstStyle/>
        <a:p>
          <a:endParaRPr lang="en-US"/>
        </a:p>
      </dgm:t>
    </dgm:pt>
    <dgm:pt modelId="{F2F9DA23-0E4B-49E6-AD21-FE3A63FF5211}" type="pres">
      <dgm:prSet presAssocID="{B2E64D0C-AD13-408B-A261-3D8CBDF69AA3}" presName="descendantText" presStyleLbl="alignAccFollowNode1" presStyleIdx="0" presStyleCnt="5">
        <dgm:presLayoutVars>
          <dgm:bulletEnabled val="1"/>
        </dgm:presLayoutVars>
      </dgm:prSet>
      <dgm:spPr/>
      <dgm:t>
        <a:bodyPr/>
        <a:lstStyle/>
        <a:p>
          <a:endParaRPr lang="en-US"/>
        </a:p>
      </dgm:t>
    </dgm:pt>
    <dgm:pt modelId="{63D3C135-31F7-4669-A33A-8200DA3C1CB0}" type="pres">
      <dgm:prSet presAssocID="{0FF68D5A-68BB-45EC-A4EC-C93D3F8495C5}" presName="sp" presStyleCnt="0"/>
      <dgm:spPr/>
    </dgm:pt>
    <dgm:pt modelId="{1CAC6532-B33B-4024-985D-64EF4A3C49C5}" type="pres">
      <dgm:prSet presAssocID="{D476BBE4-B0FD-4EEB-A562-D88A2941BBFC}" presName="linNode" presStyleCnt="0"/>
      <dgm:spPr/>
    </dgm:pt>
    <dgm:pt modelId="{9EBF829D-78C9-41A1-AC4A-AD6A320CBB0E}" type="pres">
      <dgm:prSet presAssocID="{D476BBE4-B0FD-4EEB-A562-D88A2941BBFC}" presName="parentText" presStyleLbl="node1" presStyleIdx="1" presStyleCnt="5">
        <dgm:presLayoutVars>
          <dgm:chMax val="1"/>
          <dgm:bulletEnabled val="1"/>
        </dgm:presLayoutVars>
      </dgm:prSet>
      <dgm:spPr/>
      <dgm:t>
        <a:bodyPr/>
        <a:lstStyle/>
        <a:p>
          <a:endParaRPr lang="en-US"/>
        </a:p>
      </dgm:t>
    </dgm:pt>
    <dgm:pt modelId="{A35F6051-8ECB-434D-A2D5-84BFAE990F10}" type="pres">
      <dgm:prSet presAssocID="{D476BBE4-B0FD-4EEB-A562-D88A2941BBFC}" presName="descendantText" presStyleLbl="alignAccFollowNode1" presStyleIdx="1" presStyleCnt="5">
        <dgm:presLayoutVars>
          <dgm:bulletEnabled val="1"/>
        </dgm:presLayoutVars>
      </dgm:prSet>
      <dgm:spPr/>
      <dgm:t>
        <a:bodyPr/>
        <a:lstStyle/>
        <a:p>
          <a:endParaRPr lang="en-US"/>
        </a:p>
      </dgm:t>
    </dgm:pt>
    <dgm:pt modelId="{85E04A01-F98F-4FBB-9BD5-2FCBFE9B9D12}" type="pres">
      <dgm:prSet presAssocID="{A66DF157-C932-4EED-8255-804CF9D3F0C8}" presName="sp" presStyleCnt="0"/>
      <dgm:spPr/>
    </dgm:pt>
    <dgm:pt modelId="{C7BC7959-5939-43A8-933D-584BEB02C7D0}" type="pres">
      <dgm:prSet presAssocID="{49E058F9-60E2-4A23-9B7E-DAC06E58EEC6}" presName="linNode" presStyleCnt="0"/>
      <dgm:spPr/>
    </dgm:pt>
    <dgm:pt modelId="{42518307-4A37-482C-B833-66BF7087652F}" type="pres">
      <dgm:prSet presAssocID="{49E058F9-60E2-4A23-9B7E-DAC06E58EEC6}" presName="parentText" presStyleLbl="node1" presStyleIdx="2" presStyleCnt="5">
        <dgm:presLayoutVars>
          <dgm:chMax val="1"/>
          <dgm:bulletEnabled val="1"/>
        </dgm:presLayoutVars>
      </dgm:prSet>
      <dgm:spPr/>
      <dgm:t>
        <a:bodyPr/>
        <a:lstStyle/>
        <a:p>
          <a:endParaRPr lang="en-US"/>
        </a:p>
      </dgm:t>
    </dgm:pt>
    <dgm:pt modelId="{A25B2C3D-DD99-47E8-B62C-7F581BF2CD99}" type="pres">
      <dgm:prSet presAssocID="{49E058F9-60E2-4A23-9B7E-DAC06E58EEC6}" presName="descendantText" presStyleLbl="alignAccFollowNode1" presStyleIdx="2" presStyleCnt="5">
        <dgm:presLayoutVars>
          <dgm:bulletEnabled val="1"/>
        </dgm:presLayoutVars>
      </dgm:prSet>
      <dgm:spPr/>
      <dgm:t>
        <a:bodyPr/>
        <a:lstStyle/>
        <a:p>
          <a:endParaRPr lang="en-US"/>
        </a:p>
      </dgm:t>
    </dgm:pt>
    <dgm:pt modelId="{9AC22B0A-5149-44BD-A05C-2CB9E57EAFE0}" type="pres">
      <dgm:prSet presAssocID="{14F7A71B-BAD6-47DF-AF09-26F6BCDC6875}" presName="sp" presStyleCnt="0"/>
      <dgm:spPr/>
    </dgm:pt>
    <dgm:pt modelId="{1542EBA3-2CE3-4CE9-911A-8E01931338D9}" type="pres">
      <dgm:prSet presAssocID="{610360C8-EE68-459B-9A18-390391939834}" presName="linNode" presStyleCnt="0"/>
      <dgm:spPr/>
    </dgm:pt>
    <dgm:pt modelId="{8F333175-D611-4899-91E3-138A701B5794}" type="pres">
      <dgm:prSet presAssocID="{610360C8-EE68-459B-9A18-390391939834}" presName="parentText" presStyleLbl="node1" presStyleIdx="3" presStyleCnt="5" custLinFactNeighborX="0" custLinFactNeighborY="-5534">
        <dgm:presLayoutVars>
          <dgm:chMax val="1"/>
          <dgm:bulletEnabled val="1"/>
        </dgm:presLayoutVars>
      </dgm:prSet>
      <dgm:spPr/>
      <dgm:t>
        <a:bodyPr/>
        <a:lstStyle/>
        <a:p>
          <a:endParaRPr lang="en-US"/>
        </a:p>
      </dgm:t>
    </dgm:pt>
    <dgm:pt modelId="{E9BBAF0C-7F86-4495-9B9E-D4B81EB57215}" type="pres">
      <dgm:prSet presAssocID="{610360C8-EE68-459B-9A18-390391939834}" presName="descendantText" presStyleLbl="alignAccFollowNode1" presStyleIdx="3" presStyleCnt="5">
        <dgm:presLayoutVars>
          <dgm:bulletEnabled val="1"/>
        </dgm:presLayoutVars>
      </dgm:prSet>
      <dgm:spPr/>
      <dgm:t>
        <a:bodyPr/>
        <a:lstStyle/>
        <a:p>
          <a:endParaRPr lang="en-US"/>
        </a:p>
      </dgm:t>
    </dgm:pt>
    <dgm:pt modelId="{3ECF92C2-28DD-440F-B6C1-5A7D55F24331}" type="pres">
      <dgm:prSet presAssocID="{16F13149-800B-424C-A519-A7E6A1EAB6C5}" presName="sp" presStyleCnt="0"/>
      <dgm:spPr/>
    </dgm:pt>
    <dgm:pt modelId="{F335A598-C64B-4D09-9FF8-4C7A67A91E21}" type="pres">
      <dgm:prSet presAssocID="{DB7CC2FF-72D5-4C0B-8C21-2B1EB4FAACE2}" presName="linNode" presStyleCnt="0"/>
      <dgm:spPr/>
    </dgm:pt>
    <dgm:pt modelId="{A4BA4983-5CEC-4CF2-8041-BA0F9108CDDB}" type="pres">
      <dgm:prSet presAssocID="{DB7CC2FF-72D5-4C0B-8C21-2B1EB4FAACE2}" presName="parentText" presStyleLbl="node1" presStyleIdx="4" presStyleCnt="5">
        <dgm:presLayoutVars>
          <dgm:chMax val="1"/>
          <dgm:bulletEnabled val="1"/>
        </dgm:presLayoutVars>
      </dgm:prSet>
      <dgm:spPr/>
      <dgm:t>
        <a:bodyPr/>
        <a:lstStyle/>
        <a:p>
          <a:endParaRPr lang="en-US"/>
        </a:p>
      </dgm:t>
    </dgm:pt>
    <dgm:pt modelId="{44E65EF4-1088-40EC-853D-797AB1A9E1EE}" type="pres">
      <dgm:prSet presAssocID="{DB7CC2FF-72D5-4C0B-8C21-2B1EB4FAACE2}" presName="descendantText" presStyleLbl="alignAccFollowNode1" presStyleIdx="4" presStyleCnt="5">
        <dgm:presLayoutVars>
          <dgm:bulletEnabled val="1"/>
        </dgm:presLayoutVars>
      </dgm:prSet>
      <dgm:spPr/>
      <dgm:t>
        <a:bodyPr/>
        <a:lstStyle/>
        <a:p>
          <a:endParaRPr lang="en-US"/>
        </a:p>
      </dgm:t>
    </dgm:pt>
  </dgm:ptLst>
  <dgm:cxnLst>
    <dgm:cxn modelId="{B27DECCE-E84D-4445-ABDC-736C4D37685B}" srcId="{5CF81976-6D18-4EF4-9AD2-C4519757AE9D}" destId="{DB7CC2FF-72D5-4C0B-8C21-2B1EB4FAACE2}" srcOrd="4" destOrd="0" parTransId="{81E2060F-47E0-42B6-9F7F-CF0671A02B66}" sibTransId="{0161E9E4-AAA8-4C9B-8361-75C39C7FAF91}"/>
    <dgm:cxn modelId="{B96E89AE-F35E-4E3F-87C3-BBE51C8E36D0}" type="presOf" srcId="{D0DC68B4-2C9A-47B0-B4D3-0E218FD17068}" destId="{E9BBAF0C-7F86-4495-9B9E-D4B81EB57215}" srcOrd="0" destOrd="1" presId="urn:microsoft.com/office/officeart/2005/8/layout/vList5"/>
    <dgm:cxn modelId="{AF7A1D84-D8DD-436F-8B94-7F1DF18399E4}" srcId="{5CF81976-6D18-4EF4-9AD2-C4519757AE9D}" destId="{B2E64D0C-AD13-408B-A261-3D8CBDF69AA3}" srcOrd="0" destOrd="0" parTransId="{21CAE885-5E58-4EA6-A7F9-7A56BBC0793B}" sibTransId="{0FF68D5A-68BB-45EC-A4EC-C93D3F8495C5}"/>
    <dgm:cxn modelId="{0D7392DF-7B8B-4329-882B-160889D7577A}" type="presOf" srcId="{49E058F9-60E2-4A23-9B7E-DAC06E58EEC6}" destId="{42518307-4A37-482C-B833-66BF7087652F}" srcOrd="0" destOrd="0" presId="urn:microsoft.com/office/officeart/2005/8/layout/vList5"/>
    <dgm:cxn modelId="{E280142B-5F9A-47EA-AFC0-4BC0AFB6D7CB}" type="presOf" srcId="{DB7CC2FF-72D5-4C0B-8C21-2B1EB4FAACE2}" destId="{A4BA4983-5CEC-4CF2-8041-BA0F9108CDDB}" srcOrd="0" destOrd="0" presId="urn:microsoft.com/office/officeart/2005/8/layout/vList5"/>
    <dgm:cxn modelId="{917CE3DD-DA63-478F-B2EE-64C1634969CA}" srcId="{B2E64D0C-AD13-408B-A261-3D8CBDF69AA3}" destId="{7470EDAC-8777-4505-8FDA-1BB6F7BAABFA}" srcOrd="0" destOrd="0" parTransId="{FFB676E8-8B4F-4EB9-BC76-AB363D1F3749}" sibTransId="{B9312AC2-A5C5-47C3-8413-E59A8CDAFA00}"/>
    <dgm:cxn modelId="{2E5F80D0-3009-4FAA-8D8D-1F2E0C818379}" type="presOf" srcId="{EBF689CA-7088-4CED-8BDB-F93FECCAC424}" destId="{E9BBAF0C-7F86-4495-9B9E-D4B81EB57215}" srcOrd="0" destOrd="0" presId="urn:microsoft.com/office/officeart/2005/8/layout/vList5"/>
    <dgm:cxn modelId="{1753E10C-E75A-4FE4-A675-E8A648F06822}" srcId="{610360C8-EE68-459B-9A18-390391939834}" destId="{EBF689CA-7088-4CED-8BDB-F93FECCAC424}" srcOrd="0" destOrd="0" parTransId="{560E5351-04A0-42EC-B2BA-90DF8FFA3C29}" sibTransId="{25EAE642-7D42-4581-B0F2-2BD145850F7B}"/>
    <dgm:cxn modelId="{5836EC7B-3B73-4FDF-895B-59821468636F}" srcId="{5CF81976-6D18-4EF4-9AD2-C4519757AE9D}" destId="{610360C8-EE68-459B-9A18-390391939834}" srcOrd="3" destOrd="0" parTransId="{C0CD2713-0253-4E73-8B11-5A9690B2BAFF}" sibTransId="{16F13149-800B-424C-A519-A7E6A1EAB6C5}"/>
    <dgm:cxn modelId="{47D07F07-0866-4EF7-A1B3-F30E9D514C62}" type="presOf" srcId="{5CF81976-6D18-4EF4-9AD2-C4519757AE9D}" destId="{CAD5AA9B-836C-4234-A6CA-CD32660DB508}" srcOrd="0" destOrd="0" presId="urn:microsoft.com/office/officeart/2005/8/layout/vList5"/>
    <dgm:cxn modelId="{EF08F8D8-816D-42D9-A8AD-FA00D1D66622}" srcId="{DB7CC2FF-72D5-4C0B-8C21-2B1EB4FAACE2}" destId="{3CF5648D-3874-436E-8D42-A31BAFD74AD7}" srcOrd="0" destOrd="0" parTransId="{27C2B64A-4EAC-46C4-AB74-165D4593FA0A}" sibTransId="{1FFFBB09-7280-4B66-99AC-4DC885652526}"/>
    <dgm:cxn modelId="{8F978DA0-37C1-4D5F-9553-5D02AF1EB7D9}" type="presOf" srcId="{7470EDAC-8777-4505-8FDA-1BB6F7BAABFA}" destId="{F2F9DA23-0E4B-49E6-AD21-FE3A63FF5211}" srcOrd="0" destOrd="0" presId="urn:microsoft.com/office/officeart/2005/8/layout/vList5"/>
    <dgm:cxn modelId="{BF5E1D4C-D650-4450-A717-B60771C4E038}" srcId="{5CF81976-6D18-4EF4-9AD2-C4519757AE9D}" destId="{D476BBE4-B0FD-4EEB-A562-D88A2941BBFC}" srcOrd="1" destOrd="0" parTransId="{FB175DE8-E10B-44CB-9A84-773ACDFCE48C}" sibTransId="{A66DF157-C932-4EED-8255-804CF9D3F0C8}"/>
    <dgm:cxn modelId="{F027456C-3D6C-4D28-ADD5-BF4DA9CBEE5D}" type="presOf" srcId="{7E776C56-4145-4EB5-8E78-105E36CB6792}" destId="{A35F6051-8ECB-434D-A2D5-84BFAE990F10}" srcOrd="0" destOrd="0" presId="urn:microsoft.com/office/officeart/2005/8/layout/vList5"/>
    <dgm:cxn modelId="{D6835302-50A7-42A8-945B-900A5B04AE72}" srcId="{610360C8-EE68-459B-9A18-390391939834}" destId="{D0DC68B4-2C9A-47B0-B4D3-0E218FD17068}" srcOrd="1" destOrd="0" parTransId="{4F4BCED7-3B01-4198-BAB5-91B9E81863FB}" sibTransId="{D2B91B6A-3AC9-4C75-A001-7AD1FF5C8AA8}"/>
    <dgm:cxn modelId="{D8AF303D-F30D-48BE-A852-CA869A84AC54}" type="presOf" srcId="{610360C8-EE68-459B-9A18-390391939834}" destId="{8F333175-D611-4899-91E3-138A701B5794}" srcOrd="0" destOrd="0" presId="urn:microsoft.com/office/officeart/2005/8/layout/vList5"/>
    <dgm:cxn modelId="{3CE167C3-4897-4B2A-860E-0411822C728B}" type="presOf" srcId="{3CF5648D-3874-436E-8D42-A31BAFD74AD7}" destId="{44E65EF4-1088-40EC-853D-797AB1A9E1EE}" srcOrd="0" destOrd="0" presId="urn:microsoft.com/office/officeart/2005/8/layout/vList5"/>
    <dgm:cxn modelId="{6D220089-607A-4BF0-8166-057E3034EF54}" srcId="{D476BBE4-B0FD-4EEB-A562-D88A2941BBFC}" destId="{7E776C56-4145-4EB5-8E78-105E36CB6792}" srcOrd="0" destOrd="0" parTransId="{02CA7942-BA7D-43AD-B1B4-671810B9955F}" sibTransId="{52424BC6-983F-4D7E-8EF3-C962C725EF15}"/>
    <dgm:cxn modelId="{0430BBFD-66C2-4A10-80E3-860CBD56B1F0}" type="presOf" srcId="{D476BBE4-B0FD-4EEB-A562-D88A2941BBFC}" destId="{9EBF829D-78C9-41A1-AC4A-AD6A320CBB0E}" srcOrd="0" destOrd="0" presId="urn:microsoft.com/office/officeart/2005/8/layout/vList5"/>
    <dgm:cxn modelId="{B1F52C54-E549-4D9A-8E59-62FADD8D1700}" srcId="{5CF81976-6D18-4EF4-9AD2-C4519757AE9D}" destId="{49E058F9-60E2-4A23-9B7E-DAC06E58EEC6}" srcOrd="2" destOrd="0" parTransId="{BC0DBD5A-34B1-4D2B-B987-32C6BD77684A}" sibTransId="{14F7A71B-BAD6-47DF-AF09-26F6BCDC6875}"/>
    <dgm:cxn modelId="{C557AAB9-9C88-4DCD-83EB-99AB0B98EF7F}" type="presOf" srcId="{B2E64D0C-AD13-408B-A261-3D8CBDF69AA3}" destId="{E1582155-8E87-475C-8263-10EBB385927B}" srcOrd="0" destOrd="0" presId="urn:microsoft.com/office/officeart/2005/8/layout/vList5"/>
    <dgm:cxn modelId="{F8201A6C-5C7F-4BE8-8F83-AECB0352C252}" type="presOf" srcId="{66A5FD7B-1755-4808-BCB7-8FEDF22DAD24}" destId="{A25B2C3D-DD99-47E8-B62C-7F581BF2CD99}" srcOrd="0" destOrd="0" presId="urn:microsoft.com/office/officeart/2005/8/layout/vList5"/>
    <dgm:cxn modelId="{8435841C-FA3F-42ED-9731-012B60662705}" srcId="{49E058F9-60E2-4A23-9B7E-DAC06E58EEC6}" destId="{66A5FD7B-1755-4808-BCB7-8FEDF22DAD24}" srcOrd="0" destOrd="0" parTransId="{50C52144-6B93-4DDC-83D5-940491EA6879}" sibTransId="{11B242B4-816D-45FD-926E-5F203AA93EDE}"/>
    <dgm:cxn modelId="{D3D28BDC-FF7E-456C-B033-BCD5137C3539}" type="presParOf" srcId="{CAD5AA9B-836C-4234-A6CA-CD32660DB508}" destId="{7D66CE8E-F302-4E2C-AE73-E1F08BC8E370}" srcOrd="0" destOrd="0" presId="urn:microsoft.com/office/officeart/2005/8/layout/vList5"/>
    <dgm:cxn modelId="{29BFC016-DBE9-445A-856A-F9031A7F136F}" type="presParOf" srcId="{7D66CE8E-F302-4E2C-AE73-E1F08BC8E370}" destId="{E1582155-8E87-475C-8263-10EBB385927B}" srcOrd="0" destOrd="0" presId="urn:microsoft.com/office/officeart/2005/8/layout/vList5"/>
    <dgm:cxn modelId="{7AA4D197-129C-4922-B8DF-E58038541A78}" type="presParOf" srcId="{7D66CE8E-F302-4E2C-AE73-E1F08BC8E370}" destId="{F2F9DA23-0E4B-49E6-AD21-FE3A63FF5211}" srcOrd="1" destOrd="0" presId="urn:microsoft.com/office/officeart/2005/8/layout/vList5"/>
    <dgm:cxn modelId="{D2F0382B-95B0-4795-A42A-9BA8B22483B6}" type="presParOf" srcId="{CAD5AA9B-836C-4234-A6CA-CD32660DB508}" destId="{63D3C135-31F7-4669-A33A-8200DA3C1CB0}" srcOrd="1" destOrd="0" presId="urn:microsoft.com/office/officeart/2005/8/layout/vList5"/>
    <dgm:cxn modelId="{A1F189B5-AB22-4EA8-A373-E2707B75CAB0}" type="presParOf" srcId="{CAD5AA9B-836C-4234-A6CA-CD32660DB508}" destId="{1CAC6532-B33B-4024-985D-64EF4A3C49C5}" srcOrd="2" destOrd="0" presId="urn:microsoft.com/office/officeart/2005/8/layout/vList5"/>
    <dgm:cxn modelId="{3E72E2E5-D2D7-4F42-BD97-9D2E982B1A43}" type="presParOf" srcId="{1CAC6532-B33B-4024-985D-64EF4A3C49C5}" destId="{9EBF829D-78C9-41A1-AC4A-AD6A320CBB0E}" srcOrd="0" destOrd="0" presId="urn:microsoft.com/office/officeart/2005/8/layout/vList5"/>
    <dgm:cxn modelId="{66EC979D-590B-4A77-9F03-C0E26229F64A}" type="presParOf" srcId="{1CAC6532-B33B-4024-985D-64EF4A3C49C5}" destId="{A35F6051-8ECB-434D-A2D5-84BFAE990F10}" srcOrd="1" destOrd="0" presId="urn:microsoft.com/office/officeart/2005/8/layout/vList5"/>
    <dgm:cxn modelId="{1E9A0704-C7F7-479D-9943-839269E3FA38}" type="presParOf" srcId="{CAD5AA9B-836C-4234-A6CA-CD32660DB508}" destId="{85E04A01-F98F-4FBB-9BD5-2FCBFE9B9D12}" srcOrd="3" destOrd="0" presId="urn:microsoft.com/office/officeart/2005/8/layout/vList5"/>
    <dgm:cxn modelId="{9E0D7D2F-62EB-4646-A908-5E08FEF8B7A5}" type="presParOf" srcId="{CAD5AA9B-836C-4234-A6CA-CD32660DB508}" destId="{C7BC7959-5939-43A8-933D-584BEB02C7D0}" srcOrd="4" destOrd="0" presId="urn:microsoft.com/office/officeart/2005/8/layout/vList5"/>
    <dgm:cxn modelId="{7928EEC0-4BEB-4607-B964-80F8E0D7F63D}" type="presParOf" srcId="{C7BC7959-5939-43A8-933D-584BEB02C7D0}" destId="{42518307-4A37-482C-B833-66BF7087652F}" srcOrd="0" destOrd="0" presId="urn:microsoft.com/office/officeart/2005/8/layout/vList5"/>
    <dgm:cxn modelId="{611285E3-BEE9-4C3F-BEC4-45C1828B7CA8}" type="presParOf" srcId="{C7BC7959-5939-43A8-933D-584BEB02C7D0}" destId="{A25B2C3D-DD99-47E8-B62C-7F581BF2CD99}" srcOrd="1" destOrd="0" presId="urn:microsoft.com/office/officeart/2005/8/layout/vList5"/>
    <dgm:cxn modelId="{5A9A00E4-2472-4C92-9747-7EE922CD6C88}" type="presParOf" srcId="{CAD5AA9B-836C-4234-A6CA-CD32660DB508}" destId="{9AC22B0A-5149-44BD-A05C-2CB9E57EAFE0}" srcOrd="5" destOrd="0" presId="urn:microsoft.com/office/officeart/2005/8/layout/vList5"/>
    <dgm:cxn modelId="{FE5901C7-1C8E-4C92-91FE-D15BBFF0D2B6}" type="presParOf" srcId="{CAD5AA9B-836C-4234-A6CA-CD32660DB508}" destId="{1542EBA3-2CE3-4CE9-911A-8E01931338D9}" srcOrd="6" destOrd="0" presId="urn:microsoft.com/office/officeart/2005/8/layout/vList5"/>
    <dgm:cxn modelId="{FAAE6054-8F2E-412C-B7F2-577170796BBC}" type="presParOf" srcId="{1542EBA3-2CE3-4CE9-911A-8E01931338D9}" destId="{8F333175-D611-4899-91E3-138A701B5794}" srcOrd="0" destOrd="0" presId="urn:microsoft.com/office/officeart/2005/8/layout/vList5"/>
    <dgm:cxn modelId="{12920C3A-695B-42E2-A2C3-DC5584110BC4}" type="presParOf" srcId="{1542EBA3-2CE3-4CE9-911A-8E01931338D9}" destId="{E9BBAF0C-7F86-4495-9B9E-D4B81EB57215}" srcOrd="1" destOrd="0" presId="urn:microsoft.com/office/officeart/2005/8/layout/vList5"/>
    <dgm:cxn modelId="{8FB6AB67-539E-4BB5-8DD4-BEAE0D3A9F00}" type="presParOf" srcId="{CAD5AA9B-836C-4234-A6CA-CD32660DB508}" destId="{3ECF92C2-28DD-440F-B6C1-5A7D55F24331}" srcOrd="7" destOrd="0" presId="urn:microsoft.com/office/officeart/2005/8/layout/vList5"/>
    <dgm:cxn modelId="{20CE3A5A-712C-44C5-B422-FD1E711B92B1}" type="presParOf" srcId="{CAD5AA9B-836C-4234-A6CA-CD32660DB508}" destId="{F335A598-C64B-4D09-9FF8-4C7A67A91E21}" srcOrd="8" destOrd="0" presId="urn:microsoft.com/office/officeart/2005/8/layout/vList5"/>
    <dgm:cxn modelId="{A23F655C-0C1D-4F11-ADB7-B7FB23F10A98}" type="presParOf" srcId="{F335A598-C64B-4D09-9FF8-4C7A67A91E21}" destId="{A4BA4983-5CEC-4CF2-8041-BA0F9108CDDB}" srcOrd="0" destOrd="0" presId="urn:microsoft.com/office/officeart/2005/8/layout/vList5"/>
    <dgm:cxn modelId="{1500722B-9C77-4590-BBA9-3D4C52DE0335}" type="presParOf" srcId="{F335A598-C64B-4D09-9FF8-4C7A67A91E21}" destId="{44E65EF4-1088-40EC-853D-797AB1A9E1E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E9209E4-E6A4-4AD6-B2BE-311000BE102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BA1EAE5-85AF-4E93-9E66-9DB9CC9E4CC5}">
      <dgm:prSet custT="1"/>
      <dgm:spPr>
        <a:solidFill>
          <a:schemeClr val="accent2">
            <a:lumMod val="50000"/>
          </a:schemeClr>
        </a:solidFill>
        <a:ln>
          <a:noFill/>
        </a:ln>
      </dgm:spPr>
      <dgm:t>
        <a:bodyPr/>
        <a:lstStyle/>
        <a:p>
          <a:pPr algn="ctr"/>
          <a:r>
            <a:rPr lang="en-US" sz="3200" b="1" dirty="0">
              <a:solidFill>
                <a:schemeClr val="bg1"/>
              </a:solidFill>
            </a:rPr>
            <a:t>You Can’t Fix Your Mental Health With Duct Tape</a:t>
          </a:r>
        </a:p>
        <a:p>
          <a:pPr algn="ctr"/>
          <a:r>
            <a:rPr lang="en-US" sz="2400" b="1" dirty="0">
              <a:solidFill>
                <a:schemeClr val="bg1"/>
              </a:solidFill>
            </a:rPr>
            <a:t>Suicide Prevention in the Construction Field</a:t>
          </a:r>
        </a:p>
      </dgm:t>
    </dgm:pt>
    <dgm:pt modelId="{6D4395BE-81C4-45F2-A2C2-DD4D142275D7}" type="parTrans" cxnId="{2B5854D4-CE7B-4903-93B3-8EDD98970BC5}">
      <dgm:prSet/>
      <dgm:spPr/>
      <dgm:t>
        <a:bodyPr/>
        <a:lstStyle/>
        <a:p>
          <a:endParaRPr lang="en-US"/>
        </a:p>
      </dgm:t>
    </dgm:pt>
    <dgm:pt modelId="{95F785B5-1DFA-44E5-BB80-90E6B24AA20F}" type="sibTrans" cxnId="{2B5854D4-CE7B-4903-93B3-8EDD98970BC5}">
      <dgm:prSet/>
      <dgm:spPr/>
      <dgm:t>
        <a:bodyPr/>
        <a:lstStyle/>
        <a:p>
          <a:endParaRPr lang="en-US"/>
        </a:p>
      </dgm:t>
    </dgm:pt>
    <dgm:pt modelId="{81E2EEF6-C829-4344-ACD1-2998058F5070}" type="pres">
      <dgm:prSet presAssocID="{3E9209E4-E6A4-4AD6-B2BE-311000BE1027}" presName="linear" presStyleCnt="0">
        <dgm:presLayoutVars>
          <dgm:animLvl val="lvl"/>
          <dgm:resizeHandles val="exact"/>
        </dgm:presLayoutVars>
      </dgm:prSet>
      <dgm:spPr/>
      <dgm:t>
        <a:bodyPr/>
        <a:lstStyle/>
        <a:p>
          <a:endParaRPr lang="en-US"/>
        </a:p>
      </dgm:t>
    </dgm:pt>
    <dgm:pt modelId="{C7FCB13E-06B7-4356-9EBA-28FF8C9C641B}" type="pres">
      <dgm:prSet presAssocID="{EBA1EAE5-85AF-4E93-9E66-9DB9CC9E4CC5}" presName="parentText" presStyleLbl="node1" presStyleIdx="0" presStyleCnt="1" custScaleY="508518" custLinFactY="-57898" custLinFactNeighborX="584" custLinFactNeighborY="-100000">
        <dgm:presLayoutVars>
          <dgm:chMax val="0"/>
          <dgm:bulletEnabled val="1"/>
        </dgm:presLayoutVars>
      </dgm:prSet>
      <dgm:spPr/>
      <dgm:t>
        <a:bodyPr/>
        <a:lstStyle/>
        <a:p>
          <a:endParaRPr lang="en-US"/>
        </a:p>
      </dgm:t>
    </dgm:pt>
  </dgm:ptLst>
  <dgm:cxnLst>
    <dgm:cxn modelId="{780383FE-D2ED-4C44-B7C2-E0DA68B0C9EB}" type="presOf" srcId="{EBA1EAE5-85AF-4E93-9E66-9DB9CC9E4CC5}" destId="{C7FCB13E-06B7-4356-9EBA-28FF8C9C641B}" srcOrd="0" destOrd="0" presId="urn:microsoft.com/office/officeart/2005/8/layout/vList2"/>
    <dgm:cxn modelId="{63F9FE68-B3BC-4839-A9A4-5B767DA7240C}" type="presOf" srcId="{3E9209E4-E6A4-4AD6-B2BE-311000BE1027}" destId="{81E2EEF6-C829-4344-ACD1-2998058F5070}" srcOrd="0" destOrd="0" presId="urn:microsoft.com/office/officeart/2005/8/layout/vList2"/>
    <dgm:cxn modelId="{2B5854D4-CE7B-4903-93B3-8EDD98970BC5}" srcId="{3E9209E4-E6A4-4AD6-B2BE-311000BE1027}" destId="{EBA1EAE5-85AF-4E93-9E66-9DB9CC9E4CC5}" srcOrd="0" destOrd="0" parTransId="{6D4395BE-81C4-45F2-A2C2-DD4D142275D7}" sibTransId="{95F785B5-1DFA-44E5-BB80-90E6B24AA20F}"/>
    <dgm:cxn modelId="{881D3277-DBFE-4C3D-A310-09BEE2C7917D}" type="presParOf" srcId="{81E2EEF6-C829-4344-ACD1-2998058F5070}" destId="{C7FCB13E-06B7-4356-9EBA-28FF8C9C641B}"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9BCD570-5D46-4DD4-8582-67869C1322A6}" type="doc">
      <dgm:prSet loTypeId="urn:microsoft.com/office/officeart/2005/8/layout/pyramid4" loCatId="relationship" qsTypeId="urn:microsoft.com/office/officeart/2005/8/quickstyle/simple1" qsCatId="simple" csTypeId="urn:microsoft.com/office/officeart/2005/8/colors/accent1_2" csCatId="accent1" phldr="1"/>
      <dgm:spPr/>
      <dgm:t>
        <a:bodyPr/>
        <a:lstStyle/>
        <a:p>
          <a:endParaRPr lang="en-US"/>
        </a:p>
      </dgm:t>
    </dgm:pt>
    <dgm:pt modelId="{5C7E5EE0-82F3-4A01-BCA3-409F632B2BBE}">
      <dgm:prSet phldrT="[Text]" custT="1"/>
      <dgm:spPr/>
      <dgm:t>
        <a:bodyPr/>
        <a:lstStyle/>
        <a:p>
          <a:r>
            <a:rPr lang="en-US" sz="1200" b="0" baseline="0" dirty="0" smtClean="0">
              <a:solidFill>
                <a:schemeClr val="bg1"/>
              </a:solidFill>
            </a:rPr>
            <a:t>Upset/</a:t>
          </a:r>
        </a:p>
        <a:p>
          <a:r>
            <a:rPr lang="en-US" sz="1200" b="0" baseline="0" dirty="0" smtClean="0">
              <a:solidFill>
                <a:schemeClr val="bg1"/>
              </a:solidFill>
            </a:rPr>
            <a:t>Distraught</a:t>
          </a:r>
          <a:endParaRPr lang="en-US" sz="1200" b="0" baseline="0" dirty="0">
            <a:solidFill>
              <a:schemeClr val="bg1"/>
            </a:solidFill>
          </a:endParaRPr>
        </a:p>
      </dgm:t>
    </dgm:pt>
    <dgm:pt modelId="{C2B68958-4C98-4D3C-9E03-8FFAFBD62434}" type="parTrans" cxnId="{3D366A0E-B0C7-421D-8524-9B94C78AC461}">
      <dgm:prSet/>
      <dgm:spPr/>
      <dgm:t>
        <a:bodyPr/>
        <a:lstStyle/>
        <a:p>
          <a:endParaRPr lang="en-US"/>
        </a:p>
      </dgm:t>
    </dgm:pt>
    <dgm:pt modelId="{F42B639D-4729-4D2F-9222-3526EB75B5C1}" type="sibTrans" cxnId="{3D366A0E-B0C7-421D-8524-9B94C78AC461}">
      <dgm:prSet/>
      <dgm:spPr/>
      <dgm:t>
        <a:bodyPr/>
        <a:lstStyle/>
        <a:p>
          <a:endParaRPr lang="en-US"/>
        </a:p>
      </dgm:t>
    </dgm:pt>
    <dgm:pt modelId="{F5AFA574-76AF-4721-BC01-D54660A7ACC4}">
      <dgm:prSet phldrT="[Text]" custT="1"/>
      <dgm:spPr/>
      <dgm:t>
        <a:bodyPr/>
        <a:lstStyle/>
        <a:p>
          <a:r>
            <a:rPr lang="en-US" sz="1200" dirty="0" smtClean="0">
              <a:solidFill>
                <a:schemeClr val="bg1"/>
              </a:solidFill>
            </a:rPr>
            <a:t>Alcohol</a:t>
          </a:r>
          <a:endParaRPr lang="en-US" sz="1200" dirty="0">
            <a:solidFill>
              <a:schemeClr val="bg1"/>
            </a:solidFill>
          </a:endParaRPr>
        </a:p>
      </dgm:t>
    </dgm:pt>
    <dgm:pt modelId="{00BF3A34-507D-4958-89B2-321E815F33C1}" type="parTrans" cxnId="{CACD3066-9A0F-4BD1-AEB2-AF9B73F1B5D4}">
      <dgm:prSet/>
      <dgm:spPr/>
      <dgm:t>
        <a:bodyPr/>
        <a:lstStyle/>
        <a:p>
          <a:endParaRPr lang="en-US"/>
        </a:p>
      </dgm:t>
    </dgm:pt>
    <dgm:pt modelId="{3A05805A-B4A8-4080-B996-10350CBF3990}" type="sibTrans" cxnId="{CACD3066-9A0F-4BD1-AEB2-AF9B73F1B5D4}">
      <dgm:prSet/>
      <dgm:spPr/>
      <dgm:t>
        <a:bodyPr/>
        <a:lstStyle/>
        <a:p>
          <a:endParaRPr lang="en-US"/>
        </a:p>
      </dgm:t>
    </dgm:pt>
    <dgm:pt modelId="{21555A2A-DBEB-448D-9F66-CCE319B8A2C8}">
      <dgm:prSet phldrT="[Text]"/>
      <dgm:spPr>
        <a:solidFill>
          <a:srgbClr val="C00000"/>
        </a:solidFill>
      </dgm:spPr>
      <dgm:t>
        <a:bodyPr/>
        <a:lstStyle/>
        <a:p>
          <a:r>
            <a:rPr lang="en-US" b="1" baseline="0" dirty="0" smtClean="0">
              <a:solidFill>
                <a:schemeClr val="bg1"/>
              </a:solidFill>
            </a:rPr>
            <a:t>Lethal Triad</a:t>
          </a:r>
          <a:endParaRPr lang="en-US" b="1" baseline="0" dirty="0">
            <a:solidFill>
              <a:schemeClr val="bg1"/>
            </a:solidFill>
          </a:endParaRPr>
        </a:p>
      </dgm:t>
    </dgm:pt>
    <dgm:pt modelId="{7EBABBBA-882D-4785-95D4-BB16A4D8503C}" type="parTrans" cxnId="{1A146723-6886-441F-9C69-E789F9A0CC79}">
      <dgm:prSet/>
      <dgm:spPr/>
      <dgm:t>
        <a:bodyPr/>
        <a:lstStyle/>
        <a:p>
          <a:endParaRPr lang="en-US"/>
        </a:p>
      </dgm:t>
    </dgm:pt>
    <dgm:pt modelId="{1DCC8A6E-B279-4BB0-9AD9-955B69E90700}" type="sibTrans" cxnId="{1A146723-6886-441F-9C69-E789F9A0CC79}">
      <dgm:prSet/>
      <dgm:spPr/>
      <dgm:t>
        <a:bodyPr/>
        <a:lstStyle/>
        <a:p>
          <a:endParaRPr lang="en-US"/>
        </a:p>
      </dgm:t>
    </dgm:pt>
    <dgm:pt modelId="{1156CD77-8BF5-4A66-BDBA-309C2FC29B1A}">
      <dgm:prSet phldrT="[Text]" custT="1"/>
      <dgm:spPr/>
      <dgm:t>
        <a:bodyPr/>
        <a:lstStyle/>
        <a:p>
          <a:r>
            <a:rPr lang="en-US" sz="1200" dirty="0" smtClean="0">
              <a:solidFill>
                <a:schemeClr val="bg1"/>
              </a:solidFill>
            </a:rPr>
            <a:t>Firearm</a:t>
          </a:r>
          <a:endParaRPr lang="en-US" sz="1200" dirty="0">
            <a:solidFill>
              <a:schemeClr val="bg1"/>
            </a:solidFill>
          </a:endParaRPr>
        </a:p>
      </dgm:t>
    </dgm:pt>
    <dgm:pt modelId="{0B8727FC-B20C-4D70-BD9C-D738A867BDA8}" type="parTrans" cxnId="{DCD59A48-0D00-4BB6-8A18-C0C23C597AB4}">
      <dgm:prSet/>
      <dgm:spPr/>
      <dgm:t>
        <a:bodyPr/>
        <a:lstStyle/>
        <a:p>
          <a:endParaRPr lang="en-US"/>
        </a:p>
      </dgm:t>
    </dgm:pt>
    <dgm:pt modelId="{B07EB29A-F580-4FD1-A3CC-04CFF25AF87A}" type="sibTrans" cxnId="{DCD59A48-0D00-4BB6-8A18-C0C23C597AB4}">
      <dgm:prSet/>
      <dgm:spPr/>
      <dgm:t>
        <a:bodyPr/>
        <a:lstStyle/>
        <a:p>
          <a:endParaRPr lang="en-US"/>
        </a:p>
      </dgm:t>
    </dgm:pt>
    <dgm:pt modelId="{2AEA75EF-476C-42CA-9BB9-603B54139402}" type="pres">
      <dgm:prSet presAssocID="{19BCD570-5D46-4DD4-8582-67869C1322A6}" presName="compositeShape" presStyleCnt="0">
        <dgm:presLayoutVars>
          <dgm:chMax val="9"/>
          <dgm:dir/>
          <dgm:resizeHandles val="exact"/>
        </dgm:presLayoutVars>
      </dgm:prSet>
      <dgm:spPr/>
      <dgm:t>
        <a:bodyPr/>
        <a:lstStyle/>
        <a:p>
          <a:endParaRPr lang="en-US"/>
        </a:p>
      </dgm:t>
    </dgm:pt>
    <dgm:pt modelId="{A6DADC71-215A-4A96-B4C5-91633191FAD3}" type="pres">
      <dgm:prSet presAssocID="{19BCD570-5D46-4DD4-8582-67869C1322A6}" presName="triangle1" presStyleLbl="node1" presStyleIdx="0" presStyleCnt="4" custLinFactNeighborY="2243">
        <dgm:presLayoutVars>
          <dgm:bulletEnabled val="1"/>
        </dgm:presLayoutVars>
      </dgm:prSet>
      <dgm:spPr/>
      <dgm:t>
        <a:bodyPr/>
        <a:lstStyle/>
        <a:p>
          <a:endParaRPr lang="en-US"/>
        </a:p>
      </dgm:t>
    </dgm:pt>
    <dgm:pt modelId="{99FD859C-9D7F-4FD0-B1CD-0B414B1E3013}" type="pres">
      <dgm:prSet presAssocID="{19BCD570-5D46-4DD4-8582-67869C1322A6}" presName="triangle2" presStyleLbl="node1" presStyleIdx="1" presStyleCnt="4" custLinFactNeighborY="1923">
        <dgm:presLayoutVars>
          <dgm:bulletEnabled val="1"/>
        </dgm:presLayoutVars>
      </dgm:prSet>
      <dgm:spPr/>
      <dgm:t>
        <a:bodyPr/>
        <a:lstStyle/>
        <a:p>
          <a:endParaRPr lang="en-US"/>
        </a:p>
      </dgm:t>
    </dgm:pt>
    <dgm:pt modelId="{13B06750-1569-4E44-B929-A76892D0E6A1}" type="pres">
      <dgm:prSet presAssocID="{19BCD570-5D46-4DD4-8582-67869C1322A6}" presName="triangle3" presStyleLbl="node1" presStyleIdx="2" presStyleCnt="4" custLinFactNeighborX="449" custLinFactNeighborY="2000">
        <dgm:presLayoutVars>
          <dgm:bulletEnabled val="1"/>
        </dgm:presLayoutVars>
      </dgm:prSet>
      <dgm:spPr/>
      <dgm:t>
        <a:bodyPr/>
        <a:lstStyle/>
        <a:p>
          <a:endParaRPr lang="en-US"/>
        </a:p>
      </dgm:t>
    </dgm:pt>
    <dgm:pt modelId="{A8A2AE26-B09B-4EB1-B53A-777CE6AF2D4C}" type="pres">
      <dgm:prSet presAssocID="{19BCD570-5D46-4DD4-8582-67869C1322A6}" presName="triangle4" presStyleLbl="node1" presStyleIdx="3" presStyleCnt="4" custLinFactNeighborX="0" custLinFactNeighborY="2404">
        <dgm:presLayoutVars>
          <dgm:bulletEnabled val="1"/>
        </dgm:presLayoutVars>
      </dgm:prSet>
      <dgm:spPr/>
      <dgm:t>
        <a:bodyPr/>
        <a:lstStyle/>
        <a:p>
          <a:endParaRPr lang="en-US"/>
        </a:p>
      </dgm:t>
    </dgm:pt>
  </dgm:ptLst>
  <dgm:cxnLst>
    <dgm:cxn modelId="{CACD3066-9A0F-4BD1-AEB2-AF9B73F1B5D4}" srcId="{19BCD570-5D46-4DD4-8582-67869C1322A6}" destId="{F5AFA574-76AF-4721-BC01-D54660A7ACC4}" srcOrd="1" destOrd="0" parTransId="{00BF3A34-507D-4958-89B2-321E815F33C1}" sibTransId="{3A05805A-B4A8-4080-B996-10350CBF3990}"/>
    <dgm:cxn modelId="{9DD3DC58-8ECB-479C-AD14-5177163153C9}" type="presOf" srcId="{19BCD570-5D46-4DD4-8582-67869C1322A6}" destId="{2AEA75EF-476C-42CA-9BB9-603B54139402}" srcOrd="0" destOrd="0" presId="urn:microsoft.com/office/officeart/2005/8/layout/pyramid4"/>
    <dgm:cxn modelId="{DCD59A48-0D00-4BB6-8A18-C0C23C597AB4}" srcId="{19BCD570-5D46-4DD4-8582-67869C1322A6}" destId="{1156CD77-8BF5-4A66-BDBA-309C2FC29B1A}" srcOrd="3" destOrd="0" parTransId="{0B8727FC-B20C-4D70-BD9C-D738A867BDA8}" sibTransId="{B07EB29A-F580-4FD1-A3CC-04CFF25AF87A}"/>
    <dgm:cxn modelId="{34F715B4-E33A-4563-AD1E-9E66CDA0B039}" type="presOf" srcId="{1156CD77-8BF5-4A66-BDBA-309C2FC29B1A}" destId="{A8A2AE26-B09B-4EB1-B53A-777CE6AF2D4C}" srcOrd="0" destOrd="0" presId="urn:microsoft.com/office/officeart/2005/8/layout/pyramid4"/>
    <dgm:cxn modelId="{3239E7E2-E1BE-4167-9C13-BA8BA38D58FA}" type="presOf" srcId="{5C7E5EE0-82F3-4A01-BCA3-409F632B2BBE}" destId="{A6DADC71-215A-4A96-B4C5-91633191FAD3}" srcOrd="0" destOrd="0" presId="urn:microsoft.com/office/officeart/2005/8/layout/pyramid4"/>
    <dgm:cxn modelId="{1A146723-6886-441F-9C69-E789F9A0CC79}" srcId="{19BCD570-5D46-4DD4-8582-67869C1322A6}" destId="{21555A2A-DBEB-448D-9F66-CCE319B8A2C8}" srcOrd="2" destOrd="0" parTransId="{7EBABBBA-882D-4785-95D4-BB16A4D8503C}" sibTransId="{1DCC8A6E-B279-4BB0-9AD9-955B69E90700}"/>
    <dgm:cxn modelId="{284DEBF1-0DE5-4C81-9224-3A1A95952F19}" type="presOf" srcId="{F5AFA574-76AF-4721-BC01-D54660A7ACC4}" destId="{99FD859C-9D7F-4FD0-B1CD-0B414B1E3013}" srcOrd="0" destOrd="0" presId="urn:microsoft.com/office/officeart/2005/8/layout/pyramid4"/>
    <dgm:cxn modelId="{3D366A0E-B0C7-421D-8524-9B94C78AC461}" srcId="{19BCD570-5D46-4DD4-8582-67869C1322A6}" destId="{5C7E5EE0-82F3-4A01-BCA3-409F632B2BBE}" srcOrd="0" destOrd="0" parTransId="{C2B68958-4C98-4D3C-9E03-8FFAFBD62434}" sibTransId="{F42B639D-4729-4D2F-9222-3526EB75B5C1}"/>
    <dgm:cxn modelId="{D3A79C28-FE07-48EC-BD8E-134BF8531EEE}" type="presOf" srcId="{21555A2A-DBEB-448D-9F66-CCE319B8A2C8}" destId="{13B06750-1569-4E44-B929-A76892D0E6A1}" srcOrd="0" destOrd="0" presId="urn:microsoft.com/office/officeart/2005/8/layout/pyramid4"/>
    <dgm:cxn modelId="{9DA4C067-7DE8-44B2-8B36-831D699787D2}" type="presParOf" srcId="{2AEA75EF-476C-42CA-9BB9-603B54139402}" destId="{A6DADC71-215A-4A96-B4C5-91633191FAD3}" srcOrd="0" destOrd="0" presId="urn:microsoft.com/office/officeart/2005/8/layout/pyramid4"/>
    <dgm:cxn modelId="{5DCEA45C-045F-4B60-859D-11D7CB7C545A}" type="presParOf" srcId="{2AEA75EF-476C-42CA-9BB9-603B54139402}" destId="{99FD859C-9D7F-4FD0-B1CD-0B414B1E3013}" srcOrd="1" destOrd="0" presId="urn:microsoft.com/office/officeart/2005/8/layout/pyramid4"/>
    <dgm:cxn modelId="{4404F10A-4CCD-4758-8FDF-16011CBC616D}" type="presParOf" srcId="{2AEA75EF-476C-42CA-9BB9-603B54139402}" destId="{13B06750-1569-4E44-B929-A76892D0E6A1}" srcOrd="2" destOrd="0" presId="urn:microsoft.com/office/officeart/2005/8/layout/pyramid4"/>
    <dgm:cxn modelId="{9E7E5536-C495-47AC-A020-5FC486E6DE76}" type="presParOf" srcId="{2AEA75EF-476C-42CA-9BB9-603B54139402}" destId="{A8A2AE26-B09B-4EB1-B53A-777CE6AF2D4C}"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0244AC-6885-4623-83C5-D44AFC215822}">
      <dsp:nvSpPr>
        <dsp:cNvPr id="0" name=""/>
        <dsp:cNvSpPr/>
      </dsp:nvSpPr>
      <dsp:spPr>
        <a:xfrm>
          <a:off x="0" y="3186138"/>
          <a:ext cx="6172199" cy="298739"/>
        </a:xfrm>
        <a:prstGeom prst="rect">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n-US" sz="1000" kern="1200" dirty="0">
              <a:latin typeface="Arial" panose="020B0604020202020204" pitchFamily="34" charset="0"/>
              <a:cs typeface="Arial" panose="020B0604020202020204" pitchFamily="34" charset="0"/>
            </a:rPr>
            <a:t>Died By Suicide on March 13, 2009 at the age of 33</a:t>
          </a:r>
        </a:p>
      </dsp:txBody>
      <dsp:txXfrm>
        <a:off x="0" y="3186138"/>
        <a:ext cx="6172199" cy="298739"/>
      </dsp:txXfrm>
    </dsp:sp>
    <dsp:sp modelId="{CA7DAF9D-0EA5-408F-BB59-94094393A19F}">
      <dsp:nvSpPr>
        <dsp:cNvPr id="0" name=""/>
        <dsp:cNvSpPr/>
      </dsp:nvSpPr>
      <dsp:spPr>
        <a:xfrm rot="10800000">
          <a:off x="0" y="2731157"/>
          <a:ext cx="6172199" cy="459461"/>
        </a:xfrm>
        <a:prstGeom prst="upArrowCallout">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n-US" sz="1000" kern="1200" dirty="0">
              <a:latin typeface="Arial" panose="020B0604020202020204" pitchFamily="34" charset="0"/>
              <a:cs typeface="Arial" panose="020B0604020202020204" pitchFamily="34" charset="0"/>
            </a:rPr>
            <a:t>Medication Side Effects and Self Medication</a:t>
          </a:r>
        </a:p>
      </dsp:txBody>
      <dsp:txXfrm rot="10800000">
        <a:off x="0" y="2731157"/>
        <a:ext cx="6172199" cy="298544"/>
      </dsp:txXfrm>
    </dsp:sp>
    <dsp:sp modelId="{E8D58198-0013-4F47-B4FA-AC867D2E4612}">
      <dsp:nvSpPr>
        <dsp:cNvPr id="0" name=""/>
        <dsp:cNvSpPr/>
      </dsp:nvSpPr>
      <dsp:spPr>
        <a:xfrm rot="10800000">
          <a:off x="0" y="2276176"/>
          <a:ext cx="6172199" cy="459461"/>
        </a:xfrm>
        <a:prstGeom prst="upArrowCallout">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n-US" sz="1000" kern="1200" dirty="0">
              <a:latin typeface="Arial" panose="020B0604020202020204" pitchFamily="34" charset="0"/>
              <a:cs typeface="Arial" panose="020B0604020202020204" pitchFamily="34" charset="0"/>
            </a:rPr>
            <a:t>Age 29 First Suicide Attempt and Diagnosis of Bipolar Disorder</a:t>
          </a:r>
        </a:p>
      </dsp:txBody>
      <dsp:txXfrm rot="10800000">
        <a:off x="0" y="2276176"/>
        <a:ext cx="6172199" cy="298544"/>
      </dsp:txXfrm>
    </dsp:sp>
    <dsp:sp modelId="{361257EF-7129-4041-8F3C-FCAD082E2D17}">
      <dsp:nvSpPr>
        <dsp:cNvPr id="0" name=""/>
        <dsp:cNvSpPr/>
      </dsp:nvSpPr>
      <dsp:spPr>
        <a:xfrm rot="10800000">
          <a:off x="0" y="1821195"/>
          <a:ext cx="6172199" cy="459461"/>
        </a:xfrm>
        <a:prstGeom prst="upArrowCallout">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n-US" sz="1000" kern="1200" dirty="0">
              <a:latin typeface="Arial" panose="020B0604020202020204" pitchFamily="34" charset="0"/>
              <a:cs typeface="Arial" panose="020B0604020202020204" pitchFamily="34" charset="0"/>
            </a:rPr>
            <a:t>Head Trauma Injury at Age 23</a:t>
          </a:r>
        </a:p>
      </dsp:txBody>
      <dsp:txXfrm rot="10800000">
        <a:off x="0" y="1821195"/>
        <a:ext cx="6172199" cy="298544"/>
      </dsp:txXfrm>
    </dsp:sp>
    <dsp:sp modelId="{825F34FE-ECFC-4A0C-A901-3CEBAC3FCA0A}">
      <dsp:nvSpPr>
        <dsp:cNvPr id="0" name=""/>
        <dsp:cNvSpPr/>
      </dsp:nvSpPr>
      <dsp:spPr>
        <a:xfrm rot="10800000">
          <a:off x="0" y="1366214"/>
          <a:ext cx="6172199" cy="459461"/>
        </a:xfrm>
        <a:prstGeom prst="upArrowCallout">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n-US" sz="1000" kern="1200" dirty="0">
              <a:latin typeface="Arial" panose="020B0604020202020204" pitchFamily="34" charset="0"/>
              <a:cs typeface="Arial" panose="020B0604020202020204" pitchFamily="34" charset="0"/>
            </a:rPr>
            <a:t>Attended Augsburg College</a:t>
          </a:r>
        </a:p>
      </dsp:txBody>
      <dsp:txXfrm rot="10800000">
        <a:off x="0" y="1366214"/>
        <a:ext cx="6172199" cy="298544"/>
      </dsp:txXfrm>
    </dsp:sp>
    <dsp:sp modelId="{00E8D9EC-57BB-4469-9172-52BAB7673BDE}">
      <dsp:nvSpPr>
        <dsp:cNvPr id="0" name=""/>
        <dsp:cNvSpPr/>
      </dsp:nvSpPr>
      <dsp:spPr>
        <a:xfrm rot="10800000">
          <a:off x="0" y="911233"/>
          <a:ext cx="6172199" cy="459461"/>
        </a:xfrm>
        <a:prstGeom prst="upArrowCallout">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n-US" sz="1000" kern="1200" dirty="0">
              <a:latin typeface="Arial" panose="020B0604020202020204" pitchFamily="34" charset="0"/>
              <a:cs typeface="Arial" panose="020B0604020202020204" pitchFamily="34" charset="0"/>
            </a:rPr>
            <a:t>Captain of High School Baseball Team</a:t>
          </a:r>
        </a:p>
      </dsp:txBody>
      <dsp:txXfrm rot="10800000">
        <a:off x="0" y="911233"/>
        <a:ext cx="6172199" cy="298544"/>
      </dsp:txXfrm>
    </dsp:sp>
    <dsp:sp modelId="{FBDDC80F-4938-4DC8-AF3F-7DAA47A6B1A6}">
      <dsp:nvSpPr>
        <dsp:cNvPr id="0" name=""/>
        <dsp:cNvSpPr/>
      </dsp:nvSpPr>
      <dsp:spPr>
        <a:xfrm rot="10800000">
          <a:off x="0" y="456252"/>
          <a:ext cx="6172199" cy="459461"/>
        </a:xfrm>
        <a:prstGeom prst="upArrowCallout">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n-US" sz="1000" kern="1200" dirty="0">
              <a:latin typeface="Arial" panose="020B0604020202020204" pitchFamily="34" charset="0"/>
              <a:cs typeface="Arial" panose="020B0604020202020204" pitchFamily="34" charset="0"/>
            </a:rPr>
            <a:t>High School </a:t>
          </a:r>
          <a:r>
            <a:rPr lang="en-US" sz="1000" kern="1200" dirty="0" err="1">
              <a:latin typeface="Arial" panose="020B0604020202020204" pitchFamily="34" charset="0"/>
              <a:cs typeface="Arial" panose="020B0604020202020204" pitchFamily="34" charset="0"/>
            </a:rPr>
            <a:t>Mis</a:t>
          </a:r>
          <a:r>
            <a:rPr lang="en-US" sz="1000" kern="1200" dirty="0">
              <a:latin typeface="Arial" panose="020B0604020202020204" pitchFamily="34" charset="0"/>
              <a:cs typeface="Arial" panose="020B0604020202020204" pitchFamily="34" charset="0"/>
            </a:rPr>
            <a:t>-Diagnosis of Clinical Depression</a:t>
          </a:r>
        </a:p>
      </dsp:txBody>
      <dsp:txXfrm rot="10800000">
        <a:off x="0" y="456252"/>
        <a:ext cx="6172199" cy="298544"/>
      </dsp:txXfrm>
    </dsp:sp>
    <dsp:sp modelId="{0C0F7BD2-CA00-4E4F-B4B2-817F893F0899}">
      <dsp:nvSpPr>
        <dsp:cNvPr id="0" name=""/>
        <dsp:cNvSpPr/>
      </dsp:nvSpPr>
      <dsp:spPr>
        <a:xfrm rot="10800000">
          <a:off x="0" y="1271"/>
          <a:ext cx="6172199" cy="459461"/>
        </a:xfrm>
        <a:prstGeom prst="upArrowCallout">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n-US" sz="1000" kern="1200" dirty="0">
              <a:latin typeface="Arial" panose="020B0604020202020204" pitchFamily="34" charset="0"/>
              <a:cs typeface="Arial" panose="020B0604020202020204" pitchFamily="34" charset="0"/>
            </a:rPr>
            <a:t>Born on June 4, 1975</a:t>
          </a:r>
        </a:p>
      </dsp:txBody>
      <dsp:txXfrm rot="10800000">
        <a:off x="0" y="1271"/>
        <a:ext cx="6172199" cy="2985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EB56D0-222C-4011-9807-4BA4F27503B1}">
      <dsp:nvSpPr>
        <dsp:cNvPr id="0" name=""/>
        <dsp:cNvSpPr/>
      </dsp:nvSpPr>
      <dsp:spPr>
        <a:xfrm>
          <a:off x="940939" y="446427"/>
          <a:ext cx="3063237" cy="3063237"/>
        </a:xfrm>
        <a:prstGeom prst="blockArc">
          <a:avLst>
            <a:gd name="adj1" fmla="val 12600000"/>
            <a:gd name="adj2" fmla="val 16200000"/>
            <a:gd name="adj3" fmla="val 4505"/>
          </a:avLst>
        </a:prstGeom>
        <a:solidFill>
          <a:schemeClr val="accent6"/>
        </a:solidFill>
        <a:ln w="15875" cap="rnd"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sp>
    <dsp:sp modelId="{F5EA472D-8E04-4BED-8D93-FE89B9609E36}">
      <dsp:nvSpPr>
        <dsp:cNvPr id="0" name=""/>
        <dsp:cNvSpPr/>
      </dsp:nvSpPr>
      <dsp:spPr>
        <a:xfrm>
          <a:off x="940939" y="446427"/>
          <a:ext cx="3063237" cy="3063237"/>
        </a:xfrm>
        <a:prstGeom prst="blockArc">
          <a:avLst>
            <a:gd name="adj1" fmla="val 9000000"/>
            <a:gd name="adj2" fmla="val 12600000"/>
            <a:gd name="adj3" fmla="val 4505"/>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ADEA337-AD34-4422-B53A-01423AF1AC8F}">
      <dsp:nvSpPr>
        <dsp:cNvPr id="0" name=""/>
        <dsp:cNvSpPr/>
      </dsp:nvSpPr>
      <dsp:spPr>
        <a:xfrm>
          <a:off x="940939" y="446427"/>
          <a:ext cx="3063237" cy="3063237"/>
        </a:xfrm>
        <a:prstGeom prst="blockArc">
          <a:avLst>
            <a:gd name="adj1" fmla="val 5400000"/>
            <a:gd name="adj2" fmla="val 9000000"/>
            <a:gd name="adj3" fmla="val 4505"/>
          </a:avLst>
        </a:prstGeom>
        <a:solidFill>
          <a:schemeClr val="accent6"/>
        </a:solidFill>
        <a:ln w="15875" cap="rnd"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sp>
    <dsp:sp modelId="{E67E6515-E924-4762-A631-E2814ECAD3B2}">
      <dsp:nvSpPr>
        <dsp:cNvPr id="0" name=""/>
        <dsp:cNvSpPr/>
      </dsp:nvSpPr>
      <dsp:spPr>
        <a:xfrm>
          <a:off x="940939" y="446427"/>
          <a:ext cx="3063237" cy="3063237"/>
        </a:xfrm>
        <a:prstGeom prst="blockArc">
          <a:avLst>
            <a:gd name="adj1" fmla="val 1800000"/>
            <a:gd name="adj2" fmla="val 5400000"/>
            <a:gd name="adj3" fmla="val 4505"/>
          </a:avLst>
        </a:prstGeom>
        <a:solidFill>
          <a:schemeClr val="accent6"/>
        </a:solidFill>
        <a:ln w="15875" cap="rnd"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sp>
    <dsp:sp modelId="{22CB3940-637A-4C32-AB7F-CFAD929A59AB}">
      <dsp:nvSpPr>
        <dsp:cNvPr id="0" name=""/>
        <dsp:cNvSpPr/>
      </dsp:nvSpPr>
      <dsp:spPr>
        <a:xfrm>
          <a:off x="940939" y="446427"/>
          <a:ext cx="3063237" cy="3063237"/>
        </a:xfrm>
        <a:prstGeom prst="blockArc">
          <a:avLst>
            <a:gd name="adj1" fmla="val 19800000"/>
            <a:gd name="adj2" fmla="val 1800000"/>
            <a:gd name="adj3" fmla="val 4505"/>
          </a:avLst>
        </a:prstGeom>
        <a:solidFill>
          <a:schemeClr val="accent6"/>
        </a:solidFill>
        <a:ln w="15875" cap="rnd"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sp>
    <dsp:sp modelId="{65DE7562-7D1C-4B0F-8927-12F8E6C5F5AF}">
      <dsp:nvSpPr>
        <dsp:cNvPr id="0" name=""/>
        <dsp:cNvSpPr/>
      </dsp:nvSpPr>
      <dsp:spPr>
        <a:xfrm>
          <a:off x="940939" y="446427"/>
          <a:ext cx="3063237" cy="3063237"/>
        </a:xfrm>
        <a:prstGeom prst="blockArc">
          <a:avLst>
            <a:gd name="adj1" fmla="val 16200000"/>
            <a:gd name="adj2" fmla="val 19800000"/>
            <a:gd name="adj3" fmla="val 4505"/>
          </a:avLst>
        </a:prstGeom>
        <a:solidFill>
          <a:schemeClr val="accent6"/>
        </a:solidFill>
        <a:ln w="15875" cap="rnd"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sp>
    <dsp:sp modelId="{D2BB9C9C-582A-4226-99A2-A6A4B7AD887A}">
      <dsp:nvSpPr>
        <dsp:cNvPr id="0" name=""/>
        <dsp:cNvSpPr/>
      </dsp:nvSpPr>
      <dsp:spPr>
        <a:xfrm>
          <a:off x="1788016" y="1293504"/>
          <a:ext cx="1369082" cy="1369082"/>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a:t>Mental Illness</a:t>
          </a:r>
        </a:p>
      </dsp:txBody>
      <dsp:txXfrm>
        <a:off x="1988513" y="1494001"/>
        <a:ext cx="968088" cy="968088"/>
      </dsp:txXfrm>
    </dsp:sp>
    <dsp:sp modelId="{0B9D5D8D-AE9B-4E3C-8081-7E5A4C702F02}">
      <dsp:nvSpPr>
        <dsp:cNvPr id="0" name=""/>
        <dsp:cNvSpPr/>
      </dsp:nvSpPr>
      <dsp:spPr>
        <a:xfrm>
          <a:off x="1993379" y="1749"/>
          <a:ext cx="958357" cy="958357"/>
        </a:xfrm>
        <a:prstGeom prst="ellipse">
          <a:avLst/>
        </a:prstGeom>
        <a:solidFill>
          <a:schemeClr val="accent6"/>
        </a:solidFill>
        <a:ln w="15875" cap="rnd" cmpd="sng" algn="ctr">
          <a:solidFill>
            <a:schemeClr val="bg1"/>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a:t>More than One</a:t>
          </a:r>
        </a:p>
      </dsp:txBody>
      <dsp:txXfrm>
        <a:off x="2133727" y="142097"/>
        <a:ext cx="677661" cy="677661"/>
      </dsp:txXfrm>
    </dsp:sp>
    <dsp:sp modelId="{1C226D9E-C8BD-43C0-B5A7-66592C02513E}">
      <dsp:nvSpPr>
        <dsp:cNvPr id="0" name=""/>
        <dsp:cNvSpPr/>
      </dsp:nvSpPr>
      <dsp:spPr>
        <a:xfrm>
          <a:off x="3289921" y="750308"/>
          <a:ext cx="958357" cy="958357"/>
        </a:xfrm>
        <a:prstGeom prst="ellipse">
          <a:avLst/>
        </a:prstGeom>
        <a:solidFill>
          <a:schemeClr val="accent6"/>
        </a:solidFill>
        <a:ln w="15875" cap="rnd" cmpd="sng" algn="ctr">
          <a:solidFill>
            <a:schemeClr val="bg1"/>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a:t>Alcohol or Drugs</a:t>
          </a:r>
        </a:p>
      </dsp:txBody>
      <dsp:txXfrm>
        <a:off x="3430269" y="890656"/>
        <a:ext cx="677661" cy="677661"/>
      </dsp:txXfrm>
    </dsp:sp>
    <dsp:sp modelId="{866A5A28-64BC-42B8-A00E-6FFBD4B9D3AE}">
      <dsp:nvSpPr>
        <dsp:cNvPr id="0" name=""/>
        <dsp:cNvSpPr/>
      </dsp:nvSpPr>
      <dsp:spPr>
        <a:xfrm>
          <a:off x="3289921" y="2247426"/>
          <a:ext cx="958357" cy="958357"/>
        </a:xfrm>
        <a:prstGeom prst="ellipse">
          <a:avLst/>
        </a:prstGeom>
        <a:solidFill>
          <a:schemeClr val="accent6"/>
        </a:solidFill>
        <a:ln w="15875" cap="rnd" cmpd="sng" algn="ctr">
          <a:solidFill>
            <a:schemeClr val="bg1"/>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a:t>Anger</a:t>
          </a:r>
        </a:p>
      </dsp:txBody>
      <dsp:txXfrm>
        <a:off x="3430269" y="2387774"/>
        <a:ext cx="677661" cy="677661"/>
      </dsp:txXfrm>
    </dsp:sp>
    <dsp:sp modelId="{B3F8C3C3-65FB-486F-82C0-A8478B7022B9}">
      <dsp:nvSpPr>
        <dsp:cNvPr id="0" name=""/>
        <dsp:cNvSpPr/>
      </dsp:nvSpPr>
      <dsp:spPr>
        <a:xfrm>
          <a:off x="1993379" y="2995984"/>
          <a:ext cx="958357" cy="958357"/>
        </a:xfrm>
        <a:prstGeom prst="ellipse">
          <a:avLst/>
        </a:prstGeom>
        <a:solidFill>
          <a:schemeClr val="accent6"/>
        </a:solidFill>
        <a:ln w="15875" cap="rnd" cmpd="sng" algn="ctr">
          <a:solidFill>
            <a:schemeClr val="bg1"/>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a:t>Shame</a:t>
          </a:r>
        </a:p>
      </dsp:txBody>
      <dsp:txXfrm>
        <a:off x="2133727" y="3136332"/>
        <a:ext cx="677661" cy="677661"/>
      </dsp:txXfrm>
    </dsp:sp>
    <dsp:sp modelId="{97C36909-378F-4F3D-BC4C-1C35F73DDCE2}">
      <dsp:nvSpPr>
        <dsp:cNvPr id="0" name=""/>
        <dsp:cNvSpPr/>
      </dsp:nvSpPr>
      <dsp:spPr>
        <a:xfrm>
          <a:off x="696837" y="2247426"/>
          <a:ext cx="958357" cy="958357"/>
        </a:xfrm>
        <a:prstGeom prst="ellipse">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a:t>Decision Making</a:t>
          </a:r>
        </a:p>
      </dsp:txBody>
      <dsp:txXfrm>
        <a:off x="837185" y="2387774"/>
        <a:ext cx="677661" cy="677661"/>
      </dsp:txXfrm>
    </dsp:sp>
    <dsp:sp modelId="{BD70ED4D-4D56-4D72-B939-288D90DCDE44}">
      <dsp:nvSpPr>
        <dsp:cNvPr id="0" name=""/>
        <dsp:cNvSpPr/>
      </dsp:nvSpPr>
      <dsp:spPr>
        <a:xfrm>
          <a:off x="696837" y="750308"/>
          <a:ext cx="958357" cy="958357"/>
        </a:xfrm>
        <a:prstGeom prst="ellipse">
          <a:avLst/>
        </a:prstGeom>
        <a:solidFill>
          <a:schemeClr val="accent6"/>
        </a:solidFill>
        <a:ln w="22225" cap="rnd" cmpd="sng" algn="ctr">
          <a:solidFill>
            <a:schemeClr val="lt1"/>
          </a:solidFill>
          <a:prstDash val="solid"/>
        </a:ln>
        <a:effectLst/>
      </dsp:spPr>
      <dsp:style>
        <a:lnRef idx="3">
          <a:schemeClr val="lt1"/>
        </a:lnRef>
        <a:fillRef idx="1">
          <a:schemeClr val="accent6"/>
        </a:fillRef>
        <a:effectRef idx="1">
          <a:schemeClr val="accent6"/>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a:t>Prescribed Medication</a:t>
          </a:r>
        </a:p>
      </dsp:txBody>
      <dsp:txXfrm>
        <a:off x="837185" y="890656"/>
        <a:ext cx="677661" cy="6776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75A3FA-1135-4977-A1D5-7C4CDC0C26A7}">
      <dsp:nvSpPr>
        <dsp:cNvPr id="0" name=""/>
        <dsp:cNvSpPr/>
      </dsp:nvSpPr>
      <dsp:spPr>
        <a:xfrm rot="5400000">
          <a:off x="5056023" y="-2199982"/>
          <a:ext cx="456798" cy="4973573"/>
        </a:xfrm>
        <a:prstGeom prst="round2Same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latin typeface="Arial" panose="020B0604020202020204" pitchFamily="34" charset="0"/>
              <a:cs typeface="Arial" panose="020B0604020202020204" pitchFamily="34" charset="0"/>
            </a:rPr>
            <a:t>25% of adults will experience a mental illness each year.</a:t>
          </a:r>
        </a:p>
      </dsp:txBody>
      <dsp:txXfrm rot="-5400000">
        <a:off x="2797636" y="80704"/>
        <a:ext cx="4951274" cy="412200"/>
      </dsp:txXfrm>
    </dsp:sp>
    <dsp:sp modelId="{15CE18B1-9697-4B9A-A7FA-C08CF589D7F5}">
      <dsp:nvSpPr>
        <dsp:cNvPr id="0" name=""/>
        <dsp:cNvSpPr/>
      </dsp:nvSpPr>
      <dsp:spPr>
        <a:xfrm>
          <a:off x="0" y="1305"/>
          <a:ext cx="2797635" cy="570997"/>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n-US" sz="3000" kern="1200" dirty="0">
              <a:latin typeface="Arial" panose="020B0604020202020204" pitchFamily="34" charset="0"/>
              <a:cs typeface="Arial" panose="020B0604020202020204" pitchFamily="34" charset="0"/>
            </a:rPr>
            <a:t>25%</a:t>
          </a:r>
        </a:p>
      </dsp:txBody>
      <dsp:txXfrm>
        <a:off x="27874" y="29179"/>
        <a:ext cx="2741887" cy="515249"/>
      </dsp:txXfrm>
    </dsp:sp>
    <dsp:sp modelId="{F2F9DA23-0E4B-49E6-AD21-FE3A63FF5211}">
      <dsp:nvSpPr>
        <dsp:cNvPr id="0" name=""/>
        <dsp:cNvSpPr/>
      </dsp:nvSpPr>
      <dsp:spPr>
        <a:xfrm rot="5400000">
          <a:off x="5056023" y="-1600434"/>
          <a:ext cx="456798" cy="4973573"/>
        </a:xfrm>
        <a:prstGeom prst="round2Same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latin typeface="Arial" panose="020B0604020202020204" pitchFamily="34" charset="0"/>
              <a:cs typeface="Arial" panose="020B0604020202020204" pitchFamily="34" charset="0"/>
            </a:rPr>
            <a:t>Anxiety disorders and depression are the two most common illnesses.</a:t>
          </a:r>
        </a:p>
      </dsp:txBody>
      <dsp:txXfrm rot="-5400000">
        <a:off x="2797636" y="680252"/>
        <a:ext cx="4951274" cy="412200"/>
      </dsp:txXfrm>
    </dsp:sp>
    <dsp:sp modelId="{E1582155-8E87-475C-8263-10EBB385927B}">
      <dsp:nvSpPr>
        <dsp:cNvPr id="0" name=""/>
        <dsp:cNvSpPr/>
      </dsp:nvSpPr>
      <dsp:spPr>
        <a:xfrm>
          <a:off x="0" y="600853"/>
          <a:ext cx="2797635" cy="570997"/>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n-US" sz="3000" kern="1200" dirty="0">
              <a:latin typeface="Arial" panose="020B0604020202020204" pitchFamily="34" charset="0"/>
              <a:cs typeface="Arial" panose="020B0604020202020204" pitchFamily="34" charset="0"/>
            </a:rPr>
            <a:t>2</a:t>
          </a:r>
        </a:p>
      </dsp:txBody>
      <dsp:txXfrm>
        <a:off x="27874" y="628727"/>
        <a:ext cx="2741887" cy="515249"/>
      </dsp:txXfrm>
    </dsp:sp>
    <dsp:sp modelId="{A35F6051-8ECB-434D-A2D5-84BFAE990F10}">
      <dsp:nvSpPr>
        <dsp:cNvPr id="0" name=""/>
        <dsp:cNvSpPr/>
      </dsp:nvSpPr>
      <dsp:spPr>
        <a:xfrm rot="5400000">
          <a:off x="5056023" y="-1000886"/>
          <a:ext cx="456798" cy="4973573"/>
        </a:xfrm>
        <a:prstGeom prst="round2Same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latin typeface="Arial" panose="020B0604020202020204" pitchFamily="34" charset="0"/>
              <a:cs typeface="Arial" panose="020B0604020202020204" pitchFamily="34" charset="0"/>
            </a:rPr>
            <a:t>10% of adults are addicted to alcohol and/or drugs.</a:t>
          </a:r>
          <a:r>
            <a:rPr lang="en-US" sz="1300" kern="1200" dirty="0"/>
            <a:t>	</a:t>
          </a:r>
        </a:p>
      </dsp:txBody>
      <dsp:txXfrm rot="-5400000">
        <a:off x="2797636" y="1279800"/>
        <a:ext cx="4951274" cy="412200"/>
      </dsp:txXfrm>
    </dsp:sp>
    <dsp:sp modelId="{9EBF829D-78C9-41A1-AC4A-AD6A320CBB0E}">
      <dsp:nvSpPr>
        <dsp:cNvPr id="0" name=""/>
        <dsp:cNvSpPr/>
      </dsp:nvSpPr>
      <dsp:spPr>
        <a:xfrm>
          <a:off x="0" y="1200401"/>
          <a:ext cx="2797635" cy="570997"/>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n-US" sz="3000" kern="1200" dirty="0">
              <a:latin typeface="Arial" panose="020B0604020202020204" pitchFamily="34" charset="0"/>
              <a:cs typeface="Arial" panose="020B0604020202020204" pitchFamily="34" charset="0"/>
            </a:rPr>
            <a:t>10%</a:t>
          </a:r>
        </a:p>
      </dsp:txBody>
      <dsp:txXfrm>
        <a:off x="27874" y="1228275"/>
        <a:ext cx="2741887" cy="515249"/>
      </dsp:txXfrm>
    </dsp:sp>
    <dsp:sp modelId="{4A341234-2697-4988-8F9E-F81BA7EC2430}">
      <dsp:nvSpPr>
        <dsp:cNvPr id="0" name=""/>
        <dsp:cNvSpPr/>
      </dsp:nvSpPr>
      <dsp:spPr>
        <a:xfrm rot="5400000">
          <a:off x="5056023" y="-401339"/>
          <a:ext cx="456798" cy="4973573"/>
        </a:xfrm>
        <a:prstGeom prst="round2Same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latin typeface="Arial" panose="020B0604020202020204" pitchFamily="34" charset="0"/>
              <a:cs typeface="Arial" panose="020B0604020202020204" pitchFamily="34" charset="0"/>
            </a:rPr>
            <a:t>Approximately 60 percent of the adults with a mental illness did not receive any mental health services during the previous year.</a:t>
          </a:r>
        </a:p>
      </dsp:txBody>
      <dsp:txXfrm rot="-5400000">
        <a:off x="2797636" y="1879347"/>
        <a:ext cx="4951274" cy="412200"/>
      </dsp:txXfrm>
    </dsp:sp>
    <dsp:sp modelId="{2011BAC7-5266-4DBB-9388-5D30A3B2BC32}">
      <dsp:nvSpPr>
        <dsp:cNvPr id="0" name=""/>
        <dsp:cNvSpPr/>
      </dsp:nvSpPr>
      <dsp:spPr>
        <a:xfrm>
          <a:off x="0" y="1799948"/>
          <a:ext cx="2797635" cy="570997"/>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n-US" sz="3000" kern="1200" dirty="0">
              <a:latin typeface="Arial" panose="020B0604020202020204" pitchFamily="34" charset="0"/>
              <a:cs typeface="Arial" panose="020B0604020202020204" pitchFamily="34" charset="0"/>
            </a:rPr>
            <a:t>60%</a:t>
          </a:r>
        </a:p>
      </dsp:txBody>
      <dsp:txXfrm>
        <a:off x="27874" y="1827822"/>
        <a:ext cx="2741887" cy="515249"/>
      </dsp:txXfrm>
    </dsp:sp>
    <dsp:sp modelId="{ACA298E2-420E-4C58-90EF-8A5A03141375}">
      <dsp:nvSpPr>
        <dsp:cNvPr id="0" name=""/>
        <dsp:cNvSpPr/>
      </dsp:nvSpPr>
      <dsp:spPr>
        <a:xfrm rot="5400000">
          <a:off x="5056023" y="198208"/>
          <a:ext cx="456798" cy="4973573"/>
        </a:xfrm>
        <a:prstGeom prst="round2Same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latin typeface="Arial" panose="020B0604020202020204" pitchFamily="34" charset="0"/>
              <a:cs typeface="Arial" panose="020B0604020202020204" pitchFamily="34" charset="0"/>
            </a:rPr>
            <a:t>It is common to experience more than one illness</a:t>
          </a:r>
        </a:p>
      </dsp:txBody>
      <dsp:txXfrm rot="-5400000">
        <a:off x="2797636" y="2478895"/>
        <a:ext cx="4951274" cy="412200"/>
      </dsp:txXfrm>
    </dsp:sp>
    <dsp:sp modelId="{EC119811-345E-4A60-A8EC-30B18115EC56}">
      <dsp:nvSpPr>
        <dsp:cNvPr id="0" name=""/>
        <dsp:cNvSpPr/>
      </dsp:nvSpPr>
      <dsp:spPr>
        <a:xfrm>
          <a:off x="0" y="2399496"/>
          <a:ext cx="2797635" cy="570997"/>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n-US" sz="3000" kern="1200" dirty="0">
              <a:latin typeface="Arial" panose="020B0604020202020204" pitchFamily="34" charset="0"/>
              <a:cs typeface="Arial" panose="020B0604020202020204" pitchFamily="34" charset="0"/>
            </a:rPr>
            <a:t>1 or more</a:t>
          </a:r>
        </a:p>
      </dsp:txBody>
      <dsp:txXfrm>
        <a:off x="27874" y="2427370"/>
        <a:ext cx="2741887" cy="5152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F9DA23-0E4B-49E6-AD21-FE3A63FF5211}">
      <dsp:nvSpPr>
        <dsp:cNvPr id="0" name=""/>
        <dsp:cNvSpPr/>
      </dsp:nvSpPr>
      <dsp:spPr>
        <a:xfrm rot="5400000">
          <a:off x="5060415" y="-2205497"/>
          <a:ext cx="448013" cy="4973573"/>
        </a:xfrm>
        <a:prstGeom prst="round2Same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latin typeface="Arial" panose="020B0604020202020204" pitchFamily="34" charset="0"/>
              <a:cs typeface="Arial" panose="020B0604020202020204" pitchFamily="34" charset="0"/>
            </a:rPr>
            <a:t>There were 42,773 suicides in the United States in 2014.</a:t>
          </a:r>
        </a:p>
      </dsp:txBody>
      <dsp:txXfrm rot="-5400000">
        <a:off x="2797635" y="79153"/>
        <a:ext cx="4951703" cy="404273"/>
      </dsp:txXfrm>
    </dsp:sp>
    <dsp:sp modelId="{E1582155-8E87-475C-8263-10EBB385927B}">
      <dsp:nvSpPr>
        <dsp:cNvPr id="0" name=""/>
        <dsp:cNvSpPr/>
      </dsp:nvSpPr>
      <dsp:spPr>
        <a:xfrm>
          <a:off x="0" y="1280"/>
          <a:ext cx="2797635" cy="560016"/>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a:latin typeface="Arial" panose="020B0604020202020204" pitchFamily="34" charset="0"/>
              <a:cs typeface="Arial" panose="020B0604020202020204" pitchFamily="34" charset="0"/>
            </a:rPr>
            <a:t>42,773</a:t>
          </a:r>
        </a:p>
      </dsp:txBody>
      <dsp:txXfrm>
        <a:off x="27338" y="28618"/>
        <a:ext cx="2742959" cy="505340"/>
      </dsp:txXfrm>
    </dsp:sp>
    <dsp:sp modelId="{A35F6051-8ECB-434D-A2D5-84BFAE990F10}">
      <dsp:nvSpPr>
        <dsp:cNvPr id="0" name=""/>
        <dsp:cNvSpPr/>
      </dsp:nvSpPr>
      <dsp:spPr>
        <a:xfrm rot="5400000">
          <a:off x="5060415" y="-1617479"/>
          <a:ext cx="448013" cy="4973573"/>
        </a:xfrm>
        <a:prstGeom prst="round2Same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latin typeface="Arial" panose="020B0604020202020204" pitchFamily="34" charset="0"/>
              <a:cs typeface="Arial" panose="020B0604020202020204" pitchFamily="34" charset="0"/>
            </a:rPr>
            <a:t>Suicide attempts each year in the United States.</a:t>
          </a:r>
        </a:p>
      </dsp:txBody>
      <dsp:txXfrm rot="-5400000">
        <a:off x="2797635" y="667171"/>
        <a:ext cx="4951703" cy="404273"/>
      </dsp:txXfrm>
    </dsp:sp>
    <dsp:sp modelId="{9EBF829D-78C9-41A1-AC4A-AD6A320CBB0E}">
      <dsp:nvSpPr>
        <dsp:cNvPr id="0" name=""/>
        <dsp:cNvSpPr/>
      </dsp:nvSpPr>
      <dsp:spPr>
        <a:xfrm>
          <a:off x="0" y="589298"/>
          <a:ext cx="2797635" cy="560016"/>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a:latin typeface="Arial" panose="020B0604020202020204" pitchFamily="34" charset="0"/>
              <a:cs typeface="Arial" panose="020B0604020202020204" pitchFamily="34" charset="0"/>
            </a:rPr>
            <a:t>1 Million</a:t>
          </a:r>
        </a:p>
      </dsp:txBody>
      <dsp:txXfrm>
        <a:off x="27338" y="616636"/>
        <a:ext cx="2742959" cy="505340"/>
      </dsp:txXfrm>
    </dsp:sp>
    <dsp:sp modelId="{A25B2C3D-DD99-47E8-B62C-7F581BF2CD99}">
      <dsp:nvSpPr>
        <dsp:cNvPr id="0" name=""/>
        <dsp:cNvSpPr/>
      </dsp:nvSpPr>
      <dsp:spPr>
        <a:xfrm rot="5400000">
          <a:off x="5060415" y="-1029461"/>
          <a:ext cx="448013" cy="4973573"/>
        </a:xfrm>
        <a:prstGeom prst="round2Same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latin typeface="Arial" panose="020B0604020202020204" pitchFamily="34" charset="0"/>
              <a:cs typeface="Arial" panose="020B0604020202020204" pitchFamily="34" charset="0"/>
            </a:rPr>
            <a:t>The suicide rate in 2012 for the construction industry was 53.3 per 100,000.  This rate is 4 times the national average.</a:t>
          </a:r>
        </a:p>
      </dsp:txBody>
      <dsp:txXfrm rot="-5400000">
        <a:off x="2797635" y="1255189"/>
        <a:ext cx="4951703" cy="404273"/>
      </dsp:txXfrm>
    </dsp:sp>
    <dsp:sp modelId="{42518307-4A37-482C-B833-66BF7087652F}">
      <dsp:nvSpPr>
        <dsp:cNvPr id="0" name=""/>
        <dsp:cNvSpPr/>
      </dsp:nvSpPr>
      <dsp:spPr>
        <a:xfrm>
          <a:off x="0" y="1177316"/>
          <a:ext cx="2797635" cy="560016"/>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a:t> 4X</a:t>
          </a:r>
        </a:p>
      </dsp:txBody>
      <dsp:txXfrm>
        <a:off x="27338" y="1204654"/>
        <a:ext cx="2742959" cy="505340"/>
      </dsp:txXfrm>
    </dsp:sp>
    <dsp:sp modelId="{E9BBAF0C-7F86-4495-9B9E-D4B81EB57215}">
      <dsp:nvSpPr>
        <dsp:cNvPr id="0" name=""/>
        <dsp:cNvSpPr/>
      </dsp:nvSpPr>
      <dsp:spPr>
        <a:xfrm rot="5400000">
          <a:off x="5060415" y="-441444"/>
          <a:ext cx="448013" cy="4973573"/>
        </a:xfrm>
        <a:prstGeom prst="round2Same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latin typeface="Arial" panose="020B0604020202020204" pitchFamily="34" charset="0"/>
              <a:cs typeface="Arial" panose="020B0604020202020204" pitchFamily="34" charset="0"/>
            </a:rPr>
            <a:t>Suicide is usually a solo event.</a:t>
          </a:r>
        </a:p>
        <a:p>
          <a:pPr marL="114300" lvl="1" indent="-114300" algn="l" defTabSz="533400">
            <a:lnSpc>
              <a:spcPct val="90000"/>
            </a:lnSpc>
            <a:spcBef>
              <a:spcPct val="0"/>
            </a:spcBef>
            <a:spcAft>
              <a:spcPct val="15000"/>
            </a:spcAft>
            <a:buChar char="••"/>
          </a:pPr>
          <a:r>
            <a:rPr lang="en-US" sz="1200" kern="1200" dirty="0">
              <a:latin typeface="Arial" panose="020B0604020202020204" pitchFamily="34" charset="0"/>
              <a:cs typeface="Arial" panose="020B0604020202020204" pitchFamily="34" charset="0"/>
            </a:rPr>
            <a:t>They want to end the pain.</a:t>
          </a:r>
        </a:p>
      </dsp:txBody>
      <dsp:txXfrm rot="-5400000">
        <a:off x="2797635" y="1843206"/>
        <a:ext cx="4951703" cy="404273"/>
      </dsp:txXfrm>
    </dsp:sp>
    <dsp:sp modelId="{8F333175-D611-4899-91E3-138A701B5794}">
      <dsp:nvSpPr>
        <dsp:cNvPr id="0" name=""/>
        <dsp:cNvSpPr/>
      </dsp:nvSpPr>
      <dsp:spPr>
        <a:xfrm>
          <a:off x="0" y="1734342"/>
          <a:ext cx="2797635" cy="560016"/>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a:latin typeface="Arial" panose="020B0604020202020204" pitchFamily="34" charset="0"/>
              <a:cs typeface="Arial" panose="020B0604020202020204" pitchFamily="34" charset="0"/>
            </a:rPr>
            <a:t>Alone</a:t>
          </a:r>
        </a:p>
      </dsp:txBody>
      <dsp:txXfrm>
        <a:off x="27338" y="1761680"/>
        <a:ext cx="2742959" cy="505340"/>
      </dsp:txXfrm>
    </dsp:sp>
    <dsp:sp modelId="{44E65EF4-1088-40EC-853D-797AB1A9E1EE}">
      <dsp:nvSpPr>
        <dsp:cNvPr id="0" name=""/>
        <dsp:cNvSpPr/>
      </dsp:nvSpPr>
      <dsp:spPr>
        <a:xfrm rot="5400000">
          <a:off x="5060415" y="146573"/>
          <a:ext cx="448013" cy="4973573"/>
        </a:xfrm>
        <a:prstGeom prst="round2Same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latin typeface="Arial" panose="020B0604020202020204" pitchFamily="34" charset="0"/>
              <a:cs typeface="Arial" panose="020B0604020202020204" pitchFamily="34" charset="0"/>
            </a:rPr>
            <a:t>Suicide </a:t>
          </a:r>
          <a:r>
            <a:rPr lang="en-US" sz="1200" u="sng" kern="1200" dirty="0">
              <a:latin typeface="Arial" panose="020B0604020202020204" pitchFamily="34" charset="0"/>
              <a:cs typeface="Arial" panose="020B0604020202020204" pitchFamily="34" charset="0"/>
            </a:rPr>
            <a:t>IS</a:t>
          </a:r>
          <a:r>
            <a:rPr lang="en-US" sz="1200" kern="1200" dirty="0">
              <a:latin typeface="Arial" panose="020B0604020202020204" pitchFamily="34" charset="0"/>
              <a:cs typeface="Arial" panose="020B0604020202020204" pitchFamily="34" charset="0"/>
            </a:rPr>
            <a:t> preventable.</a:t>
          </a:r>
        </a:p>
      </dsp:txBody>
      <dsp:txXfrm rot="-5400000">
        <a:off x="2797635" y="2431223"/>
        <a:ext cx="4951703" cy="404273"/>
      </dsp:txXfrm>
    </dsp:sp>
    <dsp:sp modelId="{A4BA4983-5CEC-4CF2-8041-BA0F9108CDDB}">
      <dsp:nvSpPr>
        <dsp:cNvPr id="0" name=""/>
        <dsp:cNvSpPr/>
      </dsp:nvSpPr>
      <dsp:spPr>
        <a:xfrm>
          <a:off x="0" y="2353352"/>
          <a:ext cx="2797635" cy="560016"/>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a:latin typeface="Arial" panose="020B0604020202020204" pitchFamily="34" charset="0"/>
              <a:cs typeface="Arial" panose="020B0604020202020204" pitchFamily="34" charset="0"/>
            </a:rPr>
            <a:t>Preventable</a:t>
          </a:r>
        </a:p>
      </dsp:txBody>
      <dsp:txXfrm>
        <a:off x="27338" y="2380690"/>
        <a:ext cx="2742959" cy="5053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FCB13E-06B7-4356-9EBA-28FF8C9C641B}">
      <dsp:nvSpPr>
        <dsp:cNvPr id="0" name=""/>
        <dsp:cNvSpPr/>
      </dsp:nvSpPr>
      <dsp:spPr>
        <a:xfrm>
          <a:off x="0" y="0"/>
          <a:ext cx="5762003" cy="2063054"/>
        </a:xfrm>
        <a:prstGeom prst="roundRect">
          <a:avLst/>
        </a:prstGeom>
        <a:solidFill>
          <a:schemeClr val="accent2">
            <a:lumMod val="50000"/>
          </a:schemeClr>
        </a:solid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a:solidFill>
                <a:schemeClr val="bg1"/>
              </a:solidFill>
            </a:rPr>
            <a:t>You Can’t Fix Your Mental Health With Duct Tape</a:t>
          </a:r>
        </a:p>
        <a:p>
          <a:pPr lvl="0" algn="ctr" defTabSz="1422400">
            <a:lnSpc>
              <a:spcPct val="90000"/>
            </a:lnSpc>
            <a:spcBef>
              <a:spcPct val="0"/>
            </a:spcBef>
            <a:spcAft>
              <a:spcPct val="35000"/>
            </a:spcAft>
          </a:pPr>
          <a:r>
            <a:rPr lang="en-US" sz="2400" b="1" kern="1200" dirty="0">
              <a:solidFill>
                <a:schemeClr val="bg1"/>
              </a:solidFill>
            </a:rPr>
            <a:t>Suicide Prevention in the Construction Field</a:t>
          </a:r>
        </a:p>
      </dsp:txBody>
      <dsp:txXfrm>
        <a:off x="100710" y="100710"/>
        <a:ext cx="5560583" cy="186163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DADC71-215A-4A96-B4C5-91633191FAD3}">
      <dsp:nvSpPr>
        <dsp:cNvPr id="0" name=""/>
        <dsp:cNvSpPr/>
      </dsp:nvSpPr>
      <dsp:spPr>
        <a:xfrm>
          <a:off x="856766" y="343063"/>
          <a:ext cx="1713532" cy="1713532"/>
        </a:xfrm>
        <a:prstGeom prst="triangl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kern="1200" baseline="0" dirty="0" smtClean="0">
              <a:solidFill>
                <a:schemeClr val="bg1"/>
              </a:solidFill>
            </a:rPr>
            <a:t>Upset/</a:t>
          </a:r>
        </a:p>
        <a:p>
          <a:pPr lvl="0" algn="ctr" defTabSz="533400">
            <a:lnSpc>
              <a:spcPct val="90000"/>
            </a:lnSpc>
            <a:spcBef>
              <a:spcPct val="0"/>
            </a:spcBef>
            <a:spcAft>
              <a:spcPct val="35000"/>
            </a:spcAft>
          </a:pPr>
          <a:r>
            <a:rPr lang="en-US" sz="1200" b="0" kern="1200" baseline="0" dirty="0" smtClean="0">
              <a:solidFill>
                <a:schemeClr val="bg1"/>
              </a:solidFill>
            </a:rPr>
            <a:t>Distraught</a:t>
          </a:r>
          <a:endParaRPr lang="en-US" sz="1200" b="0" kern="1200" baseline="0" dirty="0">
            <a:solidFill>
              <a:schemeClr val="bg1"/>
            </a:solidFill>
          </a:endParaRPr>
        </a:p>
      </dsp:txBody>
      <dsp:txXfrm>
        <a:off x="1285149" y="1199829"/>
        <a:ext cx="856766" cy="856766"/>
      </dsp:txXfrm>
    </dsp:sp>
    <dsp:sp modelId="{99FD859C-9D7F-4FD0-B1CD-0B414B1E3013}">
      <dsp:nvSpPr>
        <dsp:cNvPr id="0" name=""/>
        <dsp:cNvSpPr/>
      </dsp:nvSpPr>
      <dsp:spPr>
        <a:xfrm>
          <a:off x="0" y="2051112"/>
          <a:ext cx="1713532" cy="1713532"/>
        </a:xfrm>
        <a:prstGeom prst="triangl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solidFill>
            </a:rPr>
            <a:t>Alcohol</a:t>
          </a:r>
          <a:endParaRPr lang="en-US" sz="1200" kern="1200" dirty="0">
            <a:solidFill>
              <a:schemeClr val="bg1"/>
            </a:solidFill>
          </a:endParaRPr>
        </a:p>
      </dsp:txBody>
      <dsp:txXfrm>
        <a:off x="428383" y="2907878"/>
        <a:ext cx="856766" cy="856766"/>
      </dsp:txXfrm>
    </dsp:sp>
    <dsp:sp modelId="{13B06750-1569-4E44-B929-A76892D0E6A1}">
      <dsp:nvSpPr>
        <dsp:cNvPr id="0" name=""/>
        <dsp:cNvSpPr/>
      </dsp:nvSpPr>
      <dsp:spPr>
        <a:xfrm rot="10800000">
          <a:off x="864460" y="2052432"/>
          <a:ext cx="1713532" cy="1713532"/>
        </a:xfrm>
        <a:prstGeom prst="triangle">
          <a:avLst/>
        </a:prstGeom>
        <a:solidFill>
          <a:srgbClr val="C00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baseline="0" dirty="0" smtClean="0">
              <a:solidFill>
                <a:schemeClr val="bg1"/>
              </a:solidFill>
            </a:rPr>
            <a:t>Lethal Triad</a:t>
          </a:r>
          <a:endParaRPr lang="en-US" sz="1900" b="1" kern="1200" baseline="0" dirty="0">
            <a:solidFill>
              <a:schemeClr val="bg1"/>
            </a:solidFill>
          </a:endParaRPr>
        </a:p>
      </dsp:txBody>
      <dsp:txXfrm rot="10800000">
        <a:off x="1292843" y="2052432"/>
        <a:ext cx="856766" cy="856766"/>
      </dsp:txXfrm>
    </dsp:sp>
    <dsp:sp modelId="{A8A2AE26-B09B-4EB1-B53A-777CE6AF2D4C}">
      <dsp:nvSpPr>
        <dsp:cNvPr id="0" name=""/>
        <dsp:cNvSpPr/>
      </dsp:nvSpPr>
      <dsp:spPr>
        <a:xfrm>
          <a:off x="1713532" y="2059354"/>
          <a:ext cx="1713532" cy="1713532"/>
        </a:xfrm>
        <a:prstGeom prst="triangl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solidFill>
            </a:rPr>
            <a:t>Firearm</a:t>
          </a:r>
          <a:endParaRPr lang="en-US" sz="1200" kern="1200" dirty="0">
            <a:solidFill>
              <a:schemeClr val="bg1"/>
            </a:solidFill>
          </a:endParaRPr>
        </a:p>
      </dsp:txBody>
      <dsp:txXfrm>
        <a:off x="2141915" y="2916120"/>
        <a:ext cx="856766" cy="856766"/>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8A7583-AC7F-463A-9CF7-29A5EF4A66B7}" type="datetimeFigureOut">
              <a:rPr lang="en-US" smtClean="0"/>
              <a:t>4/26/2017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C6F824-01D1-4E25-8B22-97B1C6608038}" type="slidenum">
              <a:rPr lang="en-US" smtClean="0"/>
              <a:t>‹#›</a:t>
            </a:fld>
            <a:endParaRPr lang="en-US"/>
          </a:p>
        </p:txBody>
      </p:sp>
    </p:spTree>
    <p:extLst>
      <p:ext uri="{BB962C8B-B14F-4D97-AF65-F5344CB8AC3E}">
        <p14:creationId xmlns:p14="http://schemas.microsoft.com/office/powerpoint/2010/main" val="3186808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cdc.gov/ViolencePrevention/pdf/Suicide_Strategic_Direction_Full_Version-a.pdf"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colorado.gov/cs/Satellite/CDPHE-PSD/CBON/1251618784570" TargetMode="External"/><Relationship Id="rId2" Type="http://schemas.openxmlformats.org/officeDocument/2006/relationships/slide" Target="../slides/slide33.xml"/><Relationship Id="rId1" Type="http://schemas.openxmlformats.org/officeDocument/2006/relationships/notesMaster" Target="../notesMasters/notesMaster1.xml"/><Relationship Id="rId5" Type="http://schemas.openxmlformats.org/officeDocument/2006/relationships/hyperlink" Target="http://www.cactusdenver.com/" TargetMode="External"/><Relationship Id="rId4" Type="http://schemas.openxmlformats.org/officeDocument/2006/relationships/hyperlink" Target="http://www.carsonjspencer.org/"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saginawsurvivorsofsuicide.org/"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mentalhealthscreening.org/programs/hmm/toolkit" TargetMode="External"/><Relationship Id="rId2" Type="http://schemas.openxmlformats.org/officeDocument/2006/relationships/slide" Target="../slides/slide44.xml"/><Relationship Id="rId1" Type="http://schemas.openxmlformats.org/officeDocument/2006/relationships/notesMaster" Target="../notesMasters/notesMaster1.xml"/><Relationship Id="rId6" Type="http://schemas.openxmlformats.org/officeDocument/2006/relationships/hyperlink" Target="mailto:healthymenmichigan@mentalhealthscreening.org" TargetMode="External"/><Relationship Id="rId5" Type="http://schemas.openxmlformats.org/officeDocument/2006/relationships/hyperlink" Target="http://www.healthymenmichigan.org/" TargetMode="External"/><Relationship Id="rId4" Type="http://schemas.openxmlformats.org/officeDocument/2006/relationships/hyperlink" Target="shop.mentalhealthscreening.org/collections/healthy-men-michigan"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02438E-18DA-45E6-8199-311EE66DB8CB}"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4179552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dirty="0">
                <a:solidFill>
                  <a:schemeClr val="tx1"/>
                </a:solidFill>
                <a:latin typeface="+mn-lt"/>
              </a:rPr>
              <a:t>Hello</a:t>
            </a:r>
            <a:r>
              <a:rPr lang="en-US" sz="1400" b="0" i="0" baseline="0" dirty="0">
                <a:solidFill>
                  <a:schemeClr val="tx1"/>
                </a:solidFill>
                <a:latin typeface="+mn-lt"/>
              </a:rPr>
              <a:t> and thank you for joining us for this presentation.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tx1"/>
                </a:solidFill>
                <a:effectLst/>
                <a:latin typeface="+mn-lt"/>
                <a:ea typeface="+mn-ea"/>
                <a:cs typeface="+mn-cs"/>
              </a:rPr>
              <a:t>This </a:t>
            </a:r>
            <a:r>
              <a:rPr lang="en-US" sz="1400" b="0" i="0" baseline="0" dirty="0">
                <a:solidFill>
                  <a:schemeClr val="tx1"/>
                </a:solidFill>
                <a:latin typeface="+mn-lt"/>
              </a:rPr>
              <a:t>presentation </a:t>
            </a:r>
            <a:r>
              <a:rPr lang="en-US" sz="1400" kern="1200" dirty="0">
                <a:solidFill>
                  <a:schemeClr val="tx1"/>
                </a:solidFill>
                <a:effectLst/>
                <a:latin typeface="+mn-lt"/>
                <a:ea typeface="+mn-ea"/>
                <a:cs typeface="+mn-cs"/>
              </a:rPr>
              <a:t>will provide an overview of the increasing rates of suicide</a:t>
            </a:r>
            <a:r>
              <a:rPr lang="en-US" sz="1400" kern="1200" baseline="0" dirty="0">
                <a:solidFill>
                  <a:schemeClr val="tx1"/>
                </a:solidFill>
                <a:effectLst/>
                <a:latin typeface="+mn-lt"/>
                <a:ea typeface="+mn-ea"/>
                <a:cs typeface="+mn-cs"/>
              </a:rPr>
              <a:t> among working-aged men, with specific data on those who work in the construction industry, risk and protective factors, and how </a:t>
            </a:r>
            <a:r>
              <a:rPr lang="en-US" sz="1400" kern="1200" dirty="0">
                <a:solidFill>
                  <a:schemeClr val="tx1"/>
                </a:solidFill>
                <a:effectLst/>
                <a:latin typeface="+mn-lt"/>
                <a:ea typeface="+mn-ea"/>
                <a:cs typeface="+mn-cs"/>
              </a:rPr>
              <a:t>online screening programs can be an upstream strategy</a:t>
            </a:r>
            <a:r>
              <a:rPr lang="en-US" sz="1400" kern="1200" baseline="0" dirty="0">
                <a:solidFill>
                  <a:schemeClr val="tx1"/>
                </a:solidFill>
                <a:effectLst/>
                <a:latin typeface="+mn-lt"/>
                <a:ea typeface="+mn-ea"/>
                <a:cs typeface="+mn-cs"/>
              </a:rPr>
              <a:t> that can </a:t>
            </a:r>
            <a:r>
              <a:rPr lang="en-US" sz="1400" kern="1200" dirty="0">
                <a:solidFill>
                  <a:schemeClr val="tx1"/>
                </a:solidFill>
                <a:effectLst/>
                <a:latin typeface="+mn-lt"/>
                <a:ea typeface="+mn-ea"/>
                <a:cs typeface="+mn-cs"/>
              </a:rPr>
              <a:t>help</a:t>
            </a:r>
            <a:r>
              <a:rPr lang="en-US" sz="1400" kern="1200" baseline="0" dirty="0">
                <a:solidFill>
                  <a:schemeClr val="tx1"/>
                </a:solidFill>
                <a:effectLst/>
                <a:latin typeface="+mn-lt"/>
                <a:ea typeface="+mn-ea"/>
                <a:cs typeface="+mn-cs"/>
              </a:rPr>
              <a:t> get out in front of problems to prevent suicide</a:t>
            </a:r>
            <a:r>
              <a:rPr lang="en-US" sz="1400" kern="1200" dirty="0">
                <a:solidFill>
                  <a:schemeClr val="tx1"/>
                </a:solidFill>
                <a:effectLst/>
                <a:latin typeface="+mn-lt"/>
                <a:ea typeface="+mn-ea"/>
                <a:cs typeface="+mn-cs"/>
              </a:rPr>
              <a:t> among the population of men working in the construction industry.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baseline="0" dirty="0">
                <a:solidFill>
                  <a:schemeClr val="tx1"/>
                </a:solidFill>
                <a:latin typeface="+mn-lt"/>
              </a:rPr>
              <a:t>Healthy Men Michigan is an example of a statewide mental health screening and awareness campaign, using online screening and resources to engage and educate about mental health and well-being with a focus on suicide prevention. The Healthy Men Michigan campaign </a:t>
            </a:r>
            <a:r>
              <a:rPr lang="en-US" sz="1400" i="0" kern="1200" dirty="0">
                <a:solidFill>
                  <a:schemeClr val="tx1"/>
                </a:solidFill>
                <a:effectLst/>
                <a:latin typeface="+mn-lt"/>
              </a:rPr>
              <a:t>offers free online mental health screenings, mental health educational information, and mental health resources for men throughout Michigan.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0" kern="1200" dirty="0">
                <a:solidFill>
                  <a:schemeClr val="tx1"/>
                </a:solidFill>
                <a:effectLst/>
                <a:latin typeface="+mn-lt"/>
              </a:rPr>
              <a:t>HealthyMenMichigan.org is open to anyone, but specifically designed to appeal to men and their loved ones.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0" kern="1200" dirty="0">
                <a:solidFill>
                  <a:schemeClr val="tx1"/>
                </a:solidFill>
                <a:effectLst/>
                <a:latin typeface="+mn-lt"/>
              </a:rPr>
              <a:t>Healthy Men Michigan provides immediate results based</a:t>
            </a:r>
            <a:r>
              <a:rPr lang="en-US" sz="1400" i="0" kern="1200" baseline="0" dirty="0">
                <a:solidFill>
                  <a:schemeClr val="tx1"/>
                </a:solidFill>
                <a:effectLst/>
                <a:latin typeface="+mn-lt"/>
              </a:rPr>
              <a:t> on the answers to a brief screen, followed by c</a:t>
            </a:r>
            <a:r>
              <a:rPr lang="en-US" sz="1400" i="0" kern="1200" dirty="0">
                <a:solidFill>
                  <a:schemeClr val="tx1"/>
                </a:solidFill>
                <a:effectLst/>
                <a:latin typeface="+mn-lt"/>
              </a:rPr>
              <a:t>omprehensive local, statewide, and national mental health, substance use, and crisis resources.</a:t>
            </a:r>
            <a:r>
              <a:rPr lang="en-US" sz="1400" i="0" kern="1200" baseline="0" dirty="0">
                <a:solidFill>
                  <a:schemeClr val="tx1"/>
                </a:solidFill>
                <a:effectLst/>
                <a:latin typeface="+mn-lt"/>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tx1"/>
                </a:solidFill>
                <a:effectLst/>
                <a:latin typeface="+mn-lt"/>
                <a:ea typeface="+mn-ea"/>
                <a:cs typeface="+mn-cs"/>
              </a:rPr>
              <a:t>The campaign is part of a larger research effort to evaluate innovative online programs to see what actually works for men to reduce suicidal thoughts and behaviors.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dirty="0">
                <a:latin typeface="+mn-lt"/>
              </a:rPr>
              <a:t>This research is supported by the Cooperative Agreement Number, shown here, funded by the Centers for Disease Control and Prevention. </a:t>
            </a:r>
            <a:endParaRPr lang="en-US" sz="1400" i="0"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39C36FFC-F616-41DF-9600-399E7F310C1E}"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788860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dirty="0">
                <a:latin typeface="+mn-lt"/>
              </a:rPr>
              <a:t>This research is supported by the Cooperative Agreement Number, shown here, funded by the Centers for Disease Control and Prevention. </a:t>
            </a:r>
            <a:endParaRPr lang="en-US" sz="1400" i="0"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39C36FFC-F616-41DF-9600-399E7F310C1E}"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29262676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400" dirty="0"/>
              <a:t>Suicide among middle-aged adults (35-64 years) is the fifth leading cause of death</a:t>
            </a:r>
          </a:p>
          <a:p>
            <a:pPr marL="173336" indent="-173336">
              <a:buFont typeface="Arial" panose="020B0604020202020204" pitchFamily="34" charset="0"/>
              <a:buChar char="•"/>
              <a:defRPr/>
            </a:pPr>
            <a:r>
              <a:rPr lang="en-US" sz="1400" dirty="0"/>
              <a:t>has increased 29% since 2000</a:t>
            </a:r>
          </a:p>
          <a:p>
            <a:pPr>
              <a:defRPr/>
            </a:pPr>
            <a:endParaRPr lang="en-US" sz="1400" dirty="0"/>
          </a:p>
          <a:p>
            <a:pPr>
              <a:defRPr/>
            </a:pPr>
            <a:r>
              <a:rPr lang="en-US" sz="1400" dirty="0"/>
              <a:t>A recent report on suicide among middle-aged men suggested that…</a:t>
            </a:r>
          </a:p>
          <a:p>
            <a:pPr>
              <a:defRPr/>
            </a:pPr>
            <a:endParaRPr lang="en-US" sz="1400" dirty="0"/>
          </a:p>
          <a:p>
            <a:pPr>
              <a:defRPr/>
            </a:pPr>
            <a:r>
              <a:rPr lang="en-US" sz="1400" dirty="0"/>
              <a:t>Most suicide prevention services focus on youth and older adults – not middle aged adults and certainly not men (often white and middle class)</a:t>
            </a:r>
          </a:p>
          <a:p>
            <a:pPr>
              <a:defRPr/>
            </a:pPr>
            <a:endParaRPr lang="en-US" sz="1400" dirty="0"/>
          </a:p>
          <a:p>
            <a:pPr>
              <a:defRPr/>
            </a:pPr>
            <a:r>
              <a:rPr lang="en-US" sz="1400" dirty="0"/>
              <a:t>Without targeted interventions to engage men in assessment and mental health treatment, suicide will continue to increase among men in their middle years.</a:t>
            </a:r>
          </a:p>
          <a:p>
            <a:pPr>
              <a:defRPr/>
            </a:pPr>
            <a:endParaRPr lang="en-US" sz="1400" dirty="0"/>
          </a:p>
          <a:p>
            <a:pPr>
              <a:buNone/>
            </a:pPr>
            <a:r>
              <a:rPr lang="en-US" sz="1400" dirty="0"/>
              <a:t>…“suicide will continue to compromise a significant proportion of the U.S. population for at least the next 25 years” </a:t>
            </a:r>
          </a:p>
          <a:p>
            <a:pPr>
              <a:buNone/>
            </a:pPr>
            <a:endParaRPr lang="en-US" sz="1400" dirty="0"/>
          </a:p>
          <a:p>
            <a:pPr>
              <a:buNone/>
            </a:pPr>
            <a:r>
              <a:rPr lang="en-US" sz="1400" dirty="0"/>
              <a:t>…“reducing the overall suicide rate in the U.S. requires making a substantial reduction in the suicide rate among men 35-64 years of age”. </a:t>
            </a:r>
          </a:p>
          <a:p>
            <a:endParaRPr lang="en-US" sz="1400" dirty="0"/>
          </a:p>
          <a:p>
            <a:pPr>
              <a:defRPr/>
            </a:pPr>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p:txBody>
      </p:sp>
      <p:sp>
        <p:nvSpPr>
          <p:cNvPr id="4" name="Slide Number Placeholder 3"/>
          <p:cNvSpPr>
            <a:spLocks noGrp="1"/>
          </p:cNvSpPr>
          <p:nvPr>
            <p:ph type="sldNum" sz="quarter" idx="10"/>
          </p:nvPr>
        </p:nvSpPr>
        <p:spPr/>
        <p:txBody>
          <a:bodyPr/>
          <a:lstStyle/>
          <a:p>
            <a:pPr defTabSz="914400">
              <a:defRPr/>
            </a:pPr>
            <a:fld id="{39C36FFC-F616-41DF-9600-399E7F310C1E}" type="slidenum">
              <a:rPr lang="en-US" smtClean="0">
                <a:solidFill>
                  <a:prstClr val="black"/>
                </a:solidFill>
              </a:rPr>
              <a:pPr defTabSz="914400">
                <a:defRPr/>
              </a:pPr>
              <a:t>25</a:t>
            </a:fld>
            <a:endParaRPr lang="en-US" dirty="0">
              <a:solidFill>
                <a:prstClr val="black"/>
              </a:solidFill>
            </a:endParaRPr>
          </a:p>
        </p:txBody>
      </p:sp>
    </p:spTree>
    <p:extLst>
      <p:ext uri="{BB962C8B-B14F-4D97-AF65-F5344CB8AC3E}">
        <p14:creationId xmlns:p14="http://schemas.microsoft.com/office/powerpoint/2010/main" val="2334388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a:t>Male depression, a risk factor for suicide, goes undiagnosed 50-65% of the time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dirty="0"/>
          </a:p>
          <a:p>
            <a:pPr>
              <a:buNone/>
            </a:pPr>
            <a:r>
              <a:rPr lang="en-US" sz="1200" dirty="0"/>
              <a:t>Working-aged men are not only at high risk, but also hard to reach to engage in suicide problem identification and help-seeking behavior</a:t>
            </a:r>
          </a:p>
          <a:p>
            <a:pPr>
              <a:buNone/>
            </a:pPr>
            <a:endParaRPr lang="en-US" sz="1200" dirty="0"/>
          </a:p>
          <a:p>
            <a:pPr>
              <a:buNone/>
            </a:pPr>
            <a:r>
              <a:rPr lang="en-US" sz="1200" dirty="0"/>
              <a:t>Prior studies demonstrate that men are generally: </a:t>
            </a:r>
          </a:p>
          <a:p>
            <a:pPr marL="171450" indent="-171450">
              <a:buFont typeface="Arial" panose="020B0604020202020204" pitchFamily="34" charset="0"/>
              <a:buChar char="•"/>
            </a:pPr>
            <a:r>
              <a:rPr lang="en-US" sz="1200" dirty="0"/>
              <a:t>unwilling to acknowledge mental health problems or suicidal thoughts </a:t>
            </a:r>
          </a:p>
          <a:p>
            <a:pPr marL="171450" indent="-171450">
              <a:buFont typeface="Arial" panose="020B0604020202020204" pitchFamily="34" charset="0"/>
              <a:buChar char="•"/>
            </a:pPr>
            <a:r>
              <a:rPr lang="en-US" sz="1200" dirty="0"/>
              <a:t>less likely to access traditional and available service</a:t>
            </a:r>
          </a:p>
          <a:p>
            <a:r>
              <a:rPr lang="en-US" sz="1200" dirty="0"/>
              <a:t>(</a:t>
            </a:r>
            <a:r>
              <a:rPr lang="en-US" sz="1200" dirty="0" err="1"/>
              <a:t>Galdas</a:t>
            </a:r>
            <a:r>
              <a:rPr lang="en-US" sz="1200" dirty="0"/>
              <a:t>, Cheater &amp; Marshall, 2005; Moller-</a:t>
            </a:r>
            <a:r>
              <a:rPr lang="en-US" sz="1200" dirty="0" err="1"/>
              <a:t>Leimkuhler</a:t>
            </a:r>
            <a:r>
              <a:rPr lang="en-US" sz="1200" dirty="0"/>
              <a:t>, 2002)</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sz="1200" dirty="0"/>
          </a:p>
          <a:p>
            <a:endParaRPr lang="en-US" sz="1400" dirty="0"/>
          </a:p>
          <a:p>
            <a:pPr>
              <a:defRPr/>
            </a:pPr>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p:txBody>
      </p:sp>
      <p:sp>
        <p:nvSpPr>
          <p:cNvPr id="4" name="Slide Number Placeholder 3"/>
          <p:cNvSpPr>
            <a:spLocks noGrp="1"/>
          </p:cNvSpPr>
          <p:nvPr>
            <p:ph type="sldNum" sz="quarter" idx="10"/>
          </p:nvPr>
        </p:nvSpPr>
        <p:spPr/>
        <p:txBody>
          <a:bodyPr/>
          <a:lstStyle/>
          <a:p>
            <a:pPr defTabSz="914400">
              <a:defRPr/>
            </a:pPr>
            <a:fld id="{39C36FFC-F616-41DF-9600-399E7F310C1E}" type="slidenum">
              <a:rPr lang="en-US" smtClean="0">
                <a:solidFill>
                  <a:prstClr val="black"/>
                </a:solidFill>
              </a:rPr>
              <a:pPr defTabSz="914400">
                <a:defRPr/>
              </a:pPr>
              <a:t>26</a:t>
            </a:fld>
            <a:endParaRPr lang="en-US" dirty="0">
              <a:solidFill>
                <a:prstClr val="black"/>
              </a:solidFill>
            </a:endParaRPr>
          </a:p>
        </p:txBody>
      </p:sp>
    </p:spTree>
    <p:extLst>
      <p:ext uri="{BB962C8B-B14F-4D97-AF65-F5344CB8AC3E}">
        <p14:creationId xmlns:p14="http://schemas.microsoft.com/office/powerpoint/2010/main" val="41361619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400" dirty="0"/>
              <a:t>According to a</a:t>
            </a:r>
            <a:r>
              <a:rPr lang="en-US" sz="1400" baseline="0" dirty="0"/>
              <a:t> study published in July 2016 by the Centers for Disease Control and Prevention (CDC), people who work in construction and extraction had the 2</a:t>
            </a:r>
            <a:r>
              <a:rPr lang="en-US" sz="1400" baseline="30000" dirty="0"/>
              <a:t>nd</a:t>
            </a:r>
            <a:r>
              <a:rPr lang="en-US" sz="1400" baseline="0" dirty="0"/>
              <a:t> highest rate of suicide – 53.3 per 100,00. This rate is more than 4 times the overall US suicide rate of 12.54 in 2012.</a:t>
            </a:r>
          </a:p>
          <a:p>
            <a:endParaRPr lang="en-US" sz="1400" baseline="0" dirty="0"/>
          </a:p>
          <a:p>
            <a:r>
              <a:rPr lang="en-US" sz="1400" baseline="0" dirty="0"/>
              <a:t>Industry Risk Factors Include (FROM http://www.constructionworkingminds.org/industry-risks.html) </a:t>
            </a:r>
          </a:p>
          <a:p>
            <a:r>
              <a:rPr lang="en-US" sz="1400" dirty="0">
                <a:effectLst/>
              </a:rPr>
              <a:t>(1) Access to lethal means: People who have access to, and familiarity with, lethal means like firearms, pills and high places, are often less afraid and more capable of self-inflicted harm by these means.</a:t>
            </a:r>
          </a:p>
          <a:p>
            <a:r>
              <a:rPr lang="en-US" sz="1400" dirty="0">
                <a:effectLst/>
              </a:rPr>
              <a:t>(2) Capability for fearlessness: When a workplace has a culture of recklessness, bravery and/or stoicism, and people are rewarded for being tough, they are often less likely to reach out and ask for help.</a:t>
            </a:r>
          </a:p>
          <a:p>
            <a:r>
              <a:rPr lang="en-US" sz="1400" dirty="0">
                <a:effectLst/>
              </a:rPr>
              <a:t>(3) Exposure to physical strain or psychological trauma: Workplaces that expose employees to physical or psychological injury through traumatic life-threatening events can experience symptoms of chronic pain, post-traumatic stress, or burnout that can contribute to suicide despair.</a:t>
            </a:r>
          </a:p>
          <a:p>
            <a:r>
              <a:rPr lang="en-US" sz="1400" dirty="0">
                <a:effectLst/>
              </a:rPr>
              <a:t>(4) Culture of substance abuse: Workplaces that informally support a culture of self-medication to relieve stress can experience escalating substance abuse problems that also increase the risk of suicide.</a:t>
            </a:r>
          </a:p>
          <a:p>
            <a:r>
              <a:rPr lang="en-US" sz="1400" dirty="0">
                <a:effectLst/>
              </a:rPr>
              <a:t>(5) Fragmented community/isolation: When workers are often in transitory or seasonal employment, they can experience a lack of belongingness and a higher level of uncertainty that adds to a sense of isolation and lack of meaning.</a:t>
            </a:r>
          </a:p>
          <a:p>
            <a:r>
              <a:rPr lang="en-US" sz="1400" dirty="0">
                <a:effectLst/>
              </a:rPr>
              <a:t>(6) Humiliation/Shame: When a humiliating job failure occurs and the employee’s main source of identity is their work, this event can trigger depression and suicidal thoughts.</a:t>
            </a:r>
          </a:p>
          <a:p>
            <a:r>
              <a:rPr lang="en-US" sz="1400" dirty="0">
                <a:effectLst/>
              </a:rPr>
              <a:t>(7)</a:t>
            </a:r>
            <a:r>
              <a:rPr lang="en-US" sz="1400" baseline="0" dirty="0">
                <a:effectLst/>
              </a:rPr>
              <a:t> </a:t>
            </a:r>
            <a:r>
              <a:rPr lang="en-US" sz="1400" dirty="0">
                <a:effectLst/>
              </a:rPr>
              <a:t>Entrapment: When employees feel that they must do something they would not normally do because they see no other way to meet their goals, hopelessness can result. Sometimes workers in the industry experience the “golden handcuffs” phenomenon: feeling entrapped into the one line of very stressful work because they see no other way to sustain a certain standard of life for themselves and their families.</a:t>
            </a:r>
          </a:p>
          <a:p>
            <a:r>
              <a:rPr lang="en-US" sz="1400" dirty="0">
                <a:effectLst/>
              </a:rPr>
              <a:t>(8)Workplaces involved in community suicide deaths: Construction sites that include bridges and buildings are sometimes the death sites for suicide. These types of community suicides can trigger suicidal thoughts or depression in job site workers.</a:t>
            </a:r>
          </a:p>
          <a:p>
            <a:r>
              <a:rPr lang="en-US" sz="1400" dirty="0">
                <a:effectLst/>
              </a:rPr>
              <a:t>(9)Nature of the work: Cyclical work with regular periods of lay-offs and re-hiring causes uncertainty about employment. Workforce and skill shortages result in laborers working overtime to complete projects. The combination results in a “pressure cooker” atmosphere that can overwhelm employees.</a:t>
            </a:r>
          </a:p>
          <a:p>
            <a:r>
              <a:rPr lang="en-US" sz="1400" dirty="0">
                <a:effectLst/>
              </a:rPr>
              <a:t>(10)Sleep disruption: Working long or abnormal hours can effect sleep, causing mental and physical exhaustion. This effects performance, increases the probability of injury, and can exacerbate other mental health concerns.</a:t>
            </a:r>
          </a:p>
          <a:p>
            <a:endParaRPr lang="en-US" sz="1400" dirty="0"/>
          </a:p>
        </p:txBody>
      </p:sp>
      <p:sp>
        <p:nvSpPr>
          <p:cNvPr id="4" name="Slide Number Placeholder 3"/>
          <p:cNvSpPr>
            <a:spLocks noGrp="1"/>
          </p:cNvSpPr>
          <p:nvPr>
            <p:ph type="sldNum" sz="quarter" idx="10"/>
          </p:nvPr>
        </p:nvSpPr>
        <p:spPr/>
        <p:txBody>
          <a:bodyPr/>
          <a:lstStyle/>
          <a:p>
            <a:pPr defTabSz="914400">
              <a:defRPr/>
            </a:pPr>
            <a:fld id="{39C36FFC-F616-41DF-9600-399E7F310C1E}" type="slidenum">
              <a:rPr lang="en-US" smtClean="0">
                <a:solidFill>
                  <a:prstClr val="black"/>
                </a:solidFill>
              </a:rPr>
              <a:pPr defTabSz="914400">
                <a:defRPr/>
              </a:pPr>
              <a:t>27</a:t>
            </a:fld>
            <a:endParaRPr lang="en-US" dirty="0">
              <a:solidFill>
                <a:prstClr val="black"/>
              </a:solidFill>
            </a:endParaRPr>
          </a:p>
        </p:txBody>
      </p:sp>
    </p:spTree>
    <p:extLst>
      <p:ext uri="{BB962C8B-B14F-4D97-AF65-F5344CB8AC3E}">
        <p14:creationId xmlns:p14="http://schemas.microsoft.com/office/powerpoint/2010/main" val="23625844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400" dirty="0"/>
              <a:t>Despite</a:t>
            </a:r>
            <a:r>
              <a:rPr lang="en-US" sz="1400" baseline="0" dirty="0"/>
              <a:t> us knowing many of t</a:t>
            </a:r>
            <a:r>
              <a:rPr lang="en-US" sz="1400" dirty="0"/>
              <a:t>he risk factors described on the previous slide, men still</a:t>
            </a:r>
            <a:r>
              <a:rPr lang="en-US" sz="1400" baseline="0" dirty="0"/>
              <a:t> don’t always acknowledge signs or symptoms of mental health problems they may be experiencing, such as depression, anger, and stress. </a:t>
            </a:r>
            <a:endParaRPr lang="en-US" sz="1400" dirty="0"/>
          </a:p>
          <a:p>
            <a:endParaRPr lang="en-US" sz="1400" dirty="0"/>
          </a:p>
          <a:p>
            <a:r>
              <a:rPr lang="en-US" sz="1400" dirty="0"/>
              <a:t>For depression, a major</a:t>
            </a:r>
            <a:r>
              <a:rPr lang="en-US" sz="1400" baseline="0" dirty="0"/>
              <a:t> risk factor for depression, even when it is </a:t>
            </a:r>
            <a:r>
              <a:rPr lang="en-US" sz="1400" dirty="0"/>
              <a:t>identified, men are often</a:t>
            </a:r>
            <a:r>
              <a:rPr lang="en-US" sz="1400" baseline="0" dirty="0"/>
              <a:t> reluctant</a:t>
            </a:r>
            <a:r>
              <a:rPr lang="en-US" sz="1400" dirty="0"/>
              <a:t> to ask for help, communicate inner feelings, or form groups around emotional issues.</a:t>
            </a:r>
          </a:p>
          <a:p>
            <a:endParaRPr lang="en-US" sz="1400" dirty="0"/>
          </a:p>
          <a:p>
            <a:r>
              <a:rPr lang="en-US" sz="1400" dirty="0"/>
              <a:t>Gender socialization, including traditionally masculine stereotypes, also play a role in men’ s behavior in seeking mental health treatment. Men who adhere more to self-perceived stereotypical masculine norms are less likely to seek help for mental health problems.</a:t>
            </a:r>
          </a:p>
          <a:p>
            <a:endParaRPr lang="en-US" sz="1400" dirty="0"/>
          </a:p>
          <a:p>
            <a:endParaRPr lang="en-US" sz="1400" dirty="0"/>
          </a:p>
        </p:txBody>
      </p:sp>
      <p:sp>
        <p:nvSpPr>
          <p:cNvPr id="4" name="Slide Number Placeholder 3"/>
          <p:cNvSpPr>
            <a:spLocks noGrp="1"/>
          </p:cNvSpPr>
          <p:nvPr>
            <p:ph type="sldNum" sz="quarter" idx="10"/>
          </p:nvPr>
        </p:nvSpPr>
        <p:spPr/>
        <p:txBody>
          <a:bodyPr/>
          <a:lstStyle/>
          <a:p>
            <a:pPr defTabSz="914400">
              <a:defRPr/>
            </a:pPr>
            <a:fld id="{39C36FFC-F616-41DF-9600-399E7F310C1E}" type="slidenum">
              <a:rPr lang="en-US" smtClean="0">
                <a:solidFill>
                  <a:prstClr val="black"/>
                </a:solidFill>
              </a:rPr>
              <a:pPr defTabSz="914400">
                <a:defRPr/>
              </a:pPr>
              <a:t>28</a:t>
            </a:fld>
            <a:endParaRPr lang="en-US" dirty="0">
              <a:solidFill>
                <a:prstClr val="black"/>
              </a:solidFill>
            </a:endParaRPr>
          </a:p>
        </p:txBody>
      </p:sp>
    </p:spTree>
    <p:extLst>
      <p:ext uri="{BB962C8B-B14F-4D97-AF65-F5344CB8AC3E}">
        <p14:creationId xmlns:p14="http://schemas.microsoft.com/office/powerpoint/2010/main" val="19742431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buNone/>
            </a:pPr>
            <a:r>
              <a:rPr lang="en-US" sz="1400" dirty="0"/>
              <a:t>CDC’s focus</a:t>
            </a:r>
            <a:r>
              <a:rPr lang="en-US" sz="1400" baseline="0" dirty="0"/>
              <a:t> on promoting connectedness? </a:t>
            </a:r>
            <a:r>
              <a:rPr lang="en-US" sz="1400" u="sng" dirty="0">
                <a:hlinkClick r:id="rId3"/>
              </a:rPr>
              <a:t>http://www.cdc.gov/ViolencePrevention/pdf/Suicide_Strategic_Direction_Full_Version-a.pdf</a:t>
            </a:r>
            <a:r>
              <a:rPr lang="en-US" sz="1400" dirty="0"/>
              <a:t>  </a:t>
            </a:r>
          </a:p>
          <a:p>
            <a:pPr>
              <a:buNone/>
            </a:pPr>
            <a:endParaRPr lang="en-US" sz="1400" dirty="0"/>
          </a:p>
          <a:p>
            <a:pPr>
              <a:buNone/>
            </a:pPr>
            <a:r>
              <a:rPr lang="en-US" sz="1400" dirty="0"/>
              <a:t>(from CDC’s ‘promoting individual, family, and community connectedness to prevent suicidal behavior’)</a:t>
            </a:r>
          </a:p>
          <a:p>
            <a:pPr>
              <a:buNone/>
            </a:pPr>
            <a:endParaRPr lang="en-US" sz="1400" dirty="0">
              <a:solidFill>
                <a:srgbClr val="FF0000"/>
              </a:solidFill>
            </a:endParaRPr>
          </a:p>
          <a:p>
            <a:pPr>
              <a:buNone/>
            </a:pPr>
            <a:r>
              <a:rPr lang="en-US" sz="1400" dirty="0"/>
              <a:t>Evidence from evaluations of interventions directed toward preventing suicidal behavior shows that connectedness promotion is a promising avenue for prevention.</a:t>
            </a:r>
          </a:p>
          <a:p>
            <a:pPr>
              <a:buNone/>
            </a:pPr>
            <a:r>
              <a:rPr lang="en-US" sz="1400" dirty="0"/>
              <a:t> </a:t>
            </a:r>
          </a:p>
          <a:p>
            <a:pPr>
              <a:buNone/>
            </a:pPr>
            <a:r>
              <a:rPr lang="en-US" sz="1400" dirty="0"/>
              <a:t>CDC defines connectedness as the degree to which a person or group is socially close, interrelated, or shares resources with other persons or groups. This definition also comprises a wide range of concepts linked in the literature either theoretically or empirically to suicidal behavior, including social support, social participation, social isolation, social integration, social cohesion, and social capital.</a:t>
            </a:r>
          </a:p>
          <a:p>
            <a:pPr>
              <a:buNone/>
            </a:pPr>
            <a:r>
              <a:rPr lang="en-US" sz="1400" dirty="0"/>
              <a:t>Increasing connectedness among persons, families, and communities is likely to have a universal as well as a targeted effect on suicidal behavior. By supporting healthy interpersonal relationships (e.g., family, peer, and marital relationships), and by encouraging communities to care about and care for their members, the population at large is likely to experience more positive health and well-being, resulting in lower risk of suicidal behavior. Further, these connections can remove social barriers to help-seeking by those in need, so persons contemplating or planning suicide would be less likely to engage in life-threatening behaviors.</a:t>
            </a:r>
            <a:endParaRPr lang="en-US" sz="1400" i="0" baseline="0" dirty="0">
              <a:solidFill>
                <a:schemeClr val="tx1"/>
              </a:solidFill>
            </a:endParaRPr>
          </a:p>
          <a:p>
            <a:pPr>
              <a:buNone/>
            </a:pPr>
            <a:endParaRPr lang="en-US" sz="1400" i="0" dirty="0"/>
          </a:p>
          <a:p>
            <a:pPr>
              <a:buNone/>
            </a:pPr>
            <a:r>
              <a:rPr lang="en-US" sz="1400" dirty="0"/>
              <a:t>Several factors are beneficial in preserving mental health and decreasing the risk of suicide:</a:t>
            </a:r>
          </a:p>
          <a:p>
            <a:pPr marL="225308" indent="-225308">
              <a:buAutoNum type="arabicParenBoth"/>
            </a:pPr>
            <a:r>
              <a:rPr lang="en-US" sz="1400" dirty="0"/>
              <a:t>social relationships may promote well-being by encouraging adaptive behaviors like help-seeking and discouraging maladaptive behaviors such as suicidal behaviors (Cohen, Gottlieb &amp; Underwood, 2001). </a:t>
            </a:r>
          </a:p>
          <a:p>
            <a:pPr marL="225308" indent="-225308"/>
            <a:r>
              <a:rPr lang="en-US" sz="1400" dirty="0"/>
              <a:t>(2) Research shows that men benefit more than women from social integration, which includes participation in a broad range of social relations (Tsai, Lucas, </a:t>
            </a:r>
            <a:r>
              <a:rPr lang="en-US" sz="1400" dirty="0" err="1"/>
              <a:t>Sania</a:t>
            </a:r>
            <a:r>
              <a:rPr lang="en-US" sz="1400" dirty="0"/>
              <a:t>, Kim &amp; </a:t>
            </a:r>
            <a:r>
              <a:rPr lang="en-US" sz="1400" dirty="0" err="1"/>
              <a:t>Kawachi</a:t>
            </a:r>
            <a:r>
              <a:rPr lang="en-US" sz="1400" dirty="0"/>
              <a:t>, 2014). Men who are involved in more social roles and have more social connections have better health outcomes than men who lack this important piece social integration (House, Landis &amp; </a:t>
            </a:r>
            <a:r>
              <a:rPr lang="en-US" sz="1400" dirty="0" err="1"/>
              <a:t>Umberson</a:t>
            </a:r>
            <a:r>
              <a:rPr lang="en-US" sz="1400" dirty="0"/>
              <a:t>, 1988). The Interpersonal Theory of Suicide (Joiner, 2005) was used to develop MT and states that unmet interpersonal needs, including the unmet need to belong (thwarted belongingness) and the unmet need for social competence (perceived burdensomeness) contribute to wanting to die by suicide. A number of studies empirically support the associations between these interpersonal constructs and suicidal ideation and behavior (Davidson, Wingate, Rasmussen &amp; </a:t>
            </a:r>
            <a:r>
              <a:rPr lang="en-US" sz="1400" dirty="0" err="1"/>
              <a:t>Slish</a:t>
            </a:r>
            <a:r>
              <a:rPr lang="en-US" sz="1400" dirty="0"/>
              <a:t>, 2009; Joiner, Pfaff &amp; Acres, 2002; Joiner, </a:t>
            </a:r>
            <a:r>
              <a:rPr lang="en-US" sz="1400" dirty="0" err="1"/>
              <a:t>Hollar</a:t>
            </a:r>
            <a:r>
              <a:rPr lang="en-US" sz="1400" dirty="0"/>
              <a:t> &amp; </a:t>
            </a:r>
            <a:r>
              <a:rPr lang="en-US" sz="1400" dirty="0" err="1"/>
              <a:t>VanOrden</a:t>
            </a:r>
            <a:r>
              <a:rPr lang="en-US" sz="1400" dirty="0"/>
              <a:t>, 2006; Joiner et al., 2009). </a:t>
            </a:r>
          </a:p>
          <a:p>
            <a:endParaRPr lang="en-US" sz="1400" dirty="0"/>
          </a:p>
          <a:p>
            <a:pPr>
              <a:buNone/>
            </a:pPr>
            <a:r>
              <a:rPr lang="en-US" sz="1400" dirty="0"/>
              <a:t>An </a:t>
            </a:r>
            <a:r>
              <a:rPr lang="en-US" sz="1400" dirty="0">
                <a:solidFill>
                  <a:srgbClr val="FF0000"/>
                </a:solidFill>
              </a:rPr>
              <a:t>internet-based connectedness intervention </a:t>
            </a:r>
            <a:r>
              <a:rPr lang="en-US" sz="1400" dirty="0"/>
              <a:t>addresses many of the reasons that men give for not seeking help, and have demonstrated success in increasing social support. </a:t>
            </a:r>
          </a:p>
          <a:p>
            <a:endParaRPr lang="en-US" sz="1400" dirty="0"/>
          </a:p>
          <a:p>
            <a:endParaRPr lang="en-US" sz="1400" dirty="0"/>
          </a:p>
          <a:p>
            <a:endParaRPr lang="en-US" sz="1400" dirty="0"/>
          </a:p>
        </p:txBody>
      </p:sp>
      <p:sp>
        <p:nvSpPr>
          <p:cNvPr id="4" name="Slide Number Placeholder 3"/>
          <p:cNvSpPr>
            <a:spLocks noGrp="1"/>
          </p:cNvSpPr>
          <p:nvPr>
            <p:ph type="sldNum" sz="quarter" idx="10"/>
          </p:nvPr>
        </p:nvSpPr>
        <p:spPr/>
        <p:txBody>
          <a:bodyPr/>
          <a:lstStyle/>
          <a:p>
            <a:pPr defTabSz="914400">
              <a:defRPr/>
            </a:pPr>
            <a:fld id="{39C36FFC-F616-41DF-9600-399E7F310C1E}" type="slidenum">
              <a:rPr lang="en-US" smtClean="0">
                <a:solidFill>
                  <a:prstClr val="black"/>
                </a:solidFill>
              </a:rPr>
              <a:pPr defTabSz="914400">
                <a:defRPr/>
              </a:pPr>
              <a:t>29</a:t>
            </a:fld>
            <a:endParaRPr lang="en-US" dirty="0">
              <a:solidFill>
                <a:prstClr val="black"/>
              </a:solidFill>
            </a:endParaRPr>
          </a:p>
        </p:txBody>
      </p:sp>
    </p:spTree>
    <p:extLst>
      <p:ext uri="{BB962C8B-B14F-4D97-AF65-F5344CB8AC3E}">
        <p14:creationId xmlns:p14="http://schemas.microsoft.com/office/powerpoint/2010/main" val="1778113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sz="1400" dirty="0"/>
              <a:t>People often ask us,</a:t>
            </a:r>
            <a:r>
              <a:rPr lang="en-US" sz="1400" baseline="0" dirty="0"/>
              <a:t> “Why Michigan?” First, Michigan has a lot of committed organizations and leaders who want to work to reduce suicide rates throughout the states.  Michigan tends to have a higher than national average for suicide deaths and s</a:t>
            </a:r>
            <a:r>
              <a:rPr lang="en-US" sz="1400" dirty="0"/>
              <a:t>uicide is the leading cause of injury death among working-aged men in Michigan</a:t>
            </a:r>
          </a:p>
          <a:p>
            <a:pPr defTabSz="924458">
              <a:defRPr/>
            </a:pPr>
            <a:endParaRPr lang="en-US" sz="1400" dirty="0"/>
          </a:p>
          <a:p>
            <a:r>
              <a:rPr lang="en-US" sz="1600" b="1" dirty="0">
                <a:solidFill>
                  <a:srgbClr val="FF0000"/>
                </a:solidFill>
              </a:rPr>
              <a:t>Suicide is a significant public health problem</a:t>
            </a:r>
          </a:p>
          <a:p>
            <a:pPr marL="173336" indent="-173336">
              <a:buFont typeface="Arial" panose="020B0604020202020204" pitchFamily="34" charset="0"/>
              <a:buChar char="•"/>
            </a:pPr>
            <a:r>
              <a:rPr lang="en-US" sz="1400" dirty="0"/>
              <a:t>In 2014, there were 42,773 deaths by suicide in the U.S.</a:t>
            </a:r>
          </a:p>
          <a:p>
            <a:pPr marL="173336" indent="-173336" defTabSz="924458">
              <a:buFont typeface="Arial" panose="020B0604020202020204" pitchFamily="34" charset="0"/>
              <a:buChar char="•"/>
              <a:defRPr/>
            </a:pPr>
            <a:r>
              <a:rPr lang="en-US" sz="1400" dirty="0"/>
              <a:t>Suicide is the leading cause of injury death among middle-aged men in Michigan</a:t>
            </a:r>
          </a:p>
          <a:p>
            <a:endParaRPr lang="en-US" sz="1400" dirty="0"/>
          </a:p>
          <a:p>
            <a:r>
              <a:rPr lang="en-US" sz="1400" b="1" dirty="0"/>
              <a:t>Suicide among middle-aged adults (35-64 years) is the fifth leading cause of death</a:t>
            </a:r>
          </a:p>
          <a:p>
            <a:pPr marL="173336" indent="-173336" defTabSz="924458">
              <a:buFont typeface="Arial" panose="020B0604020202020204" pitchFamily="34" charset="0"/>
              <a:buChar char="•"/>
              <a:defRPr/>
            </a:pPr>
            <a:r>
              <a:rPr lang="en-US" sz="1400" dirty="0"/>
              <a:t>has increased 29% since 2000</a:t>
            </a:r>
          </a:p>
          <a:p>
            <a:pPr defTabSz="924458">
              <a:defRPr/>
            </a:pPr>
            <a:endParaRPr lang="en-US" sz="1400" dirty="0"/>
          </a:p>
          <a:p>
            <a:pPr defTabSz="924458">
              <a:defRPr/>
            </a:pPr>
            <a:r>
              <a:rPr lang="en-US" sz="2800" b="1" dirty="0"/>
              <a:t>Suicide among males is 4 times higher than among females</a:t>
            </a:r>
          </a:p>
          <a:p>
            <a:pPr defTabSz="924458">
              <a:defRPr/>
            </a:pPr>
            <a:r>
              <a:rPr lang="en-US" sz="2800" dirty="0"/>
              <a:t>Male deaths represent 79% of all U.S. suicides</a:t>
            </a:r>
          </a:p>
          <a:p>
            <a:pPr defTabSz="924458">
              <a:defRPr/>
            </a:pPr>
            <a:endParaRPr lang="en-US" sz="1400" dirty="0"/>
          </a:p>
          <a:p>
            <a:pPr>
              <a:buNone/>
            </a:pPr>
            <a:r>
              <a:rPr lang="en-US" sz="1400" b="1" dirty="0"/>
              <a:t>Middle-aged men are not only at high risk, but also hard to reach to engage in suicide problem identification and help-seeking behavior. </a:t>
            </a:r>
            <a:r>
              <a:rPr lang="en-US" sz="1400" dirty="0"/>
              <a:t>Prior studies demonstrate that men are generally: </a:t>
            </a:r>
          </a:p>
          <a:p>
            <a:pPr marL="173336" indent="-173336">
              <a:buFont typeface="Arial" panose="020B0604020202020204" pitchFamily="34" charset="0"/>
              <a:buChar char="•"/>
            </a:pPr>
            <a:r>
              <a:rPr lang="en-US" sz="1400" dirty="0"/>
              <a:t>unwilling to acknowledge mental health problems or suicidal thoughts </a:t>
            </a:r>
          </a:p>
          <a:p>
            <a:pPr marL="173336" indent="-173336">
              <a:buFont typeface="Arial" panose="020B0604020202020204" pitchFamily="34" charset="0"/>
              <a:buChar char="•"/>
            </a:pPr>
            <a:r>
              <a:rPr lang="en-US" sz="1400" dirty="0"/>
              <a:t>less likely to access traditional and available service</a:t>
            </a:r>
          </a:p>
          <a:p>
            <a:pPr marL="173336" indent="-173336">
              <a:buFont typeface="Arial" panose="020B0604020202020204" pitchFamily="34" charset="0"/>
              <a:buChar char="•"/>
            </a:pPr>
            <a:endParaRPr lang="en-US" sz="1400" dirty="0"/>
          </a:p>
          <a:p>
            <a:pPr>
              <a:buNone/>
            </a:pPr>
            <a:r>
              <a:rPr lang="en-US" sz="1400" b="1" dirty="0"/>
              <a:t>Even when depression is identified, men are reluctant to ask for help. WHY?</a:t>
            </a:r>
          </a:p>
          <a:p>
            <a:pPr marL="173336" indent="-173336">
              <a:buFont typeface="Arial" panose="020B0604020202020204" pitchFamily="34" charset="0"/>
              <a:buChar char="•"/>
            </a:pPr>
            <a:r>
              <a:rPr lang="en-US" sz="1400" dirty="0"/>
              <a:t>Masculine gender socialization and stereotypes </a:t>
            </a:r>
          </a:p>
          <a:p>
            <a:pPr marL="173336" indent="-173336">
              <a:buFont typeface="Arial" panose="020B0604020202020204" pitchFamily="34" charset="0"/>
              <a:buChar char="•"/>
            </a:pPr>
            <a:r>
              <a:rPr lang="en-US" sz="1400" dirty="0"/>
              <a:t>Perceived social stigma</a:t>
            </a:r>
          </a:p>
          <a:p>
            <a:pPr marL="173336" indent="-173336">
              <a:buFont typeface="Arial" panose="020B0604020202020204" pitchFamily="34" charset="0"/>
              <a:buChar char="•"/>
            </a:pPr>
            <a:r>
              <a:rPr lang="en-US" sz="1400" dirty="0"/>
              <a:t>Threat of being negatively labeled when seeking services</a:t>
            </a:r>
          </a:p>
          <a:p>
            <a:pPr marL="173336" indent="-173336">
              <a:buFont typeface="Arial" panose="020B0604020202020204" pitchFamily="34" charset="0"/>
              <a:buChar char="•"/>
            </a:pPr>
            <a:r>
              <a:rPr lang="en-US" sz="1400" dirty="0"/>
              <a:t>Co-occurring disorders such as alcohol abuse</a:t>
            </a:r>
          </a:p>
          <a:p>
            <a:pPr marL="173336" indent="-173336">
              <a:buFont typeface="Arial" panose="020B0604020202020204" pitchFamily="34" charset="0"/>
              <a:buChar char="•"/>
            </a:pPr>
            <a:r>
              <a:rPr lang="en-US" sz="1400" dirty="0"/>
              <a:t>Rigidity in sense of self and coping</a:t>
            </a:r>
          </a:p>
          <a:p>
            <a:pPr marL="173336" indent="-173336">
              <a:buFont typeface="Arial" panose="020B0604020202020204" pitchFamily="34" charset="0"/>
              <a:buChar char="•"/>
            </a:pPr>
            <a:r>
              <a:rPr lang="en-US" sz="1400" dirty="0"/>
              <a:t>Lack of knowledge about resources</a:t>
            </a:r>
          </a:p>
          <a:p>
            <a:endParaRPr lang="en-US" sz="1400" dirty="0"/>
          </a:p>
          <a:p>
            <a:pPr marL="0" lvl="1" defTabSz="924458">
              <a:defRPr/>
            </a:pPr>
            <a:r>
              <a:rPr lang="en-US" dirty="0"/>
              <a:t>Male depression, a risk factor for suicide, goes undiagnosed 50-65% of the time </a:t>
            </a:r>
          </a:p>
          <a:p>
            <a:pPr marL="0" lvl="1" defTabSz="924458">
              <a:defRPr/>
            </a:pPr>
            <a:endParaRPr lang="en-US" dirty="0"/>
          </a:p>
          <a:p>
            <a:pPr>
              <a:buNone/>
            </a:pPr>
            <a:r>
              <a:rPr lang="en-US" dirty="0"/>
              <a:t>Working-aged men are not only at high risk, but also hard to reach to engage in suicide problem identification and help-seeking behavior</a:t>
            </a:r>
          </a:p>
          <a:p>
            <a:pPr>
              <a:buNone/>
            </a:pPr>
            <a:endParaRPr lang="en-US" dirty="0"/>
          </a:p>
        </p:txBody>
      </p:sp>
    </p:spTree>
    <p:extLst>
      <p:ext uri="{BB962C8B-B14F-4D97-AF65-F5344CB8AC3E}">
        <p14:creationId xmlns:p14="http://schemas.microsoft.com/office/powerpoint/2010/main" val="7383054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latin typeface="+mn-lt"/>
                <a:ea typeface="+mn-ea"/>
                <a:cs typeface="+mn-cs"/>
              </a:rPr>
              <a:t>This research study is designed to educate men about the benefits and efficacy of treatment for depression and suicide, and to reduce barriers to help-seeking behavior by decreasing stigma, increasing social support and providing appropriate, convenient and effective referrals for treatment. </a:t>
            </a:r>
          </a:p>
          <a:p>
            <a:endParaRPr lang="en-US" dirty="0"/>
          </a:p>
          <a:p>
            <a:r>
              <a:rPr lang="en-US" dirty="0"/>
              <a:t>To date, no research has evaluated the combined effects of this comprehensive program of online screening for mental health (Screening</a:t>
            </a:r>
            <a:r>
              <a:rPr lang="en-US" baseline="0" dirty="0"/>
              <a:t> for Mental Health</a:t>
            </a:r>
            <a:r>
              <a:rPr lang="en-US" dirty="0"/>
              <a:t>) and male-focused intervention services to prevent suicide (Man Therapy). </a:t>
            </a:r>
          </a:p>
          <a:p>
            <a:endParaRPr lang="en-US" dirty="0"/>
          </a:p>
          <a:p>
            <a:r>
              <a:rPr lang="en-US" dirty="0"/>
              <a:t>Use of the two online programs together is hypothesized to result in:</a:t>
            </a:r>
          </a:p>
          <a:p>
            <a:pPr lvl="1">
              <a:buFont typeface="Wingdings" panose="05000000000000000000" pitchFamily="2" charset="2"/>
              <a:buChar char="ü"/>
            </a:pPr>
            <a:r>
              <a:rPr lang="en-US" dirty="0"/>
              <a:t>Increase in help-seeking behavior</a:t>
            </a:r>
          </a:p>
          <a:p>
            <a:pPr lvl="1">
              <a:buFont typeface="Wingdings" panose="05000000000000000000" pitchFamily="2" charset="2"/>
              <a:buChar char="ü"/>
            </a:pPr>
            <a:r>
              <a:rPr lang="en-US" dirty="0"/>
              <a:t>Greater use of online and community referral resources </a:t>
            </a:r>
          </a:p>
          <a:p>
            <a:pPr lvl="1">
              <a:buFont typeface="Wingdings" panose="05000000000000000000" pitchFamily="2" charset="2"/>
              <a:buChar char="ü"/>
            </a:pPr>
            <a:r>
              <a:rPr lang="en-US" dirty="0"/>
              <a:t>Reduction in depression symptoms and suicidal ideation and behaviors</a:t>
            </a:r>
          </a:p>
          <a:p>
            <a:pPr lvl="1"/>
            <a:endParaRPr lang="en-US" dirty="0"/>
          </a:p>
          <a:p>
            <a:pPr lvl="1"/>
            <a:r>
              <a:rPr lang="en-US" dirty="0"/>
              <a:t>In</a:t>
            </a:r>
            <a:r>
              <a:rPr lang="en-US" baseline="0" dirty="0"/>
              <a:t> merging the programs, SMH is the lead in development and dissemination of the statewide campaign and materials. We work with MT to introduce ideas for marketing and promotion that are inline with men’s mental health and MT, but the MT alone are not being used in the promotion of this project.</a:t>
            </a:r>
          </a:p>
          <a:p>
            <a:pPr lvl="1"/>
            <a:endParaRPr lang="en-US" dirty="0"/>
          </a:p>
          <a:p>
            <a:r>
              <a:rPr lang="en-US" sz="1400" dirty="0"/>
              <a:t>Merging these two programs is in line with how the CDC views suicide</a:t>
            </a:r>
            <a:r>
              <a:rPr lang="en-US" sz="1400" baseline="0" dirty="0"/>
              <a:t> as a form of violence. Viewing suicide as a form of violence and not just a mental health problem lends it to then be considered a public health problem that requires a comprehensive approach to solving </a:t>
            </a:r>
            <a:r>
              <a:rPr lang="en-US" sz="1400" dirty="0"/>
              <a:t>a multifaceted problem. Suicide, like</a:t>
            </a:r>
            <a:r>
              <a:rPr lang="en-US" sz="1400" baseline="0" dirty="0"/>
              <a:t> other forms of violence such as </a:t>
            </a:r>
            <a:r>
              <a:rPr lang="en-US" sz="1400" dirty="0"/>
              <a:t>child abuse and neglect, intimate</a:t>
            </a:r>
            <a:r>
              <a:rPr lang="en-US" sz="1400" baseline="0" dirty="0"/>
              <a:t> partner violence, </a:t>
            </a:r>
            <a:r>
              <a:rPr lang="en-US" sz="1400" dirty="0"/>
              <a:t>sexual violence, youth violence, elder abuse and neglect all share common risk factors and therefore a goal is to prevent</a:t>
            </a:r>
            <a:r>
              <a:rPr lang="en-US" sz="1400" baseline="0" dirty="0"/>
              <a:t> violence by preventing o</a:t>
            </a:r>
            <a:r>
              <a:rPr lang="en-US" sz="1400" dirty="0"/>
              <a:t>ther adverse life experiences can reduce risk for suicide.</a:t>
            </a:r>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p:txBody>
      </p:sp>
      <p:sp>
        <p:nvSpPr>
          <p:cNvPr id="4" name="Slide Number Placeholder 3"/>
          <p:cNvSpPr>
            <a:spLocks noGrp="1"/>
          </p:cNvSpPr>
          <p:nvPr>
            <p:ph type="sldNum" sz="quarter" idx="10"/>
          </p:nvPr>
        </p:nvSpPr>
        <p:spPr/>
        <p:txBody>
          <a:bodyPr/>
          <a:lstStyle/>
          <a:p>
            <a:pPr defTabSz="914400">
              <a:defRPr/>
            </a:pPr>
            <a:fld id="{39C36FFC-F616-41DF-9600-399E7F310C1E}" type="slidenum">
              <a:rPr lang="en-US" smtClean="0">
                <a:solidFill>
                  <a:prstClr val="black"/>
                </a:solidFill>
              </a:rPr>
              <a:pPr defTabSz="914400">
                <a:defRPr/>
              </a:pPr>
              <a:t>31</a:t>
            </a:fld>
            <a:endParaRPr lang="en-US" dirty="0">
              <a:solidFill>
                <a:prstClr val="black"/>
              </a:solidFill>
            </a:endParaRPr>
          </a:p>
        </p:txBody>
      </p:sp>
    </p:spTree>
    <p:extLst>
      <p:ext uri="{BB962C8B-B14F-4D97-AF65-F5344CB8AC3E}">
        <p14:creationId xmlns:p14="http://schemas.microsoft.com/office/powerpoint/2010/main" val="39656389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400" dirty="0"/>
              <a:t>Screening for Mental Health (SMH) is one example of an online program connecting persons in need in the general public to quality treatment options provided through the community.</a:t>
            </a:r>
          </a:p>
          <a:p>
            <a:endParaRPr lang="en-US" sz="1400" baseline="30000" dirty="0"/>
          </a:p>
          <a:p>
            <a:r>
              <a:rPr lang="en-US" sz="1400" dirty="0"/>
              <a:t>SMH is an established organization providing online screening and referral services to community members interested in their mental health and wellbeing. Its online self-assessments allow users to screen for a number of disorders and provide an assessment of the user’s mental health, information on the user’s assessment results, an overview of the signs and symptoms of treatable mental health disorders, and access to local, quality treatment options. </a:t>
            </a:r>
          </a:p>
          <a:p>
            <a:pPr marL="173336" indent="-173336">
              <a:buFont typeface="Arial" panose="020B0604020202020204" pitchFamily="34" charset="0"/>
              <a:buChar char="•"/>
            </a:pPr>
            <a:endParaRPr lang="en-US" sz="1400" dirty="0"/>
          </a:p>
          <a:p>
            <a:pPr marL="173336" indent="-173336"/>
            <a:r>
              <a:rPr lang="en-US" sz="1400" dirty="0"/>
              <a:t>SMH has a successful history of creating mental health and wellness campaigns:</a:t>
            </a:r>
          </a:p>
          <a:p>
            <a:pPr marL="173336" indent="-173336">
              <a:buFont typeface="Arial" panose="020B0604020202020204" pitchFamily="34" charset="0"/>
              <a:buChar char="•"/>
            </a:pPr>
            <a:r>
              <a:rPr lang="en-US" sz="1400" dirty="0"/>
              <a:t>SMH’s flagship program is National Depression Screening Day which started in October 1991. It is the nation’s oldest voluntary community-based screening program that has provided a validated screening to more than half of a million people each year since.</a:t>
            </a:r>
          </a:p>
          <a:p>
            <a:pPr marL="173336" indent="-173336">
              <a:buFont typeface="Arial" panose="020B0604020202020204" pitchFamily="34" charset="0"/>
              <a:buChar char="•"/>
            </a:pPr>
            <a:r>
              <a:rPr lang="en-US" sz="1400" dirty="0"/>
              <a:t>National Alcohol Screening Day in April</a:t>
            </a:r>
          </a:p>
          <a:p>
            <a:pPr marL="173336" indent="-173336">
              <a:buFont typeface="Arial" panose="020B0604020202020204" pitchFamily="34" charset="0"/>
              <a:buChar char="•"/>
            </a:pPr>
            <a:r>
              <a:rPr lang="en-US" sz="1400" dirty="0"/>
              <a:t>National Eating Disorders Association for Eating Disorders Awareness Week in February</a:t>
            </a:r>
          </a:p>
          <a:p>
            <a:endParaRPr lang="en-US" sz="1400" dirty="0"/>
          </a:p>
          <a:p>
            <a:r>
              <a:rPr lang="en-US" sz="1400" dirty="0"/>
              <a:t>Online MH Screenings (benefits)</a:t>
            </a:r>
          </a:p>
          <a:p>
            <a:pPr marL="173336" indent="-173336">
              <a:buFont typeface="Arial" panose="020B0604020202020204" pitchFamily="34" charset="0"/>
              <a:buChar char="•"/>
            </a:pPr>
            <a:r>
              <a:rPr lang="en-US" sz="1400" dirty="0"/>
              <a:t>Privacy and confidentiality</a:t>
            </a:r>
          </a:p>
          <a:p>
            <a:pPr marL="173336" indent="-173336">
              <a:buFont typeface="Arial" panose="020B0604020202020204" pitchFamily="34" charset="0"/>
              <a:buChar char="•"/>
            </a:pPr>
            <a:r>
              <a:rPr lang="en-US" sz="1400" dirty="0"/>
              <a:t>Round the clock availability, accommodating different work schedules and locations</a:t>
            </a:r>
          </a:p>
          <a:p>
            <a:pPr marL="173336" indent="-173336">
              <a:buFont typeface="Arial" panose="020B0604020202020204" pitchFamily="34" charset="0"/>
              <a:buChar char="•"/>
            </a:pPr>
            <a:r>
              <a:rPr lang="en-US" sz="1400" dirty="0"/>
              <a:t>Accessible on multiple devices</a:t>
            </a:r>
          </a:p>
          <a:p>
            <a:pPr marL="173336" indent="-173336">
              <a:buFont typeface="Arial" panose="020B0604020202020204" pitchFamily="34" charset="0"/>
              <a:buChar char="•"/>
            </a:pPr>
            <a:r>
              <a:rPr lang="en-US" sz="1400" dirty="0"/>
              <a:t>Potential to increase access from those most hesitant about seeking traditional F/F counseling</a:t>
            </a:r>
          </a:p>
          <a:p>
            <a:pPr marL="173336" indent="-173336">
              <a:buFont typeface="Arial" panose="020B0604020202020204" pitchFamily="34" charset="0"/>
              <a:buChar char="•"/>
            </a:pPr>
            <a:r>
              <a:rPr lang="en-US" sz="1400" dirty="0"/>
              <a:t>Offer range of validated tools</a:t>
            </a:r>
          </a:p>
          <a:p>
            <a:pPr marL="173336" indent="-173336">
              <a:buFont typeface="Arial" panose="020B0604020202020204" pitchFamily="34" charset="0"/>
              <a:buChar char="•"/>
            </a:pPr>
            <a:r>
              <a:rPr lang="en-US" sz="1400" dirty="0"/>
              <a:t>Less than 1/5 EAPs use validated tools</a:t>
            </a:r>
          </a:p>
          <a:p>
            <a:pPr marL="173336" indent="-173336">
              <a:buFont typeface="Arial" panose="020B0604020202020204" pitchFamily="34" charset="0"/>
              <a:buChar char="•"/>
            </a:pPr>
            <a:r>
              <a:rPr lang="en-US" sz="1400" dirty="0"/>
              <a:t>Link back to EAPs and other resources</a:t>
            </a:r>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p:txBody>
      </p:sp>
      <p:sp>
        <p:nvSpPr>
          <p:cNvPr id="4" name="Slide Number Placeholder 3"/>
          <p:cNvSpPr>
            <a:spLocks noGrp="1"/>
          </p:cNvSpPr>
          <p:nvPr>
            <p:ph type="sldNum" sz="quarter" idx="10"/>
          </p:nvPr>
        </p:nvSpPr>
        <p:spPr/>
        <p:txBody>
          <a:bodyPr/>
          <a:lstStyle/>
          <a:p>
            <a:pPr defTabSz="914400">
              <a:defRPr/>
            </a:pPr>
            <a:fld id="{39C36FFC-F616-41DF-9600-399E7F310C1E}" type="slidenum">
              <a:rPr lang="en-US" smtClean="0">
                <a:solidFill>
                  <a:prstClr val="black"/>
                </a:solidFill>
              </a:rPr>
              <a:pPr defTabSz="914400">
                <a:defRPr/>
              </a:pPr>
              <a:t>32</a:t>
            </a:fld>
            <a:endParaRPr lang="en-US" dirty="0">
              <a:solidFill>
                <a:prstClr val="black"/>
              </a:solidFill>
            </a:endParaRPr>
          </a:p>
        </p:txBody>
      </p:sp>
    </p:spTree>
    <p:extLst>
      <p:ext uri="{BB962C8B-B14F-4D97-AF65-F5344CB8AC3E}">
        <p14:creationId xmlns:p14="http://schemas.microsoft.com/office/powerpoint/2010/main" val="4075408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02438E-18DA-45E6-8199-311EE66DB8CB}"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502767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defTabSz="924458">
              <a:defRPr/>
            </a:pPr>
            <a:r>
              <a:rPr lang="en-US" sz="1400" dirty="0"/>
              <a:t>Part of a multi-agency effort, including the </a:t>
            </a:r>
            <a:r>
              <a:rPr lang="en-US" sz="1400" b="1" u="sng" dirty="0">
                <a:hlinkClick r:id="rId3"/>
              </a:rPr>
              <a:t>Colorado Office of Suicide Prevention</a:t>
            </a:r>
            <a:r>
              <a:rPr lang="en-US" sz="1400" dirty="0"/>
              <a:t>, </a:t>
            </a:r>
            <a:r>
              <a:rPr lang="en-US" sz="1400" b="1" u="sng" dirty="0">
                <a:hlinkClick r:id="rId4"/>
              </a:rPr>
              <a:t>Carson J Spencer Foundation</a:t>
            </a:r>
            <a:r>
              <a:rPr lang="en-US" sz="1400" dirty="0"/>
              <a:t> and </a:t>
            </a:r>
            <a:r>
              <a:rPr lang="en-US" sz="1400" b="1" u="sng" dirty="0">
                <a:hlinkClick r:id="rId5"/>
              </a:rPr>
              <a:t>Cactus</a:t>
            </a:r>
            <a:r>
              <a:rPr lang="en-US" sz="1400" dirty="0"/>
              <a:t>, Man Therapy is giving men a resource they desperately need. A resource to help them with any problem that life sends their way, something to set them straight on the realities of suicide and mental health, and in the end, a tool to help put a stop to the suicide deaths of so many of our men.</a:t>
            </a:r>
          </a:p>
          <a:p>
            <a:endParaRPr lang="en-US" sz="1400" dirty="0"/>
          </a:p>
          <a:p>
            <a:r>
              <a:rPr lang="en-US" sz="1400" dirty="0"/>
              <a:t>Man Therapy (MT), an online program that will be offered in conjunction with SMH, provides this much needed additional service. MT is specifically designed for men who may be at risk for suicide and are generally less likely to engage in help-seeking behavior. At the center of the project is a web portal that allows men to interact with a fictional therapist, complete a self-assessment for depression and suicide, anger, substance use, and anxiety, review “manly mental health tips,” explore “man therapies” and view videos of men with lived experience. </a:t>
            </a:r>
          </a:p>
          <a:p>
            <a:endParaRPr lang="en-US" sz="1400" dirty="0"/>
          </a:p>
          <a:p>
            <a:r>
              <a:rPr lang="en-US" sz="1400" dirty="0"/>
              <a:t>*Click image to launch video about Man Therapy</a:t>
            </a:r>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p:txBody>
      </p:sp>
      <p:sp>
        <p:nvSpPr>
          <p:cNvPr id="4" name="Slide Number Placeholder 3"/>
          <p:cNvSpPr>
            <a:spLocks noGrp="1"/>
          </p:cNvSpPr>
          <p:nvPr>
            <p:ph type="sldNum" sz="quarter" idx="10"/>
          </p:nvPr>
        </p:nvSpPr>
        <p:spPr/>
        <p:txBody>
          <a:bodyPr/>
          <a:lstStyle/>
          <a:p>
            <a:pPr defTabSz="914400">
              <a:defRPr/>
            </a:pPr>
            <a:fld id="{39C36FFC-F616-41DF-9600-399E7F310C1E}" type="slidenum">
              <a:rPr lang="en-US" smtClean="0">
                <a:solidFill>
                  <a:prstClr val="black"/>
                </a:solidFill>
              </a:rPr>
              <a:pPr defTabSz="914400">
                <a:defRPr/>
              </a:pPr>
              <a:t>33</a:t>
            </a:fld>
            <a:endParaRPr lang="en-US" dirty="0">
              <a:solidFill>
                <a:prstClr val="black"/>
              </a:solidFill>
            </a:endParaRPr>
          </a:p>
        </p:txBody>
      </p:sp>
    </p:spTree>
    <p:extLst>
      <p:ext uri="{BB962C8B-B14F-4D97-AF65-F5344CB8AC3E}">
        <p14:creationId xmlns:p14="http://schemas.microsoft.com/office/powerpoint/2010/main" val="1001330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defTabSz="924458">
              <a:defRPr/>
            </a:pPr>
            <a:r>
              <a:rPr lang="en-US" sz="1400" dirty="0"/>
              <a:t>During the time of the grant proposal, an initiative was developing to merge SMH and MT resources in a statewide campaign in Massachusetts. Called Mass Men. </a:t>
            </a:r>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p:txBody>
      </p:sp>
      <p:sp>
        <p:nvSpPr>
          <p:cNvPr id="4" name="Slide Number Placeholder 3"/>
          <p:cNvSpPr>
            <a:spLocks noGrp="1"/>
          </p:cNvSpPr>
          <p:nvPr>
            <p:ph type="sldNum" sz="quarter" idx="10"/>
          </p:nvPr>
        </p:nvSpPr>
        <p:spPr/>
        <p:txBody>
          <a:bodyPr/>
          <a:lstStyle/>
          <a:p>
            <a:pPr defTabSz="914400">
              <a:defRPr/>
            </a:pPr>
            <a:fld id="{39C36FFC-F616-41DF-9600-399E7F310C1E}" type="slidenum">
              <a:rPr lang="en-US" smtClean="0">
                <a:solidFill>
                  <a:prstClr val="black"/>
                </a:solidFill>
              </a:rPr>
              <a:pPr defTabSz="914400">
                <a:defRPr/>
              </a:pPr>
              <a:t>34</a:t>
            </a:fld>
            <a:endParaRPr lang="en-US" dirty="0">
              <a:solidFill>
                <a:prstClr val="black"/>
              </a:solidFill>
            </a:endParaRPr>
          </a:p>
        </p:txBody>
      </p:sp>
    </p:spTree>
    <p:extLst>
      <p:ext uri="{BB962C8B-B14F-4D97-AF65-F5344CB8AC3E}">
        <p14:creationId xmlns:p14="http://schemas.microsoft.com/office/powerpoint/2010/main" val="40047810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9375" y="0"/>
            <a:ext cx="4183063" cy="3136900"/>
          </a:xfrm>
        </p:spPr>
      </p:sp>
      <p:sp>
        <p:nvSpPr>
          <p:cNvPr id="3" name="Notes Placeholder 2"/>
          <p:cNvSpPr>
            <a:spLocks noGrp="1"/>
          </p:cNvSpPr>
          <p:nvPr>
            <p:ph type="body" idx="1"/>
          </p:nvPr>
        </p:nvSpPr>
        <p:spPr>
          <a:xfrm>
            <a:off x="688182" y="3331210"/>
            <a:ext cx="5505450" cy="3660458"/>
          </a:xfrm>
        </p:spPr>
        <p:txBody>
          <a:bodyPr/>
          <a:lstStyle/>
          <a:p>
            <a:r>
              <a:rPr lang="en-US" dirty="0"/>
              <a:t>The purpose of the study is to test online mental health programs with men. The</a:t>
            </a:r>
            <a:r>
              <a:rPr lang="en-US" baseline="0" dirty="0"/>
              <a:t> online programs aim to improve mental health and well-being, with a focus on depression and suicide prevention.</a:t>
            </a:r>
          </a:p>
          <a:p>
            <a:endParaRPr lang="en-US" baseline="0" dirty="0"/>
          </a:p>
          <a:p>
            <a:r>
              <a:rPr lang="en-US" b="1" dirty="0"/>
              <a:t>WHO WILL BE INVITED TO PARTICIPATE?</a:t>
            </a:r>
          </a:p>
          <a:p>
            <a:r>
              <a:rPr lang="en-US" dirty="0"/>
              <a:t>Men who voluntarily complete an online depression and suicide screening may be eligible to participate</a:t>
            </a:r>
          </a:p>
          <a:p>
            <a:r>
              <a:rPr lang="en-US" dirty="0"/>
              <a:t>The screening can be accessed through the Healthy Men Michigan Campaign or the National Depression Screening Day (Michigan) websites</a:t>
            </a:r>
          </a:p>
          <a:p>
            <a:r>
              <a:rPr lang="en-US" dirty="0"/>
              <a:t>The research team will recruit up to 300 middle-aged men by August</a:t>
            </a:r>
            <a:r>
              <a:rPr lang="en-US" baseline="0" dirty="0"/>
              <a:t> 31, 2018</a:t>
            </a:r>
            <a:endParaRPr lang="en-US" dirty="0"/>
          </a:p>
          <a:p>
            <a:r>
              <a:rPr lang="en-US" dirty="0"/>
              <a:t>Participation in the research study is voluntary </a:t>
            </a:r>
          </a:p>
          <a:p>
            <a:r>
              <a:rPr lang="en-US" dirty="0"/>
              <a:t>There is no cost to participants</a:t>
            </a:r>
          </a:p>
          <a:p>
            <a:r>
              <a:rPr lang="en-US" dirty="0"/>
              <a:t>Men will be compensated for their time</a:t>
            </a:r>
          </a:p>
          <a:p>
            <a:pPr lvl="0"/>
            <a:r>
              <a:rPr lang="en-US" dirty="0">
                <a:solidFill>
                  <a:srgbClr val="FF0000"/>
                </a:solidFill>
              </a:rPr>
              <a:t>The University of Maryland Baltimore will do all recruitment for the study.</a:t>
            </a:r>
          </a:p>
          <a:p>
            <a:endParaRPr lang="en-US" dirty="0"/>
          </a:p>
          <a:p>
            <a:r>
              <a:rPr lang="en-US" sz="1400" b="1" dirty="0"/>
              <a:t>WHAT WILL PARTICIPANTS RECEIVE?</a:t>
            </a:r>
          </a:p>
          <a:p>
            <a:pPr lvl="0"/>
            <a:r>
              <a:rPr lang="en-US" dirty="0"/>
              <a:t>Free online screening and referral services such as self-assessments for a number of mental health issues </a:t>
            </a:r>
          </a:p>
          <a:p>
            <a:pPr lvl="0"/>
            <a:r>
              <a:rPr lang="en-US" dirty="0"/>
              <a:t>Access to local, quality treatment options </a:t>
            </a:r>
          </a:p>
          <a:p>
            <a:endParaRPr lang="en-US" dirty="0"/>
          </a:p>
          <a:p>
            <a:r>
              <a:rPr lang="en-US" sz="1400" b="1" dirty="0"/>
              <a:t>WHAT WILL BE EXPECTED OF PARTICIPANTS?</a:t>
            </a:r>
          </a:p>
          <a:p>
            <a:pPr lvl="0"/>
            <a:r>
              <a:rPr lang="en-US" dirty="0"/>
              <a:t>Complete two follow-up, web-based surveys over the course of three months</a:t>
            </a:r>
          </a:p>
          <a:p>
            <a:pPr lvl="0"/>
            <a:endParaRPr lang="en-US" dirty="0"/>
          </a:p>
          <a:p>
            <a:r>
              <a:rPr lang="en-US" b="1" dirty="0"/>
              <a:t>WHAT WILL THE RESEARCHERS DO WITH THE DATA COLLECTED?</a:t>
            </a:r>
          </a:p>
          <a:p>
            <a:r>
              <a:rPr lang="en-US" dirty="0"/>
              <a:t>The results from this study may lead to developing online interventions to improve mental health and well-being services for men in the future.</a:t>
            </a:r>
          </a:p>
          <a:p>
            <a:endParaRPr lang="en-US" dirty="0"/>
          </a:p>
          <a:p>
            <a:endParaRPr lang="en-US" dirty="0"/>
          </a:p>
        </p:txBody>
      </p:sp>
    </p:spTree>
    <p:extLst>
      <p:ext uri="{BB962C8B-B14F-4D97-AF65-F5344CB8AC3E}">
        <p14:creationId xmlns:p14="http://schemas.microsoft.com/office/powerpoint/2010/main" val="9423594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defTabSz="924458">
              <a:buFont typeface="Arial" panose="020B0604020202020204" pitchFamily="34" charset="0"/>
              <a:buNone/>
              <a:defRPr/>
            </a:pPr>
            <a:r>
              <a:rPr lang="en-US" sz="1400" dirty="0"/>
              <a:t>Our outreach strategy was to engage organizations, institutions, groups and individuals to help get the word out </a:t>
            </a:r>
          </a:p>
          <a:p>
            <a:pPr marL="288893" indent="-288893" defTabSz="924458">
              <a:buFont typeface="Arial" panose="020B0604020202020204" pitchFamily="34" charset="0"/>
              <a:buChar char="•"/>
              <a:defRPr/>
            </a:pPr>
            <a:r>
              <a:rPr lang="en-US" sz="1400" dirty="0"/>
              <a:t>We organized our outreach efforts into four groups (but there are natural overlaps) that consisted of approximately </a:t>
            </a:r>
            <a:r>
              <a:rPr lang="en-US" sz="1400" b="1" dirty="0"/>
              <a:t>1050</a:t>
            </a:r>
            <a:r>
              <a:rPr lang="en-US" sz="1400" dirty="0"/>
              <a:t> organizations/groups</a:t>
            </a:r>
          </a:p>
          <a:p>
            <a:pPr marL="751122" lvl="1" indent="-288893" defTabSz="924458">
              <a:buFont typeface="Arial" panose="020B0604020202020204" pitchFamily="34" charset="0"/>
              <a:buChar char="•"/>
              <a:defRPr/>
            </a:pPr>
            <a:r>
              <a:rPr lang="en-US" sz="1400" dirty="0"/>
              <a:t>Mental/behavioral health and suicide prevention orgs/groups</a:t>
            </a:r>
          </a:p>
          <a:p>
            <a:pPr marL="751122" lvl="1" indent="-288893" defTabSz="924458">
              <a:buFont typeface="Arial" panose="020B0604020202020204" pitchFamily="34" charset="0"/>
              <a:buChar char="•"/>
              <a:defRPr/>
            </a:pPr>
            <a:r>
              <a:rPr lang="en-US" sz="1400" dirty="0"/>
              <a:t>Education, safety/emergency, faith-based -  fire/law enforcement/first responder, health centers/clubs, faith-based orgs</a:t>
            </a:r>
          </a:p>
          <a:p>
            <a:pPr marL="751122" lvl="1" indent="-288893" defTabSz="924458">
              <a:buFont typeface="Arial" panose="020B0604020202020204" pitchFamily="34" charset="0"/>
              <a:buChar char="•"/>
              <a:defRPr/>
            </a:pPr>
            <a:r>
              <a:rPr lang="en-US" sz="1400" dirty="0"/>
              <a:t>Business, social, recreational - chambers of commerce, barber shops, boat/yacht/gun/hunting/gentlemen clubs, casinos, sports organizations, bars, etc.</a:t>
            </a:r>
          </a:p>
          <a:p>
            <a:pPr marL="751122" lvl="1" indent="-288893" defTabSz="924458">
              <a:buFont typeface="Arial" panose="020B0604020202020204" pitchFamily="34" charset="0"/>
              <a:buChar char="•"/>
              <a:defRPr/>
            </a:pPr>
            <a:r>
              <a:rPr lang="en-US" sz="1400" dirty="0"/>
              <a:t>Male dominated - veterans/military, construction, first responder/PC, corrections/transportation/unions, fire/law enforcement/emergency services, etc.</a:t>
            </a:r>
          </a:p>
          <a:p>
            <a:pPr marL="288893" indent="-288893" defTabSz="924458">
              <a:buFont typeface="Arial" panose="020B0604020202020204" pitchFamily="34" charset="0"/>
              <a:buChar char="•"/>
              <a:defRPr/>
            </a:pPr>
            <a:r>
              <a:rPr lang="en-US" sz="1400" dirty="0"/>
              <a:t>We currently</a:t>
            </a:r>
            <a:r>
              <a:rPr lang="en-US" sz="1400" baseline="0" dirty="0"/>
              <a:t> have </a:t>
            </a:r>
            <a:r>
              <a:rPr lang="en-US" sz="1400" b="1" baseline="0" dirty="0"/>
              <a:t>85</a:t>
            </a:r>
            <a:r>
              <a:rPr lang="en-US" sz="1400" baseline="0" dirty="0"/>
              <a:t> partner organizations and </a:t>
            </a:r>
            <a:r>
              <a:rPr lang="en-US" sz="1400" b="1" baseline="0" dirty="0"/>
              <a:t>140</a:t>
            </a:r>
            <a:r>
              <a:rPr lang="en-US" sz="1400" baseline="0" dirty="0"/>
              <a:t> individual partners.</a:t>
            </a:r>
          </a:p>
          <a:p>
            <a:pPr marL="288893" indent="-288893" defTabSz="924458">
              <a:buFont typeface="Arial" panose="020B0604020202020204" pitchFamily="34" charset="0"/>
              <a:buChar char="•"/>
              <a:defRPr/>
            </a:pPr>
            <a:r>
              <a:rPr lang="en-US" sz="1400" baseline="0" dirty="0"/>
              <a:t>I’ll conclude by sharing a number of ways in which you and/or your organization can help promote the campaign in Michigan.</a:t>
            </a:r>
            <a:endParaRPr lang="en-US" sz="1400" dirty="0"/>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Since the launch of HealthyMenMichigan, 891 </a:t>
            </a:r>
            <a:r>
              <a:rPr lang="en-US" sz="1200" kern="1200" dirty="0">
                <a:solidFill>
                  <a:schemeClr val="tx1"/>
                </a:solidFill>
                <a:effectLst/>
                <a:latin typeface="+mn-lt"/>
                <a:ea typeface="+mn-ea"/>
                <a:cs typeface="+mn-cs"/>
              </a:rPr>
              <a:t>individuals have taken a screening and been referred local resources in their community. A good number of people report that they are hearing about the campaign from their employer, in addition to word of mouth by family members, neighbors and friends, and health care and mental health providers. HealthyMenMichigan.org is actively working to meet men where they are at any time - at their home, workplace and in the community online. We are helping men learn that taking control of their mental health is a manly thing to do.</a:t>
            </a:r>
          </a:p>
          <a:p>
            <a:endParaRPr lang="en-US" baseline="0" dirty="0"/>
          </a:p>
          <a:p>
            <a:r>
              <a:rPr lang="en-US" baseline="0" dirty="0"/>
              <a:t> </a:t>
            </a:r>
            <a:endParaRPr lang="en-US" dirty="0"/>
          </a:p>
        </p:txBody>
      </p:sp>
    </p:spTree>
    <p:extLst>
      <p:ext uri="{BB962C8B-B14F-4D97-AF65-F5344CB8AC3E}">
        <p14:creationId xmlns:p14="http://schemas.microsoft.com/office/powerpoint/2010/main" val="31919087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400" dirty="0"/>
              <a:t>Jill - .5 minute</a:t>
            </a:r>
          </a:p>
          <a:p>
            <a:endParaRPr lang="en-US" sz="14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Welcome to the Healthy Men Michigan Campaign Home Page at HealthyMenMichigan.org</a:t>
            </a:r>
          </a:p>
          <a:p>
            <a:pPr marL="285750" indent="-285750">
              <a:buFont typeface="Arial" panose="020B0604020202020204" pitchFamily="34" charset="0"/>
              <a:buChar char="•"/>
            </a:pPr>
            <a:r>
              <a:rPr lang="en-US" sz="1400" dirty="0"/>
              <a:t>The Campaign launched on September 26, 2016 and will be live through August 31, 2018.</a:t>
            </a:r>
          </a:p>
          <a:p>
            <a:pPr marL="285750" indent="-285750">
              <a:buFont typeface="Arial" panose="020B0604020202020204" pitchFamily="34" charset="0"/>
              <a:buChar char="•"/>
            </a:pPr>
            <a:r>
              <a:rPr lang="en-US" sz="1400" dirty="0"/>
              <a:t>As you can see from</a:t>
            </a:r>
            <a:r>
              <a:rPr lang="en-US" sz="1400" baseline="0" dirty="0"/>
              <a:t> the home page, there is a brief description of the campaign, and the opportunity to take a screening.</a:t>
            </a:r>
          </a:p>
          <a:p>
            <a:pPr marL="285750" indent="-285750">
              <a:buFont typeface="Arial" panose="020B0604020202020204" pitchFamily="34" charset="0"/>
              <a:buChar char="•"/>
            </a:pPr>
            <a:r>
              <a:rPr lang="en-US" sz="1400" baseline="0" dirty="0"/>
              <a:t>We have also added a link to our previous webinars and a quick link at the top to the Healthy Men Michigan promotional toolkit, which we will discuss in more detail later in this presentation. </a:t>
            </a:r>
          </a:p>
          <a:p>
            <a:pPr marL="285750" indent="-285750">
              <a:buFont typeface="Arial" panose="020B0604020202020204" pitchFamily="34" charset="0"/>
              <a:buChar char="•"/>
            </a:pPr>
            <a:r>
              <a:rPr lang="en-US" sz="1400" baseline="0" dirty="0"/>
              <a:t>Once users have completed the screening, they will be given resources based on their geographic area.</a:t>
            </a:r>
          </a:p>
          <a:p>
            <a:pPr marL="285750" indent="-285750">
              <a:buFont typeface="Arial" panose="020B0604020202020204" pitchFamily="34" charset="0"/>
              <a:buChar char="•"/>
            </a:pPr>
            <a:r>
              <a:rPr lang="en-US" sz="1400" baseline="0" dirty="0"/>
              <a:t>Users who fit the criteria for the research study are able to opt in at the end of the screening. </a:t>
            </a:r>
          </a:p>
          <a:p>
            <a:pPr marL="285750" indent="-285750">
              <a:buFont typeface="Arial" panose="020B0604020202020204" pitchFamily="34" charset="0"/>
              <a:buChar char="•"/>
            </a:pPr>
            <a:endParaRPr lang="en-US" sz="1400" baseline="0" dirty="0"/>
          </a:p>
          <a:p>
            <a:pPr marL="0" indent="0">
              <a:buFont typeface="Arial" panose="020B0604020202020204" pitchFamily="34" charset="0"/>
              <a:buNone/>
            </a:pPr>
            <a:r>
              <a:rPr lang="en-US" sz="1400" baseline="0" dirty="0"/>
              <a:t>Jill section – 5.5 minutes total</a:t>
            </a:r>
            <a:endParaRPr lang="en-US" sz="1400" dirty="0"/>
          </a:p>
        </p:txBody>
      </p:sp>
      <p:sp>
        <p:nvSpPr>
          <p:cNvPr id="4" name="Slide Number Placeholder 3"/>
          <p:cNvSpPr>
            <a:spLocks noGrp="1"/>
          </p:cNvSpPr>
          <p:nvPr>
            <p:ph type="sldNum" sz="quarter" idx="10"/>
          </p:nvPr>
        </p:nvSpPr>
        <p:spPr/>
        <p:txBody>
          <a:bodyPr/>
          <a:lstStyle/>
          <a:p>
            <a:fld id="{39C36FFC-F616-41DF-9600-399E7F310C1E}"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39367968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dirty="0">
                <a:solidFill>
                  <a:schemeClr val="tx1"/>
                </a:solidFill>
                <a:effectLst/>
                <a:latin typeface="+mn-lt"/>
                <a:ea typeface="+mn-ea"/>
                <a:cs typeface="+mn-cs"/>
              </a:rPr>
              <a:t>As one of our valued partners on Michigan’s statewide campaign, we will work together to promote the initiative and encourage men to access the HealthyMenMichigan.org website. We will work with your organization to build mental health awareness activities and events, and provide customizable marketing materials to aide in your campaign efforts. </a:t>
            </a:r>
          </a:p>
          <a:p>
            <a:pPr marL="0" indent="0">
              <a:buFont typeface="Arial" panose="020B0604020202020204" pitchFamily="34" charset="0"/>
              <a:buNone/>
            </a:pPr>
            <a:endParaRPr lang="en-US" sz="1400" dirty="0"/>
          </a:p>
          <a:p>
            <a:pPr marL="0" indent="0">
              <a:buFont typeface="Arial" panose="020B0604020202020204" pitchFamily="34" charset="0"/>
              <a:buNone/>
            </a:pPr>
            <a:r>
              <a:rPr lang="en-US" sz="1400" dirty="0"/>
              <a:t>One free tool is the promotional toolkit found on the HMM homepage. </a:t>
            </a:r>
            <a:r>
              <a:rPr lang="en-US" sz="1400" b="0" i="0" u="none" strike="noStrike" kern="1200" dirty="0">
                <a:solidFill>
                  <a:schemeClr val="tx1"/>
                </a:solidFill>
                <a:effectLst/>
              </a:rPr>
              <a:t>The toolkit contains everything you need to tell the world about</a:t>
            </a:r>
            <a:r>
              <a:rPr lang="en-US" sz="1400" b="0" i="0" u="none" strike="noStrike" kern="1200" baseline="0" dirty="0">
                <a:solidFill>
                  <a:schemeClr val="tx1"/>
                </a:solidFill>
                <a:effectLst/>
              </a:rPr>
              <a:t> Healthy Men Michigan </a:t>
            </a:r>
            <a:r>
              <a:rPr lang="en-US" sz="1400" b="0" i="0" u="none" strike="noStrike" kern="1200" dirty="0">
                <a:solidFill>
                  <a:schemeClr val="tx1"/>
                </a:solidFill>
                <a:effectLst/>
              </a:rPr>
              <a:t>such as sample blog posts, social media images, social media posts, and more.  It is your one-stop shop for promoting the campaign.</a:t>
            </a:r>
            <a:r>
              <a:rPr lang="en-US" sz="1400" b="0" i="0" u="none" strike="noStrike" kern="1200" baseline="0" dirty="0">
                <a:solidFill>
                  <a:schemeClr val="tx1"/>
                </a:solidFill>
                <a:effectLst/>
              </a:rPr>
              <a:t> </a:t>
            </a:r>
          </a:p>
        </p:txBody>
      </p:sp>
      <p:sp>
        <p:nvSpPr>
          <p:cNvPr id="4" name="Slide Number Placeholder 3"/>
          <p:cNvSpPr>
            <a:spLocks noGrp="1"/>
          </p:cNvSpPr>
          <p:nvPr>
            <p:ph type="sldNum" sz="quarter" idx="10"/>
          </p:nvPr>
        </p:nvSpPr>
        <p:spPr/>
        <p:txBody>
          <a:bodyPr/>
          <a:lstStyle/>
          <a:p>
            <a:fld id="{39C36FFC-F616-41DF-9600-399E7F310C1E}"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16179633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400" dirty="0"/>
              <a:t>You can also order in-person</a:t>
            </a:r>
            <a:r>
              <a:rPr lang="en-US" sz="1400" baseline="0" dirty="0"/>
              <a:t> materials to help promote the campaign as well. We have poster, coaster, flyers, and wallet cards. You can visit the online shop and order these materials free of charge! </a:t>
            </a:r>
            <a:endParaRPr lang="en-US" sz="1400" dirty="0"/>
          </a:p>
          <a:p>
            <a:endParaRPr lang="en-US" dirty="0"/>
          </a:p>
        </p:txBody>
      </p:sp>
      <p:sp>
        <p:nvSpPr>
          <p:cNvPr id="4" name="Slide Number Placeholder 3"/>
          <p:cNvSpPr>
            <a:spLocks noGrp="1"/>
          </p:cNvSpPr>
          <p:nvPr>
            <p:ph type="sldNum" sz="quarter" idx="10"/>
          </p:nvPr>
        </p:nvSpPr>
        <p:spPr/>
        <p:txBody>
          <a:bodyPr/>
          <a:lstStyle/>
          <a:p>
            <a:fld id="{39C36FFC-F616-41DF-9600-399E7F310C1E}"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38356780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400" dirty="0"/>
              <a:t>The Downloadable</a:t>
            </a:r>
            <a:r>
              <a:rPr lang="en-US" sz="1400" baseline="0" dirty="0"/>
              <a:t> Resource Center or DRC is an additional tool you can use for promotion. It contains a press release that you can customize, as well as flyers and other promotional materials. </a:t>
            </a:r>
          </a:p>
          <a:p>
            <a:pPr marL="285750" indent="-285750">
              <a:buFont typeface="Arial" panose="020B0604020202020204" pitchFamily="34" charset="0"/>
              <a:buChar char="•"/>
            </a:pPr>
            <a:r>
              <a:rPr lang="en-US" sz="1400" baseline="0" dirty="0"/>
              <a:t>All we ask if that you fill out this survey so that we know how you are going to use the materials so we can track effectiveness of each outreach strategy.  Once you have, we will provide you with the login information. </a:t>
            </a:r>
          </a:p>
          <a:p>
            <a:pPr marL="0" indent="0">
              <a:buFont typeface="Arial" panose="020B0604020202020204" pitchFamily="34" charset="0"/>
              <a:buNone/>
            </a:pPr>
            <a:endParaRPr lang="en-US" sz="1400" dirty="0"/>
          </a:p>
        </p:txBody>
      </p:sp>
      <p:sp>
        <p:nvSpPr>
          <p:cNvPr id="4" name="Slide Number Placeholder 3"/>
          <p:cNvSpPr>
            <a:spLocks noGrp="1"/>
          </p:cNvSpPr>
          <p:nvPr>
            <p:ph type="sldNum" sz="quarter" idx="10"/>
          </p:nvPr>
        </p:nvSpPr>
        <p:spPr/>
        <p:txBody>
          <a:bodyPr/>
          <a:lstStyle/>
          <a:p>
            <a:fld id="{39C36FFC-F616-41DF-9600-399E7F310C1E}"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41482083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dirty="0"/>
              <a:t>Here is a great example of HealthyMenMichigan outreach!  Barb Smith, Founder and Facilitator of the </a:t>
            </a:r>
            <a:r>
              <a:rPr lang="en-US" sz="1400" b="0" dirty="0">
                <a:hlinkClick r:id="rId3"/>
              </a:rPr>
              <a:t>Saginaw Survivors of Suicide </a:t>
            </a:r>
            <a:r>
              <a:rPr lang="en-US" sz="1400" b="0" dirty="0"/>
              <a:t>and partner on the Healthy Men Michigan campaign, sent us this photo of her outreach efforts. </a:t>
            </a:r>
          </a:p>
          <a:p>
            <a:endParaRPr lang="en-US" dirty="0"/>
          </a:p>
        </p:txBody>
      </p:sp>
      <p:sp>
        <p:nvSpPr>
          <p:cNvPr id="4" name="Slide Number Placeholder 3"/>
          <p:cNvSpPr>
            <a:spLocks noGrp="1"/>
          </p:cNvSpPr>
          <p:nvPr>
            <p:ph type="sldNum" sz="quarter" idx="10"/>
          </p:nvPr>
        </p:nvSpPr>
        <p:spPr/>
        <p:txBody>
          <a:bodyPr/>
          <a:lstStyle/>
          <a:p>
            <a:fld id="{39C36FFC-F616-41DF-9600-399E7F310C1E}"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34434082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Pictured here is another great example from one of our partners, of their full resource table setup in the community. This was sent to us by Lisa at Kiersten’s Ride and includes the Healthy Men Michigan promotional materials as part of their team’s community outreach efforts.  </a:t>
            </a:r>
          </a:p>
        </p:txBody>
      </p:sp>
      <p:sp>
        <p:nvSpPr>
          <p:cNvPr id="4" name="Slide Number Placeholder 3"/>
          <p:cNvSpPr>
            <a:spLocks noGrp="1"/>
          </p:cNvSpPr>
          <p:nvPr>
            <p:ph type="sldNum" sz="quarter" idx="10"/>
          </p:nvPr>
        </p:nvSpPr>
        <p:spPr/>
        <p:txBody>
          <a:bodyPr/>
          <a:lstStyle/>
          <a:p>
            <a:fld id="{39C36FFC-F616-41DF-9600-399E7F310C1E}"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40745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02438E-18DA-45E6-8199-311EE66DB8CB}"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8286917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400" dirty="0"/>
              <a:t>You can also spread</a:t>
            </a:r>
            <a:r>
              <a:rPr lang="en-US" sz="1400" baseline="0" dirty="0"/>
              <a:t> the word about the campaign by liking us on FB, following us on Twitter, emailing us, or visiting HealthyMenMichigan.org </a:t>
            </a:r>
            <a:endParaRPr lang="en-US" sz="1400" dirty="0"/>
          </a:p>
        </p:txBody>
      </p:sp>
      <p:sp>
        <p:nvSpPr>
          <p:cNvPr id="4" name="Slide Number Placeholder 3"/>
          <p:cNvSpPr>
            <a:spLocks noGrp="1"/>
          </p:cNvSpPr>
          <p:nvPr>
            <p:ph type="sldNum" sz="quarter" idx="10"/>
          </p:nvPr>
        </p:nvSpPr>
        <p:spPr/>
        <p:txBody>
          <a:bodyPr/>
          <a:lstStyle/>
          <a:p>
            <a:fld id="{39C36FFC-F616-41DF-9600-399E7F310C1E}"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33171929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Jill – 1.5 minute</a:t>
            </a:r>
          </a:p>
          <a:p>
            <a:endParaRPr lang="en-US" dirty="0"/>
          </a:p>
          <a:p>
            <a:r>
              <a:rPr lang="en-US" dirty="0"/>
              <a:t>Men want to take action and have a sense of control over their feelings. After this webinar, you can help take action too by choosing one or more of the Healthy Men Michigan campaign promotional efforts to do in just a few minutes today. </a:t>
            </a:r>
          </a:p>
          <a:p>
            <a:endParaRPr lang="en-US" dirty="0"/>
          </a:p>
          <a:p>
            <a:r>
              <a:rPr lang="en-US" dirty="0"/>
              <a:t>1. Social Media and Word of Mouth are how men are hearing about the campaign</a:t>
            </a:r>
          </a:p>
          <a:p>
            <a:r>
              <a:rPr lang="en-US" b="1" dirty="0"/>
              <a:t>Send promotional emails and social media posts to members of your community by using the </a:t>
            </a:r>
            <a:r>
              <a:rPr lang="en-US" b="1" dirty="0" err="1"/>
              <a:t>ToolKit</a:t>
            </a:r>
            <a:r>
              <a:rPr lang="en-US" b="1" dirty="0"/>
              <a:t> </a:t>
            </a:r>
            <a:r>
              <a:rPr lang="en-US" dirty="0">
                <a:hlinkClick r:id="rId3"/>
              </a:rPr>
              <a:t>https://mentalhealthscreening.org/programs/hmm/toolkit</a:t>
            </a:r>
            <a:r>
              <a:rPr lang="en-US" dirty="0"/>
              <a:t/>
            </a:r>
            <a:br>
              <a:rPr lang="en-US" dirty="0"/>
            </a:br>
            <a:endParaRPr lang="en-US" dirty="0"/>
          </a:p>
          <a:p>
            <a:r>
              <a:rPr lang="en-US" dirty="0"/>
              <a:t>2. Michigan is a big state with lots of different areas to cover!</a:t>
            </a:r>
          </a:p>
          <a:p>
            <a:r>
              <a:rPr lang="en-US" b="1" dirty="0"/>
              <a:t>Help spread the word with free promotional materials while you are out across Michigan</a:t>
            </a:r>
          </a:p>
          <a:p>
            <a:r>
              <a:rPr lang="en-US" dirty="0">
                <a:hlinkClick r:id="rId4" action="ppaction://hlinkfile"/>
              </a:rPr>
              <a:t>shop.mentalhealthscreening.org/collections/healthy-men-</a:t>
            </a:r>
            <a:r>
              <a:rPr lang="en-US" dirty="0" err="1">
                <a:hlinkClick r:id="rId4" action="ppaction://hlinkfile"/>
              </a:rPr>
              <a:t>michigan</a:t>
            </a:r>
            <a:endParaRPr lang="en-US" dirty="0"/>
          </a:p>
          <a:p>
            <a:endParaRPr lang="en-US" b="1" dirty="0"/>
          </a:p>
          <a:p>
            <a:pPr lvl="0"/>
            <a:r>
              <a:rPr lang="en-US" dirty="0"/>
              <a:t>3. The workplace is another great place to promote the campaign!</a:t>
            </a:r>
          </a:p>
          <a:p>
            <a:pPr lvl="0"/>
            <a:r>
              <a:rPr lang="en-US" b="1" dirty="0"/>
              <a:t>Add a link to </a:t>
            </a:r>
            <a:r>
              <a:rPr lang="en-US" u="sng" dirty="0">
                <a:hlinkClick r:id="rId5"/>
              </a:rPr>
              <a:t>www.HealthyMenMichigan.org</a:t>
            </a:r>
            <a:r>
              <a:rPr lang="en-US" dirty="0"/>
              <a:t> </a:t>
            </a:r>
            <a:r>
              <a:rPr lang="en-US" b="1" dirty="0"/>
              <a:t>on your organization website and newsletter</a:t>
            </a:r>
          </a:p>
          <a:p>
            <a:pPr lvl="0"/>
            <a:r>
              <a:rPr lang="en-US" b="1" dirty="0"/>
              <a:t>Send a link to </a:t>
            </a:r>
            <a:r>
              <a:rPr lang="en-US" u="sng" dirty="0">
                <a:hlinkClick r:id="rId5"/>
              </a:rPr>
              <a:t>www.HealthyMenMichigan.org</a:t>
            </a:r>
            <a:r>
              <a:rPr lang="en-US" dirty="0"/>
              <a:t> </a:t>
            </a:r>
            <a:r>
              <a:rPr lang="en-US" b="1" dirty="0"/>
              <a:t>to your employees/colleagues</a:t>
            </a:r>
          </a:p>
          <a:p>
            <a:pPr lvl="0"/>
            <a:endParaRPr lang="en-US" dirty="0"/>
          </a:p>
          <a:p>
            <a:r>
              <a:rPr lang="en-US" dirty="0"/>
              <a:t>4. There are lots of ways to help get the word out to more men across Michigan</a:t>
            </a:r>
          </a:p>
          <a:p>
            <a:r>
              <a:rPr lang="en-US" b="1" dirty="0"/>
              <a:t>Click the link in your email after the webinar to access the Downloadable Resource Center</a:t>
            </a:r>
          </a:p>
          <a:p>
            <a:endParaRPr lang="en-US" b="1" dirty="0"/>
          </a:p>
          <a:p>
            <a:r>
              <a:rPr lang="en-US" dirty="0"/>
              <a:t>5. Connect with us and stay up to date on the Healthy Men Michigan campaign</a:t>
            </a:r>
          </a:p>
          <a:p>
            <a:r>
              <a:rPr lang="en-US" b="1" dirty="0"/>
              <a:t>Email us at </a:t>
            </a:r>
            <a:r>
              <a:rPr lang="en-US" dirty="0">
                <a:hlinkClick r:id="rId6"/>
              </a:rPr>
              <a:t>healthymenmichigan@mentalhealthscreening.org</a:t>
            </a:r>
            <a:r>
              <a:rPr lang="en-US" dirty="0"/>
              <a:t> </a:t>
            </a:r>
            <a:r>
              <a:rPr lang="en-US" b="1" dirty="0"/>
              <a:t>to sign up for the </a:t>
            </a:r>
            <a:r>
              <a:rPr lang="en-US" b="1" dirty="0" err="1"/>
              <a:t>eNewsletter</a:t>
            </a:r>
            <a:endParaRPr lang="en-US" b="1" dirty="0"/>
          </a:p>
          <a:p>
            <a:endParaRPr lang="en-US" b="1" dirty="0"/>
          </a:p>
          <a:p>
            <a:r>
              <a:rPr lang="en-US" b="1" dirty="0"/>
              <a:t>Help the Healthy men Michigan team to spread the word about men’s mental fitness today!</a:t>
            </a:r>
          </a:p>
          <a:p>
            <a:endParaRPr lang="en-US" dirty="0"/>
          </a:p>
        </p:txBody>
      </p:sp>
      <p:sp>
        <p:nvSpPr>
          <p:cNvPr id="4" name="Slide Number Placeholder 3"/>
          <p:cNvSpPr>
            <a:spLocks noGrp="1"/>
          </p:cNvSpPr>
          <p:nvPr>
            <p:ph type="sldNum" sz="quarter" idx="10"/>
          </p:nvPr>
        </p:nvSpPr>
        <p:spPr/>
        <p:txBody>
          <a:bodyPr/>
          <a:lstStyle/>
          <a:p>
            <a:fld id="{39C36FFC-F616-41DF-9600-399E7F310C1E}"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14259014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sz="1400" baseline="0" dirty="0"/>
              <a:t>Please promote HealthyMenMichigan.org to your communities and networks!</a:t>
            </a:r>
          </a:p>
          <a:p>
            <a:pPr marL="171450" indent="-171450">
              <a:buFont typeface="Arial" panose="020B0604020202020204" pitchFamily="34" charset="0"/>
              <a:buChar char="•"/>
            </a:pPr>
            <a:r>
              <a:rPr lang="en-US" sz="1400" baseline="0" dirty="0"/>
              <a:t>Thank you!</a:t>
            </a:r>
          </a:p>
          <a:p>
            <a:pPr marL="0" indent="0">
              <a:buFont typeface="Arial" panose="020B0604020202020204" pitchFamily="34" charset="0"/>
              <a:buNone/>
            </a:pPr>
            <a:endParaRPr lang="en-US" baseline="0" dirty="0"/>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endParaRPr lang="en-US" sz="2000" b="1" dirty="0">
              <a:solidFill>
                <a:schemeClr val="tx1"/>
              </a:solidFill>
            </a:endParaRP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endParaRPr lang="en-US" baseline="0" dirty="0"/>
          </a:p>
          <a:p>
            <a:pPr marL="0" indent="0">
              <a:buFont typeface="Arial" panose="020B0604020202020204" pitchFamily="34" charset="0"/>
              <a:buNone/>
            </a:pPr>
            <a:endParaRPr lang="en-US" baseline="0" dirty="0"/>
          </a:p>
          <a:p>
            <a:pPr marL="171450" indent="-171450">
              <a:buFont typeface="Arial" panose="020B0604020202020204" pitchFamily="34" charset="0"/>
              <a:buChar char="•"/>
            </a:pPr>
            <a:endParaRPr lang="en-US" baseline="0" dirty="0"/>
          </a:p>
        </p:txBody>
      </p:sp>
    </p:spTree>
    <p:extLst>
      <p:ext uri="{BB962C8B-B14F-4D97-AF65-F5344CB8AC3E}">
        <p14:creationId xmlns:p14="http://schemas.microsoft.com/office/powerpoint/2010/main" val="327415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Cal Beyer section – 10 minutes total</a:t>
            </a:r>
          </a:p>
        </p:txBody>
      </p:sp>
      <p:sp>
        <p:nvSpPr>
          <p:cNvPr id="4" name="Slide Number Placeholder 3"/>
          <p:cNvSpPr>
            <a:spLocks noGrp="1"/>
          </p:cNvSpPr>
          <p:nvPr>
            <p:ph type="sldNum" sz="quarter" idx="10"/>
          </p:nvPr>
        </p:nvSpPr>
        <p:spPr/>
        <p:txBody>
          <a:bodyPr/>
          <a:lstStyle/>
          <a:p>
            <a:fld id="{39C36FFC-F616-41DF-9600-399E7F310C1E}" type="slidenum">
              <a:rPr lang="en-US" smtClean="0">
                <a:solidFill>
                  <a:prstClr val="black"/>
                </a:solidFill>
              </a:rPr>
              <a:pPr/>
              <a:t>55</a:t>
            </a:fld>
            <a:endParaRPr lang="en-US" dirty="0">
              <a:solidFill>
                <a:prstClr val="black"/>
              </a:solidFill>
            </a:endParaRPr>
          </a:p>
        </p:txBody>
      </p:sp>
    </p:spTree>
    <p:extLst>
      <p:ext uri="{BB962C8B-B14F-4D97-AF65-F5344CB8AC3E}">
        <p14:creationId xmlns:p14="http://schemas.microsoft.com/office/powerpoint/2010/main" val="38381139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C3859E-379B-4F8D-87E0-257ED64386E1}"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36371402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8D119C1-2652-44BF-B464-2DEE6440FDF4}" type="slidenum">
              <a:rPr lang="en-US" smtClean="0">
                <a:solidFill>
                  <a:prstClr val="black"/>
                </a:solidFill>
              </a:rPr>
              <a:pPr/>
              <a:t>62</a:t>
            </a:fld>
            <a:endParaRPr lang="en-US">
              <a:solidFill>
                <a:prstClr val="black"/>
              </a:solidFill>
            </a:endParaRPr>
          </a:p>
        </p:txBody>
      </p:sp>
    </p:spTree>
    <p:extLst>
      <p:ext uri="{BB962C8B-B14F-4D97-AF65-F5344CB8AC3E}">
        <p14:creationId xmlns:p14="http://schemas.microsoft.com/office/powerpoint/2010/main" val="1471086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smtClean="0"/>
              <a:t>1 in 5 adults are suffering from a mental illness at any given time, only about 10% of those will seek treatment</a:t>
            </a:r>
          </a:p>
          <a:p>
            <a:pPr marL="171450" indent="-171450">
              <a:buFontTx/>
              <a:buChar char="-"/>
            </a:pPr>
            <a:r>
              <a:rPr lang="en-US" baseline="0" dirty="0" smtClean="0"/>
              <a:t>60 – 80% of individuals with mental health disorders will improve with early treatment</a:t>
            </a:r>
          </a:p>
          <a:p>
            <a:pPr marL="171450" indent="-171450">
              <a:buFontTx/>
              <a:buChar char="-"/>
            </a:pPr>
            <a:r>
              <a:rPr lang="en-US" baseline="0" dirty="0" smtClean="0"/>
              <a:t>78% of individuals experiencing psychological distress are not receiving treatment</a:t>
            </a:r>
          </a:p>
          <a:p>
            <a:pPr marL="171450" indent="-171450">
              <a:buFontTx/>
              <a:buChar char="-"/>
            </a:pPr>
            <a:r>
              <a:rPr lang="en-US" baseline="0" dirty="0" smtClean="0"/>
              <a:t>Estimated 90% of individuals who die by suicide were experiencing a diagnosable mental illness at the time of death</a:t>
            </a:r>
          </a:p>
          <a:p>
            <a:pPr marL="171450" indent="-171450">
              <a:buFontTx/>
              <a:buChar char="-"/>
            </a:pPr>
            <a:r>
              <a:rPr lang="en-US" baseline="0" dirty="0" smtClean="0"/>
              <a:t>Depression estimated to cause 200 million lost workdays per year</a:t>
            </a:r>
          </a:p>
          <a:p>
            <a:pPr marL="171450" indent="-171450">
              <a:buFontTx/>
              <a:buChar char="-"/>
            </a:pPr>
            <a:r>
              <a:rPr lang="en-US" baseline="0" dirty="0" smtClean="0"/>
              <a:t>In a 3 month period, individuals with depression miss an average of 4.8 workdays and suffer 11.5 days of reduced productivity</a:t>
            </a:r>
            <a:endParaRPr lang="en-US" dirty="0" smtClean="0"/>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sz="1200" kern="1200" dirty="0" smtClean="0">
                <a:solidFill>
                  <a:schemeClr val="tx1"/>
                </a:solidFill>
                <a:effectLst/>
                <a:latin typeface="+mn-lt"/>
                <a:ea typeface="+mn-ea"/>
                <a:cs typeface="+mn-cs"/>
              </a:rPr>
              <a:t>“The workplace is the last crucible of sustained human contact for many of the 30,000 people who kill themselves each year in the US.  A co-worker’s suicide has a deep, disturbing impact on work mates.  For managers, such tragedies pose challenges no one covered in management school.”  This quote Sue </a:t>
            </a:r>
            <a:r>
              <a:rPr lang="en-US" sz="1200" kern="1200" dirty="0" err="1" smtClean="0">
                <a:solidFill>
                  <a:schemeClr val="tx1"/>
                </a:solidFill>
                <a:effectLst/>
                <a:latin typeface="+mn-lt"/>
                <a:ea typeface="+mn-ea"/>
                <a:cs typeface="+mn-cs"/>
              </a:rPr>
              <a:t>Shellenbarger</a:t>
            </a:r>
            <a:r>
              <a:rPr lang="en-US" sz="1200" kern="1200" smtClean="0">
                <a:solidFill>
                  <a:schemeClr val="tx1"/>
                </a:solidFill>
                <a:effectLst/>
                <a:latin typeface="+mn-lt"/>
                <a:ea typeface="+mn-ea"/>
                <a:cs typeface="+mn-cs"/>
              </a:rPr>
              <a:t>, Staff Reporter for the Wall Street Journal in 2001 raises two key reasons that the workplace is exactly the place to address suicide.</a:t>
            </a:r>
          </a:p>
          <a:p>
            <a:pPr marL="628650" lvl="1" indent="-171450">
              <a:buFontTx/>
              <a:buChar char="-"/>
            </a:pPr>
            <a:endParaRPr lang="en-US" dirty="0"/>
          </a:p>
        </p:txBody>
      </p:sp>
      <p:sp>
        <p:nvSpPr>
          <p:cNvPr id="4" name="Slide Number Placeholder 3"/>
          <p:cNvSpPr>
            <a:spLocks noGrp="1"/>
          </p:cNvSpPr>
          <p:nvPr>
            <p:ph type="sldNum" sz="quarter" idx="10"/>
          </p:nvPr>
        </p:nvSpPr>
        <p:spPr/>
        <p:txBody>
          <a:bodyPr/>
          <a:lstStyle/>
          <a:p>
            <a:fld id="{0CAC1817-1846-7545-AC0A-2B93505A0B96}"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883829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smtClean="0"/>
              <a:t>The construction industry is a breeding ground for issues affecting risk of death by suicide – large number of veterans, injuries/physical work, financial issues w/ seasonal employment, schedules leading to sleep disruption, lack of community – fragmented work force, macho- fear of sharing emotional issues, hiding pain/problems with drugs and alcohol, few long-term relationships where issues can be recognized and comfortably talked about</a:t>
            </a:r>
          </a:p>
        </p:txBody>
      </p:sp>
      <p:sp>
        <p:nvSpPr>
          <p:cNvPr id="4" name="Slide Number Placeholder 3"/>
          <p:cNvSpPr>
            <a:spLocks noGrp="1"/>
          </p:cNvSpPr>
          <p:nvPr>
            <p:ph type="sldNum" sz="quarter" idx="10"/>
          </p:nvPr>
        </p:nvSpPr>
        <p:spPr/>
        <p:txBody>
          <a:bodyPr/>
          <a:lstStyle/>
          <a:p>
            <a:fld id="{0CAC1817-1846-7545-AC0A-2B93505A0B96}"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4131261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smtClean="0"/>
              <a:t>Focus on the whole person: Teach coping skills – life training for stress </a:t>
            </a:r>
            <a:r>
              <a:rPr lang="en-US" baseline="0" dirty="0" err="1" smtClean="0"/>
              <a:t>mgmt</a:t>
            </a:r>
            <a:r>
              <a:rPr lang="en-US" baseline="0" dirty="0" smtClean="0"/>
              <a:t>, pain </a:t>
            </a:r>
            <a:r>
              <a:rPr lang="en-US" baseline="0" dirty="0" err="1" smtClean="0"/>
              <a:t>mgmt</a:t>
            </a:r>
            <a:r>
              <a:rPr lang="en-US" baseline="0" dirty="0" smtClean="0"/>
              <a:t>, conflict/anger </a:t>
            </a:r>
            <a:r>
              <a:rPr lang="en-US" baseline="0" dirty="0" err="1" smtClean="0"/>
              <a:t>mgmt</a:t>
            </a:r>
            <a:r>
              <a:rPr lang="en-US" baseline="0" dirty="0" smtClean="0"/>
              <a:t>, financial </a:t>
            </a:r>
            <a:r>
              <a:rPr lang="en-US" baseline="0" dirty="0" err="1" smtClean="0"/>
              <a:t>mgmt</a:t>
            </a:r>
            <a:endParaRPr lang="en-US" baseline="0" dirty="0" smtClean="0"/>
          </a:p>
          <a:p>
            <a:pPr marL="171450" indent="-171450">
              <a:buFontTx/>
              <a:buChar char="-"/>
            </a:pPr>
            <a:r>
              <a:rPr lang="en-US" baseline="0" dirty="0" smtClean="0"/>
              <a:t>Incorporate into company culture – safety programs - benefits</a:t>
            </a:r>
          </a:p>
          <a:p>
            <a:pPr marL="171450" indent="-171450">
              <a:buFontTx/>
              <a:buChar char="-"/>
            </a:pPr>
            <a:r>
              <a:rPr lang="en-US" baseline="0" dirty="0" smtClean="0"/>
              <a:t>Include in toolbox talks, supervisor training</a:t>
            </a:r>
          </a:p>
        </p:txBody>
      </p:sp>
      <p:sp>
        <p:nvSpPr>
          <p:cNvPr id="4" name="Slide Number Placeholder 3"/>
          <p:cNvSpPr>
            <a:spLocks noGrp="1"/>
          </p:cNvSpPr>
          <p:nvPr>
            <p:ph type="sldNum" sz="quarter" idx="10"/>
          </p:nvPr>
        </p:nvSpPr>
        <p:spPr/>
        <p:txBody>
          <a:bodyPr/>
          <a:lstStyle/>
          <a:p>
            <a:fld id="{0CAC1817-1846-7545-AC0A-2B93505A0B96}"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4039697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 In 12 months</a:t>
            </a:r>
            <a:r>
              <a:rPr lang="en-US" baseline="0" dirty="0" smtClean="0"/>
              <a:t> this has gone from a non-topic to a major industry wide initiative</a:t>
            </a:r>
          </a:p>
          <a:p>
            <a:pPr marL="171450" indent="-171450">
              <a:buFontTx/>
              <a:buChar char="-"/>
            </a:pPr>
            <a:r>
              <a:rPr lang="en-US" baseline="0" dirty="0" smtClean="0"/>
              <a:t>If we can get the Engineering &amp; Architecture community involved to tackle the A/E/C we are taking out #2 and #5 on the highest industry rate list</a:t>
            </a:r>
          </a:p>
          <a:p>
            <a:pPr marL="171450" indent="-171450">
              <a:buFontTx/>
              <a:buChar char="-"/>
            </a:pPr>
            <a:r>
              <a:rPr lang="en-US" baseline="0" dirty="0" smtClean="0"/>
              <a:t>CFMA developing education program that can be widely distributed/utilized</a:t>
            </a:r>
          </a:p>
          <a:p>
            <a:pPr marL="171450" indent="-171450">
              <a:buFontTx/>
              <a:buChar char="-"/>
            </a:pPr>
            <a:r>
              <a:rPr lang="en-US" baseline="0" dirty="0" smtClean="0"/>
              <a:t>CIASP will continue to build relationships with other associations and spread the word</a:t>
            </a:r>
          </a:p>
          <a:p>
            <a:pPr marL="171450" indent="-171450">
              <a:buFontTx/>
              <a:buChar char="-"/>
            </a:pPr>
            <a:r>
              <a:rPr lang="en-US" baseline="0" dirty="0" smtClean="0"/>
              <a:t>Continue the conversation – remove the stigma – make it normal!</a:t>
            </a:r>
            <a:endParaRPr lang="en-US" dirty="0"/>
          </a:p>
        </p:txBody>
      </p:sp>
      <p:sp>
        <p:nvSpPr>
          <p:cNvPr id="4" name="Slide Number Placeholder 3"/>
          <p:cNvSpPr>
            <a:spLocks noGrp="1"/>
          </p:cNvSpPr>
          <p:nvPr>
            <p:ph type="sldNum" sz="quarter" idx="10"/>
          </p:nvPr>
        </p:nvSpPr>
        <p:spPr/>
        <p:txBody>
          <a:bodyPr/>
          <a:lstStyle/>
          <a:p>
            <a:fld id="{0CAC1817-1846-7545-AC0A-2B93505A0B96}"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530239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02438E-18DA-45E6-8199-311EE66DB8CB}"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45724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02438E-18DA-45E6-8199-311EE66DB8CB}"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303920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D999EA-9878-4466-AC4E-E585DAABFCE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C03335-B1A3-4581-B48F-82821E17C791}" type="slidenum">
              <a:rPr lang="en-US" smtClean="0"/>
              <a:t>‹#›</a:t>
            </a:fld>
            <a:endParaRPr lang="en-US"/>
          </a:p>
        </p:txBody>
      </p:sp>
    </p:spTree>
    <p:extLst>
      <p:ext uri="{BB962C8B-B14F-4D97-AF65-F5344CB8AC3E}">
        <p14:creationId xmlns:p14="http://schemas.microsoft.com/office/powerpoint/2010/main" val="2580712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D999EA-9878-4466-AC4E-E585DAABFCE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C03335-B1A3-4581-B48F-82821E17C791}" type="slidenum">
              <a:rPr lang="en-US" smtClean="0"/>
              <a:t>‹#›</a:t>
            </a:fld>
            <a:endParaRPr lang="en-US"/>
          </a:p>
        </p:txBody>
      </p:sp>
    </p:spTree>
    <p:extLst>
      <p:ext uri="{BB962C8B-B14F-4D97-AF65-F5344CB8AC3E}">
        <p14:creationId xmlns:p14="http://schemas.microsoft.com/office/powerpoint/2010/main" val="1945569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D999EA-9878-4466-AC4E-E585DAABFCE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C03335-B1A3-4581-B48F-82821E17C791}" type="slidenum">
              <a:rPr lang="en-US" smtClean="0"/>
              <a:t>‹#›</a:t>
            </a:fld>
            <a:endParaRPr lang="en-US"/>
          </a:p>
        </p:txBody>
      </p:sp>
    </p:spTree>
    <p:extLst>
      <p:ext uri="{BB962C8B-B14F-4D97-AF65-F5344CB8AC3E}">
        <p14:creationId xmlns:p14="http://schemas.microsoft.com/office/powerpoint/2010/main" val="37618373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4/26/2017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423334" y="4529541"/>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548606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4/26/2017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511228" y="3244140"/>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407742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4/26/2017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423334" y="4529541"/>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54860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4/26/2017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572044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4/26/2017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572044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4/26/2017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572044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4/26/2017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572044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4/26/2017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511228" y="3244140"/>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40774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D999EA-9878-4466-AC4E-E585DAABFCE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C03335-B1A3-4581-B48F-82821E17C791}" type="slidenum">
              <a:rPr lang="en-US" smtClean="0"/>
              <a:t>‹#›</a:t>
            </a:fld>
            <a:endParaRPr lang="en-US"/>
          </a:p>
        </p:txBody>
      </p:sp>
    </p:spTree>
    <p:extLst>
      <p:ext uri="{BB962C8B-B14F-4D97-AF65-F5344CB8AC3E}">
        <p14:creationId xmlns:p14="http://schemas.microsoft.com/office/powerpoint/2010/main" val="3463144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4/26/2017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511228" y="3244140"/>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407742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4/26/2017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423334" y="4529541"/>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548606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4/26/2017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572044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4/26/2017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511228" y="3244140"/>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407742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tint val="75000"/>
                  </a:prstClr>
                </a:solidFill>
              </a:rPr>
              <a:pPr/>
              <a:t>4/26/2017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0" name="Slide Number Placeholder 5"/>
          <p:cNvSpPr>
            <a:spLocks noGrp="1"/>
          </p:cNvSpPr>
          <p:nvPr>
            <p:ph type="sldNum" sz="quarter" idx="12"/>
          </p:nvPr>
        </p:nvSpPr>
        <p:spPr>
          <a:xfrm>
            <a:off x="511228" y="787783"/>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9941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4/26/2017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572044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4/26/2017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572044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4/26/2017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511228" y="3244140"/>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407742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4/26/2017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511228" y="3244140"/>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407742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4/26/2017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511228" y="3244140"/>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40774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D999EA-9878-4466-AC4E-E585DAABFCE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C03335-B1A3-4581-B48F-82821E17C791}" type="slidenum">
              <a:rPr lang="en-US" smtClean="0"/>
              <a:t>‹#›</a:t>
            </a:fld>
            <a:endParaRPr lang="en-US"/>
          </a:p>
        </p:txBody>
      </p:sp>
    </p:spTree>
    <p:extLst>
      <p:ext uri="{BB962C8B-B14F-4D97-AF65-F5344CB8AC3E}">
        <p14:creationId xmlns:p14="http://schemas.microsoft.com/office/powerpoint/2010/main" val="10877940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4/26/2017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511228" y="3244140"/>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407742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4/26/2017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511228" y="3244140"/>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407742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4/26/2017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511228" y="3244140"/>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407742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4/26/2017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423334" y="4529541"/>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548606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4/26/2017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423334" y="4529541"/>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548606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4/26/2017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572044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4/26/2017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572044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4/26/2017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572044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4/26/2017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572044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4/26/2017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57204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D999EA-9878-4466-AC4E-E585DAABFCE4}"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C03335-B1A3-4581-B48F-82821E17C791}" type="slidenum">
              <a:rPr lang="en-US" smtClean="0"/>
              <a:t>‹#›</a:t>
            </a:fld>
            <a:endParaRPr lang="en-US"/>
          </a:p>
        </p:txBody>
      </p:sp>
    </p:spTree>
    <p:extLst>
      <p:ext uri="{BB962C8B-B14F-4D97-AF65-F5344CB8AC3E}">
        <p14:creationId xmlns:p14="http://schemas.microsoft.com/office/powerpoint/2010/main" val="10008646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4/26/2017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572044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4/26/2017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572044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4/26/2017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572044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4/26/2017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572044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4/26/2017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572044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4/26/2017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572044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4/26/2017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572044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4/26/2017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572044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solidFill>
                  <a:prstClr val="black">
                    <a:tint val="75000"/>
                  </a:prstClr>
                </a:solidFill>
              </a:rPr>
              <a:pPr/>
              <a:t>4/26/2017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796772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4/26/2017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57204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D999EA-9878-4466-AC4E-E585DAABFCE4}"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C03335-B1A3-4581-B48F-82821E17C791}" type="slidenum">
              <a:rPr lang="en-US" smtClean="0"/>
              <a:t>‹#›</a:t>
            </a:fld>
            <a:endParaRPr lang="en-US"/>
          </a:p>
        </p:txBody>
      </p:sp>
    </p:spTree>
    <p:extLst>
      <p:ext uri="{BB962C8B-B14F-4D97-AF65-F5344CB8AC3E}">
        <p14:creationId xmlns:p14="http://schemas.microsoft.com/office/powerpoint/2010/main" val="388599857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4/26/2017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572044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solidFill>
                  <a:prstClr val="black">
                    <a:tint val="75000"/>
                  </a:prstClr>
                </a:solidFill>
              </a:rPr>
              <a:pPr/>
              <a:t>4/26/2017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796772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solidFill>
                  <a:prstClr val="black">
                    <a:tint val="75000"/>
                  </a:prstClr>
                </a:solidFill>
              </a:rPr>
              <a:pPr/>
              <a:t>4/26/2017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796772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tint val="75000"/>
                  </a:prstClr>
                </a:solidFill>
              </a:rPr>
              <a:pPr/>
              <a:t>4/26/2017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0" name="Slide Number Placeholder 5"/>
          <p:cNvSpPr>
            <a:spLocks noGrp="1"/>
          </p:cNvSpPr>
          <p:nvPr>
            <p:ph type="sldNum" sz="quarter" idx="12"/>
          </p:nvPr>
        </p:nvSpPr>
        <p:spPr>
          <a:xfrm>
            <a:off x="511228" y="787783"/>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9941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4/26/2017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511228" y="3244140"/>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407742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BB7CA4F-9CBA-4F04-BF9D-E79A313BAD2A}" type="datetimeFigureOut">
              <a:rPr lang="en-US" smtClean="0">
                <a:solidFill>
                  <a:prstClr val="black">
                    <a:tint val="75000"/>
                  </a:prstClr>
                </a:solidFill>
              </a:rPr>
              <a:pPr/>
              <a:t>4/26/2017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D87342-2145-4870-BCA4-3ED10FCE2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41531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4/26/2017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423334" y="4529541"/>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548606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4/26/2017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423334" y="4529541"/>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5486060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4/26/2017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423334" y="4529541"/>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5486060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4/26/2017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511228" y="3244140"/>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40774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D999EA-9878-4466-AC4E-E585DAABFCE4}"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C03335-B1A3-4581-B48F-82821E17C791}" type="slidenum">
              <a:rPr lang="en-US" smtClean="0"/>
              <a:t>‹#›</a:t>
            </a:fld>
            <a:endParaRPr lang="en-US"/>
          </a:p>
        </p:txBody>
      </p:sp>
    </p:spTree>
    <p:extLst>
      <p:ext uri="{BB962C8B-B14F-4D97-AF65-F5344CB8AC3E}">
        <p14:creationId xmlns:p14="http://schemas.microsoft.com/office/powerpoint/2010/main" val="206688297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4/26/2017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511228" y="3244140"/>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407742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4/26/2017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511228" y="3244140"/>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407742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4/26/2017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5720441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tint val="75000"/>
                  </a:prstClr>
                </a:solidFill>
              </a:rPr>
              <a:pPr/>
              <a:t>4/26/2017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0" name="Slide Number Placeholder 5"/>
          <p:cNvSpPr>
            <a:spLocks noGrp="1"/>
          </p:cNvSpPr>
          <p:nvPr>
            <p:ph type="sldNum" sz="quarter" idx="12"/>
          </p:nvPr>
        </p:nvSpPr>
        <p:spPr>
          <a:xfrm>
            <a:off x="511228" y="787783"/>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99413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4/26/2017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5720441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Large Text Box">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7705" y="506872"/>
            <a:ext cx="8223506" cy="5881313"/>
          </a:xfrm>
        </p:spPr>
        <p:txBody>
          <a:bodyPr/>
          <a:lstStyle/>
          <a:p>
            <a:r>
              <a:rPr lang="en-US" smtClean="0"/>
              <a:t>Click to edit Master title style</a:t>
            </a:r>
            <a:endParaRPr lang="en-US"/>
          </a:p>
        </p:txBody>
      </p:sp>
    </p:spTree>
    <p:extLst>
      <p:ext uri="{BB962C8B-B14F-4D97-AF65-F5344CB8AC3E}">
        <p14:creationId xmlns:p14="http://schemas.microsoft.com/office/powerpoint/2010/main" val="31260728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4/26/2017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5720441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tint val="75000"/>
                  </a:prstClr>
                </a:solidFill>
              </a:rPr>
              <a:pPr/>
              <a:t>4/26/2017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0" name="Slide Number Placeholder 5"/>
          <p:cNvSpPr>
            <a:spLocks noGrp="1"/>
          </p:cNvSpPr>
          <p:nvPr>
            <p:ph type="sldNum" sz="quarter" idx="12"/>
          </p:nvPr>
        </p:nvSpPr>
        <p:spPr>
          <a:xfrm>
            <a:off x="511228" y="787783"/>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99413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4/26/2017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423334" y="4529541"/>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5486060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tint val="75000"/>
                  </a:prstClr>
                </a:solidFill>
              </a:rPr>
              <a:pPr/>
              <a:t>4/26/2017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0" name="Slide Number Placeholder 5"/>
          <p:cNvSpPr>
            <a:spLocks noGrp="1"/>
          </p:cNvSpPr>
          <p:nvPr>
            <p:ph type="sldNum" sz="quarter" idx="12"/>
          </p:nvPr>
        </p:nvSpPr>
        <p:spPr>
          <a:xfrm>
            <a:off x="511228" y="787783"/>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994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D999EA-9878-4466-AC4E-E585DAABFCE4}"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C03335-B1A3-4581-B48F-82821E17C791}" type="slidenum">
              <a:rPr lang="en-US" smtClean="0"/>
              <a:t>‹#›</a:t>
            </a:fld>
            <a:endParaRPr lang="en-US"/>
          </a:p>
        </p:txBody>
      </p:sp>
    </p:spTree>
    <p:extLst>
      <p:ext uri="{BB962C8B-B14F-4D97-AF65-F5344CB8AC3E}">
        <p14:creationId xmlns:p14="http://schemas.microsoft.com/office/powerpoint/2010/main" val="166404316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4/26/2017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5720441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4/26/2017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5720441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4/26/2017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423334" y="4529541"/>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5486060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solidFill>
                  <a:prstClr val="black">
                    <a:tint val="75000"/>
                  </a:prstClr>
                </a:solidFill>
              </a:rPr>
              <a:pPr/>
              <a:t>4/26/2017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7967728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4/26/2017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5720441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tint val="75000"/>
                  </a:prstClr>
                </a:solidFill>
              </a:rPr>
              <a:pPr/>
              <a:t>4/26/2017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0" name="Slide Number Placeholder 5"/>
          <p:cNvSpPr>
            <a:spLocks noGrp="1"/>
          </p:cNvSpPr>
          <p:nvPr>
            <p:ph type="sldNum" sz="quarter" idx="12"/>
          </p:nvPr>
        </p:nvSpPr>
        <p:spPr>
          <a:xfrm>
            <a:off x="511228" y="787783"/>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99413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4/26/2017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423334" y="4529541"/>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5486060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tint val="75000"/>
                  </a:prstClr>
                </a:solidFill>
              </a:rPr>
              <a:pPr/>
              <a:t>4/26/2017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0" name="Slide Number Placeholder 5"/>
          <p:cNvSpPr>
            <a:spLocks noGrp="1"/>
          </p:cNvSpPr>
          <p:nvPr>
            <p:ph type="sldNum" sz="quarter" idx="12"/>
          </p:nvPr>
        </p:nvSpPr>
        <p:spPr>
          <a:xfrm>
            <a:off x="511228" y="787783"/>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99413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4/26/2017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423334" y="4529541"/>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5486060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4/26/2017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511228" y="3244140"/>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40774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D999EA-9878-4466-AC4E-E585DAABFCE4}"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C03335-B1A3-4581-B48F-82821E17C791}" type="slidenum">
              <a:rPr lang="en-US" smtClean="0"/>
              <a:t>‹#›</a:t>
            </a:fld>
            <a:endParaRPr lang="en-US"/>
          </a:p>
        </p:txBody>
      </p:sp>
    </p:spTree>
    <p:extLst>
      <p:ext uri="{BB962C8B-B14F-4D97-AF65-F5344CB8AC3E}">
        <p14:creationId xmlns:p14="http://schemas.microsoft.com/office/powerpoint/2010/main" val="417310384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4/26/2017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511228" y="3244140"/>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4077423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4/26/2017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5720441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4/26/2017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5720441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4/26/2017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5720441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4/26/2017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511228" y="3244140"/>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4077423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4/26/2017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511228" y="3244140"/>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40774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D999EA-9878-4466-AC4E-E585DAABFCE4}"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C03335-B1A3-4581-B48F-82821E17C791}" type="slidenum">
              <a:rPr lang="en-US" smtClean="0"/>
              <a:t>‹#›</a:t>
            </a:fld>
            <a:endParaRPr lang="en-US"/>
          </a:p>
        </p:txBody>
      </p:sp>
    </p:spTree>
    <p:extLst>
      <p:ext uri="{BB962C8B-B14F-4D97-AF65-F5344CB8AC3E}">
        <p14:creationId xmlns:p14="http://schemas.microsoft.com/office/powerpoint/2010/main" val="885395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1.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22.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3.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4.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5.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6.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7.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28.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2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30.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31.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32.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33.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34.xml"/></Relationships>
</file>

<file path=ppt/slideMasters/_rels/slideMaster25.xml.rels><?xml version="1.0" encoding="UTF-8" standalone="yes"?>
<Relationships xmlns="http://schemas.openxmlformats.org/package/2006/relationships"><Relationship Id="rId2" Type="http://schemas.openxmlformats.org/officeDocument/2006/relationships/theme" Target="../theme/theme25.xml"/><Relationship Id="rId1" Type="http://schemas.openxmlformats.org/officeDocument/2006/relationships/slideLayout" Target="../slideLayouts/slideLayout35.xml"/></Relationships>
</file>

<file path=ppt/slideMasters/_rels/slideMaster26.xml.rels><?xml version="1.0" encoding="UTF-8" standalone="yes"?>
<Relationships xmlns="http://schemas.openxmlformats.org/package/2006/relationships"><Relationship Id="rId2" Type="http://schemas.openxmlformats.org/officeDocument/2006/relationships/theme" Target="../theme/theme26.xml"/><Relationship Id="rId1" Type="http://schemas.openxmlformats.org/officeDocument/2006/relationships/slideLayout" Target="../slideLayouts/slideLayout36.xml"/></Relationships>
</file>

<file path=ppt/slideMasters/_rels/slideMaster27.xml.rels><?xml version="1.0" encoding="UTF-8" standalone="yes"?>
<Relationships xmlns="http://schemas.openxmlformats.org/package/2006/relationships"><Relationship Id="rId2" Type="http://schemas.openxmlformats.org/officeDocument/2006/relationships/theme" Target="../theme/theme27.xml"/><Relationship Id="rId1" Type="http://schemas.openxmlformats.org/officeDocument/2006/relationships/slideLayout" Target="../slideLayouts/slideLayout37.xml"/></Relationships>
</file>

<file path=ppt/slideMasters/_rels/slideMaster28.xml.rels><?xml version="1.0" encoding="UTF-8" standalone="yes"?>
<Relationships xmlns="http://schemas.openxmlformats.org/package/2006/relationships"><Relationship Id="rId2" Type="http://schemas.openxmlformats.org/officeDocument/2006/relationships/theme" Target="../theme/theme28.xml"/><Relationship Id="rId1" Type="http://schemas.openxmlformats.org/officeDocument/2006/relationships/slideLayout" Target="../slideLayouts/slideLayout38.xml"/></Relationships>
</file>

<file path=ppt/slideMasters/_rels/slideMaster29.xml.rels><?xml version="1.0" encoding="UTF-8" standalone="yes"?>
<Relationships xmlns="http://schemas.openxmlformats.org/package/2006/relationships"><Relationship Id="rId2" Type="http://schemas.openxmlformats.org/officeDocument/2006/relationships/theme" Target="../theme/theme29.xml"/><Relationship Id="rId1"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30.xml.rels><?xml version="1.0" encoding="UTF-8" standalone="yes"?>
<Relationships xmlns="http://schemas.openxmlformats.org/package/2006/relationships"><Relationship Id="rId2" Type="http://schemas.openxmlformats.org/officeDocument/2006/relationships/theme" Target="../theme/theme30.xml"/><Relationship Id="rId1" Type="http://schemas.openxmlformats.org/officeDocument/2006/relationships/slideLayout" Target="../slideLayouts/slideLayout40.xml"/></Relationships>
</file>

<file path=ppt/slideMasters/_rels/slideMaster31.xml.rels><?xml version="1.0" encoding="UTF-8" standalone="yes"?>
<Relationships xmlns="http://schemas.openxmlformats.org/package/2006/relationships"><Relationship Id="rId2" Type="http://schemas.openxmlformats.org/officeDocument/2006/relationships/theme" Target="../theme/theme31.xml"/><Relationship Id="rId1" Type="http://schemas.openxmlformats.org/officeDocument/2006/relationships/slideLayout" Target="../slideLayouts/slideLayout41.xml"/></Relationships>
</file>

<file path=ppt/slideMasters/_rels/slideMaster32.xml.rels><?xml version="1.0" encoding="UTF-8" standalone="yes"?>
<Relationships xmlns="http://schemas.openxmlformats.org/package/2006/relationships"><Relationship Id="rId2" Type="http://schemas.openxmlformats.org/officeDocument/2006/relationships/theme" Target="../theme/theme32.xml"/><Relationship Id="rId1" Type="http://schemas.openxmlformats.org/officeDocument/2006/relationships/slideLayout" Target="../slideLayouts/slideLayout42.xml"/></Relationships>
</file>

<file path=ppt/slideMasters/_rels/slideMaster33.xml.rels><?xml version="1.0" encoding="UTF-8" standalone="yes"?>
<Relationships xmlns="http://schemas.openxmlformats.org/package/2006/relationships"><Relationship Id="rId2" Type="http://schemas.openxmlformats.org/officeDocument/2006/relationships/theme" Target="../theme/theme33.xml"/><Relationship Id="rId1" Type="http://schemas.openxmlformats.org/officeDocument/2006/relationships/slideLayout" Target="../slideLayouts/slideLayout43.xml"/></Relationships>
</file>

<file path=ppt/slideMasters/_rels/slideMaster34.xml.rels><?xml version="1.0" encoding="UTF-8" standalone="yes"?>
<Relationships xmlns="http://schemas.openxmlformats.org/package/2006/relationships"><Relationship Id="rId2" Type="http://schemas.openxmlformats.org/officeDocument/2006/relationships/theme" Target="../theme/theme34.xml"/><Relationship Id="rId1" Type="http://schemas.openxmlformats.org/officeDocument/2006/relationships/slideLayout" Target="../slideLayouts/slideLayout44.xml"/></Relationships>
</file>

<file path=ppt/slideMasters/_rels/slideMaster35.xml.rels><?xml version="1.0" encoding="UTF-8" standalone="yes"?>
<Relationships xmlns="http://schemas.openxmlformats.org/package/2006/relationships"><Relationship Id="rId2" Type="http://schemas.openxmlformats.org/officeDocument/2006/relationships/theme" Target="../theme/theme35.xml"/><Relationship Id="rId1" Type="http://schemas.openxmlformats.org/officeDocument/2006/relationships/slideLayout" Target="../slideLayouts/slideLayout45.xml"/></Relationships>
</file>

<file path=ppt/slideMasters/_rels/slideMaster36.xml.rels><?xml version="1.0" encoding="UTF-8" standalone="yes"?>
<Relationships xmlns="http://schemas.openxmlformats.org/package/2006/relationships"><Relationship Id="rId2" Type="http://schemas.openxmlformats.org/officeDocument/2006/relationships/theme" Target="../theme/theme36.xml"/><Relationship Id="rId1" Type="http://schemas.openxmlformats.org/officeDocument/2006/relationships/slideLayout" Target="../slideLayouts/slideLayout46.xml"/></Relationships>
</file>

<file path=ppt/slideMasters/_rels/slideMaster37.xml.rels><?xml version="1.0" encoding="UTF-8" standalone="yes"?>
<Relationships xmlns="http://schemas.openxmlformats.org/package/2006/relationships"><Relationship Id="rId2" Type="http://schemas.openxmlformats.org/officeDocument/2006/relationships/theme" Target="../theme/theme37.xml"/><Relationship Id="rId1" Type="http://schemas.openxmlformats.org/officeDocument/2006/relationships/slideLayout" Target="../slideLayouts/slideLayout47.xml"/></Relationships>
</file>

<file path=ppt/slideMasters/_rels/slideMaster38.xml.rels><?xml version="1.0" encoding="UTF-8" standalone="yes"?>
<Relationships xmlns="http://schemas.openxmlformats.org/package/2006/relationships"><Relationship Id="rId2" Type="http://schemas.openxmlformats.org/officeDocument/2006/relationships/theme" Target="../theme/theme38.xml"/><Relationship Id="rId1" Type="http://schemas.openxmlformats.org/officeDocument/2006/relationships/slideLayout" Target="../slideLayouts/slideLayout48.xml"/></Relationships>
</file>

<file path=ppt/slideMasters/_rels/slideMaster39.xml.rels><?xml version="1.0" encoding="UTF-8" standalone="yes"?>
<Relationships xmlns="http://schemas.openxmlformats.org/package/2006/relationships"><Relationship Id="rId2" Type="http://schemas.openxmlformats.org/officeDocument/2006/relationships/theme" Target="../theme/theme39.xml"/><Relationship Id="rId1" Type="http://schemas.openxmlformats.org/officeDocument/2006/relationships/slideLayout" Target="../slideLayouts/slideLayout49.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40.xml.rels><?xml version="1.0" encoding="UTF-8" standalone="yes"?>
<Relationships xmlns="http://schemas.openxmlformats.org/package/2006/relationships"><Relationship Id="rId2" Type="http://schemas.openxmlformats.org/officeDocument/2006/relationships/theme" Target="../theme/theme40.xml"/><Relationship Id="rId1" Type="http://schemas.openxmlformats.org/officeDocument/2006/relationships/slideLayout" Target="../slideLayouts/slideLayout50.xml"/></Relationships>
</file>

<file path=ppt/slideMasters/_rels/slideMaster41.xml.rels><?xml version="1.0" encoding="UTF-8" standalone="yes"?>
<Relationships xmlns="http://schemas.openxmlformats.org/package/2006/relationships"><Relationship Id="rId2" Type="http://schemas.openxmlformats.org/officeDocument/2006/relationships/theme" Target="../theme/theme41.xml"/><Relationship Id="rId1" Type="http://schemas.openxmlformats.org/officeDocument/2006/relationships/slideLayout" Target="../slideLayouts/slideLayout51.xml"/></Relationships>
</file>

<file path=ppt/slideMasters/_rels/slideMaster42.xml.rels><?xml version="1.0" encoding="UTF-8" standalone="yes"?>
<Relationships xmlns="http://schemas.openxmlformats.org/package/2006/relationships"><Relationship Id="rId2" Type="http://schemas.openxmlformats.org/officeDocument/2006/relationships/theme" Target="../theme/theme42.xml"/><Relationship Id="rId1" Type="http://schemas.openxmlformats.org/officeDocument/2006/relationships/slideLayout" Target="../slideLayouts/slideLayout52.xml"/></Relationships>
</file>

<file path=ppt/slideMasters/_rels/slideMaster43.xml.rels><?xml version="1.0" encoding="UTF-8" standalone="yes"?>
<Relationships xmlns="http://schemas.openxmlformats.org/package/2006/relationships"><Relationship Id="rId2" Type="http://schemas.openxmlformats.org/officeDocument/2006/relationships/theme" Target="../theme/theme43.xml"/><Relationship Id="rId1" Type="http://schemas.openxmlformats.org/officeDocument/2006/relationships/slideLayout" Target="../slideLayouts/slideLayout53.xml"/></Relationships>
</file>

<file path=ppt/slideMasters/_rels/slideMaster44.xml.rels><?xml version="1.0" encoding="UTF-8" standalone="yes"?>
<Relationships xmlns="http://schemas.openxmlformats.org/package/2006/relationships"><Relationship Id="rId2" Type="http://schemas.openxmlformats.org/officeDocument/2006/relationships/theme" Target="../theme/theme44.xml"/><Relationship Id="rId1" Type="http://schemas.openxmlformats.org/officeDocument/2006/relationships/slideLayout" Target="../slideLayouts/slideLayout54.xml"/></Relationships>
</file>

<file path=ppt/slideMasters/_rels/slideMaster4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theme" Target="../theme/theme45.xml"/><Relationship Id="rId1" Type="http://schemas.openxmlformats.org/officeDocument/2006/relationships/slideLayout" Target="../slideLayouts/slideLayout55.xml"/></Relationships>
</file>

<file path=ppt/slideMasters/_rels/slideMaster46.xml.rels><?xml version="1.0" encoding="UTF-8" standalone="yes"?>
<Relationships xmlns="http://schemas.openxmlformats.org/package/2006/relationships"><Relationship Id="rId2" Type="http://schemas.openxmlformats.org/officeDocument/2006/relationships/theme" Target="../theme/theme46.xml"/><Relationship Id="rId1" Type="http://schemas.openxmlformats.org/officeDocument/2006/relationships/slideLayout" Target="../slideLayouts/slideLayout56.xml"/></Relationships>
</file>

<file path=ppt/slideMasters/_rels/slideMaster47.xml.rels><?xml version="1.0" encoding="UTF-8" standalone="yes"?>
<Relationships xmlns="http://schemas.openxmlformats.org/package/2006/relationships"><Relationship Id="rId2" Type="http://schemas.openxmlformats.org/officeDocument/2006/relationships/theme" Target="../theme/theme47.xml"/><Relationship Id="rId1" Type="http://schemas.openxmlformats.org/officeDocument/2006/relationships/slideLayout" Target="../slideLayouts/slideLayout57.xml"/></Relationships>
</file>

<file path=ppt/slideMasters/_rels/slideMaster48.xml.rels><?xml version="1.0" encoding="UTF-8" standalone="yes"?>
<Relationships xmlns="http://schemas.openxmlformats.org/package/2006/relationships"><Relationship Id="rId2" Type="http://schemas.openxmlformats.org/officeDocument/2006/relationships/theme" Target="../theme/theme48.xml"/><Relationship Id="rId1" Type="http://schemas.openxmlformats.org/officeDocument/2006/relationships/slideLayout" Target="../slideLayouts/slideLayout58.xml"/></Relationships>
</file>

<file path=ppt/slideMasters/_rels/slideMaster49.xml.rels><?xml version="1.0" encoding="UTF-8" standalone="yes"?>
<Relationships xmlns="http://schemas.openxmlformats.org/package/2006/relationships"><Relationship Id="rId2" Type="http://schemas.openxmlformats.org/officeDocument/2006/relationships/theme" Target="../theme/theme49.xml"/><Relationship Id="rId1"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50.xml.rels><?xml version="1.0" encoding="UTF-8" standalone="yes"?>
<Relationships xmlns="http://schemas.openxmlformats.org/package/2006/relationships"><Relationship Id="rId2" Type="http://schemas.openxmlformats.org/officeDocument/2006/relationships/theme" Target="../theme/theme50.xml"/><Relationship Id="rId1" Type="http://schemas.openxmlformats.org/officeDocument/2006/relationships/slideLayout" Target="../slideLayouts/slideLayout60.xml"/></Relationships>
</file>

<file path=ppt/slideMasters/_rels/slideMaster51.xml.rels><?xml version="1.0" encoding="UTF-8" standalone="yes"?>
<Relationships xmlns="http://schemas.openxmlformats.org/package/2006/relationships"><Relationship Id="rId2" Type="http://schemas.openxmlformats.org/officeDocument/2006/relationships/theme" Target="../theme/theme51.xml"/><Relationship Id="rId1" Type="http://schemas.openxmlformats.org/officeDocument/2006/relationships/slideLayout" Target="../slideLayouts/slideLayout61.xml"/></Relationships>
</file>

<file path=ppt/slideMasters/_rels/slideMaster52.xml.rels><?xml version="1.0" encoding="UTF-8" standalone="yes"?>
<Relationships xmlns="http://schemas.openxmlformats.org/package/2006/relationships"><Relationship Id="rId2" Type="http://schemas.openxmlformats.org/officeDocument/2006/relationships/theme" Target="../theme/theme52.xml"/><Relationship Id="rId1" Type="http://schemas.openxmlformats.org/officeDocument/2006/relationships/slideLayout" Target="../slideLayouts/slideLayout62.xml"/></Relationships>
</file>

<file path=ppt/slideMasters/_rels/slideMaster53.xml.rels><?xml version="1.0" encoding="UTF-8" standalone="yes"?>
<Relationships xmlns="http://schemas.openxmlformats.org/package/2006/relationships"><Relationship Id="rId2" Type="http://schemas.openxmlformats.org/officeDocument/2006/relationships/theme" Target="../theme/theme53.xml"/><Relationship Id="rId1" Type="http://schemas.openxmlformats.org/officeDocument/2006/relationships/slideLayout" Target="../slideLayouts/slideLayout63.xml"/></Relationships>
</file>

<file path=ppt/slideMasters/_rels/slideMaster54.xml.rels><?xml version="1.0" encoding="UTF-8" standalone="yes"?>
<Relationships xmlns="http://schemas.openxmlformats.org/package/2006/relationships"><Relationship Id="rId2" Type="http://schemas.openxmlformats.org/officeDocument/2006/relationships/theme" Target="../theme/theme54.xml"/><Relationship Id="rId1" Type="http://schemas.openxmlformats.org/officeDocument/2006/relationships/slideLayout" Target="../slideLayouts/slideLayout64.xml"/></Relationships>
</file>

<file path=ppt/slideMasters/_rels/slideMaster55.xml.rels><?xml version="1.0" encoding="UTF-8" standalone="yes"?>
<Relationships xmlns="http://schemas.openxmlformats.org/package/2006/relationships"><Relationship Id="rId2" Type="http://schemas.openxmlformats.org/officeDocument/2006/relationships/theme" Target="../theme/theme55.xml"/><Relationship Id="rId1" Type="http://schemas.openxmlformats.org/officeDocument/2006/relationships/slideLayout" Target="../slideLayouts/slideLayout65.xml"/></Relationships>
</file>

<file path=ppt/slideMasters/_rels/slideMaster56.xml.rels><?xml version="1.0" encoding="UTF-8" standalone="yes"?>
<Relationships xmlns="http://schemas.openxmlformats.org/package/2006/relationships"><Relationship Id="rId2" Type="http://schemas.openxmlformats.org/officeDocument/2006/relationships/theme" Target="../theme/theme56.xml"/><Relationship Id="rId1" Type="http://schemas.openxmlformats.org/officeDocument/2006/relationships/slideLayout" Target="../slideLayouts/slideLayout66.xml"/></Relationships>
</file>

<file path=ppt/slideMasters/_rels/slideMaster57.xml.rels><?xml version="1.0" encoding="UTF-8" standalone="yes"?>
<Relationships xmlns="http://schemas.openxmlformats.org/package/2006/relationships"><Relationship Id="rId2" Type="http://schemas.openxmlformats.org/officeDocument/2006/relationships/theme" Target="../theme/theme57.xml"/><Relationship Id="rId1" Type="http://schemas.openxmlformats.org/officeDocument/2006/relationships/slideLayout" Target="../slideLayouts/slideLayout67.xml"/></Relationships>
</file>

<file path=ppt/slideMasters/_rels/slideMaster58.xml.rels><?xml version="1.0" encoding="UTF-8" standalone="yes"?>
<Relationships xmlns="http://schemas.openxmlformats.org/package/2006/relationships"><Relationship Id="rId2" Type="http://schemas.openxmlformats.org/officeDocument/2006/relationships/theme" Target="../theme/theme58.xml"/><Relationship Id="rId1" Type="http://schemas.openxmlformats.org/officeDocument/2006/relationships/slideLayout" Target="../slideLayouts/slideLayout68.xml"/></Relationships>
</file>

<file path=ppt/slideMasters/_rels/slideMaster59.xml.rels><?xml version="1.0" encoding="UTF-8" standalone="yes"?>
<Relationships xmlns="http://schemas.openxmlformats.org/package/2006/relationships"><Relationship Id="rId2" Type="http://schemas.openxmlformats.org/officeDocument/2006/relationships/theme" Target="../theme/theme59.xml"/><Relationship Id="rId1" Type="http://schemas.openxmlformats.org/officeDocument/2006/relationships/slideLayout" Target="../slideLayouts/slideLayout69.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60.xml.rels><?xml version="1.0" encoding="UTF-8" standalone="yes"?>
<Relationships xmlns="http://schemas.openxmlformats.org/package/2006/relationships"><Relationship Id="rId2" Type="http://schemas.openxmlformats.org/officeDocument/2006/relationships/theme" Target="../theme/theme60.xml"/><Relationship Id="rId1" Type="http://schemas.openxmlformats.org/officeDocument/2006/relationships/slideLayout" Target="../slideLayouts/slideLayout70.xml"/></Relationships>
</file>

<file path=ppt/slideMasters/_rels/slideMaster61.xml.rels><?xml version="1.0" encoding="UTF-8" standalone="yes"?>
<Relationships xmlns="http://schemas.openxmlformats.org/package/2006/relationships"><Relationship Id="rId2" Type="http://schemas.openxmlformats.org/officeDocument/2006/relationships/theme" Target="../theme/theme61.xml"/><Relationship Id="rId1" Type="http://schemas.openxmlformats.org/officeDocument/2006/relationships/slideLayout" Target="../slideLayouts/slideLayout71.xml"/></Relationships>
</file>

<file path=ppt/slideMasters/_rels/slideMaster62.xml.rels><?xml version="1.0" encoding="UTF-8" standalone="yes"?>
<Relationships xmlns="http://schemas.openxmlformats.org/package/2006/relationships"><Relationship Id="rId2" Type="http://schemas.openxmlformats.org/officeDocument/2006/relationships/theme" Target="../theme/theme62.xml"/><Relationship Id="rId1" Type="http://schemas.openxmlformats.org/officeDocument/2006/relationships/slideLayout" Target="../slideLayouts/slideLayout72.xml"/></Relationships>
</file>

<file path=ppt/slideMasters/_rels/slideMaster63.xml.rels><?xml version="1.0" encoding="UTF-8" standalone="yes"?>
<Relationships xmlns="http://schemas.openxmlformats.org/package/2006/relationships"><Relationship Id="rId2" Type="http://schemas.openxmlformats.org/officeDocument/2006/relationships/theme" Target="../theme/theme63.xml"/><Relationship Id="rId1" Type="http://schemas.openxmlformats.org/officeDocument/2006/relationships/slideLayout" Target="../slideLayouts/slideLayout73.xml"/></Relationships>
</file>

<file path=ppt/slideMasters/_rels/slideMaster64.xml.rels><?xml version="1.0" encoding="UTF-8" standalone="yes"?>
<Relationships xmlns="http://schemas.openxmlformats.org/package/2006/relationships"><Relationship Id="rId2" Type="http://schemas.openxmlformats.org/officeDocument/2006/relationships/theme" Target="../theme/theme64.xml"/><Relationship Id="rId1" Type="http://schemas.openxmlformats.org/officeDocument/2006/relationships/slideLayout" Target="../slideLayouts/slideLayout74.xml"/></Relationships>
</file>

<file path=ppt/slideMasters/_rels/slideMaster65.xml.rels><?xml version="1.0" encoding="UTF-8" standalone="yes"?>
<Relationships xmlns="http://schemas.openxmlformats.org/package/2006/relationships"><Relationship Id="rId2" Type="http://schemas.openxmlformats.org/officeDocument/2006/relationships/theme" Target="../theme/theme65.xml"/><Relationship Id="rId1" Type="http://schemas.openxmlformats.org/officeDocument/2006/relationships/slideLayout" Target="../slideLayouts/slideLayout75.xml"/></Relationships>
</file>

<file path=ppt/slideMasters/_rels/slideMaster66.xml.rels><?xml version="1.0" encoding="UTF-8" standalone="yes"?>
<Relationships xmlns="http://schemas.openxmlformats.org/package/2006/relationships"><Relationship Id="rId2" Type="http://schemas.openxmlformats.org/officeDocument/2006/relationships/theme" Target="../theme/theme66.xml"/><Relationship Id="rId1" Type="http://schemas.openxmlformats.org/officeDocument/2006/relationships/slideLayout" Target="../slideLayouts/slideLayout76.xml"/></Relationships>
</file>

<file path=ppt/slideMasters/_rels/slideMaster67.xml.rels><?xml version="1.0" encoding="UTF-8" standalone="yes"?>
<Relationships xmlns="http://schemas.openxmlformats.org/package/2006/relationships"><Relationship Id="rId2" Type="http://schemas.openxmlformats.org/officeDocument/2006/relationships/theme" Target="../theme/theme67.xml"/><Relationship Id="rId1" Type="http://schemas.openxmlformats.org/officeDocument/2006/relationships/slideLayout" Target="../slideLayouts/slideLayout77.xml"/></Relationships>
</file>

<file path=ppt/slideMasters/_rels/slideMaster68.xml.rels><?xml version="1.0" encoding="UTF-8" standalone="yes"?>
<Relationships xmlns="http://schemas.openxmlformats.org/package/2006/relationships"><Relationship Id="rId2" Type="http://schemas.openxmlformats.org/officeDocument/2006/relationships/theme" Target="../theme/theme68.xml"/><Relationship Id="rId1" Type="http://schemas.openxmlformats.org/officeDocument/2006/relationships/slideLayout" Target="../slideLayouts/slideLayout78.xml"/></Relationships>
</file>

<file path=ppt/slideMasters/_rels/slideMaster69.xml.rels><?xml version="1.0" encoding="UTF-8" standalone="yes"?>
<Relationships xmlns="http://schemas.openxmlformats.org/package/2006/relationships"><Relationship Id="rId2" Type="http://schemas.openxmlformats.org/officeDocument/2006/relationships/theme" Target="../theme/theme69.xml"/><Relationship Id="rId1" Type="http://schemas.openxmlformats.org/officeDocument/2006/relationships/slideLayout" Target="../slideLayouts/slideLayout79.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7.xml"/></Relationships>
</file>

<file path=ppt/slideMasters/_rels/slideMaster70.xml.rels><?xml version="1.0" encoding="UTF-8" standalone="yes"?>
<Relationships xmlns="http://schemas.openxmlformats.org/package/2006/relationships"><Relationship Id="rId2" Type="http://schemas.openxmlformats.org/officeDocument/2006/relationships/theme" Target="../theme/theme70.xml"/><Relationship Id="rId1" Type="http://schemas.openxmlformats.org/officeDocument/2006/relationships/slideLayout" Target="../slideLayouts/slideLayout80.xml"/></Relationships>
</file>

<file path=ppt/slideMasters/_rels/slideMaster71.xml.rels><?xml version="1.0" encoding="UTF-8" standalone="yes"?>
<Relationships xmlns="http://schemas.openxmlformats.org/package/2006/relationships"><Relationship Id="rId2" Type="http://schemas.openxmlformats.org/officeDocument/2006/relationships/theme" Target="../theme/theme71.xml"/><Relationship Id="rId1" Type="http://schemas.openxmlformats.org/officeDocument/2006/relationships/slideLayout" Target="../slideLayouts/slideLayout81.xml"/></Relationships>
</file>

<file path=ppt/slideMasters/_rels/slideMaster72.xml.rels><?xml version="1.0" encoding="UTF-8" standalone="yes"?>
<Relationships xmlns="http://schemas.openxmlformats.org/package/2006/relationships"><Relationship Id="rId2" Type="http://schemas.openxmlformats.org/officeDocument/2006/relationships/theme" Target="../theme/theme72.xml"/><Relationship Id="rId1" Type="http://schemas.openxmlformats.org/officeDocument/2006/relationships/slideLayout" Target="../slideLayouts/slideLayout82.xml"/></Relationships>
</file>

<file path=ppt/slideMasters/_rels/slideMaster73.xml.rels><?xml version="1.0" encoding="UTF-8" standalone="yes"?>
<Relationships xmlns="http://schemas.openxmlformats.org/package/2006/relationships"><Relationship Id="rId2" Type="http://schemas.openxmlformats.org/officeDocument/2006/relationships/theme" Target="../theme/theme73.xml"/><Relationship Id="rId1" Type="http://schemas.openxmlformats.org/officeDocument/2006/relationships/slideLayout" Target="../slideLayouts/slideLayout83.xml"/></Relationships>
</file>

<file path=ppt/slideMasters/_rels/slideMaster74.xml.rels><?xml version="1.0" encoding="UTF-8" standalone="yes"?>
<Relationships xmlns="http://schemas.openxmlformats.org/package/2006/relationships"><Relationship Id="rId2" Type="http://schemas.openxmlformats.org/officeDocument/2006/relationships/theme" Target="../theme/theme74.xml"/><Relationship Id="rId1" Type="http://schemas.openxmlformats.org/officeDocument/2006/relationships/slideLayout" Target="../slideLayouts/slideLayout84.xml"/></Relationships>
</file>

<file path=ppt/slideMasters/_rels/slideMaster75.xml.rels><?xml version="1.0" encoding="UTF-8" standalone="yes"?>
<Relationships xmlns="http://schemas.openxmlformats.org/package/2006/relationships"><Relationship Id="rId2" Type="http://schemas.openxmlformats.org/officeDocument/2006/relationships/theme" Target="../theme/theme75.xml"/><Relationship Id="rId1" Type="http://schemas.openxmlformats.org/officeDocument/2006/relationships/slideLayout" Target="../slideLayouts/slideLayout85.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D999EA-9878-4466-AC4E-E585DAABFCE4}" type="datetimeFigureOut">
              <a:rPr lang="en-US" smtClean="0"/>
              <a:t>4/26/2017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C03335-B1A3-4581-B48F-82821E17C791}" type="slidenum">
              <a:rPr lang="en-US" smtClean="0"/>
              <a:t>‹#›</a:t>
            </a:fld>
            <a:endParaRPr lang="en-US"/>
          </a:p>
        </p:txBody>
      </p:sp>
    </p:spTree>
    <p:extLst>
      <p:ext uri="{BB962C8B-B14F-4D97-AF65-F5344CB8AC3E}">
        <p14:creationId xmlns:p14="http://schemas.microsoft.com/office/powerpoint/2010/main" val="9099988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B61BEF0D-F0BB-DE4B-95CE-6DB70DBA9567}" type="datetimeFigureOut">
              <a:rPr lang="en-US" smtClean="0">
                <a:solidFill>
                  <a:prstClr val="black">
                    <a:tint val="75000"/>
                  </a:prstClr>
                </a:solidFill>
              </a:rPr>
              <a:pPr defTabSz="457200"/>
              <a:t>4/26/2017</a:t>
            </a:fld>
            <a:endParaRPr lang="en-US" dirty="0">
              <a:solidFill>
                <a:prstClr val="black">
                  <a:tint val="75000"/>
                </a:prstClr>
              </a:solidFill>
            </a:endParaRP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defTabSz="457200"/>
            <a:fld id="{D57F1E4F-1CFF-5643-939E-217C01CDF565}" type="slidenum">
              <a:rPr lang="en-US" smtClean="0"/>
              <a:pPr defTabSz="457200"/>
              <a:t>‹#›</a:t>
            </a:fld>
            <a:endParaRPr lang="en-US" dirty="0"/>
          </a:p>
        </p:txBody>
      </p:sp>
    </p:spTree>
    <p:extLst>
      <p:ext uri="{BB962C8B-B14F-4D97-AF65-F5344CB8AC3E}">
        <p14:creationId xmlns:p14="http://schemas.microsoft.com/office/powerpoint/2010/main" val="1563692248"/>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B61BEF0D-F0BB-DE4B-95CE-6DB70DBA9567}" type="datetimeFigureOut">
              <a:rPr lang="en-US" smtClean="0">
                <a:solidFill>
                  <a:prstClr val="black">
                    <a:tint val="75000"/>
                  </a:prstClr>
                </a:solidFill>
              </a:rPr>
              <a:pPr defTabSz="457200"/>
              <a:t>4/26/2017</a:t>
            </a:fld>
            <a:endParaRPr lang="en-US" dirty="0">
              <a:solidFill>
                <a:prstClr val="black">
                  <a:tint val="75000"/>
                </a:prstClr>
              </a:solidFill>
            </a:endParaRP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defTabSz="457200"/>
            <a:fld id="{D57F1E4F-1CFF-5643-939E-217C01CDF565}" type="slidenum">
              <a:rPr lang="en-US" smtClean="0"/>
              <a:pPr defTabSz="457200"/>
              <a:t>‹#›</a:t>
            </a:fld>
            <a:endParaRPr lang="en-US" dirty="0"/>
          </a:p>
        </p:txBody>
      </p:sp>
    </p:spTree>
    <p:extLst>
      <p:ext uri="{BB962C8B-B14F-4D97-AF65-F5344CB8AC3E}">
        <p14:creationId xmlns:p14="http://schemas.microsoft.com/office/powerpoint/2010/main" val="1563692248"/>
      </p:ext>
    </p:extLst>
  </p:cSld>
  <p:clrMap bg1="lt1" tx1="dk1" bg2="lt2" tx2="dk2" accent1="accent1" accent2="accent2" accent3="accent3" accent4="accent4" accent5="accent5" accent6="accent6" hlink="hlink" folHlink="folHlink"/>
  <p:sldLayoutIdLst>
    <p:sldLayoutId id="2147483679" r:id="rId1"/>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B61BEF0D-F0BB-DE4B-95CE-6DB70DBA9567}" type="datetimeFigureOut">
              <a:rPr lang="en-US" smtClean="0">
                <a:solidFill>
                  <a:prstClr val="black">
                    <a:tint val="75000"/>
                  </a:prstClr>
                </a:solidFill>
              </a:rPr>
              <a:pPr defTabSz="457200"/>
              <a:t>4/26/2017</a:t>
            </a:fld>
            <a:endParaRPr lang="en-US" dirty="0">
              <a:solidFill>
                <a:prstClr val="black">
                  <a:tint val="75000"/>
                </a:prstClr>
              </a:solidFill>
            </a:endParaRP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defTabSz="457200"/>
            <a:fld id="{D57F1E4F-1CFF-5643-939E-217C01CDF565}" type="slidenum">
              <a:rPr lang="en-US" smtClean="0"/>
              <a:pPr defTabSz="457200"/>
              <a:t>‹#›</a:t>
            </a:fld>
            <a:endParaRPr lang="en-US" dirty="0"/>
          </a:p>
        </p:txBody>
      </p:sp>
    </p:spTree>
    <p:extLst>
      <p:ext uri="{BB962C8B-B14F-4D97-AF65-F5344CB8AC3E}">
        <p14:creationId xmlns:p14="http://schemas.microsoft.com/office/powerpoint/2010/main" val="1563692248"/>
      </p:ext>
    </p:extLst>
  </p:cSld>
  <p:clrMap bg1="lt1" tx1="dk1" bg2="lt2" tx2="dk2" accent1="accent1" accent2="accent2" accent3="accent3" accent4="accent4" accent5="accent5" accent6="accent6" hlink="hlink" folHlink="folHlink"/>
  <p:sldLayoutIdLst>
    <p:sldLayoutId id="2147483681" r:id="rId1"/>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B61BEF0D-F0BB-DE4B-95CE-6DB70DBA9567}" type="datetimeFigureOut">
              <a:rPr lang="en-US" smtClean="0">
                <a:solidFill>
                  <a:prstClr val="black">
                    <a:tint val="75000"/>
                  </a:prstClr>
                </a:solidFill>
              </a:rPr>
              <a:pPr defTabSz="457200"/>
              <a:t>4/26/2017</a:t>
            </a:fld>
            <a:endParaRPr lang="en-US" dirty="0">
              <a:solidFill>
                <a:prstClr val="black">
                  <a:tint val="75000"/>
                </a:prstClr>
              </a:solidFill>
            </a:endParaRP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defTabSz="457200"/>
            <a:fld id="{D57F1E4F-1CFF-5643-939E-217C01CDF565}" type="slidenum">
              <a:rPr lang="en-US" smtClean="0"/>
              <a:pPr defTabSz="457200"/>
              <a:t>‹#›</a:t>
            </a:fld>
            <a:endParaRPr lang="en-US" dirty="0"/>
          </a:p>
        </p:txBody>
      </p:sp>
    </p:spTree>
    <p:extLst>
      <p:ext uri="{BB962C8B-B14F-4D97-AF65-F5344CB8AC3E}">
        <p14:creationId xmlns:p14="http://schemas.microsoft.com/office/powerpoint/2010/main" val="1563692248"/>
      </p:ext>
    </p:extLst>
  </p:cSld>
  <p:clrMap bg1="lt1" tx1="dk1" bg2="lt2" tx2="dk2" accent1="accent1" accent2="accent2" accent3="accent3" accent4="accent4" accent5="accent5" accent6="accent6" hlink="hlink" folHlink="folHlink"/>
  <p:sldLayoutIdLst>
    <p:sldLayoutId id="2147483683" r:id="rId1"/>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B61BEF0D-F0BB-DE4B-95CE-6DB70DBA9567}" type="datetimeFigureOut">
              <a:rPr lang="en-US" smtClean="0">
                <a:solidFill>
                  <a:prstClr val="black">
                    <a:tint val="75000"/>
                  </a:prstClr>
                </a:solidFill>
              </a:rPr>
              <a:pPr defTabSz="457200"/>
              <a:t>4/26/2017</a:t>
            </a:fld>
            <a:endParaRPr lang="en-US" dirty="0">
              <a:solidFill>
                <a:prstClr val="black">
                  <a:tint val="75000"/>
                </a:prstClr>
              </a:solidFill>
            </a:endParaRP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defTabSz="457200"/>
            <a:fld id="{D57F1E4F-1CFF-5643-939E-217C01CDF565}" type="slidenum">
              <a:rPr lang="en-US" smtClean="0"/>
              <a:pPr defTabSz="457200"/>
              <a:t>‹#›</a:t>
            </a:fld>
            <a:endParaRPr lang="en-US" dirty="0"/>
          </a:p>
        </p:txBody>
      </p:sp>
    </p:spTree>
    <p:extLst>
      <p:ext uri="{BB962C8B-B14F-4D97-AF65-F5344CB8AC3E}">
        <p14:creationId xmlns:p14="http://schemas.microsoft.com/office/powerpoint/2010/main" val="1563692248"/>
      </p:ext>
    </p:extLst>
  </p:cSld>
  <p:clrMap bg1="lt1" tx1="dk1" bg2="lt2" tx2="dk2" accent1="accent1" accent2="accent2" accent3="accent3" accent4="accent4" accent5="accent5" accent6="accent6" hlink="hlink" folHlink="folHlink"/>
  <p:sldLayoutIdLst>
    <p:sldLayoutId id="2147483685" r:id="rId1"/>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B61BEF0D-F0BB-DE4B-95CE-6DB70DBA9567}" type="datetimeFigureOut">
              <a:rPr lang="en-US" smtClean="0">
                <a:solidFill>
                  <a:prstClr val="black">
                    <a:tint val="75000"/>
                  </a:prstClr>
                </a:solidFill>
              </a:rPr>
              <a:pPr defTabSz="457200"/>
              <a:t>4/26/2017</a:t>
            </a:fld>
            <a:endParaRPr lang="en-US" dirty="0">
              <a:solidFill>
                <a:prstClr val="black">
                  <a:tint val="75000"/>
                </a:prstClr>
              </a:solidFill>
            </a:endParaRP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defTabSz="457200"/>
            <a:fld id="{D57F1E4F-1CFF-5643-939E-217C01CDF565}" type="slidenum">
              <a:rPr lang="en-US" smtClean="0"/>
              <a:pPr defTabSz="457200"/>
              <a:t>‹#›</a:t>
            </a:fld>
            <a:endParaRPr lang="en-US" dirty="0"/>
          </a:p>
        </p:txBody>
      </p:sp>
    </p:spTree>
    <p:extLst>
      <p:ext uri="{BB962C8B-B14F-4D97-AF65-F5344CB8AC3E}">
        <p14:creationId xmlns:p14="http://schemas.microsoft.com/office/powerpoint/2010/main" val="1563692248"/>
      </p:ext>
    </p:extLst>
  </p:cSld>
  <p:clrMap bg1="lt1" tx1="dk1" bg2="lt2" tx2="dk2" accent1="accent1" accent2="accent2" accent3="accent3" accent4="accent4" accent5="accent5" accent6="accent6" hlink="hlink" folHlink="folHlink"/>
  <p:sldLayoutIdLst>
    <p:sldLayoutId id="2147483687" r:id="rId1"/>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B61BEF0D-F0BB-DE4B-95CE-6DB70DBA9567}" type="datetimeFigureOut">
              <a:rPr lang="en-US" smtClean="0">
                <a:solidFill>
                  <a:prstClr val="black">
                    <a:tint val="75000"/>
                  </a:prstClr>
                </a:solidFill>
              </a:rPr>
              <a:pPr defTabSz="457200"/>
              <a:t>4/26/2017</a:t>
            </a:fld>
            <a:endParaRPr lang="en-US" dirty="0">
              <a:solidFill>
                <a:prstClr val="black">
                  <a:tint val="75000"/>
                </a:prstClr>
              </a:solidFill>
            </a:endParaRP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defTabSz="457200"/>
            <a:fld id="{D57F1E4F-1CFF-5643-939E-217C01CDF565}" type="slidenum">
              <a:rPr lang="en-US" smtClean="0"/>
              <a:pPr defTabSz="457200"/>
              <a:t>‹#›</a:t>
            </a:fld>
            <a:endParaRPr lang="en-US" dirty="0"/>
          </a:p>
        </p:txBody>
      </p:sp>
    </p:spTree>
    <p:extLst>
      <p:ext uri="{BB962C8B-B14F-4D97-AF65-F5344CB8AC3E}">
        <p14:creationId xmlns:p14="http://schemas.microsoft.com/office/powerpoint/2010/main" val="1563692248"/>
      </p:ext>
    </p:extLst>
  </p:cSld>
  <p:clrMap bg1="lt1" tx1="dk1" bg2="lt2" tx2="dk2" accent1="accent1" accent2="accent2" accent3="accent3" accent4="accent4" accent5="accent5" accent6="accent6" hlink="hlink" folHlink="folHlink"/>
  <p:sldLayoutIdLst>
    <p:sldLayoutId id="2147483689" r:id="rId1"/>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B61BEF0D-F0BB-DE4B-95CE-6DB70DBA9567}" type="datetimeFigureOut">
              <a:rPr lang="en-US" smtClean="0">
                <a:solidFill>
                  <a:prstClr val="black">
                    <a:tint val="75000"/>
                  </a:prstClr>
                </a:solidFill>
              </a:rPr>
              <a:pPr defTabSz="457200"/>
              <a:t>4/26/2017</a:t>
            </a:fld>
            <a:endParaRPr lang="en-US" dirty="0">
              <a:solidFill>
                <a:prstClr val="black">
                  <a:tint val="75000"/>
                </a:prstClr>
              </a:solidFill>
            </a:endParaRP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defTabSz="457200"/>
            <a:fld id="{D57F1E4F-1CFF-5643-939E-217C01CDF565}" type="slidenum">
              <a:rPr lang="en-US" smtClean="0"/>
              <a:pPr defTabSz="457200"/>
              <a:t>‹#›</a:t>
            </a:fld>
            <a:endParaRPr lang="en-US" dirty="0"/>
          </a:p>
        </p:txBody>
      </p:sp>
    </p:spTree>
    <p:extLst>
      <p:ext uri="{BB962C8B-B14F-4D97-AF65-F5344CB8AC3E}">
        <p14:creationId xmlns:p14="http://schemas.microsoft.com/office/powerpoint/2010/main" val="1563692248"/>
      </p:ext>
    </p:extLst>
  </p:cSld>
  <p:clrMap bg1="lt1" tx1="dk1" bg2="lt2" tx2="dk2" accent1="accent1" accent2="accent2" accent3="accent3" accent4="accent4" accent5="accent5" accent6="accent6" hlink="hlink" folHlink="folHlink"/>
  <p:sldLayoutIdLst>
    <p:sldLayoutId id="2147483691" r:id="rId1"/>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B61BEF0D-F0BB-DE4B-95CE-6DB70DBA9567}" type="datetimeFigureOut">
              <a:rPr lang="en-US" smtClean="0">
                <a:solidFill>
                  <a:prstClr val="black">
                    <a:tint val="75000"/>
                  </a:prstClr>
                </a:solidFill>
              </a:rPr>
              <a:pPr defTabSz="457200"/>
              <a:t>4/26/2017</a:t>
            </a:fld>
            <a:endParaRPr lang="en-US" dirty="0">
              <a:solidFill>
                <a:prstClr val="black">
                  <a:tint val="75000"/>
                </a:prstClr>
              </a:solidFill>
            </a:endParaRP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defTabSz="457200"/>
            <a:fld id="{D57F1E4F-1CFF-5643-939E-217C01CDF565}" type="slidenum">
              <a:rPr lang="en-US" smtClean="0"/>
              <a:pPr defTabSz="457200"/>
              <a:t>‹#›</a:t>
            </a:fld>
            <a:endParaRPr lang="en-US" dirty="0"/>
          </a:p>
        </p:txBody>
      </p:sp>
    </p:spTree>
    <p:extLst>
      <p:ext uri="{BB962C8B-B14F-4D97-AF65-F5344CB8AC3E}">
        <p14:creationId xmlns:p14="http://schemas.microsoft.com/office/powerpoint/2010/main" val="1563692248"/>
      </p:ext>
    </p:extLst>
  </p:cSld>
  <p:clrMap bg1="lt1" tx1="dk1" bg2="lt2" tx2="dk2" accent1="accent1" accent2="accent2" accent3="accent3" accent4="accent4" accent5="accent5" accent6="accent6" hlink="hlink" folHlink="folHlink"/>
  <p:sldLayoutIdLst>
    <p:sldLayoutId id="2147483693" r:id="rId1"/>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B61BEF0D-F0BB-DE4B-95CE-6DB70DBA9567}" type="datetimeFigureOut">
              <a:rPr lang="en-US" smtClean="0">
                <a:solidFill>
                  <a:prstClr val="black">
                    <a:tint val="75000"/>
                  </a:prstClr>
                </a:solidFill>
              </a:rPr>
              <a:pPr defTabSz="457200"/>
              <a:t>4/26/2017</a:t>
            </a:fld>
            <a:endParaRPr lang="en-US" dirty="0">
              <a:solidFill>
                <a:prstClr val="black">
                  <a:tint val="75000"/>
                </a:prstClr>
              </a:solidFill>
            </a:endParaRP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defTabSz="457200"/>
            <a:fld id="{D57F1E4F-1CFF-5643-939E-217C01CDF565}" type="slidenum">
              <a:rPr lang="en-US" smtClean="0"/>
              <a:pPr defTabSz="457200"/>
              <a:t>‹#›</a:t>
            </a:fld>
            <a:endParaRPr lang="en-US" dirty="0"/>
          </a:p>
        </p:txBody>
      </p:sp>
    </p:spTree>
    <p:extLst>
      <p:ext uri="{BB962C8B-B14F-4D97-AF65-F5344CB8AC3E}">
        <p14:creationId xmlns:p14="http://schemas.microsoft.com/office/powerpoint/2010/main" val="1563692248"/>
      </p:ext>
    </p:extLst>
  </p:cSld>
  <p:clrMap bg1="lt1" tx1="dk1" bg2="lt2" tx2="dk2" accent1="accent1" accent2="accent2" accent3="accent3" accent4="accent4" accent5="accent5" accent6="accent6" hlink="hlink" folHlink="folHlink"/>
  <p:sldLayoutIdLst>
    <p:sldLayoutId id="2147483695" r:id="rId1"/>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B61BEF0D-F0BB-DE4B-95CE-6DB70DBA9567}" type="datetimeFigureOut">
              <a:rPr lang="en-US" smtClean="0">
                <a:solidFill>
                  <a:prstClr val="black">
                    <a:tint val="75000"/>
                  </a:prstClr>
                </a:solidFill>
              </a:rPr>
              <a:pPr defTabSz="457200"/>
              <a:t>4/26/2017</a:t>
            </a:fld>
            <a:endParaRPr lang="en-US" dirty="0">
              <a:solidFill>
                <a:prstClr val="black">
                  <a:tint val="75000"/>
                </a:prstClr>
              </a:solidFill>
            </a:endParaRP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defTabSz="457200"/>
            <a:fld id="{D57F1E4F-1CFF-5643-939E-217C01CDF565}" type="slidenum">
              <a:rPr lang="en-US" smtClean="0"/>
              <a:pPr defTabSz="457200"/>
              <a:t>‹#›</a:t>
            </a:fld>
            <a:endParaRPr lang="en-US" dirty="0"/>
          </a:p>
        </p:txBody>
      </p:sp>
    </p:spTree>
    <p:extLst>
      <p:ext uri="{BB962C8B-B14F-4D97-AF65-F5344CB8AC3E}">
        <p14:creationId xmlns:p14="http://schemas.microsoft.com/office/powerpoint/2010/main" val="156369224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B61BEF0D-F0BB-DE4B-95CE-6DB70DBA9567}" type="datetimeFigureOut">
              <a:rPr lang="en-US" smtClean="0">
                <a:solidFill>
                  <a:prstClr val="black">
                    <a:tint val="75000"/>
                  </a:prstClr>
                </a:solidFill>
              </a:rPr>
              <a:pPr defTabSz="457200"/>
              <a:t>4/26/2017</a:t>
            </a:fld>
            <a:endParaRPr lang="en-US" dirty="0">
              <a:solidFill>
                <a:prstClr val="black">
                  <a:tint val="75000"/>
                </a:prstClr>
              </a:solidFill>
            </a:endParaRP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defTabSz="457200"/>
            <a:fld id="{D57F1E4F-1CFF-5643-939E-217C01CDF565}" type="slidenum">
              <a:rPr lang="en-US" smtClean="0"/>
              <a:pPr defTabSz="457200"/>
              <a:t>‹#›</a:t>
            </a:fld>
            <a:endParaRPr lang="en-US" dirty="0"/>
          </a:p>
        </p:txBody>
      </p:sp>
    </p:spTree>
    <p:extLst>
      <p:ext uri="{BB962C8B-B14F-4D97-AF65-F5344CB8AC3E}">
        <p14:creationId xmlns:p14="http://schemas.microsoft.com/office/powerpoint/2010/main" val="1563692248"/>
      </p:ext>
    </p:extLst>
  </p:cSld>
  <p:clrMap bg1="lt1" tx1="dk1" bg2="lt2" tx2="dk2" accent1="accent1" accent2="accent2" accent3="accent3" accent4="accent4" accent5="accent5" accent6="accent6" hlink="hlink" folHlink="folHlink"/>
  <p:sldLayoutIdLst>
    <p:sldLayoutId id="2147483697" r:id="rId1"/>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B61BEF0D-F0BB-DE4B-95CE-6DB70DBA9567}" type="datetimeFigureOut">
              <a:rPr lang="en-US" smtClean="0">
                <a:solidFill>
                  <a:prstClr val="black">
                    <a:tint val="75000"/>
                  </a:prstClr>
                </a:solidFill>
              </a:rPr>
              <a:pPr defTabSz="457200"/>
              <a:t>4/26/2017</a:t>
            </a:fld>
            <a:endParaRPr lang="en-US" dirty="0">
              <a:solidFill>
                <a:prstClr val="black">
                  <a:tint val="75000"/>
                </a:prstClr>
              </a:solidFill>
            </a:endParaRP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defTabSz="457200"/>
            <a:fld id="{D57F1E4F-1CFF-5643-939E-217C01CDF565}" type="slidenum">
              <a:rPr lang="en-US" smtClean="0"/>
              <a:pPr defTabSz="457200"/>
              <a:t>‹#›</a:t>
            </a:fld>
            <a:endParaRPr lang="en-US" dirty="0"/>
          </a:p>
        </p:txBody>
      </p:sp>
    </p:spTree>
    <p:extLst>
      <p:ext uri="{BB962C8B-B14F-4D97-AF65-F5344CB8AC3E}">
        <p14:creationId xmlns:p14="http://schemas.microsoft.com/office/powerpoint/2010/main" val="1563692248"/>
      </p:ext>
    </p:extLst>
  </p:cSld>
  <p:clrMap bg1="lt1" tx1="dk1" bg2="lt2" tx2="dk2" accent1="accent1" accent2="accent2" accent3="accent3" accent4="accent4" accent5="accent5" accent6="accent6" hlink="hlink" folHlink="folHlink"/>
  <p:sldLayoutIdLst>
    <p:sldLayoutId id="2147483699" r:id="rId1"/>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B61BEF0D-F0BB-DE4B-95CE-6DB70DBA9567}" type="datetimeFigureOut">
              <a:rPr lang="en-US" smtClean="0">
                <a:solidFill>
                  <a:prstClr val="black">
                    <a:tint val="75000"/>
                  </a:prstClr>
                </a:solidFill>
              </a:rPr>
              <a:pPr defTabSz="457200"/>
              <a:t>4/26/2017</a:t>
            </a:fld>
            <a:endParaRPr lang="en-US" dirty="0">
              <a:solidFill>
                <a:prstClr val="black">
                  <a:tint val="75000"/>
                </a:prstClr>
              </a:solidFill>
            </a:endParaRP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defTabSz="457200"/>
            <a:fld id="{D57F1E4F-1CFF-5643-939E-217C01CDF565}" type="slidenum">
              <a:rPr lang="en-US" smtClean="0"/>
              <a:pPr defTabSz="457200"/>
              <a:t>‹#›</a:t>
            </a:fld>
            <a:endParaRPr lang="en-US" dirty="0"/>
          </a:p>
        </p:txBody>
      </p:sp>
    </p:spTree>
    <p:extLst>
      <p:ext uri="{BB962C8B-B14F-4D97-AF65-F5344CB8AC3E}">
        <p14:creationId xmlns:p14="http://schemas.microsoft.com/office/powerpoint/2010/main" val="1563692248"/>
      </p:ext>
    </p:extLst>
  </p:cSld>
  <p:clrMap bg1="lt1" tx1="dk1" bg2="lt2" tx2="dk2" accent1="accent1" accent2="accent2" accent3="accent3" accent4="accent4" accent5="accent5" accent6="accent6" hlink="hlink" folHlink="folHlink"/>
  <p:sldLayoutIdLst>
    <p:sldLayoutId id="2147483701" r:id="rId1"/>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B61BEF0D-F0BB-DE4B-95CE-6DB70DBA9567}" type="datetimeFigureOut">
              <a:rPr lang="en-US" smtClean="0">
                <a:solidFill>
                  <a:prstClr val="black">
                    <a:tint val="75000"/>
                  </a:prstClr>
                </a:solidFill>
              </a:rPr>
              <a:pPr defTabSz="457200"/>
              <a:t>4/26/2017</a:t>
            </a:fld>
            <a:endParaRPr lang="en-US" dirty="0">
              <a:solidFill>
                <a:prstClr val="black">
                  <a:tint val="75000"/>
                </a:prstClr>
              </a:solidFill>
            </a:endParaRP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defTabSz="457200"/>
            <a:fld id="{D57F1E4F-1CFF-5643-939E-217C01CDF565}" type="slidenum">
              <a:rPr lang="en-US" smtClean="0"/>
              <a:pPr defTabSz="457200"/>
              <a:t>‹#›</a:t>
            </a:fld>
            <a:endParaRPr lang="en-US" dirty="0"/>
          </a:p>
        </p:txBody>
      </p:sp>
    </p:spTree>
    <p:extLst>
      <p:ext uri="{BB962C8B-B14F-4D97-AF65-F5344CB8AC3E}">
        <p14:creationId xmlns:p14="http://schemas.microsoft.com/office/powerpoint/2010/main" val="1563692248"/>
      </p:ext>
    </p:extLst>
  </p:cSld>
  <p:clrMap bg1="lt1" tx1="dk1" bg2="lt2" tx2="dk2" accent1="accent1" accent2="accent2" accent3="accent3" accent4="accent4" accent5="accent5" accent6="accent6" hlink="hlink" folHlink="folHlink"/>
  <p:sldLayoutIdLst>
    <p:sldLayoutId id="2147483703" r:id="rId1"/>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B61BEF0D-F0BB-DE4B-95CE-6DB70DBA9567}" type="datetimeFigureOut">
              <a:rPr lang="en-US" smtClean="0">
                <a:solidFill>
                  <a:prstClr val="black">
                    <a:tint val="75000"/>
                  </a:prstClr>
                </a:solidFill>
              </a:rPr>
              <a:pPr defTabSz="457200"/>
              <a:t>4/26/2017</a:t>
            </a:fld>
            <a:endParaRPr lang="en-US" dirty="0">
              <a:solidFill>
                <a:prstClr val="black">
                  <a:tint val="75000"/>
                </a:prstClr>
              </a:solidFill>
            </a:endParaRP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defTabSz="457200"/>
            <a:fld id="{D57F1E4F-1CFF-5643-939E-217C01CDF565}" type="slidenum">
              <a:rPr lang="en-US" smtClean="0"/>
              <a:pPr defTabSz="457200"/>
              <a:t>‹#›</a:t>
            </a:fld>
            <a:endParaRPr lang="en-US" dirty="0"/>
          </a:p>
        </p:txBody>
      </p:sp>
    </p:spTree>
    <p:extLst>
      <p:ext uri="{BB962C8B-B14F-4D97-AF65-F5344CB8AC3E}">
        <p14:creationId xmlns:p14="http://schemas.microsoft.com/office/powerpoint/2010/main" val="1563692248"/>
      </p:ext>
    </p:extLst>
  </p:cSld>
  <p:clrMap bg1="lt1" tx1="dk1" bg2="lt2" tx2="dk2" accent1="accent1" accent2="accent2" accent3="accent3" accent4="accent4" accent5="accent5" accent6="accent6" hlink="hlink" folHlink="folHlink"/>
  <p:sldLayoutIdLst>
    <p:sldLayoutId id="2147483705" r:id="rId1"/>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B61BEF0D-F0BB-DE4B-95CE-6DB70DBA9567}" type="datetimeFigureOut">
              <a:rPr lang="en-US" smtClean="0">
                <a:solidFill>
                  <a:prstClr val="black">
                    <a:tint val="75000"/>
                  </a:prstClr>
                </a:solidFill>
              </a:rPr>
              <a:pPr defTabSz="457200"/>
              <a:t>4/26/2017</a:t>
            </a:fld>
            <a:endParaRPr lang="en-US" dirty="0">
              <a:solidFill>
                <a:prstClr val="black">
                  <a:tint val="75000"/>
                </a:prstClr>
              </a:solidFill>
            </a:endParaRP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defTabSz="457200"/>
            <a:fld id="{D57F1E4F-1CFF-5643-939E-217C01CDF565}" type="slidenum">
              <a:rPr lang="en-US" smtClean="0"/>
              <a:pPr defTabSz="457200"/>
              <a:t>‹#›</a:t>
            </a:fld>
            <a:endParaRPr lang="en-US" dirty="0"/>
          </a:p>
        </p:txBody>
      </p:sp>
    </p:spTree>
    <p:extLst>
      <p:ext uri="{BB962C8B-B14F-4D97-AF65-F5344CB8AC3E}">
        <p14:creationId xmlns:p14="http://schemas.microsoft.com/office/powerpoint/2010/main" val="1563692248"/>
      </p:ext>
    </p:extLst>
  </p:cSld>
  <p:clrMap bg1="lt1" tx1="dk1" bg2="lt2" tx2="dk2" accent1="accent1" accent2="accent2" accent3="accent3" accent4="accent4" accent5="accent5" accent6="accent6" hlink="hlink" folHlink="folHlink"/>
  <p:sldLayoutIdLst>
    <p:sldLayoutId id="2147483707" r:id="rId1"/>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B61BEF0D-F0BB-DE4B-95CE-6DB70DBA9567}" type="datetimeFigureOut">
              <a:rPr lang="en-US" smtClean="0">
                <a:solidFill>
                  <a:prstClr val="black">
                    <a:tint val="75000"/>
                  </a:prstClr>
                </a:solidFill>
              </a:rPr>
              <a:pPr defTabSz="457200"/>
              <a:t>4/26/2017</a:t>
            </a:fld>
            <a:endParaRPr lang="en-US" dirty="0">
              <a:solidFill>
                <a:prstClr val="black">
                  <a:tint val="75000"/>
                </a:prstClr>
              </a:solidFill>
            </a:endParaRP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defTabSz="457200"/>
            <a:fld id="{D57F1E4F-1CFF-5643-939E-217C01CDF565}" type="slidenum">
              <a:rPr lang="en-US" smtClean="0"/>
              <a:pPr defTabSz="457200"/>
              <a:t>‹#›</a:t>
            </a:fld>
            <a:endParaRPr lang="en-US" dirty="0"/>
          </a:p>
        </p:txBody>
      </p:sp>
    </p:spTree>
    <p:extLst>
      <p:ext uri="{BB962C8B-B14F-4D97-AF65-F5344CB8AC3E}">
        <p14:creationId xmlns:p14="http://schemas.microsoft.com/office/powerpoint/2010/main" val="1563692248"/>
      </p:ext>
    </p:extLst>
  </p:cSld>
  <p:clrMap bg1="lt1" tx1="dk1" bg2="lt2" tx2="dk2" accent1="accent1" accent2="accent2" accent3="accent3" accent4="accent4" accent5="accent5" accent6="accent6" hlink="hlink" folHlink="folHlink"/>
  <p:sldLayoutIdLst>
    <p:sldLayoutId id="2147483709" r:id="rId1"/>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B61BEF0D-F0BB-DE4B-95CE-6DB70DBA9567}" type="datetimeFigureOut">
              <a:rPr lang="en-US" smtClean="0">
                <a:solidFill>
                  <a:prstClr val="black">
                    <a:tint val="75000"/>
                  </a:prstClr>
                </a:solidFill>
              </a:rPr>
              <a:pPr defTabSz="457200"/>
              <a:t>4/26/2017</a:t>
            </a:fld>
            <a:endParaRPr lang="en-US" dirty="0">
              <a:solidFill>
                <a:prstClr val="black">
                  <a:tint val="75000"/>
                </a:prstClr>
              </a:solidFill>
            </a:endParaRP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defTabSz="457200"/>
            <a:fld id="{D57F1E4F-1CFF-5643-939E-217C01CDF565}" type="slidenum">
              <a:rPr lang="en-US" smtClean="0"/>
              <a:pPr defTabSz="457200"/>
              <a:t>‹#›</a:t>
            </a:fld>
            <a:endParaRPr lang="en-US" dirty="0"/>
          </a:p>
        </p:txBody>
      </p:sp>
    </p:spTree>
    <p:extLst>
      <p:ext uri="{BB962C8B-B14F-4D97-AF65-F5344CB8AC3E}">
        <p14:creationId xmlns:p14="http://schemas.microsoft.com/office/powerpoint/2010/main" val="1563692248"/>
      </p:ext>
    </p:extLst>
  </p:cSld>
  <p:clrMap bg1="lt1" tx1="dk1" bg2="lt2" tx2="dk2" accent1="accent1" accent2="accent2" accent3="accent3" accent4="accent4" accent5="accent5" accent6="accent6" hlink="hlink" folHlink="folHlink"/>
  <p:sldLayoutIdLst>
    <p:sldLayoutId id="2147483711" r:id="rId1"/>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B61BEF0D-F0BB-DE4B-95CE-6DB70DBA9567}" type="datetimeFigureOut">
              <a:rPr lang="en-US" smtClean="0">
                <a:solidFill>
                  <a:prstClr val="black">
                    <a:tint val="75000"/>
                  </a:prstClr>
                </a:solidFill>
              </a:rPr>
              <a:pPr defTabSz="457200"/>
              <a:t>4/26/2017</a:t>
            </a:fld>
            <a:endParaRPr lang="en-US" dirty="0">
              <a:solidFill>
                <a:prstClr val="black">
                  <a:tint val="75000"/>
                </a:prstClr>
              </a:solidFill>
            </a:endParaRP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defTabSz="457200"/>
            <a:fld id="{D57F1E4F-1CFF-5643-939E-217C01CDF565}" type="slidenum">
              <a:rPr lang="en-US" smtClean="0"/>
              <a:pPr defTabSz="457200"/>
              <a:t>‹#›</a:t>
            </a:fld>
            <a:endParaRPr lang="en-US" dirty="0"/>
          </a:p>
        </p:txBody>
      </p:sp>
    </p:spTree>
    <p:extLst>
      <p:ext uri="{BB962C8B-B14F-4D97-AF65-F5344CB8AC3E}">
        <p14:creationId xmlns:p14="http://schemas.microsoft.com/office/powerpoint/2010/main" val="1563692248"/>
      </p:ext>
    </p:extLst>
  </p:cSld>
  <p:clrMap bg1="lt1" tx1="dk1" bg2="lt2" tx2="dk2" accent1="accent1" accent2="accent2" accent3="accent3" accent4="accent4" accent5="accent5" accent6="accent6" hlink="hlink" folHlink="folHlink"/>
  <p:sldLayoutIdLst>
    <p:sldLayoutId id="2147483713" r:id="rId1"/>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B61BEF0D-F0BB-DE4B-95CE-6DB70DBA9567}" type="datetimeFigureOut">
              <a:rPr lang="en-US" smtClean="0">
                <a:solidFill>
                  <a:prstClr val="black">
                    <a:tint val="75000"/>
                  </a:prstClr>
                </a:solidFill>
              </a:rPr>
              <a:pPr defTabSz="457200"/>
              <a:t>4/26/2017</a:t>
            </a:fld>
            <a:endParaRPr lang="en-US" dirty="0">
              <a:solidFill>
                <a:prstClr val="black">
                  <a:tint val="75000"/>
                </a:prstClr>
              </a:solidFill>
            </a:endParaRP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defTabSz="457200"/>
            <a:fld id="{D57F1E4F-1CFF-5643-939E-217C01CDF565}" type="slidenum">
              <a:rPr lang="en-US" smtClean="0"/>
              <a:pPr defTabSz="457200"/>
              <a:t>‹#›</a:t>
            </a:fld>
            <a:endParaRPr lang="en-US" dirty="0"/>
          </a:p>
        </p:txBody>
      </p:sp>
    </p:spTree>
    <p:extLst>
      <p:ext uri="{BB962C8B-B14F-4D97-AF65-F5344CB8AC3E}">
        <p14:creationId xmlns:p14="http://schemas.microsoft.com/office/powerpoint/2010/main" val="1563692248"/>
      </p:ext>
    </p:extLst>
  </p:cSld>
  <p:clrMap bg1="lt1" tx1="dk1" bg2="lt2" tx2="dk2" accent1="accent1" accent2="accent2" accent3="accent3" accent4="accent4" accent5="accent5" accent6="accent6" hlink="hlink" folHlink="folHlink"/>
  <p:sldLayoutIdLst>
    <p:sldLayoutId id="2147483715" r:id="rId1"/>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B61BEF0D-F0BB-DE4B-95CE-6DB70DBA9567}" type="datetimeFigureOut">
              <a:rPr lang="en-US" smtClean="0">
                <a:solidFill>
                  <a:prstClr val="black">
                    <a:tint val="75000"/>
                  </a:prstClr>
                </a:solidFill>
              </a:rPr>
              <a:pPr defTabSz="457200"/>
              <a:t>4/26/2017</a:t>
            </a:fld>
            <a:endParaRPr lang="en-US" dirty="0">
              <a:solidFill>
                <a:prstClr val="black">
                  <a:tint val="75000"/>
                </a:prstClr>
              </a:solidFill>
            </a:endParaRP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defTabSz="457200"/>
            <a:fld id="{D57F1E4F-1CFF-5643-939E-217C01CDF565}" type="slidenum">
              <a:rPr lang="en-US" smtClean="0"/>
              <a:pPr defTabSz="457200"/>
              <a:t>‹#›</a:t>
            </a:fld>
            <a:endParaRPr lang="en-US" dirty="0"/>
          </a:p>
        </p:txBody>
      </p:sp>
    </p:spTree>
    <p:extLst>
      <p:ext uri="{BB962C8B-B14F-4D97-AF65-F5344CB8AC3E}">
        <p14:creationId xmlns:p14="http://schemas.microsoft.com/office/powerpoint/2010/main" val="1563692248"/>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B61BEF0D-F0BB-DE4B-95CE-6DB70DBA9567}" type="datetimeFigureOut">
              <a:rPr lang="en-US" smtClean="0">
                <a:solidFill>
                  <a:prstClr val="black">
                    <a:tint val="75000"/>
                  </a:prstClr>
                </a:solidFill>
              </a:rPr>
              <a:pPr defTabSz="457200"/>
              <a:t>4/26/2017</a:t>
            </a:fld>
            <a:endParaRPr lang="en-US" dirty="0">
              <a:solidFill>
                <a:prstClr val="black">
                  <a:tint val="75000"/>
                </a:prstClr>
              </a:solidFill>
            </a:endParaRP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defTabSz="457200"/>
            <a:fld id="{D57F1E4F-1CFF-5643-939E-217C01CDF565}" type="slidenum">
              <a:rPr lang="en-US" smtClean="0"/>
              <a:pPr defTabSz="457200"/>
              <a:t>‹#›</a:t>
            </a:fld>
            <a:endParaRPr lang="en-US" dirty="0"/>
          </a:p>
        </p:txBody>
      </p:sp>
    </p:spTree>
    <p:extLst>
      <p:ext uri="{BB962C8B-B14F-4D97-AF65-F5344CB8AC3E}">
        <p14:creationId xmlns:p14="http://schemas.microsoft.com/office/powerpoint/2010/main" val="1563692248"/>
      </p:ext>
    </p:extLst>
  </p:cSld>
  <p:clrMap bg1="lt1" tx1="dk1" bg2="lt2" tx2="dk2" accent1="accent1" accent2="accent2" accent3="accent3" accent4="accent4" accent5="accent5" accent6="accent6" hlink="hlink" folHlink="folHlink"/>
  <p:sldLayoutIdLst>
    <p:sldLayoutId id="2147483717" r:id="rId1"/>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B61BEF0D-F0BB-DE4B-95CE-6DB70DBA9567}" type="datetimeFigureOut">
              <a:rPr lang="en-US" smtClean="0">
                <a:solidFill>
                  <a:prstClr val="black">
                    <a:tint val="75000"/>
                  </a:prstClr>
                </a:solidFill>
              </a:rPr>
              <a:pPr defTabSz="457200"/>
              <a:t>4/26/2017</a:t>
            </a:fld>
            <a:endParaRPr lang="en-US" dirty="0">
              <a:solidFill>
                <a:prstClr val="black">
                  <a:tint val="75000"/>
                </a:prstClr>
              </a:solidFill>
            </a:endParaRP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defTabSz="457200"/>
            <a:fld id="{D57F1E4F-1CFF-5643-939E-217C01CDF565}" type="slidenum">
              <a:rPr lang="en-US" smtClean="0"/>
              <a:pPr defTabSz="457200"/>
              <a:t>‹#›</a:t>
            </a:fld>
            <a:endParaRPr lang="en-US" dirty="0"/>
          </a:p>
        </p:txBody>
      </p:sp>
    </p:spTree>
    <p:extLst>
      <p:ext uri="{BB962C8B-B14F-4D97-AF65-F5344CB8AC3E}">
        <p14:creationId xmlns:p14="http://schemas.microsoft.com/office/powerpoint/2010/main" val="1563692248"/>
      </p:ext>
    </p:extLst>
  </p:cSld>
  <p:clrMap bg1="lt1" tx1="dk1" bg2="lt2" tx2="dk2" accent1="accent1" accent2="accent2" accent3="accent3" accent4="accent4" accent5="accent5" accent6="accent6" hlink="hlink" folHlink="folHlink"/>
  <p:sldLayoutIdLst>
    <p:sldLayoutId id="2147483719" r:id="rId1"/>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B61BEF0D-F0BB-DE4B-95CE-6DB70DBA9567}" type="datetimeFigureOut">
              <a:rPr lang="en-US" smtClean="0">
                <a:solidFill>
                  <a:prstClr val="black">
                    <a:tint val="75000"/>
                  </a:prstClr>
                </a:solidFill>
              </a:rPr>
              <a:pPr defTabSz="457200"/>
              <a:t>4/26/2017</a:t>
            </a:fld>
            <a:endParaRPr lang="en-US" dirty="0">
              <a:solidFill>
                <a:prstClr val="black">
                  <a:tint val="75000"/>
                </a:prstClr>
              </a:solidFill>
            </a:endParaRP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defTabSz="457200"/>
            <a:fld id="{D57F1E4F-1CFF-5643-939E-217C01CDF565}" type="slidenum">
              <a:rPr lang="en-US" smtClean="0"/>
              <a:pPr defTabSz="457200"/>
              <a:t>‹#›</a:t>
            </a:fld>
            <a:endParaRPr lang="en-US" dirty="0"/>
          </a:p>
        </p:txBody>
      </p:sp>
    </p:spTree>
    <p:extLst>
      <p:ext uri="{BB962C8B-B14F-4D97-AF65-F5344CB8AC3E}">
        <p14:creationId xmlns:p14="http://schemas.microsoft.com/office/powerpoint/2010/main" val="1563692248"/>
      </p:ext>
    </p:extLst>
  </p:cSld>
  <p:clrMap bg1="lt1" tx1="dk1" bg2="lt2" tx2="dk2" accent1="accent1" accent2="accent2" accent3="accent3" accent4="accent4" accent5="accent5" accent6="accent6" hlink="hlink" folHlink="folHlink"/>
  <p:sldLayoutIdLst>
    <p:sldLayoutId id="2147483721" r:id="rId1"/>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B61BEF0D-F0BB-DE4B-95CE-6DB70DBA9567}" type="datetimeFigureOut">
              <a:rPr lang="en-US" smtClean="0">
                <a:solidFill>
                  <a:prstClr val="black">
                    <a:tint val="75000"/>
                  </a:prstClr>
                </a:solidFill>
              </a:rPr>
              <a:pPr defTabSz="457200"/>
              <a:t>4/26/2017</a:t>
            </a:fld>
            <a:endParaRPr lang="en-US" dirty="0">
              <a:solidFill>
                <a:prstClr val="black">
                  <a:tint val="75000"/>
                </a:prstClr>
              </a:solidFill>
            </a:endParaRP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defTabSz="457200"/>
            <a:fld id="{D57F1E4F-1CFF-5643-939E-217C01CDF565}" type="slidenum">
              <a:rPr lang="en-US" smtClean="0"/>
              <a:pPr defTabSz="457200"/>
              <a:t>‹#›</a:t>
            </a:fld>
            <a:endParaRPr lang="en-US" dirty="0"/>
          </a:p>
        </p:txBody>
      </p:sp>
    </p:spTree>
    <p:extLst>
      <p:ext uri="{BB962C8B-B14F-4D97-AF65-F5344CB8AC3E}">
        <p14:creationId xmlns:p14="http://schemas.microsoft.com/office/powerpoint/2010/main" val="1563692248"/>
      </p:ext>
    </p:extLst>
  </p:cSld>
  <p:clrMap bg1="lt1" tx1="dk1" bg2="lt2" tx2="dk2" accent1="accent1" accent2="accent2" accent3="accent3" accent4="accent4" accent5="accent5" accent6="accent6" hlink="hlink" folHlink="folHlink"/>
  <p:sldLayoutIdLst>
    <p:sldLayoutId id="2147483723" r:id="rId1"/>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B61BEF0D-F0BB-DE4B-95CE-6DB70DBA9567}" type="datetimeFigureOut">
              <a:rPr lang="en-US" smtClean="0">
                <a:solidFill>
                  <a:prstClr val="black">
                    <a:tint val="75000"/>
                  </a:prstClr>
                </a:solidFill>
              </a:rPr>
              <a:pPr defTabSz="457200"/>
              <a:t>4/26/2017</a:t>
            </a:fld>
            <a:endParaRPr lang="en-US" dirty="0">
              <a:solidFill>
                <a:prstClr val="black">
                  <a:tint val="75000"/>
                </a:prstClr>
              </a:solidFill>
            </a:endParaRP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defTabSz="457200"/>
            <a:fld id="{D57F1E4F-1CFF-5643-939E-217C01CDF565}" type="slidenum">
              <a:rPr lang="en-US" smtClean="0"/>
              <a:pPr defTabSz="457200"/>
              <a:t>‹#›</a:t>
            </a:fld>
            <a:endParaRPr lang="en-US" dirty="0"/>
          </a:p>
        </p:txBody>
      </p:sp>
    </p:spTree>
    <p:extLst>
      <p:ext uri="{BB962C8B-B14F-4D97-AF65-F5344CB8AC3E}">
        <p14:creationId xmlns:p14="http://schemas.microsoft.com/office/powerpoint/2010/main" val="1563692248"/>
      </p:ext>
    </p:extLst>
  </p:cSld>
  <p:clrMap bg1="lt1" tx1="dk1" bg2="lt2" tx2="dk2" accent1="accent1" accent2="accent2" accent3="accent3" accent4="accent4" accent5="accent5" accent6="accent6" hlink="hlink" folHlink="folHlink"/>
  <p:sldLayoutIdLst>
    <p:sldLayoutId id="2147483725" r:id="rId1"/>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B61BEF0D-F0BB-DE4B-95CE-6DB70DBA9567}" type="datetimeFigureOut">
              <a:rPr lang="en-US" smtClean="0">
                <a:solidFill>
                  <a:prstClr val="black">
                    <a:tint val="75000"/>
                  </a:prstClr>
                </a:solidFill>
              </a:rPr>
              <a:pPr defTabSz="457200"/>
              <a:t>4/26/2017</a:t>
            </a:fld>
            <a:endParaRPr lang="en-US" dirty="0">
              <a:solidFill>
                <a:prstClr val="black">
                  <a:tint val="75000"/>
                </a:prstClr>
              </a:solidFill>
            </a:endParaRP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defTabSz="457200"/>
            <a:fld id="{D57F1E4F-1CFF-5643-939E-217C01CDF565}" type="slidenum">
              <a:rPr lang="en-US" smtClean="0"/>
              <a:pPr defTabSz="457200"/>
              <a:t>‹#›</a:t>
            </a:fld>
            <a:endParaRPr lang="en-US" dirty="0"/>
          </a:p>
        </p:txBody>
      </p:sp>
    </p:spTree>
    <p:extLst>
      <p:ext uri="{BB962C8B-B14F-4D97-AF65-F5344CB8AC3E}">
        <p14:creationId xmlns:p14="http://schemas.microsoft.com/office/powerpoint/2010/main" val="1563692248"/>
      </p:ext>
    </p:extLst>
  </p:cSld>
  <p:clrMap bg1="lt1" tx1="dk1" bg2="lt2" tx2="dk2" accent1="accent1" accent2="accent2" accent3="accent3" accent4="accent4" accent5="accent5" accent6="accent6" hlink="hlink" folHlink="folHlink"/>
  <p:sldLayoutIdLst>
    <p:sldLayoutId id="2147483727" r:id="rId1"/>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B61BEF0D-F0BB-DE4B-95CE-6DB70DBA9567}" type="datetimeFigureOut">
              <a:rPr lang="en-US" smtClean="0">
                <a:solidFill>
                  <a:prstClr val="black">
                    <a:tint val="75000"/>
                  </a:prstClr>
                </a:solidFill>
              </a:rPr>
              <a:pPr defTabSz="457200"/>
              <a:t>4/26/2017</a:t>
            </a:fld>
            <a:endParaRPr lang="en-US" dirty="0">
              <a:solidFill>
                <a:prstClr val="black">
                  <a:tint val="75000"/>
                </a:prstClr>
              </a:solidFill>
            </a:endParaRP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defTabSz="457200"/>
            <a:fld id="{D57F1E4F-1CFF-5643-939E-217C01CDF565}" type="slidenum">
              <a:rPr lang="en-US" smtClean="0"/>
              <a:pPr defTabSz="457200"/>
              <a:t>‹#›</a:t>
            </a:fld>
            <a:endParaRPr lang="en-US" dirty="0"/>
          </a:p>
        </p:txBody>
      </p:sp>
    </p:spTree>
    <p:extLst>
      <p:ext uri="{BB962C8B-B14F-4D97-AF65-F5344CB8AC3E}">
        <p14:creationId xmlns:p14="http://schemas.microsoft.com/office/powerpoint/2010/main" val="1563692248"/>
      </p:ext>
    </p:extLst>
  </p:cSld>
  <p:clrMap bg1="lt1" tx1="dk1" bg2="lt2" tx2="dk2" accent1="accent1" accent2="accent2" accent3="accent3" accent4="accent4" accent5="accent5" accent6="accent6" hlink="hlink" folHlink="folHlink"/>
  <p:sldLayoutIdLst>
    <p:sldLayoutId id="2147483729" r:id="rId1"/>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B61BEF0D-F0BB-DE4B-95CE-6DB70DBA9567}" type="datetimeFigureOut">
              <a:rPr lang="en-US" smtClean="0">
                <a:solidFill>
                  <a:prstClr val="black">
                    <a:tint val="75000"/>
                  </a:prstClr>
                </a:solidFill>
              </a:rPr>
              <a:pPr defTabSz="457200"/>
              <a:t>4/26/2017</a:t>
            </a:fld>
            <a:endParaRPr lang="en-US" dirty="0">
              <a:solidFill>
                <a:prstClr val="black">
                  <a:tint val="75000"/>
                </a:prstClr>
              </a:solidFill>
            </a:endParaRP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defTabSz="457200"/>
            <a:fld id="{D57F1E4F-1CFF-5643-939E-217C01CDF565}" type="slidenum">
              <a:rPr lang="en-US" smtClean="0"/>
              <a:pPr defTabSz="457200"/>
              <a:t>‹#›</a:t>
            </a:fld>
            <a:endParaRPr lang="en-US" dirty="0"/>
          </a:p>
        </p:txBody>
      </p:sp>
    </p:spTree>
    <p:extLst>
      <p:ext uri="{BB962C8B-B14F-4D97-AF65-F5344CB8AC3E}">
        <p14:creationId xmlns:p14="http://schemas.microsoft.com/office/powerpoint/2010/main" val="1563692248"/>
      </p:ext>
    </p:extLst>
  </p:cSld>
  <p:clrMap bg1="lt1" tx1="dk1" bg2="lt2" tx2="dk2" accent1="accent1" accent2="accent2" accent3="accent3" accent4="accent4" accent5="accent5" accent6="accent6" hlink="hlink" folHlink="folHlink"/>
  <p:sldLayoutIdLst>
    <p:sldLayoutId id="2147483731" r:id="rId1"/>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B61BEF0D-F0BB-DE4B-95CE-6DB70DBA9567}" type="datetimeFigureOut">
              <a:rPr lang="en-US" smtClean="0">
                <a:solidFill>
                  <a:prstClr val="black">
                    <a:tint val="75000"/>
                  </a:prstClr>
                </a:solidFill>
              </a:rPr>
              <a:pPr defTabSz="457200"/>
              <a:t>4/26/2017</a:t>
            </a:fld>
            <a:endParaRPr lang="en-US" dirty="0">
              <a:solidFill>
                <a:prstClr val="black">
                  <a:tint val="75000"/>
                </a:prstClr>
              </a:solidFill>
            </a:endParaRP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defTabSz="457200"/>
            <a:fld id="{D57F1E4F-1CFF-5643-939E-217C01CDF565}" type="slidenum">
              <a:rPr lang="en-US" smtClean="0"/>
              <a:pPr defTabSz="457200"/>
              <a:t>‹#›</a:t>
            </a:fld>
            <a:endParaRPr lang="en-US" dirty="0"/>
          </a:p>
        </p:txBody>
      </p:sp>
    </p:spTree>
    <p:extLst>
      <p:ext uri="{BB962C8B-B14F-4D97-AF65-F5344CB8AC3E}">
        <p14:creationId xmlns:p14="http://schemas.microsoft.com/office/powerpoint/2010/main" val="1563692248"/>
      </p:ext>
    </p:extLst>
  </p:cSld>
  <p:clrMap bg1="lt1" tx1="dk1" bg2="lt2" tx2="dk2" accent1="accent1" accent2="accent2" accent3="accent3" accent4="accent4" accent5="accent5" accent6="accent6" hlink="hlink" folHlink="folHlink"/>
  <p:sldLayoutIdLst>
    <p:sldLayoutId id="2147483733" r:id="rId1"/>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B61BEF0D-F0BB-DE4B-95CE-6DB70DBA9567}" type="datetimeFigureOut">
              <a:rPr lang="en-US" smtClean="0">
                <a:solidFill>
                  <a:prstClr val="black">
                    <a:tint val="75000"/>
                  </a:prstClr>
                </a:solidFill>
              </a:rPr>
              <a:pPr defTabSz="457200"/>
              <a:t>4/26/2017</a:t>
            </a:fld>
            <a:endParaRPr lang="en-US" dirty="0">
              <a:solidFill>
                <a:prstClr val="black">
                  <a:tint val="75000"/>
                </a:prstClr>
              </a:solidFill>
            </a:endParaRP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defTabSz="457200"/>
            <a:fld id="{D57F1E4F-1CFF-5643-939E-217C01CDF565}" type="slidenum">
              <a:rPr lang="en-US" smtClean="0"/>
              <a:pPr defTabSz="457200"/>
              <a:t>‹#›</a:t>
            </a:fld>
            <a:endParaRPr lang="en-US" dirty="0"/>
          </a:p>
        </p:txBody>
      </p:sp>
    </p:spTree>
    <p:extLst>
      <p:ext uri="{BB962C8B-B14F-4D97-AF65-F5344CB8AC3E}">
        <p14:creationId xmlns:p14="http://schemas.microsoft.com/office/powerpoint/2010/main" val="1563692248"/>
      </p:ext>
    </p:extLst>
  </p:cSld>
  <p:clrMap bg1="lt1" tx1="dk1" bg2="lt2" tx2="dk2" accent1="accent1" accent2="accent2" accent3="accent3" accent4="accent4" accent5="accent5" accent6="accent6" hlink="hlink" folHlink="folHlink"/>
  <p:sldLayoutIdLst>
    <p:sldLayoutId id="2147483735" r:id="rId1"/>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B61BEF0D-F0BB-DE4B-95CE-6DB70DBA9567}" type="datetimeFigureOut">
              <a:rPr lang="en-US" smtClean="0">
                <a:solidFill>
                  <a:prstClr val="black">
                    <a:tint val="75000"/>
                  </a:prstClr>
                </a:solidFill>
              </a:rPr>
              <a:pPr defTabSz="457200"/>
              <a:t>4/26/2017</a:t>
            </a:fld>
            <a:endParaRPr lang="en-US" dirty="0">
              <a:solidFill>
                <a:prstClr val="black">
                  <a:tint val="75000"/>
                </a:prstClr>
              </a:solidFill>
            </a:endParaRP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defTabSz="457200"/>
            <a:fld id="{D57F1E4F-1CFF-5643-939E-217C01CDF565}" type="slidenum">
              <a:rPr lang="en-US" smtClean="0"/>
              <a:pPr defTabSz="457200"/>
              <a:t>‹#›</a:t>
            </a:fld>
            <a:endParaRPr lang="en-US" dirty="0"/>
          </a:p>
        </p:txBody>
      </p:sp>
    </p:spTree>
    <p:extLst>
      <p:ext uri="{BB962C8B-B14F-4D97-AF65-F5344CB8AC3E}">
        <p14:creationId xmlns:p14="http://schemas.microsoft.com/office/powerpoint/2010/main" val="1563692248"/>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B61BEF0D-F0BB-DE4B-95CE-6DB70DBA9567}" type="datetimeFigureOut">
              <a:rPr lang="en-US" smtClean="0">
                <a:solidFill>
                  <a:prstClr val="black">
                    <a:tint val="75000"/>
                  </a:prstClr>
                </a:solidFill>
              </a:rPr>
              <a:pPr defTabSz="457200"/>
              <a:t>4/26/2017</a:t>
            </a:fld>
            <a:endParaRPr lang="en-US" dirty="0">
              <a:solidFill>
                <a:prstClr val="black">
                  <a:tint val="75000"/>
                </a:prstClr>
              </a:solidFill>
            </a:endParaRP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defTabSz="457200"/>
            <a:fld id="{D57F1E4F-1CFF-5643-939E-217C01CDF565}" type="slidenum">
              <a:rPr lang="en-US" smtClean="0"/>
              <a:pPr defTabSz="457200"/>
              <a:t>‹#›</a:t>
            </a:fld>
            <a:endParaRPr lang="en-US" dirty="0"/>
          </a:p>
        </p:txBody>
      </p:sp>
    </p:spTree>
    <p:extLst>
      <p:ext uri="{BB962C8B-B14F-4D97-AF65-F5344CB8AC3E}">
        <p14:creationId xmlns:p14="http://schemas.microsoft.com/office/powerpoint/2010/main" val="1563692248"/>
      </p:ext>
    </p:extLst>
  </p:cSld>
  <p:clrMap bg1="lt1" tx1="dk1" bg2="lt2" tx2="dk2" accent1="accent1" accent2="accent2" accent3="accent3" accent4="accent4" accent5="accent5" accent6="accent6" hlink="hlink" folHlink="folHlink"/>
  <p:sldLayoutIdLst>
    <p:sldLayoutId id="2147483737" r:id="rId1"/>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B61BEF0D-F0BB-DE4B-95CE-6DB70DBA9567}" type="datetimeFigureOut">
              <a:rPr lang="en-US" smtClean="0">
                <a:solidFill>
                  <a:prstClr val="black">
                    <a:tint val="75000"/>
                  </a:prstClr>
                </a:solidFill>
              </a:rPr>
              <a:pPr defTabSz="457200"/>
              <a:t>4/26/2017</a:t>
            </a:fld>
            <a:endParaRPr lang="en-US" dirty="0">
              <a:solidFill>
                <a:prstClr val="black">
                  <a:tint val="75000"/>
                </a:prstClr>
              </a:solidFill>
            </a:endParaRP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defTabSz="457200"/>
            <a:fld id="{D57F1E4F-1CFF-5643-939E-217C01CDF565}" type="slidenum">
              <a:rPr lang="en-US" smtClean="0"/>
              <a:pPr defTabSz="457200"/>
              <a:t>‹#›</a:t>
            </a:fld>
            <a:endParaRPr lang="en-US" dirty="0"/>
          </a:p>
        </p:txBody>
      </p:sp>
    </p:spTree>
    <p:extLst>
      <p:ext uri="{BB962C8B-B14F-4D97-AF65-F5344CB8AC3E}">
        <p14:creationId xmlns:p14="http://schemas.microsoft.com/office/powerpoint/2010/main" val="1563692248"/>
      </p:ext>
    </p:extLst>
  </p:cSld>
  <p:clrMap bg1="lt1" tx1="dk1" bg2="lt2" tx2="dk2" accent1="accent1" accent2="accent2" accent3="accent3" accent4="accent4" accent5="accent5" accent6="accent6" hlink="hlink" folHlink="folHlink"/>
  <p:sldLayoutIdLst>
    <p:sldLayoutId id="2147483739" r:id="rId1"/>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B61BEF0D-F0BB-DE4B-95CE-6DB70DBA9567}" type="datetimeFigureOut">
              <a:rPr lang="en-US" smtClean="0">
                <a:solidFill>
                  <a:prstClr val="black">
                    <a:tint val="75000"/>
                  </a:prstClr>
                </a:solidFill>
              </a:rPr>
              <a:pPr defTabSz="457200"/>
              <a:t>4/26/2017</a:t>
            </a:fld>
            <a:endParaRPr lang="en-US" dirty="0">
              <a:solidFill>
                <a:prstClr val="black">
                  <a:tint val="75000"/>
                </a:prstClr>
              </a:solidFill>
            </a:endParaRP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defTabSz="457200"/>
            <a:fld id="{D57F1E4F-1CFF-5643-939E-217C01CDF565}" type="slidenum">
              <a:rPr lang="en-US" smtClean="0"/>
              <a:pPr defTabSz="457200"/>
              <a:t>‹#›</a:t>
            </a:fld>
            <a:endParaRPr lang="en-US" dirty="0"/>
          </a:p>
        </p:txBody>
      </p:sp>
    </p:spTree>
    <p:extLst>
      <p:ext uri="{BB962C8B-B14F-4D97-AF65-F5344CB8AC3E}">
        <p14:creationId xmlns:p14="http://schemas.microsoft.com/office/powerpoint/2010/main" val="1563692248"/>
      </p:ext>
    </p:extLst>
  </p:cSld>
  <p:clrMap bg1="lt1" tx1="dk1" bg2="lt2" tx2="dk2" accent1="accent1" accent2="accent2" accent3="accent3" accent4="accent4" accent5="accent5" accent6="accent6" hlink="hlink" folHlink="folHlink"/>
  <p:sldLayoutIdLst>
    <p:sldLayoutId id="2147483741" r:id="rId1"/>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B61BEF0D-F0BB-DE4B-95CE-6DB70DBA9567}" type="datetimeFigureOut">
              <a:rPr lang="en-US" smtClean="0">
                <a:solidFill>
                  <a:prstClr val="black">
                    <a:tint val="75000"/>
                  </a:prstClr>
                </a:solidFill>
              </a:rPr>
              <a:pPr defTabSz="457200"/>
              <a:t>4/26/2017</a:t>
            </a:fld>
            <a:endParaRPr lang="en-US" dirty="0">
              <a:solidFill>
                <a:prstClr val="black">
                  <a:tint val="75000"/>
                </a:prstClr>
              </a:solidFill>
            </a:endParaRP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defTabSz="457200"/>
            <a:fld id="{D57F1E4F-1CFF-5643-939E-217C01CDF565}" type="slidenum">
              <a:rPr lang="en-US" smtClean="0"/>
              <a:pPr defTabSz="457200"/>
              <a:t>‹#›</a:t>
            </a:fld>
            <a:endParaRPr lang="en-US" dirty="0"/>
          </a:p>
        </p:txBody>
      </p:sp>
    </p:spTree>
    <p:extLst>
      <p:ext uri="{BB962C8B-B14F-4D97-AF65-F5344CB8AC3E}">
        <p14:creationId xmlns:p14="http://schemas.microsoft.com/office/powerpoint/2010/main" val="1563692248"/>
      </p:ext>
    </p:extLst>
  </p:cSld>
  <p:clrMap bg1="lt1" tx1="dk1" bg2="lt2" tx2="dk2" accent1="accent1" accent2="accent2" accent3="accent3" accent4="accent4" accent5="accent5" accent6="accent6" hlink="hlink" folHlink="folHlink"/>
  <p:sldLayoutIdLst>
    <p:sldLayoutId id="2147483743" r:id="rId1"/>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B61BEF0D-F0BB-DE4B-95CE-6DB70DBA9567}" type="datetimeFigureOut">
              <a:rPr lang="en-US" smtClean="0">
                <a:solidFill>
                  <a:prstClr val="black">
                    <a:tint val="75000"/>
                  </a:prstClr>
                </a:solidFill>
              </a:rPr>
              <a:pPr defTabSz="457200"/>
              <a:t>4/26/2017</a:t>
            </a:fld>
            <a:endParaRPr lang="en-US" dirty="0">
              <a:solidFill>
                <a:prstClr val="black">
                  <a:tint val="75000"/>
                </a:prstClr>
              </a:solidFill>
            </a:endParaRP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defTabSz="457200"/>
            <a:fld id="{D57F1E4F-1CFF-5643-939E-217C01CDF565}" type="slidenum">
              <a:rPr lang="en-US" smtClean="0"/>
              <a:pPr defTabSz="457200"/>
              <a:t>‹#›</a:t>
            </a:fld>
            <a:endParaRPr lang="en-US" dirty="0"/>
          </a:p>
        </p:txBody>
      </p:sp>
    </p:spTree>
    <p:extLst>
      <p:ext uri="{BB962C8B-B14F-4D97-AF65-F5344CB8AC3E}">
        <p14:creationId xmlns:p14="http://schemas.microsoft.com/office/powerpoint/2010/main" val="1563692248"/>
      </p:ext>
    </p:extLst>
  </p:cSld>
  <p:clrMap bg1="lt1" tx1="dk1" bg2="lt2" tx2="dk2" accent1="accent1" accent2="accent2" accent3="accent3" accent4="accent4" accent5="accent5" accent6="accent6" hlink="hlink" folHlink="folHlink"/>
  <p:sldLayoutIdLst>
    <p:sldLayoutId id="2147483745" r:id="rId1"/>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Pr>
        <a:blipFill dpi="0" rotWithShape="1">
          <a:blip r:embed="rId3" cstate="screen">
            <a:alphaModFix amt="30000"/>
            <a:lum/>
            <a:extLst>
              <a:ext uri="{28A0092B-C50C-407E-A947-70E740481C1C}">
                <a14:useLocalDpi xmlns:a14="http://schemas.microsoft.com/office/drawing/2010/main"/>
              </a:ext>
            </a:extLst>
          </a:blip>
          <a:srcRect/>
          <a:stretch>
            <a:fillRect l="27000" t="27000" r="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B7CA4F-9CBA-4F04-BF9D-E79A313BAD2A}" type="datetimeFigureOut">
              <a:rPr lang="en-US" smtClean="0">
                <a:solidFill>
                  <a:prstClr val="black">
                    <a:tint val="75000"/>
                  </a:prstClr>
                </a:solidFill>
              </a:rPr>
              <a:pPr/>
              <a:t>4/26/2017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D87342-2145-4870-BCA4-3ED10FCE2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7499090"/>
      </p:ext>
    </p:extLst>
  </p:cSld>
  <p:clrMap bg1="lt1" tx1="dk1" bg2="lt2" tx2="dk2" accent1="accent1" accent2="accent2" accent3="accent3" accent4="accent4" accent5="accent5" accent6="accent6" hlink="hlink" folHlink="folHlink"/>
  <p:sldLayoutIdLst>
    <p:sldLayoutId id="214748374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B61BEF0D-F0BB-DE4B-95CE-6DB70DBA9567}" type="datetimeFigureOut">
              <a:rPr lang="en-US" smtClean="0">
                <a:solidFill>
                  <a:prstClr val="black">
                    <a:tint val="75000"/>
                  </a:prstClr>
                </a:solidFill>
              </a:rPr>
              <a:pPr defTabSz="457200"/>
              <a:t>4/26/2017</a:t>
            </a:fld>
            <a:endParaRPr lang="en-US" dirty="0">
              <a:solidFill>
                <a:prstClr val="black">
                  <a:tint val="75000"/>
                </a:prstClr>
              </a:solidFill>
            </a:endParaRP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defTabSz="457200"/>
            <a:fld id="{D57F1E4F-1CFF-5643-939E-217C01CDF565}" type="slidenum">
              <a:rPr lang="en-US" smtClean="0"/>
              <a:pPr defTabSz="457200"/>
              <a:t>‹#›</a:t>
            </a:fld>
            <a:endParaRPr lang="en-US" dirty="0"/>
          </a:p>
        </p:txBody>
      </p:sp>
    </p:spTree>
    <p:extLst>
      <p:ext uri="{BB962C8B-B14F-4D97-AF65-F5344CB8AC3E}">
        <p14:creationId xmlns:p14="http://schemas.microsoft.com/office/powerpoint/2010/main" val="1563692248"/>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B61BEF0D-F0BB-DE4B-95CE-6DB70DBA9567}" type="datetimeFigureOut">
              <a:rPr lang="en-US" smtClean="0">
                <a:solidFill>
                  <a:prstClr val="black">
                    <a:tint val="75000"/>
                  </a:prstClr>
                </a:solidFill>
              </a:rPr>
              <a:pPr defTabSz="457200"/>
              <a:t>4/26/2017</a:t>
            </a:fld>
            <a:endParaRPr lang="en-US" dirty="0">
              <a:solidFill>
                <a:prstClr val="black">
                  <a:tint val="75000"/>
                </a:prstClr>
              </a:solidFill>
            </a:endParaRP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defTabSz="457200"/>
            <a:fld id="{D57F1E4F-1CFF-5643-939E-217C01CDF565}" type="slidenum">
              <a:rPr lang="en-US" smtClean="0"/>
              <a:pPr defTabSz="457200"/>
              <a:t>‹#›</a:t>
            </a:fld>
            <a:endParaRPr lang="en-US" dirty="0"/>
          </a:p>
        </p:txBody>
      </p:sp>
    </p:spTree>
    <p:extLst>
      <p:ext uri="{BB962C8B-B14F-4D97-AF65-F5344CB8AC3E}">
        <p14:creationId xmlns:p14="http://schemas.microsoft.com/office/powerpoint/2010/main" val="1563692248"/>
      </p:ext>
    </p:extLst>
  </p:cSld>
  <p:clrMap bg1="lt1" tx1="dk1" bg2="lt2" tx2="dk2" accent1="accent1" accent2="accent2" accent3="accent3" accent4="accent4" accent5="accent5" accent6="accent6" hlink="hlink" folHlink="folHlink"/>
  <p:sldLayoutIdLst>
    <p:sldLayoutId id="2147483751" r:id="rId1"/>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B61BEF0D-F0BB-DE4B-95CE-6DB70DBA9567}" type="datetimeFigureOut">
              <a:rPr lang="en-US" smtClean="0">
                <a:solidFill>
                  <a:prstClr val="black">
                    <a:tint val="75000"/>
                  </a:prstClr>
                </a:solidFill>
              </a:rPr>
              <a:pPr defTabSz="457200"/>
              <a:t>4/26/2017</a:t>
            </a:fld>
            <a:endParaRPr lang="en-US" dirty="0">
              <a:solidFill>
                <a:prstClr val="black">
                  <a:tint val="75000"/>
                </a:prstClr>
              </a:solidFill>
            </a:endParaRP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defTabSz="457200"/>
            <a:fld id="{D57F1E4F-1CFF-5643-939E-217C01CDF565}" type="slidenum">
              <a:rPr lang="en-US" smtClean="0"/>
              <a:pPr defTabSz="457200"/>
              <a:t>‹#›</a:t>
            </a:fld>
            <a:endParaRPr lang="en-US" dirty="0"/>
          </a:p>
        </p:txBody>
      </p:sp>
    </p:spTree>
    <p:extLst>
      <p:ext uri="{BB962C8B-B14F-4D97-AF65-F5344CB8AC3E}">
        <p14:creationId xmlns:p14="http://schemas.microsoft.com/office/powerpoint/2010/main" val="1563692248"/>
      </p:ext>
    </p:extLst>
  </p:cSld>
  <p:clrMap bg1="lt1" tx1="dk1" bg2="lt2" tx2="dk2" accent1="accent1" accent2="accent2" accent3="accent3" accent4="accent4" accent5="accent5" accent6="accent6" hlink="hlink" folHlink="folHlink"/>
  <p:sldLayoutIdLst>
    <p:sldLayoutId id="2147483753" r:id="rId1"/>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B61BEF0D-F0BB-DE4B-95CE-6DB70DBA9567}" type="datetimeFigureOut">
              <a:rPr lang="en-US" smtClean="0">
                <a:solidFill>
                  <a:prstClr val="black">
                    <a:tint val="75000"/>
                  </a:prstClr>
                </a:solidFill>
              </a:rPr>
              <a:pPr defTabSz="457200"/>
              <a:t>4/26/2017</a:t>
            </a:fld>
            <a:endParaRPr lang="en-US" dirty="0">
              <a:solidFill>
                <a:prstClr val="black">
                  <a:tint val="75000"/>
                </a:prstClr>
              </a:solidFill>
            </a:endParaRP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defTabSz="457200"/>
            <a:fld id="{D57F1E4F-1CFF-5643-939E-217C01CDF565}" type="slidenum">
              <a:rPr lang="en-US" smtClean="0"/>
              <a:pPr defTabSz="457200"/>
              <a:t>‹#›</a:t>
            </a:fld>
            <a:endParaRPr lang="en-US" dirty="0"/>
          </a:p>
        </p:txBody>
      </p:sp>
    </p:spTree>
    <p:extLst>
      <p:ext uri="{BB962C8B-B14F-4D97-AF65-F5344CB8AC3E}">
        <p14:creationId xmlns:p14="http://schemas.microsoft.com/office/powerpoint/2010/main" val="1563692248"/>
      </p:ext>
    </p:extLst>
  </p:cSld>
  <p:clrMap bg1="lt1" tx1="dk1" bg2="lt2" tx2="dk2" accent1="accent1" accent2="accent2" accent3="accent3" accent4="accent4" accent5="accent5" accent6="accent6" hlink="hlink" folHlink="folHlink"/>
  <p:sldLayoutIdLst>
    <p:sldLayoutId id="2147483755" r:id="rId1"/>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B61BEF0D-F0BB-DE4B-95CE-6DB70DBA9567}" type="datetimeFigureOut">
              <a:rPr lang="en-US" smtClean="0">
                <a:solidFill>
                  <a:prstClr val="black">
                    <a:tint val="75000"/>
                  </a:prstClr>
                </a:solidFill>
              </a:rPr>
              <a:pPr defTabSz="457200"/>
              <a:t>4/26/2017</a:t>
            </a:fld>
            <a:endParaRPr lang="en-US" dirty="0">
              <a:solidFill>
                <a:prstClr val="black">
                  <a:tint val="75000"/>
                </a:prstClr>
              </a:solidFill>
            </a:endParaRP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defTabSz="457200"/>
            <a:fld id="{D57F1E4F-1CFF-5643-939E-217C01CDF565}" type="slidenum">
              <a:rPr lang="en-US" smtClean="0"/>
              <a:pPr defTabSz="457200"/>
              <a:t>‹#›</a:t>
            </a:fld>
            <a:endParaRPr lang="en-US" dirty="0"/>
          </a:p>
        </p:txBody>
      </p:sp>
    </p:spTree>
    <p:extLst>
      <p:ext uri="{BB962C8B-B14F-4D97-AF65-F5344CB8AC3E}">
        <p14:creationId xmlns:p14="http://schemas.microsoft.com/office/powerpoint/2010/main" val="1563692248"/>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B61BEF0D-F0BB-DE4B-95CE-6DB70DBA9567}" type="datetimeFigureOut">
              <a:rPr lang="en-US" smtClean="0">
                <a:solidFill>
                  <a:prstClr val="black">
                    <a:tint val="75000"/>
                  </a:prstClr>
                </a:solidFill>
              </a:rPr>
              <a:pPr defTabSz="457200"/>
              <a:t>4/26/2017</a:t>
            </a:fld>
            <a:endParaRPr lang="en-US" dirty="0">
              <a:solidFill>
                <a:prstClr val="black">
                  <a:tint val="75000"/>
                </a:prstClr>
              </a:solidFill>
            </a:endParaRP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defTabSz="457200"/>
            <a:fld id="{D57F1E4F-1CFF-5643-939E-217C01CDF565}" type="slidenum">
              <a:rPr lang="en-US" smtClean="0"/>
              <a:pPr defTabSz="457200"/>
              <a:t>‹#›</a:t>
            </a:fld>
            <a:endParaRPr lang="en-US" dirty="0"/>
          </a:p>
        </p:txBody>
      </p:sp>
    </p:spTree>
    <p:extLst>
      <p:ext uri="{BB962C8B-B14F-4D97-AF65-F5344CB8AC3E}">
        <p14:creationId xmlns:p14="http://schemas.microsoft.com/office/powerpoint/2010/main" val="1563692248"/>
      </p:ext>
    </p:extLst>
  </p:cSld>
  <p:clrMap bg1="lt1" tx1="dk1" bg2="lt2" tx2="dk2" accent1="accent1" accent2="accent2" accent3="accent3" accent4="accent4" accent5="accent5" accent6="accent6" hlink="hlink" folHlink="folHlink"/>
  <p:sldLayoutIdLst>
    <p:sldLayoutId id="2147483757" r:id="rId1"/>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B61BEF0D-F0BB-DE4B-95CE-6DB70DBA9567}" type="datetimeFigureOut">
              <a:rPr lang="en-US" smtClean="0">
                <a:solidFill>
                  <a:prstClr val="black">
                    <a:tint val="75000"/>
                  </a:prstClr>
                </a:solidFill>
              </a:rPr>
              <a:pPr defTabSz="457200"/>
              <a:t>4/26/2017</a:t>
            </a:fld>
            <a:endParaRPr lang="en-US" dirty="0">
              <a:solidFill>
                <a:prstClr val="black">
                  <a:tint val="75000"/>
                </a:prstClr>
              </a:solidFill>
            </a:endParaRP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defTabSz="457200"/>
            <a:fld id="{D57F1E4F-1CFF-5643-939E-217C01CDF565}" type="slidenum">
              <a:rPr lang="en-US" smtClean="0"/>
              <a:pPr defTabSz="457200"/>
              <a:t>‹#›</a:t>
            </a:fld>
            <a:endParaRPr lang="en-US" dirty="0"/>
          </a:p>
        </p:txBody>
      </p:sp>
    </p:spTree>
    <p:extLst>
      <p:ext uri="{BB962C8B-B14F-4D97-AF65-F5344CB8AC3E}">
        <p14:creationId xmlns:p14="http://schemas.microsoft.com/office/powerpoint/2010/main" val="1563692248"/>
      </p:ext>
    </p:extLst>
  </p:cSld>
  <p:clrMap bg1="lt1" tx1="dk1" bg2="lt2" tx2="dk2" accent1="accent1" accent2="accent2" accent3="accent3" accent4="accent4" accent5="accent5" accent6="accent6" hlink="hlink" folHlink="folHlink"/>
  <p:sldLayoutIdLst>
    <p:sldLayoutId id="2147483759" r:id="rId1"/>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B61BEF0D-F0BB-DE4B-95CE-6DB70DBA9567}" type="datetimeFigureOut">
              <a:rPr lang="en-US" smtClean="0">
                <a:solidFill>
                  <a:prstClr val="black">
                    <a:tint val="75000"/>
                  </a:prstClr>
                </a:solidFill>
              </a:rPr>
              <a:pPr defTabSz="457200"/>
              <a:t>4/26/2017</a:t>
            </a:fld>
            <a:endParaRPr lang="en-US" dirty="0">
              <a:solidFill>
                <a:prstClr val="black">
                  <a:tint val="75000"/>
                </a:prstClr>
              </a:solidFill>
            </a:endParaRP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defTabSz="457200"/>
            <a:fld id="{D57F1E4F-1CFF-5643-939E-217C01CDF565}" type="slidenum">
              <a:rPr lang="en-US" smtClean="0"/>
              <a:pPr defTabSz="457200"/>
              <a:t>‹#›</a:t>
            </a:fld>
            <a:endParaRPr lang="en-US" dirty="0"/>
          </a:p>
        </p:txBody>
      </p:sp>
    </p:spTree>
    <p:extLst>
      <p:ext uri="{BB962C8B-B14F-4D97-AF65-F5344CB8AC3E}">
        <p14:creationId xmlns:p14="http://schemas.microsoft.com/office/powerpoint/2010/main" val="1563692248"/>
      </p:ext>
    </p:extLst>
  </p:cSld>
  <p:clrMap bg1="lt1" tx1="dk1" bg2="lt2" tx2="dk2" accent1="accent1" accent2="accent2" accent3="accent3" accent4="accent4" accent5="accent5" accent6="accent6" hlink="hlink" folHlink="folHlink"/>
  <p:sldLayoutIdLst>
    <p:sldLayoutId id="2147483761" r:id="rId1"/>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B61BEF0D-F0BB-DE4B-95CE-6DB70DBA9567}" type="datetimeFigureOut">
              <a:rPr lang="en-US" smtClean="0">
                <a:solidFill>
                  <a:prstClr val="black">
                    <a:tint val="75000"/>
                  </a:prstClr>
                </a:solidFill>
              </a:rPr>
              <a:pPr defTabSz="457200"/>
              <a:t>4/26/2017</a:t>
            </a:fld>
            <a:endParaRPr lang="en-US" dirty="0">
              <a:solidFill>
                <a:prstClr val="black">
                  <a:tint val="75000"/>
                </a:prstClr>
              </a:solidFill>
            </a:endParaRP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defTabSz="457200"/>
            <a:fld id="{D57F1E4F-1CFF-5643-939E-217C01CDF565}" type="slidenum">
              <a:rPr lang="en-US" smtClean="0"/>
              <a:pPr defTabSz="457200"/>
              <a:t>‹#›</a:t>
            </a:fld>
            <a:endParaRPr lang="en-US" dirty="0"/>
          </a:p>
        </p:txBody>
      </p:sp>
    </p:spTree>
    <p:extLst>
      <p:ext uri="{BB962C8B-B14F-4D97-AF65-F5344CB8AC3E}">
        <p14:creationId xmlns:p14="http://schemas.microsoft.com/office/powerpoint/2010/main" val="1563692248"/>
      </p:ext>
    </p:extLst>
  </p:cSld>
  <p:clrMap bg1="lt1" tx1="dk1" bg2="lt2" tx2="dk2" accent1="accent1" accent2="accent2" accent3="accent3" accent4="accent4" accent5="accent5" accent6="accent6" hlink="hlink" folHlink="folHlink"/>
  <p:sldLayoutIdLst>
    <p:sldLayoutId id="2147483763" r:id="rId1"/>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B61BEF0D-F0BB-DE4B-95CE-6DB70DBA9567}" type="datetimeFigureOut">
              <a:rPr lang="en-US" smtClean="0">
                <a:solidFill>
                  <a:prstClr val="black">
                    <a:tint val="75000"/>
                  </a:prstClr>
                </a:solidFill>
              </a:rPr>
              <a:pPr defTabSz="457200"/>
              <a:t>4/26/2017</a:t>
            </a:fld>
            <a:endParaRPr lang="en-US" dirty="0">
              <a:solidFill>
                <a:prstClr val="black">
                  <a:tint val="75000"/>
                </a:prstClr>
              </a:solidFill>
            </a:endParaRP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defTabSz="457200"/>
            <a:fld id="{D57F1E4F-1CFF-5643-939E-217C01CDF565}" type="slidenum">
              <a:rPr lang="en-US" smtClean="0"/>
              <a:pPr defTabSz="457200"/>
              <a:t>‹#›</a:t>
            </a:fld>
            <a:endParaRPr lang="en-US" dirty="0"/>
          </a:p>
        </p:txBody>
      </p:sp>
    </p:spTree>
    <p:extLst>
      <p:ext uri="{BB962C8B-B14F-4D97-AF65-F5344CB8AC3E}">
        <p14:creationId xmlns:p14="http://schemas.microsoft.com/office/powerpoint/2010/main" val="1563692248"/>
      </p:ext>
    </p:extLst>
  </p:cSld>
  <p:clrMap bg1="lt1" tx1="dk1" bg2="lt2" tx2="dk2" accent1="accent1" accent2="accent2" accent3="accent3" accent4="accent4" accent5="accent5" accent6="accent6" hlink="hlink" folHlink="folHlink"/>
  <p:sldLayoutIdLst>
    <p:sldLayoutId id="2147483765" r:id="rId1"/>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B61BEF0D-F0BB-DE4B-95CE-6DB70DBA9567}" type="datetimeFigureOut">
              <a:rPr lang="en-US" smtClean="0">
                <a:solidFill>
                  <a:prstClr val="black">
                    <a:tint val="75000"/>
                  </a:prstClr>
                </a:solidFill>
              </a:rPr>
              <a:pPr defTabSz="457200"/>
              <a:t>4/26/2017</a:t>
            </a:fld>
            <a:endParaRPr lang="en-US" dirty="0">
              <a:solidFill>
                <a:prstClr val="black">
                  <a:tint val="75000"/>
                </a:prstClr>
              </a:solidFill>
            </a:endParaRP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defTabSz="457200"/>
            <a:fld id="{D57F1E4F-1CFF-5643-939E-217C01CDF565}" type="slidenum">
              <a:rPr lang="en-US" smtClean="0"/>
              <a:pPr defTabSz="457200"/>
              <a:t>‹#›</a:t>
            </a:fld>
            <a:endParaRPr lang="en-US" dirty="0"/>
          </a:p>
        </p:txBody>
      </p:sp>
    </p:spTree>
    <p:extLst>
      <p:ext uri="{BB962C8B-B14F-4D97-AF65-F5344CB8AC3E}">
        <p14:creationId xmlns:p14="http://schemas.microsoft.com/office/powerpoint/2010/main" val="1563692248"/>
      </p:ext>
    </p:extLst>
  </p:cSld>
  <p:clrMap bg1="lt1" tx1="dk1" bg2="lt2" tx2="dk2" accent1="accent1" accent2="accent2" accent3="accent3" accent4="accent4" accent5="accent5" accent6="accent6" hlink="hlink" folHlink="folHlink"/>
  <p:sldLayoutIdLst>
    <p:sldLayoutId id="2147483767" r:id="rId1"/>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B61BEF0D-F0BB-DE4B-95CE-6DB70DBA9567}" type="datetimeFigureOut">
              <a:rPr lang="en-US" smtClean="0">
                <a:solidFill>
                  <a:prstClr val="black">
                    <a:tint val="75000"/>
                  </a:prstClr>
                </a:solidFill>
              </a:rPr>
              <a:pPr defTabSz="457200"/>
              <a:t>4/26/2017</a:t>
            </a:fld>
            <a:endParaRPr lang="en-US" dirty="0">
              <a:solidFill>
                <a:prstClr val="black">
                  <a:tint val="75000"/>
                </a:prstClr>
              </a:solidFill>
            </a:endParaRP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defTabSz="457200"/>
            <a:fld id="{D57F1E4F-1CFF-5643-939E-217C01CDF565}" type="slidenum">
              <a:rPr lang="en-US" smtClean="0"/>
              <a:pPr defTabSz="457200"/>
              <a:t>‹#›</a:t>
            </a:fld>
            <a:endParaRPr lang="en-US" dirty="0"/>
          </a:p>
        </p:txBody>
      </p:sp>
    </p:spTree>
    <p:extLst>
      <p:ext uri="{BB962C8B-B14F-4D97-AF65-F5344CB8AC3E}">
        <p14:creationId xmlns:p14="http://schemas.microsoft.com/office/powerpoint/2010/main" val="1563692248"/>
      </p:ext>
    </p:extLst>
  </p:cSld>
  <p:clrMap bg1="lt1" tx1="dk1" bg2="lt2" tx2="dk2" accent1="accent1" accent2="accent2" accent3="accent3" accent4="accent4" accent5="accent5" accent6="accent6" hlink="hlink" folHlink="folHlink"/>
  <p:sldLayoutIdLst>
    <p:sldLayoutId id="2147483769" r:id="rId1"/>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B61BEF0D-F0BB-DE4B-95CE-6DB70DBA9567}" type="datetimeFigureOut">
              <a:rPr lang="en-US" smtClean="0">
                <a:solidFill>
                  <a:prstClr val="black">
                    <a:tint val="75000"/>
                  </a:prstClr>
                </a:solidFill>
              </a:rPr>
              <a:pPr defTabSz="457200"/>
              <a:t>4/26/2017</a:t>
            </a:fld>
            <a:endParaRPr lang="en-US" dirty="0">
              <a:solidFill>
                <a:prstClr val="black">
                  <a:tint val="75000"/>
                </a:prstClr>
              </a:solidFill>
            </a:endParaRP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defTabSz="457200"/>
            <a:fld id="{D57F1E4F-1CFF-5643-939E-217C01CDF565}" type="slidenum">
              <a:rPr lang="en-US" smtClean="0"/>
              <a:pPr defTabSz="457200"/>
              <a:t>‹#›</a:t>
            </a:fld>
            <a:endParaRPr lang="en-US" dirty="0"/>
          </a:p>
        </p:txBody>
      </p:sp>
    </p:spTree>
    <p:extLst>
      <p:ext uri="{BB962C8B-B14F-4D97-AF65-F5344CB8AC3E}">
        <p14:creationId xmlns:p14="http://schemas.microsoft.com/office/powerpoint/2010/main" val="1563692248"/>
      </p:ext>
    </p:extLst>
  </p:cSld>
  <p:clrMap bg1="lt1" tx1="dk1" bg2="lt2" tx2="dk2" accent1="accent1" accent2="accent2" accent3="accent3" accent4="accent4" accent5="accent5" accent6="accent6" hlink="hlink" folHlink="folHlink"/>
  <p:sldLayoutIdLst>
    <p:sldLayoutId id="2147483771" r:id="rId1"/>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B61BEF0D-F0BB-DE4B-95CE-6DB70DBA9567}" type="datetimeFigureOut">
              <a:rPr lang="en-US" smtClean="0">
                <a:solidFill>
                  <a:prstClr val="black">
                    <a:tint val="75000"/>
                  </a:prstClr>
                </a:solidFill>
              </a:rPr>
              <a:pPr defTabSz="457200"/>
              <a:t>4/26/2017</a:t>
            </a:fld>
            <a:endParaRPr lang="en-US" dirty="0">
              <a:solidFill>
                <a:prstClr val="black">
                  <a:tint val="75000"/>
                </a:prstClr>
              </a:solidFill>
            </a:endParaRP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defTabSz="457200"/>
            <a:fld id="{D57F1E4F-1CFF-5643-939E-217C01CDF565}" type="slidenum">
              <a:rPr lang="en-US" smtClean="0"/>
              <a:pPr defTabSz="457200"/>
              <a:t>‹#›</a:t>
            </a:fld>
            <a:endParaRPr lang="en-US" dirty="0"/>
          </a:p>
        </p:txBody>
      </p:sp>
    </p:spTree>
    <p:extLst>
      <p:ext uri="{BB962C8B-B14F-4D97-AF65-F5344CB8AC3E}">
        <p14:creationId xmlns:p14="http://schemas.microsoft.com/office/powerpoint/2010/main" val="1563692248"/>
      </p:ext>
    </p:extLst>
  </p:cSld>
  <p:clrMap bg1="lt1" tx1="dk1" bg2="lt2" tx2="dk2" accent1="accent1" accent2="accent2" accent3="accent3" accent4="accent4" accent5="accent5" accent6="accent6" hlink="hlink" folHlink="folHlink"/>
  <p:sldLayoutIdLst>
    <p:sldLayoutId id="2147483773" r:id="rId1"/>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B61BEF0D-F0BB-DE4B-95CE-6DB70DBA9567}" type="datetimeFigureOut">
              <a:rPr lang="en-US" smtClean="0">
                <a:solidFill>
                  <a:prstClr val="black">
                    <a:tint val="75000"/>
                  </a:prstClr>
                </a:solidFill>
              </a:rPr>
              <a:pPr defTabSz="457200"/>
              <a:t>4/26/2017</a:t>
            </a:fld>
            <a:endParaRPr lang="en-US" dirty="0">
              <a:solidFill>
                <a:prstClr val="black">
                  <a:tint val="75000"/>
                </a:prstClr>
              </a:solidFill>
            </a:endParaRP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defTabSz="457200"/>
            <a:fld id="{D57F1E4F-1CFF-5643-939E-217C01CDF565}" type="slidenum">
              <a:rPr lang="en-US" smtClean="0"/>
              <a:pPr defTabSz="457200"/>
              <a:t>‹#›</a:t>
            </a:fld>
            <a:endParaRPr lang="en-US" dirty="0"/>
          </a:p>
        </p:txBody>
      </p:sp>
    </p:spTree>
    <p:extLst>
      <p:ext uri="{BB962C8B-B14F-4D97-AF65-F5344CB8AC3E}">
        <p14:creationId xmlns:p14="http://schemas.microsoft.com/office/powerpoint/2010/main" val="1563692248"/>
      </p:ext>
    </p:extLst>
  </p:cSld>
  <p:clrMap bg1="lt1" tx1="dk1" bg2="lt2" tx2="dk2" accent1="accent1" accent2="accent2" accent3="accent3" accent4="accent4" accent5="accent5" accent6="accent6" hlink="hlink" folHlink="folHlink"/>
  <p:sldLayoutIdLst>
    <p:sldLayoutId id="2147483775" r:id="rId1"/>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B61BEF0D-F0BB-DE4B-95CE-6DB70DBA9567}" type="datetimeFigureOut">
              <a:rPr lang="en-US" smtClean="0">
                <a:solidFill>
                  <a:prstClr val="black">
                    <a:tint val="75000"/>
                  </a:prstClr>
                </a:solidFill>
              </a:rPr>
              <a:pPr defTabSz="457200"/>
              <a:t>4/26/2017</a:t>
            </a:fld>
            <a:endParaRPr lang="en-US" dirty="0">
              <a:solidFill>
                <a:prstClr val="black">
                  <a:tint val="75000"/>
                </a:prstClr>
              </a:solidFill>
            </a:endParaRP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defTabSz="457200"/>
            <a:fld id="{D57F1E4F-1CFF-5643-939E-217C01CDF565}" type="slidenum">
              <a:rPr lang="en-US" smtClean="0"/>
              <a:pPr defTabSz="457200"/>
              <a:t>‹#›</a:t>
            </a:fld>
            <a:endParaRPr lang="en-US" dirty="0"/>
          </a:p>
        </p:txBody>
      </p:sp>
    </p:spTree>
    <p:extLst>
      <p:ext uri="{BB962C8B-B14F-4D97-AF65-F5344CB8AC3E}">
        <p14:creationId xmlns:p14="http://schemas.microsoft.com/office/powerpoint/2010/main" val="1563692248"/>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B61BEF0D-F0BB-DE4B-95CE-6DB70DBA9567}" type="datetimeFigureOut">
              <a:rPr lang="en-US" smtClean="0">
                <a:solidFill>
                  <a:prstClr val="black">
                    <a:tint val="75000"/>
                  </a:prstClr>
                </a:solidFill>
              </a:rPr>
              <a:pPr defTabSz="457200"/>
              <a:t>4/26/2017</a:t>
            </a:fld>
            <a:endParaRPr lang="en-US" dirty="0">
              <a:solidFill>
                <a:prstClr val="black">
                  <a:tint val="75000"/>
                </a:prstClr>
              </a:solidFill>
            </a:endParaRP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defTabSz="457200"/>
            <a:fld id="{D57F1E4F-1CFF-5643-939E-217C01CDF565}" type="slidenum">
              <a:rPr lang="en-US" smtClean="0"/>
              <a:pPr defTabSz="457200"/>
              <a:t>‹#›</a:t>
            </a:fld>
            <a:endParaRPr lang="en-US" dirty="0"/>
          </a:p>
        </p:txBody>
      </p:sp>
    </p:spTree>
    <p:extLst>
      <p:ext uri="{BB962C8B-B14F-4D97-AF65-F5344CB8AC3E}">
        <p14:creationId xmlns:p14="http://schemas.microsoft.com/office/powerpoint/2010/main" val="1563692248"/>
      </p:ext>
    </p:extLst>
  </p:cSld>
  <p:clrMap bg1="lt1" tx1="dk1" bg2="lt2" tx2="dk2" accent1="accent1" accent2="accent2" accent3="accent3" accent4="accent4" accent5="accent5" accent6="accent6" hlink="hlink" folHlink="folHlink"/>
  <p:sldLayoutIdLst>
    <p:sldLayoutId id="2147483777" r:id="rId1"/>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B61BEF0D-F0BB-DE4B-95CE-6DB70DBA9567}" type="datetimeFigureOut">
              <a:rPr lang="en-US" smtClean="0">
                <a:solidFill>
                  <a:prstClr val="black">
                    <a:tint val="75000"/>
                  </a:prstClr>
                </a:solidFill>
              </a:rPr>
              <a:pPr defTabSz="457200"/>
              <a:t>4/26/2017</a:t>
            </a:fld>
            <a:endParaRPr lang="en-US" dirty="0">
              <a:solidFill>
                <a:prstClr val="black">
                  <a:tint val="75000"/>
                </a:prstClr>
              </a:solidFill>
            </a:endParaRP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defTabSz="457200"/>
            <a:fld id="{D57F1E4F-1CFF-5643-939E-217C01CDF565}" type="slidenum">
              <a:rPr lang="en-US" smtClean="0"/>
              <a:pPr defTabSz="457200"/>
              <a:t>‹#›</a:t>
            </a:fld>
            <a:endParaRPr lang="en-US" dirty="0"/>
          </a:p>
        </p:txBody>
      </p:sp>
    </p:spTree>
    <p:extLst>
      <p:ext uri="{BB962C8B-B14F-4D97-AF65-F5344CB8AC3E}">
        <p14:creationId xmlns:p14="http://schemas.microsoft.com/office/powerpoint/2010/main" val="1563692248"/>
      </p:ext>
    </p:extLst>
  </p:cSld>
  <p:clrMap bg1="lt1" tx1="dk1" bg2="lt2" tx2="dk2" accent1="accent1" accent2="accent2" accent3="accent3" accent4="accent4" accent5="accent5" accent6="accent6" hlink="hlink" folHlink="folHlink"/>
  <p:sldLayoutIdLst>
    <p:sldLayoutId id="2147483779" r:id="rId1"/>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B61BEF0D-F0BB-DE4B-95CE-6DB70DBA9567}" type="datetimeFigureOut">
              <a:rPr lang="en-US" smtClean="0">
                <a:solidFill>
                  <a:prstClr val="black">
                    <a:tint val="75000"/>
                  </a:prstClr>
                </a:solidFill>
              </a:rPr>
              <a:pPr defTabSz="457200"/>
              <a:t>4/26/2017</a:t>
            </a:fld>
            <a:endParaRPr lang="en-US" dirty="0">
              <a:solidFill>
                <a:prstClr val="black">
                  <a:tint val="75000"/>
                </a:prstClr>
              </a:solidFill>
            </a:endParaRP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defTabSz="457200"/>
            <a:fld id="{D57F1E4F-1CFF-5643-939E-217C01CDF565}" type="slidenum">
              <a:rPr lang="en-US" smtClean="0"/>
              <a:pPr defTabSz="457200"/>
              <a:t>‹#›</a:t>
            </a:fld>
            <a:endParaRPr lang="en-US" dirty="0"/>
          </a:p>
        </p:txBody>
      </p:sp>
    </p:spTree>
    <p:extLst>
      <p:ext uri="{BB962C8B-B14F-4D97-AF65-F5344CB8AC3E}">
        <p14:creationId xmlns:p14="http://schemas.microsoft.com/office/powerpoint/2010/main" val="1563692248"/>
      </p:ext>
    </p:extLst>
  </p:cSld>
  <p:clrMap bg1="lt1" tx1="dk1" bg2="lt2" tx2="dk2" accent1="accent1" accent2="accent2" accent3="accent3" accent4="accent4" accent5="accent5" accent6="accent6" hlink="hlink" folHlink="folHlink"/>
  <p:sldLayoutIdLst>
    <p:sldLayoutId id="2147483781" r:id="rId1"/>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B61BEF0D-F0BB-DE4B-95CE-6DB70DBA9567}" type="datetimeFigureOut">
              <a:rPr lang="en-US" smtClean="0">
                <a:solidFill>
                  <a:prstClr val="black">
                    <a:tint val="75000"/>
                  </a:prstClr>
                </a:solidFill>
              </a:rPr>
              <a:pPr defTabSz="457200"/>
              <a:t>4/26/2017</a:t>
            </a:fld>
            <a:endParaRPr lang="en-US" dirty="0">
              <a:solidFill>
                <a:prstClr val="black">
                  <a:tint val="75000"/>
                </a:prstClr>
              </a:solidFill>
            </a:endParaRP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defTabSz="457200"/>
            <a:fld id="{D57F1E4F-1CFF-5643-939E-217C01CDF565}" type="slidenum">
              <a:rPr lang="en-US" smtClean="0"/>
              <a:pPr defTabSz="457200"/>
              <a:t>‹#›</a:t>
            </a:fld>
            <a:endParaRPr lang="en-US" dirty="0"/>
          </a:p>
        </p:txBody>
      </p:sp>
    </p:spTree>
    <p:extLst>
      <p:ext uri="{BB962C8B-B14F-4D97-AF65-F5344CB8AC3E}">
        <p14:creationId xmlns:p14="http://schemas.microsoft.com/office/powerpoint/2010/main" val="1563692248"/>
      </p:ext>
    </p:extLst>
  </p:cSld>
  <p:clrMap bg1="lt1" tx1="dk1" bg2="lt2" tx2="dk2" accent1="accent1" accent2="accent2" accent3="accent3" accent4="accent4" accent5="accent5" accent6="accent6" hlink="hlink" folHlink="folHlink"/>
  <p:sldLayoutIdLst>
    <p:sldLayoutId id="2147483783" r:id="rId1"/>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B61BEF0D-F0BB-DE4B-95CE-6DB70DBA9567}" type="datetimeFigureOut">
              <a:rPr lang="en-US" smtClean="0">
                <a:solidFill>
                  <a:prstClr val="black">
                    <a:tint val="75000"/>
                  </a:prstClr>
                </a:solidFill>
              </a:rPr>
              <a:pPr defTabSz="457200"/>
              <a:t>4/26/2017</a:t>
            </a:fld>
            <a:endParaRPr lang="en-US" dirty="0">
              <a:solidFill>
                <a:prstClr val="black">
                  <a:tint val="75000"/>
                </a:prstClr>
              </a:solidFill>
            </a:endParaRP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defTabSz="457200"/>
            <a:fld id="{D57F1E4F-1CFF-5643-939E-217C01CDF565}" type="slidenum">
              <a:rPr lang="en-US" smtClean="0"/>
              <a:pPr defTabSz="457200"/>
              <a:t>‹#›</a:t>
            </a:fld>
            <a:endParaRPr lang="en-US" dirty="0"/>
          </a:p>
        </p:txBody>
      </p:sp>
    </p:spTree>
    <p:extLst>
      <p:ext uri="{BB962C8B-B14F-4D97-AF65-F5344CB8AC3E}">
        <p14:creationId xmlns:p14="http://schemas.microsoft.com/office/powerpoint/2010/main" val="1563692248"/>
      </p:ext>
    </p:extLst>
  </p:cSld>
  <p:clrMap bg1="lt1" tx1="dk1" bg2="lt2" tx2="dk2" accent1="accent1" accent2="accent2" accent3="accent3" accent4="accent4" accent5="accent5" accent6="accent6" hlink="hlink" folHlink="folHlink"/>
  <p:sldLayoutIdLst>
    <p:sldLayoutId id="2147483785" r:id="rId1"/>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B61BEF0D-F0BB-DE4B-95CE-6DB70DBA9567}" type="datetimeFigureOut">
              <a:rPr lang="en-US" smtClean="0">
                <a:solidFill>
                  <a:prstClr val="black">
                    <a:tint val="75000"/>
                  </a:prstClr>
                </a:solidFill>
              </a:rPr>
              <a:pPr defTabSz="457200"/>
              <a:t>4/26/2017</a:t>
            </a:fld>
            <a:endParaRPr lang="en-US" dirty="0">
              <a:solidFill>
                <a:prstClr val="black">
                  <a:tint val="75000"/>
                </a:prstClr>
              </a:solidFill>
            </a:endParaRP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defTabSz="457200"/>
            <a:fld id="{D57F1E4F-1CFF-5643-939E-217C01CDF565}" type="slidenum">
              <a:rPr lang="en-US" smtClean="0"/>
              <a:pPr defTabSz="457200"/>
              <a:t>‹#›</a:t>
            </a:fld>
            <a:endParaRPr lang="en-US" dirty="0"/>
          </a:p>
        </p:txBody>
      </p:sp>
    </p:spTree>
    <p:extLst>
      <p:ext uri="{BB962C8B-B14F-4D97-AF65-F5344CB8AC3E}">
        <p14:creationId xmlns:p14="http://schemas.microsoft.com/office/powerpoint/2010/main" val="1563692248"/>
      </p:ext>
    </p:extLst>
  </p:cSld>
  <p:clrMap bg1="lt1" tx1="dk1" bg2="lt2" tx2="dk2" accent1="accent1" accent2="accent2" accent3="accent3" accent4="accent4" accent5="accent5" accent6="accent6" hlink="hlink" folHlink="folHlink"/>
  <p:sldLayoutIdLst>
    <p:sldLayoutId id="2147483787" r:id="rId1"/>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B61BEF0D-F0BB-DE4B-95CE-6DB70DBA9567}" type="datetimeFigureOut">
              <a:rPr lang="en-US" smtClean="0">
                <a:solidFill>
                  <a:prstClr val="black">
                    <a:tint val="75000"/>
                  </a:prstClr>
                </a:solidFill>
              </a:rPr>
              <a:pPr defTabSz="457200"/>
              <a:t>4/26/2017</a:t>
            </a:fld>
            <a:endParaRPr lang="en-US" dirty="0">
              <a:solidFill>
                <a:prstClr val="black">
                  <a:tint val="75000"/>
                </a:prstClr>
              </a:solidFill>
            </a:endParaRP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defTabSz="457200"/>
            <a:fld id="{D57F1E4F-1CFF-5643-939E-217C01CDF565}" type="slidenum">
              <a:rPr lang="en-US" smtClean="0"/>
              <a:pPr defTabSz="457200"/>
              <a:t>‹#›</a:t>
            </a:fld>
            <a:endParaRPr lang="en-US" dirty="0"/>
          </a:p>
        </p:txBody>
      </p:sp>
    </p:spTree>
    <p:extLst>
      <p:ext uri="{BB962C8B-B14F-4D97-AF65-F5344CB8AC3E}">
        <p14:creationId xmlns:p14="http://schemas.microsoft.com/office/powerpoint/2010/main" val="1563692248"/>
      </p:ext>
    </p:extLst>
  </p:cSld>
  <p:clrMap bg1="lt1" tx1="dk1" bg2="lt2" tx2="dk2" accent1="accent1" accent2="accent2" accent3="accent3" accent4="accent4" accent5="accent5" accent6="accent6" hlink="hlink" folHlink="folHlink"/>
  <p:sldLayoutIdLst>
    <p:sldLayoutId id="2147483789" r:id="rId1"/>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B61BEF0D-F0BB-DE4B-95CE-6DB70DBA9567}" type="datetimeFigureOut">
              <a:rPr lang="en-US" smtClean="0">
                <a:solidFill>
                  <a:prstClr val="black">
                    <a:tint val="75000"/>
                  </a:prstClr>
                </a:solidFill>
              </a:rPr>
              <a:pPr defTabSz="457200"/>
              <a:t>4/26/2017</a:t>
            </a:fld>
            <a:endParaRPr lang="en-US" dirty="0">
              <a:solidFill>
                <a:prstClr val="black">
                  <a:tint val="75000"/>
                </a:prstClr>
              </a:solidFill>
            </a:endParaRP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defTabSz="457200"/>
            <a:fld id="{D57F1E4F-1CFF-5643-939E-217C01CDF565}" type="slidenum">
              <a:rPr lang="en-US" smtClean="0"/>
              <a:pPr defTabSz="457200"/>
              <a:t>‹#›</a:t>
            </a:fld>
            <a:endParaRPr lang="en-US" dirty="0"/>
          </a:p>
        </p:txBody>
      </p:sp>
    </p:spTree>
    <p:extLst>
      <p:ext uri="{BB962C8B-B14F-4D97-AF65-F5344CB8AC3E}">
        <p14:creationId xmlns:p14="http://schemas.microsoft.com/office/powerpoint/2010/main" val="1563692248"/>
      </p:ext>
    </p:extLst>
  </p:cSld>
  <p:clrMap bg1="lt1" tx1="dk1" bg2="lt2" tx2="dk2" accent1="accent1" accent2="accent2" accent3="accent3" accent4="accent4" accent5="accent5" accent6="accent6" hlink="hlink" folHlink="folHlink"/>
  <p:sldLayoutIdLst>
    <p:sldLayoutId id="2147483791" r:id="rId1"/>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B61BEF0D-F0BB-DE4B-95CE-6DB70DBA9567}" type="datetimeFigureOut">
              <a:rPr lang="en-US" smtClean="0">
                <a:solidFill>
                  <a:prstClr val="black">
                    <a:tint val="75000"/>
                  </a:prstClr>
                </a:solidFill>
              </a:rPr>
              <a:pPr defTabSz="457200"/>
              <a:t>4/26/2017</a:t>
            </a:fld>
            <a:endParaRPr lang="en-US" dirty="0">
              <a:solidFill>
                <a:prstClr val="black">
                  <a:tint val="75000"/>
                </a:prstClr>
              </a:solidFill>
            </a:endParaRP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defTabSz="457200"/>
            <a:fld id="{D57F1E4F-1CFF-5643-939E-217C01CDF565}" type="slidenum">
              <a:rPr lang="en-US" smtClean="0"/>
              <a:pPr defTabSz="457200"/>
              <a:t>‹#›</a:t>
            </a:fld>
            <a:endParaRPr lang="en-US" dirty="0"/>
          </a:p>
        </p:txBody>
      </p:sp>
    </p:spTree>
    <p:extLst>
      <p:ext uri="{BB962C8B-B14F-4D97-AF65-F5344CB8AC3E}">
        <p14:creationId xmlns:p14="http://schemas.microsoft.com/office/powerpoint/2010/main" val="1563692248"/>
      </p:ext>
    </p:extLst>
  </p:cSld>
  <p:clrMap bg1="lt1" tx1="dk1" bg2="lt2" tx2="dk2" accent1="accent1" accent2="accent2" accent3="accent3" accent4="accent4" accent5="accent5" accent6="accent6" hlink="hlink" folHlink="folHlink"/>
  <p:sldLayoutIdLst>
    <p:sldLayoutId id="2147483793" r:id="rId1"/>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B61BEF0D-F0BB-DE4B-95CE-6DB70DBA9567}" type="datetimeFigureOut">
              <a:rPr lang="en-US" smtClean="0">
                <a:solidFill>
                  <a:prstClr val="black">
                    <a:tint val="75000"/>
                  </a:prstClr>
                </a:solidFill>
              </a:rPr>
              <a:pPr defTabSz="457200"/>
              <a:t>4/26/2017</a:t>
            </a:fld>
            <a:endParaRPr lang="en-US" dirty="0">
              <a:solidFill>
                <a:prstClr val="black">
                  <a:tint val="75000"/>
                </a:prstClr>
              </a:solidFill>
            </a:endParaRP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defTabSz="457200"/>
            <a:fld id="{D57F1E4F-1CFF-5643-939E-217C01CDF565}" type="slidenum">
              <a:rPr lang="en-US" smtClean="0"/>
              <a:pPr defTabSz="457200"/>
              <a:t>‹#›</a:t>
            </a:fld>
            <a:endParaRPr lang="en-US" dirty="0"/>
          </a:p>
        </p:txBody>
      </p:sp>
    </p:spTree>
    <p:extLst>
      <p:ext uri="{BB962C8B-B14F-4D97-AF65-F5344CB8AC3E}">
        <p14:creationId xmlns:p14="http://schemas.microsoft.com/office/powerpoint/2010/main" val="1563692248"/>
      </p:ext>
    </p:extLst>
  </p:cSld>
  <p:clrMap bg1="lt1" tx1="dk1" bg2="lt2" tx2="dk2" accent1="accent1" accent2="accent2" accent3="accent3" accent4="accent4" accent5="accent5" accent6="accent6" hlink="hlink" folHlink="folHlink"/>
  <p:sldLayoutIdLst>
    <p:sldLayoutId id="2147483795" r:id="rId1"/>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B61BEF0D-F0BB-DE4B-95CE-6DB70DBA9567}" type="datetimeFigureOut">
              <a:rPr lang="en-US" smtClean="0">
                <a:solidFill>
                  <a:prstClr val="black">
                    <a:tint val="75000"/>
                  </a:prstClr>
                </a:solidFill>
              </a:rPr>
              <a:pPr defTabSz="457200"/>
              <a:t>4/26/2017</a:t>
            </a:fld>
            <a:endParaRPr lang="en-US" dirty="0">
              <a:solidFill>
                <a:prstClr val="black">
                  <a:tint val="75000"/>
                </a:prstClr>
              </a:solidFill>
            </a:endParaRP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defTabSz="457200"/>
            <a:fld id="{D57F1E4F-1CFF-5643-939E-217C01CDF565}" type="slidenum">
              <a:rPr lang="en-US" smtClean="0"/>
              <a:pPr defTabSz="457200"/>
              <a:t>‹#›</a:t>
            </a:fld>
            <a:endParaRPr lang="en-US" dirty="0"/>
          </a:p>
        </p:txBody>
      </p:sp>
    </p:spTree>
    <p:extLst>
      <p:ext uri="{BB962C8B-B14F-4D97-AF65-F5344CB8AC3E}">
        <p14:creationId xmlns:p14="http://schemas.microsoft.com/office/powerpoint/2010/main" val="1563692248"/>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B61BEF0D-F0BB-DE4B-95CE-6DB70DBA9567}" type="datetimeFigureOut">
              <a:rPr lang="en-US" smtClean="0">
                <a:solidFill>
                  <a:prstClr val="black">
                    <a:tint val="75000"/>
                  </a:prstClr>
                </a:solidFill>
              </a:rPr>
              <a:pPr defTabSz="457200"/>
              <a:t>4/26/2017</a:t>
            </a:fld>
            <a:endParaRPr lang="en-US" dirty="0">
              <a:solidFill>
                <a:prstClr val="black">
                  <a:tint val="75000"/>
                </a:prstClr>
              </a:solidFill>
            </a:endParaRP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defTabSz="457200"/>
            <a:fld id="{D57F1E4F-1CFF-5643-939E-217C01CDF565}" type="slidenum">
              <a:rPr lang="en-US" smtClean="0"/>
              <a:pPr defTabSz="457200"/>
              <a:t>‹#›</a:t>
            </a:fld>
            <a:endParaRPr lang="en-US" dirty="0"/>
          </a:p>
        </p:txBody>
      </p:sp>
    </p:spTree>
    <p:extLst>
      <p:ext uri="{BB962C8B-B14F-4D97-AF65-F5344CB8AC3E}">
        <p14:creationId xmlns:p14="http://schemas.microsoft.com/office/powerpoint/2010/main" val="1563692248"/>
      </p:ext>
    </p:extLst>
  </p:cSld>
  <p:clrMap bg1="lt1" tx1="dk1" bg2="lt2" tx2="dk2" accent1="accent1" accent2="accent2" accent3="accent3" accent4="accent4" accent5="accent5" accent6="accent6" hlink="hlink" folHlink="folHlink"/>
  <p:sldLayoutIdLst>
    <p:sldLayoutId id="2147483797" r:id="rId1"/>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B61BEF0D-F0BB-DE4B-95CE-6DB70DBA9567}" type="datetimeFigureOut">
              <a:rPr lang="en-US" smtClean="0">
                <a:solidFill>
                  <a:prstClr val="black">
                    <a:tint val="75000"/>
                  </a:prstClr>
                </a:solidFill>
              </a:rPr>
              <a:pPr defTabSz="457200"/>
              <a:t>4/26/2017</a:t>
            </a:fld>
            <a:endParaRPr lang="en-US" dirty="0">
              <a:solidFill>
                <a:prstClr val="black">
                  <a:tint val="75000"/>
                </a:prstClr>
              </a:solidFill>
            </a:endParaRP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defTabSz="457200"/>
            <a:fld id="{D57F1E4F-1CFF-5643-939E-217C01CDF565}" type="slidenum">
              <a:rPr lang="en-US" smtClean="0"/>
              <a:pPr defTabSz="457200"/>
              <a:t>‹#›</a:t>
            </a:fld>
            <a:endParaRPr lang="en-US" dirty="0"/>
          </a:p>
        </p:txBody>
      </p:sp>
    </p:spTree>
    <p:extLst>
      <p:ext uri="{BB962C8B-B14F-4D97-AF65-F5344CB8AC3E}">
        <p14:creationId xmlns:p14="http://schemas.microsoft.com/office/powerpoint/2010/main" val="1563692248"/>
      </p:ext>
    </p:extLst>
  </p:cSld>
  <p:clrMap bg1="lt1" tx1="dk1" bg2="lt2" tx2="dk2" accent1="accent1" accent2="accent2" accent3="accent3" accent4="accent4" accent5="accent5" accent6="accent6" hlink="hlink" folHlink="folHlink"/>
  <p:sldLayoutIdLst>
    <p:sldLayoutId id="2147483799" r:id="rId1"/>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B61BEF0D-F0BB-DE4B-95CE-6DB70DBA9567}" type="datetimeFigureOut">
              <a:rPr lang="en-US" smtClean="0">
                <a:solidFill>
                  <a:prstClr val="black">
                    <a:tint val="75000"/>
                  </a:prstClr>
                </a:solidFill>
              </a:rPr>
              <a:pPr defTabSz="457200"/>
              <a:t>4/26/2017</a:t>
            </a:fld>
            <a:endParaRPr lang="en-US" dirty="0">
              <a:solidFill>
                <a:prstClr val="black">
                  <a:tint val="75000"/>
                </a:prstClr>
              </a:solidFill>
            </a:endParaRP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defTabSz="457200"/>
            <a:fld id="{D57F1E4F-1CFF-5643-939E-217C01CDF565}" type="slidenum">
              <a:rPr lang="en-US" smtClean="0"/>
              <a:pPr defTabSz="457200"/>
              <a:t>‹#›</a:t>
            </a:fld>
            <a:endParaRPr lang="en-US" dirty="0"/>
          </a:p>
        </p:txBody>
      </p:sp>
    </p:spTree>
    <p:extLst>
      <p:ext uri="{BB962C8B-B14F-4D97-AF65-F5344CB8AC3E}">
        <p14:creationId xmlns:p14="http://schemas.microsoft.com/office/powerpoint/2010/main" val="1563692248"/>
      </p:ext>
    </p:extLst>
  </p:cSld>
  <p:clrMap bg1="lt1" tx1="dk1" bg2="lt2" tx2="dk2" accent1="accent1" accent2="accent2" accent3="accent3" accent4="accent4" accent5="accent5" accent6="accent6" hlink="hlink" folHlink="folHlink"/>
  <p:sldLayoutIdLst>
    <p:sldLayoutId id="2147483801" r:id="rId1"/>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B61BEF0D-F0BB-DE4B-95CE-6DB70DBA9567}" type="datetimeFigureOut">
              <a:rPr lang="en-US" smtClean="0">
                <a:solidFill>
                  <a:prstClr val="black">
                    <a:tint val="75000"/>
                  </a:prstClr>
                </a:solidFill>
              </a:rPr>
              <a:pPr defTabSz="457200"/>
              <a:t>4/26/2017</a:t>
            </a:fld>
            <a:endParaRPr lang="en-US" dirty="0">
              <a:solidFill>
                <a:prstClr val="black">
                  <a:tint val="75000"/>
                </a:prstClr>
              </a:solidFill>
            </a:endParaRP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defTabSz="457200"/>
            <a:fld id="{D57F1E4F-1CFF-5643-939E-217C01CDF565}" type="slidenum">
              <a:rPr lang="en-US" smtClean="0"/>
              <a:pPr defTabSz="457200"/>
              <a:t>‹#›</a:t>
            </a:fld>
            <a:endParaRPr lang="en-US" dirty="0"/>
          </a:p>
        </p:txBody>
      </p:sp>
    </p:spTree>
    <p:extLst>
      <p:ext uri="{BB962C8B-B14F-4D97-AF65-F5344CB8AC3E}">
        <p14:creationId xmlns:p14="http://schemas.microsoft.com/office/powerpoint/2010/main" val="1563692248"/>
      </p:ext>
    </p:extLst>
  </p:cSld>
  <p:clrMap bg1="lt1" tx1="dk1" bg2="lt2" tx2="dk2" accent1="accent1" accent2="accent2" accent3="accent3" accent4="accent4" accent5="accent5" accent6="accent6" hlink="hlink" folHlink="folHlink"/>
  <p:sldLayoutIdLst>
    <p:sldLayoutId id="2147483803" r:id="rId1"/>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B61BEF0D-F0BB-DE4B-95CE-6DB70DBA9567}" type="datetimeFigureOut">
              <a:rPr lang="en-US" smtClean="0">
                <a:solidFill>
                  <a:prstClr val="black">
                    <a:tint val="75000"/>
                  </a:prstClr>
                </a:solidFill>
              </a:rPr>
              <a:pPr defTabSz="457200"/>
              <a:t>4/26/2017</a:t>
            </a:fld>
            <a:endParaRPr lang="en-US" dirty="0">
              <a:solidFill>
                <a:prstClr val="black">
                  <a:tint val="75000"/>
                </a:prstClr>
              </a:solidFill>
            </a:endParaRP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defTabSz="457200"/>
            <a:fld id="{D57F1E4F-1CFF-5643-939E-217C01CDF565}" type="slidenum">
              <a:rPr lang="en-US" smtClean="0"/>
              <a:pPr defTabSz="457200"/>
              <a:t>‹#›</a:t>
            </a:fld>
            <a:endParaRPr lang="en-US" dirty="0"/>
          </a:p>
        </p:txBody>
      </p:sp>
    </p:spTree>
    <p:extLst>
      <p:ext uri="{BB962C8B-B14F-4D97-AF65-F5344CB8AC3E}">
        <p14:creationId xmlns:p14="http://schemas.microsoft.com/office/powerpoint/2010/main" val="1563692248"/>
      </p:ext>
    </p:extLst>
  </p:cSld>
  <p:clrMap bg1="lt1" tx1="dk1" bg2="lt2" tx2="dk2" accent1="accent1" accent2="accent2" accent3="accent3" accent4="accent4" accent5="accent5" accent6="accent6" hlink="hlink" folHlink="folHlink"/>
  <p:sldLayoutIdLst>
    <p:sldLayoutId id="2147483805" r:id="rId1"/>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B61BEF0D-F0BB-DE4B-95CE-6DB70DBA9567}" type="datetimeFigureOut">
              <a:rPr lang="en-US" smtClean="0">
                <a:solidFill>
                  <a:prstClr val="black">
                    <a:tint val="75000"/>
                  </a:prstClr>
                </a:solidFill>
              </a:rPr>
              <a:pPr defTabSz="457200"/>
              <a:t>4/26/2017</a:t>
            </a:fld>
            <a:endParaRPr lang="en-US" dirty="0">
              <a:solidFill>
                <a:prstClr val="black">
                  <a:tint val="75000"/>
                </a:prstClr>
              </a:solidFill>
            </a:endParaRP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defTabSz="457200"/>
            <a:fld id="{D57F1E4F-1CFF-5643-939E-217C01CDF565}" type="slidenum">
              <a:rPr lang="en-US" smtClean="0"/>
              <a:pPr defTabSz="457200"/>
              <a:t>‹#›</a:t>
            </a:fld>
            <a:endParaRPr lang="en-US" dirty="0"/>
          </a:p>
        </p:txBody>
      </p:sp>
    </p:spTree>
    <p:extLst>
      <p:ext uri="{BB962C8B-B14F-4D97-AF65-F5344CB8AC3E}">
        <p14:creationId xmlns:p14="http://schemas.microsoft.com/office/powerpoint/2010/main" val="1563692248"/>
      </p:ext>
    </p:extLst>
  </p:cSld>
  <p:clrMap bg1="lt1" tx1="dk1" bg2="lt2" tx2="dk2" accent1="accent1" accent2="accent2" accent3="accent3" accent4="accent4" accent5="accent5" accent6="accent6" hlink="hlink" folHlink="folHlink"/>
  <p:sldLayoutIdLst>
    <p:sldLayoutId id="2147483807" r:id="rId1"/>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B61BEF0D-F0BB-DE4B-95CE-6DB70DBA9567}" type="datetimeFigureOut">
              <a:rPr lang="en-US" smtClean="0">
                <a:solidFill>
                  <a:prstClr val="black">
                    <a:tint val="75000"/>
                  </a:prstClr>
                </a:solidFill>
              </a:rPr>
              <a:pPr defTabSz="457200"/>
              <a:t>4/26/2017</a:t>
            </a:fld>
            <a:endParaRPr lang="en-US" dirty="0">
              <a:solidFill>
                <a:prstClr val="black">
                  <a:tint val="75000"/>
                </a:prstClr>
              </a:solidFill>
            </a:endParaRP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defTabSz="457200"/>
            <a:fld id="{D57F1E4F-1CFF-5643-939E-217C01CDF565}" type="slidenum">
              <a:rPr lang="en-US" smtClean="0"/>
              <a:pPr defTabSz="457200"/>
              <a:t>‹#›</a:t>
            </a:fld>
            <a:endParaRPr lang="en-US" dirty="0"/>
          </a:p>
        </p:txBody>
      </p:sp>
    </p:spTree>
    <p:extLst>
      <p:ext uri="{BB962C8B-B14F-4D97-AF65-F5344CB8AC3E}">
        <p14:creationId xmlns:p14="http://schemas.microsoft.com/office/powerpoint/2010/main" val="1563692248"/>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B61BEF0D-F0BB-DE4B-95CE-6DB70DBA9567}" type="datetimeFigureOut">
              <a:rPr lang="en-US" smtClean="0">
                <a:solidFill>
                  <a:prstClr val="black">
                    <a:tint val="75000"/>
                  </a:prstClr>
                </a:solidFill>
              </a:rPr>
              <a:pPr defTabSz="457200"/>
              <a:t>4/26/2017</a:t>
            </a:fld>
            <a:endParaRPr lang="en-US" dirty="0">
              <a:solidFill>
                <a:prstClr val="black">
                  <a:tint val="75000"/>
                </a:prstClr>
              </a:solidFill>
            </a:endParaRP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defTabSz="457200"/>
            <a:fld id="{D57F1E4F-1CFF-5643-939E-217C01CDF565}" type="slidenum">
              <a:rPr lang="en-US" smtClean="0"/>
              <a:pPr defTabSz="457200"/>
              <a:t>‹#›</a:t>
            </a:fld>
            <a:endParaRPr lang="en-US" dirty="0"/>
          </a:p>
        </p:txBody>
      </p:sp>
    </p:spTree>
    <p:extLst>
      <p:ext uri="{BB962C8B-B14F-4D97-AF65-F5344CB8AC3E}">
        <p14:creationId xmlns:p14="http://schemas.microsoft.com/office/powerpoint/2010/main" val="1563692248"/>
      </p:ext>
    </p:extLst>
  </p:cSld>
  <p:clrMap bg1="lt1" tx1="dk1" bg2="lt2" tx2="dk2" accent1="accent1" accent2="accent2" accent3="accent3" accent4="accent4" accent5="accent5" accent6="accent6" hlink="hlink" folHlink="folHlink"/>
  <p:sldLayoutIdLst>
    <p:sldLayoutId id="2147483675" r:id="rId1"/>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hyperlink" Target="http://www.nami.org/" TargetMode="External"/><Relationship Id="rId2" Type="http://schemas.openxmlformats.org/officeDocument/2006/relationships/hyperlink" Target="http://www.afsp.org/" TargetMode="External"/><Relationship Id="rId1" Type="http://schemas.openxmlformats.org/officeDocument/2006/relationships/slideLayout" Target="../slideLayouts/slideLayout29.xml"/><Relationship Id="rId5" Type="http://schemas.openxmlformats.org/officeDocument/2006/relationships/hyperlink" Target="http://www.save.org/" TargetMode="External"/><Relationship Id="rId4" Type="http://schemas.openxmlformats.org/officeDocument/2006/relationships/hyperlink" Target="http://www.nimh.nih.gov/"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33.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image" Target="../media/image12.png"/><Relationship Id="rId4" Type="http://schemas.openxmlformats.org/officeDocument/2006/relationships/diagramLayout" Target="../diagrams/layout5.xml"/><Relationship Id="rId9"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34.xml"/><Relationship Id="rId5" Type="http://schemas.openxmlformats.org/officeDocument/2006/relationships/image" Target="../media/image12.pn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6.xml"/><Relationship Id="rId4" Type="http://schemas.openxmlformats.org/officeDocument/2006/relationships/image" Target="../media/image14.jpe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7.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39.xml"/><Relationship Id="rId5" Type="http://schemas.openxmlformats.org/officeDocument/2006/relationships/image" Target="../media/image17.jpeg"/><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40.xml"/><Relationship Id="rId6" Type="http://schemas.openxmlformats.org/officeDocument/2006/relationships/image" Target="../media/image13.png"/><Relationship Id="rId5" Type="http://schemas.openxmlformats.org/officeDocument/2006/relationships/image" Target="../media/image21.jpeg"/><Relationship Id="rId4" Type="http://schemas.openxmlformats.org/officeDocument/2006/relationships/image" Target="../media/image20.jpeg"/></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41.xml"/><Relationship Id="rId6" Type="http://schemas.openxmlformats.org/officeDocument/2006/relationships/image" Target="../media/image13.png"/><Relationship Id="rId5" Type="http://schemas.openxmlformats.org/officeDocument/2006/relationships/image" Target="../media/image24.png"/><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hyperlink" Target="http://www.mantherapy.org/" TargetMode="External"/><Relationship Id="rId2" Type="http://schemas.openxmlformats.org/officeDocument/2006/relationships/notesSlide" Target="../notesSlides/notesSlide20.xml"/><Relationship Id="rId1" Type="http://schemas.openxmlformats.org/officeDocument/2006/relationships/slideLayout" Target="../slideLayouts/slideLayout42.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43.xml"/><Relationship Id="rId5" Type="http://schemas.openxmlformats.org/officeDocument/2006/relationships/image" Target="../media/image28.jpeg"/><Relationship Id="rId4" Type="http://schemas.openxmlformats.org/officeDocument/2006/relationships/image" Target="../media/image27.jpe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44.xml"/><Relationship Id="rId4" Type="http://schemas.openxmlformats.org/officeDocument/2006/relationships/hyperlink" Target="http://www.ssw.umaryland.edu/healthymenmichigan" TargetMode="External"/></Relationships>
</file>

<file path=ppt/slides/_rels/slide36.xml.rels><?xml version="1.0" encoding="UTF-8" standalone="yes"?>
<Relationships xmlns="http://schemas.openxmlformats.org/package/2006/relationships"><Relationship Id="rId8" Type="http://schemas.openxmlformats.org/officeDocument/2006/relationships/image" Target="../media/image32.jpeg"/><Relationship Id="rId13" Type="http://schemas.openxmlformats.org/officeDocument/2006/relationships/hyperlink" Target="https://www.bing.com/images/search?q=chuch+icon&amp;view=detailv2&amp;&amp;id=A3966F089F4500F7C2BDC5C0CC1D621F3E0E3A6E&amp;selectedIndex=35&amp;ccid=pUb2iXtM&amp;simid=607994510507901504&amp;thid=OIP.Ma546f6897b4c17d95925579a4a8faad2H0" TargetMode="External"/><Relationship Id="rId18" Type="http://schemas.openxmlformats.org/officeDocument/2006/relationships/image" Target="../media/image37.jpeg"/><Relationship Id="rId26" Type="http://schemas.openxmlformats.org/officeDocument/2006/relationships/image" Target="../media/image41.jpeg"/><Relationship Id="rId3" Type="http://schemas.openxmlformats.org/officeDocument/2006/relationships/image" Target="../media/image19.jpeg"/><Relationship Id="rId21" Type="http://schemas.openxmlformats.org/officeDocument/2006/relationships/hyperlink" Target="https://www.bing.com/images/search?q=detroit+lions&amp;view=detailv2&amp;&amp;id=D8B7091448933B789C2C0BE9D76E26A1F02D8D4E&amp;selectedIndex=6&amp;ccid=lBuLvTJg&amp;simid=607999419654472155&amp;thid=OIP.M941b8bbd32605556337653f4598aed75H0" TargetMode="External"/><Relationship Id="rId34" Type="http://schemas.openxmlformats.org/officeDocument/2006/relationships/image" Target="../media/image49.jpeg"/><Relationship Id="rId7" Type="http://schemas.openxmlformats.org/officeDocument/2006/relationships/hyperlink" Target="https://www.bing.com/images/search?q=golf+clubs&amp;view=detailv2&amp;&amp;id=8D94E30AD07A3A06A773CBDB95B62583D41F60A1&amp;selectedIndex=60&amp;ccid=kC8ncpM3&amp;simid=608052337944888096&amp;thid=OIP.M902f2772933714793fce37d012b2452aH0" TargetMode="External"/><Relationship Id="rId12" Type="http://schemas.openxmlformats.org/officeDocument/2006/relationships/image" Target="../media/image34.jpeg"/><Relationship Id="rId17" Type="http://schemas.openxmlformats.org/officeDocument/2006/relationships/hyperlink" Target="https://www.bing.com/images/search?q=barber+shop+icon&amp;view=detailv2&amp;&amp;id=BFAF96B0C92BD1950F8B8796A234802CC808F8FA&amp;selectedIndex=0&amp;ccid=HA4dGUTI&amp;simid=607989640007779512&amp;thid=OIP.M1c0e1d1944c8692c4e636621d8b96d3do0" TargetMode="External"/><Relationship Id="rId25" Type="http://schemas.openxmlformats.org/officeDocument/2006/relationships/hyperlink" Target="https://www.bing.com/images/search?q=detroit+pistons&amp;view=detailv2&amp;&amp;id=DFC635096BBAB8624B47746F5950AD95425E1A5F&amp;selectedIndex=2&amp;ccid=NRrvsCje&amp;simid=608031430042455873&amp;thid=OIP.M351aefb028dec8cd2adb4217b44ed37eo0" TargetMode="External"/><Relationship Id="rId33" Type="http://schemas.openxmlformats.org/officeDocument/2006/relationships/image" Target="../media/image48.jpeg"/><Relationship Id="rId2" Type="http://schemas.openxmlformats.org/officeDocument/2006/relationships/notesSlide" Target="../notesSlides/notesSlide23.xml"/><Relationship Id="rId16" Type="http://schemas.openxmlformats.org/officeDocument/2006/relationships/image" Target="../media/image36.jpeg"/><Relationship Id="rId20" Type="http://schemas.openxmlformats.org/officeDocument/2006/relationships/image" Target="../media/image38.jpeg"/><Relationship Id="rId29" Type="http://schemas.openxmlformats.org/officeDocument/2006/relationships/image" Target="../media/image44.png"/><Relationship Id="rId1" Type="http://schemas.openxmlformats.org/officeDocument/2006/relationships/slideLayout" Target="../slideLayouts/slideLayout45.xml"/><Relationship Id="rId6" Type="http://schemas.openxmlformats.org/officeDocument/2006/relationships/image" Target="../media/image31.jpeg"/><Relationship Id="rId11" Type="http://schemas.openxmlformats.org/officeDocument/2006/relationships/hyperlink" Target="https://www.bing.com/images/search?q=michigan+boating+clubs+icon&amp;view=detailv2&amp;&amp;id=ED7C9E1A61931E3049E4D35229753AE8ACF48092&amp;selectedIndex=30&amp;ccid=7sN2Rjqq&amp;simid=608042820288447166&amp;thid=OIP.Meec376463aaa028f4f5c4322dbc498b4o0" TargetMode="External"/><Relationship Id="rId24" Type="http://schemas.openxmlformats.org/officeDocument/2006/relationships/image" Target="../media/image40.jpeg"/><Relationship Id="rId32" Type="http://schemas.openxmlformats.org/officeDocument/2006/relationships/image" Target="../media/image47.png"/><Relationship Id="rId5" Type="http://schemas.openxmlformats.org/officeDocument/2006/relationships/image" Target="../media/image30.jpeg"/><Relationship Id="rId15" Type="http://schemas.openxmlformats.org/officeDocument/2006/relationships/hyperlink" Target="https://www.bing.com/images/search?q=employee+program+assistance&amp;view=detailv2&amp;&amp;id=6DE16C228D547FB56AAD3E4D88085B0A4E834EC2&amp;selectedIndex=4&amp;ccid=RW93BPKv&amp;simid=608024390581161113&amp;thid=OIP.M456f7704f2af66b447ac826af132b1cbH0" TargetMode="External"/><Relationship Id="rId23" Type="http://schemas.openxmlformats.org/officeDocument/2006/relationships/hyperlink" Target="https://www.bing.com/images/search?q=detroit+tigers&amp;view=detailv2&amp;&amp;id=B847B148D0C7F5B4CBA6465375234FB574842300&amp;selectedIndex=1&amp;ccid=53NVHVBZ&amp;simid=608019399839451204&amp;thid=OIP.Me773551d5059c16caed94d4244c5aafcH0" TargetMode="External"/><Relationship Id="rId28" Type="http://schemas.openxmlformats.org/officeDocument/2006/relationships/image" Target="../media/image43.jpeg"/><Relationship Id="rId10" Type="http://schemas.openxmlformats.org/officeDocument/2006/relationships/image" Target="../media/image33.jpeg"/><Relationship Id="rId19" Type="http://schemas.openxmlformats.org/officeDocument/2006/relationships/hyperlink" Target="https://www.bing.com/images/search?q=men's+sports+clubs&amp;view=detailv2&amp;&amp;id=E478E7DE0F312B84CF1C397C50C8C7C99CB2D049&amp;selectedIndex=69&amp;ccid=jot1f6eH&amp;simid=608003783341246416&amp;thid=OIP.M8e8b757fa787fbd5665d455fb47bcf07o0" TargetMode="External"/><Relationship Id="rId31" Type="http://schemas.openxmlformats.org/officeDocument/2006/relationships/image" Target="../media/image46.jpeg"/><Relationship Id="rId4" Type="http://schemas.openxmlformats.org/officeDocument/2006/relationships/hyperlink" Target="https://www.bing.com/images/search?q=michigan+knights+of+columbus&amp;view=detailv2&amp;&amp;id=84C9A9269F3596F55CAB68FF791335C1AAEB7F31&amp;selectedIndex=12&amp;ccid=J+UyeRIL&amp;simid=608002189911785696&amp;thid=OIP.M27e53279120be07181140e3db767b77ao0" TargetMode="External"/><Relationship Id="rId9" Type="http://schemas.openxmlformats.org/officeDocument/2006/relationships/hyperlink" Target="https://www.bing.com/images/search?q=american+indian+tribes,+michigan&amp;view=detailv2&amp;&amp;id=88CA20EFDACCE6B80CBC8112EBC621054D5C44E8&amp;selectedIndex=173&amp;ccid=eF1jgSkN&amp;simid=607989201925834435&amp;thid=OIP.M785d6381290d8dbdf743e84a4fe5ad21o0" TargetMode="External"/><Relationship Id="rId14" Type="http://schemas.openxmlformats.org/officeDocument/2006/relationships/image" Target="../media/image35.jpeg"/><Relationship Id="rId22" Type="http://schemas.openxmlformats.org/officeDocument/2006/relationships/image" Target="../media/image39.jpeg"/><Relationship Id="rId27" Type="http://schemas.openxmlformats.org/officeDocument/2006/relationships/image" Target="../media/image42.jpeg"/><Relationship Id="rId30" Type="http://schemas.openxmlformats.org/officeDocument/2006/relationships/image" Target="../media/image45.jpeg"/><Relationship Id="rId35" Type="http://schemas.openxmlformats.org/officeDocument/2006/relationships/image" Target="../media/image50.jpeg"/></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4.xml"/><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25.xml"/><Relationship Id="rId1" Type="http://schemas.openxmlformats.org/officeDocument/2006/relationships/slideLayout" Target="../slideLayouts/slideLayout47.xml"/></Relationships>
</file>

<file path=ppt/slides/_rels/slide39.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26.xml"/><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27.xml"/><Relationship Id="rId1" Type="http://schemas.openxmlformats.org/officeDocument/2006/relationships/slideLayout" Target="../slideLayouts/slideLayout49.xml"/></Relationships>
</file>

<file path=ppt/slides/_rels/slide4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9.xml"/><Relationship Id="rId1" Type="http://schemas.openxmlformats.org/officeDocument/2006/relationships/slideLayout" Target="../slideLayouts/slideLayout50.xml"/></Relationships>
</file>

<file path=ppt/slides/_rels/slide4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0.xml"/><Relationship Id="rId1" Type="http://schemas.openxmlformats.org/officeDocument/2006/relationships/slideLayout" Target="../slideLayouts/slideLayout51.xml"/></Relationships>
</file>

<file path=ppt/slides/_rels/slide44.xml.rels><?xml version="1.0" encoding="UTF-8" standalone="yes"?>
<Relationships xmlns="http://schemas.openxmlformats.org/package/2006/relationships"><Relationship Id="rId3" Type="http://schemas.openxmlformats.org/officeDocument/2006/relationships/hyperlink" Target="https://mentalhealthscreening.org/programs/hmm/toolkit" TargetMode="External"/><Relationship Id="rId2" Type="http://schemas.openxmlformats.org/officeDocument/2006/relationships/notesSlide" Target="../notesSlides/notesSlide31.xml"/><Relationship Id="rId1" Type="http://schemas.openxmlformats.org/officeDocument/2006/relationships/slideLayout" Target="../slideLayouts/slideLayout52.xml"/><Relationship Id="rId6" Type="http://schemas.openxmlformats.org/officeDocument/2006/relationships/hyperlink" Target="mailto:healthymenmichigan@mentalhealthscreening.org" TargetMode="External"/><Relationship Id="rId5" Type="http://schemas.openxmlformats.org/officeDocument/2006/relationships/hyperlink" Target="http://www.healthymenmichigan.org/" TargetMode="External"/><Relationship Id="rId4" Type="http://schemas.openxmlformats.org/officeDocument/2006/relationships/hyperlink" Target="shop.mentalhealthscreening.org/collections/healthy-men-michigan"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5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55.xml"/></Relationships>
</file>

<file path=ppt/slides/_rels/slide4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jpeg"/><Relationship Id="rId1" Type="http://schemas.openxmlformats.org/officeDocument/2006/relationships/slideLayout" Target="../slideLayouts/slideLayout56.xml"/><Relationship Id="rId4" Type="http://schemas.openxmlformats.org/officeDocument/2006/relationships/image" Target="../media/image61.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5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5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hyperlink" Target="http://www.google.com/imgres?imgurl=http://draxe.com/wp-content/uploads/2011/02/depression.jpg&amp;imgrefurl=http://draxe.com/category/articles/depression/&amp;h=279&amp;w=430&amp;tbnid=bacPplAzpsSV9M:&amp;zoom=1&amp;docid=hBC1EVqnOE1S6M&amp;hl=en&amp;ei=RfJHVJP3CteoyATz34DACg&amp;tbm=isch&amp;ved=0CCAQMygYMBg4ZA&amp;iact=rc&amp;uact=3&amp;dur=683&amp;page=3&amp;start=83&amp;ndsp=47" TargetMode="External"/><Relationship Id="rId1" Type="http://schemas.openxmlformats.org/officeDocument/2006/relationships/slideLayout" Target="../slideLayouts/slideLayout62.xml"/><Relationship Id="rId4" Type="http://schemas.openxmlformats.org/officeDocument/2006/relationships/image" Target="../media/image64.png"/></Relationships>
</file>

<file path=ppt/slides/_rels/slide5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3.xml"/><Relationship Id="rId1" Type="http://schemas.openxmlformats.org/officeDocument/2006/relationships/slideLayout" Target="../slideLayouts/slideLayout63.xml"/><Relationship Id="rId4" Type="http://schemas.openxmlformats.org/officeDocument/2006/relationships/image" Target="../media/image64.png"/></Relationships>
</file>

<file path=ppt/slides/_rels/slide5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34.xml"/><Relationship Id="rId1" Type="http://schemas.openxmlformats.org/officeDocument/2006/relationships/slideLayout" Target="../slideLayouts/slideLayout64.xml"/><Relationship Id="rId4" Type="http://schemas.openxmlformats.org/officeDocument/2006/relationships/image" Target="../media/image64.png"/></Relationships>
</file>

<file path=ppt/slides/_rels/slide5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7.jpeg"/><Relationship Id="rId1" Type="http://schemas.openxmlformats.org/officeDocument/2006/relationships/slideLayout" Target="../slideLayouts/slideLayout65.xml"/></Relationships>
</file>

<file path=ppt/slides/_rels/slide58.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hyperlink" Target="javascript:void;" TargetMode="External"/><Relationship Id="rId1" Type="http://schemas.openxmlformats.org/officeDocument/2006/relationships/slideLayout" Target="../slideLayouts/slideLayout66.xml"/><Relationship Id="rId4" Type="http://schemas.openxmlformats.org/officeDocument/2006/relationships/image" Target="../media/image64.png"/></Relationships>
</file>

<file path=ppt/slides/_rels/slide5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9.jpeg"/><Relationship Id="rId1" Type="http://schemas.openxmlformats.org/officeDocument/2006/relationships/slideLayout" Target="../slideLayouts/slideLayout6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hyperlink" Target="http://weheartit.com/entry/142690013/tag/depression?context_user=brokencraic&amp;page=2" TargetMode="External"/><Relationship Id="rId1" Type="http://schemas.openxmlformats.org/officeDocument/2006/relationships/slideLayout" Target="../slideLayouts/slideLayout68.xml"/><Relationship Id="rId6" Type="http://schemas.openxmlformats.org/officeDocument/2006/relationships/image" Target="../media/image64.png"/><Relationship Id="rId5" Type="http://schemas.openxmlformats.org/officeDocument/2006/relationships/image" Target="../media/image71.jpeg"/><Relationship Id="rId4" Type="http://schemas.openxmlformats.org/officeDocument/2006/relationships/hyperlink" Target="http://weheartit.com/entry/142903736/tag/hurt?context_user=zouxstin" TargetMode="External"/></Relationships>
</file>

<file path=ppt/slides/_rels/slide61.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diagramLayout" Target="../diagrams/layout6.xml"/><Relationship Id="rId7" Type="http://schemas.openxmlformats.org/officeDocument/2006/relationships/hyperlink" Target="http://www.google.com/imgres?imgurl=http://www.dsmiv.net/wordpress/wp-content/uploads/Depression_riskfactors.jpg&amp;imgrefurl=http://www.dsmiv.net/&amp;h=400&amp;w=600&amp;tbnid=nVgqHF2LhZ5uUM:&amp;zoom=1&amp;docid=jxjw3w6A6nSaMM&amp;hl=en&amp;ei=w_JHVNC6KtSBygT7nIHoCA&amp;tbm=isch&amp;ved=0CFQQMyhMMEw4yAE&amp;iact=rc&amp;uact=3&amp;dur=5172&amp;page=7&amp;start=249&amp;ndsp=42" TargetMode="External"/><Relationship Id="rId2" Type="http://schemas.openxmlformats.org/officeDocument/2006/relationships/diagramData" Target="../diagrams/data6.xml"/><Relationship Id="rId1" Type="http://schemas.openxmlformats.org/officeDocument/2006/relationships/slideLayout" Target="../slideLayouts/slideLayout69.xml"/><Relationship Id="rId6" Type="http://schemas.microsoft.com/office/2007/relationships/diagramDrawing" Target="../diagrams/drawing6.xml"/><Relationship Id="rId11" Type="http://schemas.openxmlformats.org/officeDocument/2006/relationships/image" Target="../media/image64.png"/><Relationship Id="rId5" Type="http://schemas.openxmlformats.org/officeDocument/2006/relationships/diagramColors" Target="../diagrams/colors6.xml"/><Relationship Id="rId10" Type="http://schemas.openxmlformats.org/officeDocument/2006/relationships/image" Target="../media/image74.png"/><Relationship Id="rId4" Type="http://schemas.openxmlformats.org/officeDocument/2006/relationships/diagramQuickStyle" Target="../diagrams/quickStyle6.xml"/><Relationship Id="rId9" Type="http://schemas.openxmlformats.org/officeDocument/2006/relationships/image" Target="../media/image73.jpeg"/></Relationships>
</file>

<file path=ppt/slides/_rels/slide62.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35.xml"/><Relationship Id="rId1" Type="http://schemas.openxmlformats.org/officeDocument/2006/relationships/slideLayout" Target="../slideLayouts/slideLayout70.xml"/><Relationship Id="rId6" Type="http://schemas.openxmlformats.org/officeDocument/2006/relationships/image" Target="../media/image64.png"/><Relationship Id="rId5" Type="http://schemas.openxmlformats.org/officeDocument/2006/relationships/image" Target="../media/image76.jpeg"/><Relationship Id="rId4" Type="http://schemas.openxmlformats.org/officeDocument/2006/relationships/hyperlink" Target="http://www.google.com/url?sa=i&amp;rct=j&amp;q=&amp;esrc=s&amp;frm=1&amp;source=images&amp;cd=&amp;cad=rja&amp;uact=8&amp;ved=0CAcQjRw&amp;url=http://elianavocabblog.blogspot.com/&amp;ei=eAFIVPL6PM34yQSWpoKIBA&amp;bvm=bv.77880786,d.aWw&amp;psig=AFQjCNFUhEPpFAB4FnQ-8OuXMj6_MQxfeg&amp;ust=1414091510639755" TargetMode="External"/></Relationships>
</file>

<file path=ppt/slides/_rels/slide6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1.xml"/></Relationships>
</file>

<file path=ppt/slides/_rels/slide6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2.xml"/></Relationships>
</file>

<file path=ppt/slides/_rels/slide65.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png"/><Relationship Id="rId1" Type="http://schemas.openxmlformats.org/officeDocument/2006/relationships/slideLayout" Target="../slideLayouts/slideLayout73.xml"/><Relationship Id="rId4" Type="http://schemas.openxmlformats.org/officeDocument/2006/relationships/image" Target="../media/image64.png"/></Relationships>
</file>

<file path=ppt/slides/_rels/slide6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79.jpeg"/><Relationship Id="rId1" Type="http://schemas.openxmlformats.org/officeDocument/2006/relationships/slideLayout" Target="../slideLayouts/slideLayout74.xml"/></Relationships>
</file>

<file path=ppt/slides/_rels/slide6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80.jpeg"/><Relationship Id="rId1" Type="http://schemas.openxmlformats.org/officeDocument/2006/relationships/slideLayout" Target="../slideLayouts/slideLayout75.xml"/></Relationships>
</file>

<file path=ppt/slides/_rels/slide6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81.jpeg"/><Relationship Id="rId1" Type="http://schemas.openxmlformats.org/officeDocument/2006/relationships/slideLayout" Target="../slideLayouts/slideLayout76.xml"/></Relationships>
</file>

<file path=ppt/slides/_rels/slide6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82.jpeg"/><Relationship Id="rId1" Type="http://schemas.openxmlformats.org/officeDocument/2006/relationships/slideLayout" Target="../slideLayouts/slideLayout7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hyperlink" Target="http://www.pinerest.org/" TargetMode="External"/><Relationship Id="rId1" Type="http://schemas.openxmlformats.org/officeDocument/2006/relationships/slideLayout" Target="../slideLayouts/slideLayout7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7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hyperlink" Target="https://vimeo.com/138410537?ref=em-share" TargetMode="External"/><Relationship Id="rId1" Type="http://schemas.openxmlformats.org/officeDocument/2006/relationships/slideLayout" Target="../slideLayouts/slideLayout80.xml"/></Relationships>
</file>

<file path=ppt/slides/_rels/slide73.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81.xml"/></Relationships>
</file>

<file path=ppt/slides/_rels/slide74.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82.xml"/></Relationships>
</file>

<file path=ppt/slides/_rels/slide75.xml.rels><?xml version="1.0" encoding="UTF-8" standalone="yes"?>
<Relationships xmlns="http://schemas.openxmlformats.org/package/2006/relationships"><Relationship Id="rId3" Type="http://schemas.openxmlformats.org/officeDocument/2006/relationships/hyperlink" Target="http://iunderstandloveheals.com/" TargetMode="External"/><Relationship Id="rId2" Type="http://schemas.openxmlformats.org/officeDocument/2006/relationships/hyperlink" Target="https://suicidepreventionlifeline.org/" TargetMode="External"/><Relationship Id="rId1" Type="http://schemas.openxmlformats.org/officeDocument/2006/relationships/slideLayout" Target="../slideLayouts/slideLayout83.xml"/><Relationship Id="rId4" Type="http://schemas.openxmlformats.org/officeDocument/2006/relationships/image" Target="../media/image83.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976614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Lived Experience</a:t>
            </a:r>
            <a:endParaRPr lang="en-US" dirty="0"/>
          </a:p>
        </p:txBody>
      </p:sp>
      <p:sp>
        <p:nvSpPr>
          <p:cNvPr id="3" name="Text Placeholder 2"/>
          <p:cNvSpPr>
            <a:spLocks noGrp="1"/>
          </p:cNvSpPr>
          <p:nvPr>
            <p:ph type="body" idx="1"/>
          </p:nvPr>
        </p:nvSpPr>
        <p:spPr>
          <a:xfrm>
            <a:off x="1941910" y="3504847"/>
            <a:ext cx="6686549" cy="1324797"/>
          </a:xfrm>
        </p:spPr>
        <p:txBody>
          <a:bodyPr>
            <a:normAutofit/>
          </a:bodyPr>
          <a:lstStyle/>
          <a:p>
            <a:r>
              <a:rPr lang="en-US" dirty="0" smtClean="0"/>
              <a:t>Bob Swanson</a:t>
            </a:r>
          </a:p>
          <a:p>
            <a:r>
              <a:rPr lang="en-US" dirty="0" smtClean="0"/>
              <a:t>Suicide Loss Survivor</a:t>
            </a:r>
            <a:endParaRPr lang="en-US" dirty="0"/>
          </a:p>
        </p:txBody>
      </p:sp>
    </p:spTree>
    <p:extLst>
      <p:ext uri="{BB962C8B-B14F-4D97-AF65-F5344CB8AC3E}">
        <p14:creationId xmlns:p14="http://schemas.microsoft.com/office/powerpoint/2010/main" val="27636393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71800" y="1543049"/>
            <a:ext cx="2628900" cy="3605010"/>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ctrTitle"/>
          </p:nvPr>
        </p:nvSpPr>
        <p:spPr>
          <a:xfrm>
            <a:off x="629587" y="742951"/>
            <a:ext cx="3632370" cy="800099"/>
          </a:xfrm>
        </p:spPr>
        <p:txBody>
          <a:bodyPr>
            <a:normAutofit/>
          </a:bodyPr>
          <a:lstStyle/>
          <a:p>
            <a:r>
              <a:rPr lang="en-US" sz="3300" dirty="0">
                <a:solidFill>
                  <a:schemeClr val="tx1"/>
                </a:solidFill>
                <a:latin typeface="Arial" panose="020B0604020202020204" pitchFamily="34" charset="0"/>
                <a:cs typeface="Arial" panose="020B0604020202020204" pitchFamily="34" charset="0"/>
              </a:rPr>
              <a:t>What </a:t>
            </a:r>
            <a:r>
              <a:rPr lang="en-US" sz="3300" dirty="0">
                <a:solidFill>
                  <a:schemeClr val="accent1"/>
                </a:solidFill>
                <a:latin typeface="Arial" panose="020B0604020202020204" pitchFamily="34" charset="0"/>
                <a:cs typeface="Arial" panose="020B0604020202020204" pitchFamily="34" charset="0"/>
              </a:rPr>
              <a:t>do</a:t>
            </a:r>
            <a:r>
              <a:rPr lang="en-US" sz="3300" dirty="0">
                <a:solidFill>
                  <a:schemeClr val="tx1"/>
                </a:solidFill>
                <a:latin typeface="Arial" panose="020B0604020202020204" pitchFamily="34" charset="0"/>
                <a:cs typeface="Arial" panose="020B0604020202020204" pitchFamily="34" charset="0"/>
              </a:rPr>
              <a:t> you see?</a:t>
            </a:r>
          </a:p>
        </p:txBody>
      </p:sp>
      <p:sp>
        <p:nvSpPr>
          <p:cNvPr id="3" name="Rectangle 2"/>
          <p:cNvSpPr/>
          <p:nvPr/>
        </p:nvSpPr>
        <p:spPr>
          <a:xfrm>
            <a:off x="4286250" y="5192216"/>
            <a:ext cx="5019516" cy="600164"/>
          </a:xfrm>
          <a:prstGeom prst="rect">
            <a:avLst/>
          </a:prstGeom>
        </p:spPr>
        <p:txBody>
          <a:bodyPr wrap="none">
            <a:spAutoFit/>
          </a:bodyPr>
          <a:lstStyle/>
          <a:p>
            <a:pPr defTabSz="457200"/>
            <a:r>
              <a:rPr lang="en-US" sz="3300" dirty="0">
                <a:solidFill>
                  <a:prstClr val="black"/>
                </a:solidFill>
                <a:latin typeface="Arial" panose="020B0604020202020204" pitchFamily="34" charset="0"/>
                <a:cs typeface="Arial" panose="020B0604020202020204" pitchFamily="34" charset="0"/>
              </a:rPr>
              <a:t>WHAT </a:t>
            </a:r>
            <a:r>
              <a:rPr lang="en-US" sz="3300" dirty="0">
                <a:solidFill>
                  <a:srgbClr val="353535"/>
                </a:solidFill>
                <a:latin typeface="Arial" panose="020B0604020202020204" pitchFamily="34" charset="0"/>
                <a:cs typeface="Arial" panose="020B0604020202020204" pitchFamily="34" charset="0"/>
              </a:rPr>
              <a:t>DON’T</a:t>
            </a:r>
            <a:r>
              <a:rPr lang="en-US" sz="3300" dirty="0">
                <a:solidFill>
                  <a:srgbClr val="C00000"/>
                </a:solidFill>
                <a:latin typeface="Arial" panose="020B0604020202020204" pitchFamily="34" charset="0"/>
                <a:cs typeface="Arial" panose="020B0604020202020204" pitchFamily="34" charset="0"/>
              </a:rPr>
              <a:t> </a:t>
            </a:r>
            <a:r>
              <a:rPr lang="en-US" sz="3300" dirty="0">
                <a:solidFill>
                  <a:prstClr val="black"/>
                </a:solidFill>
                <a:latin typeface="Arial" panose="020B0604020202020204" pitchFamily="34" charset="0"/>
                <a:cs typeface="Arial" panose="020B0604020202020204" pitchFamily="34" charset="0"/>
              </a:rPr>
              <a:t>YOU SEE?</a:t>
            </a:r>
          </a:p>
        </p:txBody>
      </p:sp>
    </p:spTree>
    <p:extLst>
      <p:ext uri="{BB962C8B-B14F-4D97-AF65-F5344CB8AC3E}">
        <p14:creationId xmlns:p14="http://schemas.microsoft.com/office/powerpoint/2010/main" val="122252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777" y="608351"/>
            <a:ext cx="7771314" cy="507662"/>
          </a:xfrm>
        </p:spPr>
        <p:txBody>
          <a:bodyPr>
            <a:normAutofit fontScale="90000"/>
          </a:bodyPr>
          <a:lstStyle/>
          <a:p>
            <a:pPr algn="ctr"/>
            <a:r>
              <a:rPr lang="en-US" sz="3000" dirty="0">
                <a:latin typeface="Arial" panose="020B0604020202020204" pitchFamily="34" charset="0"/>
                <a:cs typeface="Arial" panose="020B0604020202020204" pitchFamily="34" charset="0"/>
              </a:rPr>
              <a:t>The Journey of Michael Swanson</a:t>
            </a:r>
          </a:p>
        </p:txBody>
      </p:sp>
      <p:graphicFrame>
        <p:nvGraphicFramePr>
          <p:cNvPr id="4" name="Content Placeholder 3"/>
          <p:cNvGraphicFramePr>
            <a:graphicFrameLocks noGrp="1"/>
          </p:cNvGraphicFramePr>
          <p:nvPr>
            <p:ph idx="1"/>
            <p:extLst/>
          </p:nvPr>
        </p:nvGraphicFramePr>
        <p:xfrm>
          <a:off x="1257301" y="1771650"/>
          <a:ext cx="6172199" cy="3486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54538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2" y="1257300"/>
            <a:ext cx="6515100" cy="742950"/>
          </a:xfrm>
        </p:spPr>
        <p:txBody>
          <a:bodyPr>
            <a:normAutofit/>
          </a:bodyPr>
          <a:lstStyle/>
          <a:p>
            <a:r>
              <a:rPr lang="en-US" sz="3600" dirty="0">
                <a:latin typeface="Arial" panose="020B0604020202020204" pitchFamily="34" charset="0"/>
                <a:cs typeface="Arial" panose="020B0604020202020204" pitchFamily="34" charset="0"/>
              </a:rPr>
              <a:t>Mental Illness Is…</a:t>
            </a:r>
          </a:p>
        </p:txBody>
      </p:sp>
      <p:sp>
        <p:nvSpPr>
          <p:cNvPr id="3" name="Text Placeholder 2"/>
          <p:cNvSpPr>
            <a:spLocks noGrp="1"/>
          </p:cNvSpPr>
          <p:nvPr>
            <p:ph type="body" idx="1"/>
          </p:nvPr>
        </p:nvSpPr>
        <p:spPr>
          <a:xfrm>
            <a:off x="2169827" y="2659817"/>
            <a:ext cx="5145375" cy="2940883"/>
          </a:xfrm>
        </p:spPr>
        <p:txBody>
          <a:bodyPr>
            <a:normAutofit/>
          </a:bodyPr>
          <a:lstStyle/>
          <a:p>
            <a:pPr marL="257175" indent="-257175">
              <a:buFont typeface="Arial" panose="020B0604020202020204" pitchFamily="34" charset="0"/>
              <a:buChar char="•"/>
            </a:pPr>
            <a:r>
              <a:rPr lang="en-US" sz="2100" dirty="0">
                <a:solidFill>
                  <a:schemeClr val="tx1"/>
                </a:solidFill>
                <a:latin typeface="Arial" panose="020B0604020202020204" pitchFamily="34" charset="0"/>
                <a:cs typeface="Arial" panose="020B0604020202020204" pitchFamily="34" charset="0"/>
              </a:rPr>
              <a:t>An illness of the brain</a:t>
            </a:r>
          </a:p>
          <a:p>
            <a:pPr algn="l"/>
            <a:endParaRPr lang="en-US" sz="2100" dirty="0">
              <a:solidFill>
                <a:schemeClr val="tx1"/>
              </a:solidFill>
              <a:latin typeface="Arial" panose="020B0604020202020204" pitchFamily="34" charset="0"/>
              <a:cs typeface="Arial" panose="020B0604020202020204" pitchFamily="34" charset="0"/>
            </a:endParaRPr>
          </a:p>
          <a:p>
            <a:pPr marL="257175" indent="-257175">
              <a:buFont typeface="Arial" panose="020B0604020202020204" pitchFamily="34" charset="0"/>
              <a:buChar char="•"/>
            </a:pPr>
            <a:r>
              <a:rPr lang="en-US" sz="2100" dirty="0">
                <a:solidFill>
                  <a:schemeClr val="tx1"/>
                </a:solidFill>
                <a:latin typeface="Arial" panose="020B0604020202020204" pitchFamily="34" charset="0"/>
                <a:cs typeface="Arial" panose="020B0604020202020204" pitchFamily="34" charset="0"/>
              </a:rPr>
              <a:t>TREATABLE</a:t>
            </a:r>
          </a:p>
          <a:p>
            <a:endParaRPr lang="en-US" sz="2100" dirty="0"/>
          </a:p>
        </p:txBody>
      </p:sp>
    </p:spTree>
    <p:extLst>
      <p:ext uri="{BB962C8B-B14F-4D97-AF65-F5344CB8AC3E}">
        <p14:creationId xmlns:p14="http://schemas.microsoft.com/office/powerpoint/2010/main" val="344866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3000" dirty="0">
                <a:latin typeface="Arial" panose="020B0604020202020204" pitchFamily="34" charset="0"/>
                <a:cs typeface="Arial" panose="020B0604020202020204" pitchFamily="34" charset="0"/>
              </a:rPr>
              <a:t>Common Traits of Mental Illness</a:t>
            </a:r>
          </a:p>
        </p:txBody>
      </p:sp>
      <p:sp>
        <p:nvSpPr>
          <p:cNvPr id="6" name="Content Placeholder 5"/>
          <p:cNvSpPr>
            <a:spLocks noGrp="1"/>
          </p:cNvSpPr>
          <p:nvPr>
            <p:ph sz="half" idx="1"/>
          </p:nvPr>
        </p:nvSpPr>
        <p:spPr>
          <a:xfrm>
            <a:off x="4711908" y="2413416"/>
            <a:ext cx="4162268" cy="3287843"/>
          </a:xfrm>
          <a:prstGeom prst="rect">
            <a:avLst/>
          </a:prstGeom>
        </p:spPr>
        <p:txBody>
          <a:bodyPr>
            <a:noAutofit/>
          </a:bodyPr>
          <a:lstStyle/>
          <a:p>
            <a:r>
              <a:rPr lang="en-US" sz="1800" dirty="0">
                <a:latin typeface="Arial" panose="020B0604020202020204" pitchFamily="34" charset="0"/>
                <a:cs typeface="Arial" panose="020B0604020202020204" pitchFamily="34" charset="0"/>
              </a:rPr>
              <a:t>Usually more than one illness</a:t>
            </a:r>
          </a:p>
          <a:p>
            <a:r>
              <a:rPr lang="en-US" sz="1800" dirty="0">
                <a:latin typeface="Arial" panose="020B0604020202020204" pitchFamily="34" charset="0"/>
                <a:cs typeface="Arial" panose="020B0604020202020204" pitchFamily="34" charset="0"/>
              </a:rPr>
              <a:t>Regular use of alcohol </a:t>
            </a:r>
            <a:r>
              <a:rPr lang="en-US" sz="1800" dirty="0" smtClean="0">
                <a:latin typeface="Arial" panose="020B0604020202020204" pitchFamily="34" charset="0"/>
                <a:cs typeface="Arial" panose="020B0604020202020204" pitchFamily="34" charset="0"/>
              </a:rPr>
              <a:t>or drugs</a:t>
            </a:r>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Anger</a:t>
            </a:r>
          </a:p>
          <a:p>
            <a:r>
              <a:rPr lang="en-US" sz="1800" dirty="0">
                <a:latin typeface="Arial" panose="020B0604020202020204" pitchFamily="34" charset="0"/>
                <a:cs typeface="Arial" panose="020B0604020202020204" pitchFamily="34" charset="0"/>
              </a:rPr>
              <a:t>Shame</a:t>
            </a:r>
          </a:p>
          <a:p>
            <a:r>
              <a:rPr lang="en-US" sz="1800" dirty="0">
                <a:latin typeface="Arial" panose="020B0604020202020204" pitchFamily="34" charset="0"/>
                <a:cs typeface="Arial" panose="020B0604020202020204" pitchFamily="34" charset="0"/>
              </a:rPr>
              <a:t>Questionable decision making</a:t>
            </a:r>
          </a:p>
          <a:p>
            <a:r>
              <a:rPr lang="en-US" sz="1800" dirty="0">
                <a:latin typeface="Arial" panose="020B0604020202020204" pitchFamily="34" charset="0"/>
                <a:cs typeface="Arial" panose="020B0604020202020204" pitchFamily="34" charset="0"/>
              </a:rPr>
              <a:t>Stop the use of prescribed medication(s)</a:t>
            </a:r>
          </a:p>
        </p:txBody>
      </p:sp>
      <p:graphicFrame>
        <p:nvGraphicFramePr>
          <p:cNvPr id="8" name="Content Placeholder 7" descr="Radial Cycle" title="SmartArt"/>
          <p:cNvGraphicFramePr>
            <a:graphicFrameLocks noGrp="1"/>
          </p:cNvGraphicFramePr>
          <p:nvPr>
            <p:ph sz="half" idx="2"/>
            <p:extLst>
              <p:ext uri="{D42A27DB-BD31-4B8C-83A1-F6EECF244321}">
                <p14:modId xmlns:p14="http://schemas.microsoft.com/office/powerpoint/2010/main" val="661841344"/>
              </p:ext>
            </p:extLst>
          </p:nvPr>
        </p:nvGraphicFramePr>
        <p:xfrm>
          <a:off x="71592" y="1800131"/>
          <a:ext cx="4945116" cy="39560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0908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348" y="700742"/>
            <a:ext cx="8817964" cy="960668"/>
          </a:xfrm>
        </p:spPr>
        <p:txBody>
          <a:bodyPr>
            <a:normAutofit/>
          </a:bodyPr>
          <a:lstStyle/>
          <a:p>
            <a:pPr algn="ctr"/>
            <a:r>
              <a:rPr lang="en-US" sz="3600" dirty="0">
                <a:latin typeface="Arial" panose="020B0604020202020204" pitchFamily="34" charset="0"/>
                <a:cs typeface="Arial" panose="020B0604020202020204" pitchFamily="34" charset="0"/>
              </a:rPr>
              <a:t>Facts of Mental Illness</a:t>
            </a:r>
          </a:p>
        </p:txBody>
      </p:sp>
      <p:graphicFrame>
        <p:nvGraphicFramePr>
          <p:cNvPr id="5" name="Content Placeholder 4"/>
          <p:cNvGraphicFramePr>
            <a:graphicFrameLocks noGrp="1"/>
          </p:cNvGraphicFramePr>
          <p:nvPr>
            <p:ph idx="1"/>
            <p:extLst/>
          </p:nvPr>
        </p:nvGraphicFramePr>
        <p:xfrm>
          <a:off x="685801" y="2228851"/>
          <a:ext cx="7771209" cy="2971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5404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290" y="670762"/>
            <a:ext cx="8870710" cy="960668"/>
          </a:xfrm>
        </p:spPr>
        <p:txBody>
          <a:bodyPr>
            <a:normAutofit/>
          </a:bodyPr>
          <a:lstStyle/>
          <a:p>
            <a:pPr algn="ctr"/>
            <a:r>
              <a:rPr lang="en-US" sz="3600" dirty="0">
                <a:latin typeface="Arial" panose="020B0604020202020204" pitchFamily="34" charset="0"/>
                <a:cs typeface="Arial" panose="020B0604020202020204" pitchFamily="34" charset="0"/>
              </a:rPr>
              <a:t>Facts of Suicide</a:t>
            </a:r>
          </a:p>
        </p:txBody>
      </p:sp>
      <p:graphicFrame>
        <p:nvGraphicFramePr>
          <p:cNvPr id="5" name="Content Placeholder 4"/>
          <p:cNvGraphicFramePr>
            <a:graphicFrameLocks noGrp="1"/>
          </p:cNvGraphicFramePr>
          <p:nvPr>
            <p:ph idx="1"/>
            <p:extLst/>
          </p:nvPr>
        </p:nvGraphicFramePr>
        <p:xfrm>
          <a:off x="685801" y="2286001"/>
          <a:ext cx="7771209" cy="2914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1995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2" y="1257300"/>
            <a:ext cx="6515100" cy="742950"/>
          </a:xfrm>
        </p:spPr>
        <p:txBody>
          <a:bodyPr>
            <a:normAutofit/>
          </a:bodyPr>
          <a:lstStyle/>
          <a:p>
            <a:r>
              <a:rPr lang="en-US" sz="3600" dirty="0">
                <a:latin typeface="Arial" panose="020B0604020202020204" pitchFamily="34" charset="0"/>
                <a:cs typeface="Arial" panose="020B0604020202020204" pitchFamily="34" charset="0"/>
              </a:rPr>
              <a:t>Suicide Myths</a:t>
            </a:r>
          </a:p>
        </p:txBody>
      </p:sp>
      <p:sp>
        <p:nvSpPr>
          <p:cNvPr id="3" name="Text Placeholder 2"/>
          <p:cNvSpPr>
            <a:spLocks noGrp="1"/>
          </p:cNvSpPr>
          <p:nvPr>
            <p:ph type="body" idx="1"/>
          </p:nvPr>
        </p:nvSpPr>
        <p:spPr>
          <a:xfrm>
            <a:off x="1772586" y="2352519"/>
            <a:ext cx="6404548" cy="3076731"/>
          </a:xfrm>
        </p:spPr>
        <p:txBody>
          <a:bodyPr>
            <a:normAutofit/>
          </a:bodyPr>
          <a:lstStyle/>
          <a:p>
            <a:pPr marL="257175" indent="-257175">
              <a:buFont typeface="Arial" panose="020B0604020202020204" pitchFamily="34" charset="0"/>
              <a:buChar char="•"/>
            </a:pPr>
            <a:r>
              <a:rPr lang="en-US" sz="1800" dirty="0">
                <a:solidFill>
                  <a:schemeClr val="tx1"/>
                </a:solidFill>
                <a:latin typeface="Arial" panose="020B0604020202020204" pitchFamily="34" charset="0"/>
                <a:cs typeface="Arial" panose="020B0604020202020204" pitchFamily="34" charset="0"/>
              </a:rPr>
              <a:t>Don’t ask someone if they are thinking of hurting themselves because it will put the idea in their head.</a:t>
            </a:r>
          </a:p>
          <a:p>
            <a:pPr marL="257175" indent="-257175">
              <a:buFont typeface="Arial" panose="020B0604020202020204" pitchFamily="34" charset="0"/>
              <a:buChar char="•"/>
            </a:pPr>
            <a:r>
              <a:rPr lang="en-US" sz="1800" dirty="0">
                <a:solidFill>
                  <a:schemeClr val="tx1"/>
                </a:solidFill>
                <a:latin typeface="Arial" panose="020B0604020202020204" pitchFamily="34" charset="0"/>
                <a:cs typeface="Arial" panose="020B0604020202020204" pitchFamily="34" charset="0"/>
              </a:rPr>
              <a:t>People who talk about suicide don’t do it.</a:t>
            </a:r>
            <a:endParaRPr lang="en-US" sz="1800" dirty="0">
              <a:solidFill>
                <a:schemeClr val="tx1"/>
              </a:solidFill>
            </a:endParaRPr>
          </a:p>
          <a:p>
            <a:pPr marL="257175" indent="-257175">
              <a:buFont typeface="Arial" panose="020B0604020202020204" pitchFamily="34" charset="0"/>
              <a:buChar char="•"/>
            </a:pPr>
            <a:r>
              <a:rPr lang="en-US" sz="1800" dirty="0">
                <a:solidFill>
                  <a:schemeClr val="tx1"/>
                </a:solidFill>
                <a:latin typeface="Arial" panose="020B0604020202020204" pitchFamily="34" charset="0"/>
                <a:cs typeface="Arial" panose="020B0604020202020204" pitchFamily="34" charset="0"/>
              </a:rPr>
              <a:t>People who attempt suicide will not attempt suicide again.</a:t>
            </a:r>
          </a:p>
          <a:p>
            <a:pPr marL="257175" indent="-257175">
              <a:buFont typeface="Arial" panose="020B0604020202020204" pitchFamily="34" charset="0"/>
              <a:buChar char="•"/>
            </a:pPr>
            <a:r>
              <a:rPr lang="en-US" sz="1800" dirty="0">
                <a:solidFill>
                  <a:schemeClr val="tx1"/>
                </a:solidFill>
                <a:latin typeface="Arial" panose="020B0604020202020204" pitchFamily="34" charset="0"/>
                <a:cs typeface="Arial" panose="020B0604020202020204" pitchFamily="34" charset="0"/>
              </a:rPr>
              <a:t>Once a person has a suicidal plan they cannot be stopped.</a:t>
            </a:r>
          </a:p>
          <a:p>
            <a:pPr marL="257175" indent="-257175">
              <a:buFont typeface="Arial" panose="020B0604020202020204" pitchFamily="34" charset="0"/>
              <a:buChar char="•"/>
            </a:pPr>
            <a:endParaRPr lang="en-US" sz="2100" dirty="0"/>
          </a:p>
        </p:txBody>
      </p:sp>
    </p:spTree>
    <p:extLst>
      <p:ext uri="{BB962C8B-B14F-4D97-AF65-F5344CB8AC3E}">
        <p14:creationId xmlns:p14="http://schemas.microsoft.com/office/powerpoint/2010/main" val="428903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635" y="507792"/>
            <a:ext cx="8889167" cy="457200"/>
          </a:xfrm>
        </p:spPr>
        <p:txBody>
          <a:bodyPr>
            <a:noAutofit/>
          </a:bodyPr>
          <a:lstStyle/>
          <a:p>
            <a:pPr algn="ctr"/>
            <a:r>
              <a:rPr lang="en-US" sz="3600" dirty="0">
                <a:latin typeface="Arial" panose="020B0604020202020204" pitchFamily="34" charset="0"/>
                <a:cs typeface="Arial" panose="020B0604020202020204" pitchFamily="34" charset="0"/>
              </a:rPr>
              <a:t>Warning Signs of Suicide</a:t>
            </a:r>
          </a:p>
        </p:txBody>
      </p:sp>
      <p:sp>
        <p:nvSpPr>
          <p:cNvPr id="3" name="Text Placeholder 2"/>
          <p:cNvSpPr>
            <a:spLocks noGrp="1"/>
          </p:cNvSpPr>
          <p:nvPr>
            <p:ph type="body" idx="1"/>
          </p:nvPr>
        </p:nvSpPr>
        <p:spPr>
          <a:xfrm>
            <a:off x="2668250" y="1029325"/>
            <a:ext cx="4646951" cy="5666282"/>
          </a:xfrm>
        </p:spPr>
        <p:txBody>
          <a:bodyPr>
            <a:normAutofit/>
          </a:bodyPr>
          <a:lstStyle/>
          <a:p>
            <a:pPr marL="257175" indent="-257175">
              <a:buFont typeface="Wingdings" panose="05000000000000000000" pitchFamily="2" charset="2"/>
              <a:buChar char="ü"/>
            </a:pPr>
            <a:r>
              <a:rPr lang="en-US" sz="1800" dirty="0">
                <a:solidFill>
                  <a:schemeClr val="tx1"/>
                </a:solidFill>
                <a:latin typeface="Arial" panose="020B0604020202020204" pitchFamily="34" charset="0"/>
                <a:cs typeface="Arial" panose="020B0604020202020204" pitchFamily="34" charset="0"/>
              </a:rPr>
              <a:t>Verbal clues</a:t>
            </a:r>
          </a:p>
          <a:p>
            <a:pPr marL="900113" lvl="2" indent="-214313">
              <a:lnSpc>
                <a:spcPct val="110000"/>
              </a:lnSpc>
              <a:buClrTx/>
              <a:buFont typeface="Arial" panose="020B0604020202020204" pitchFamily="34" charset="0"/>
              <a:buChar char="•"/>
            </a:pPr>
            <a:r>
              <a:rPr lang="en-US" sz="1050" dirty="0">
                <a:solidFill>
                  <a:schemeClr val="tx1"/>
                </a:solidFill>
                <a:latin typeface="Arial" panose="020B0604020202020204" pitchFamily="34" charset="0"/>
                <a:ea typeface="Roboto Condensed" panose="02000000000000000000" pitchFamily="2" charset="0"/>
                <a:cs typeface="Arial" panose="020B0604020202020204" pitchFamily="34" charset="0"/>
              </a:rPr>
              <a:t>I wish I were dead</a:t>
            </a:r>
          </a:p>
          <a:p>
            <a:pPr marL="900113" lvl="2" indent="-214313">
              <a:lnSpc>
                <a:spcPct val="110000"/>
              </a:lnSpc>
              <a:buClrTx/>
              <a:buFont typeface="Arial" panose="020B0604020202020204" pitchFamily="34" charset="0"/>
              <a:buChar char="•"/>
            </a:pPr>
            <a:r>
              <a:rPr lang="en-US" sz="1050" dirty="0">
                <a:solidFill>
                  <a:schemeClr val="tx1"/>
                </a:solidFill>
                <a:latin typeface="Arial" panose="020B0604020202020204" pitchFamily="34" charset="0"/>
                <a:ea typeface="Roboto Condensed" panose="02000000000000000000" pitchFamily="2" charset="0"/>
                <a:cs typeface="Arial" panose="020B0604020202020204" pitchFamily="34" charset="0"/>
              </a:rPr>
              <a:t>I’m tired of life</a:t>
            </a:r>
          </a:p>
          <a:p>
            <a:pPr marL="900113" lvl="2" indent="-214313">
              <a:lnSpc>
                <a:spcPct val="110000"/>
              </a:lnSpc>
              <a:buClrTx/>
              <a:buFont typeface="Arial" panose="020B0604020202020204" pitchFamily="34" charset="0"/>
              <a:buChar char="•"/>
            </a:pPr>
            <a:r>
              <a:rPr lang="en-US" sz="1050" dirty="0">
                <a:solidFill>
                  <a:schemeClr val="tx1"/>
                </a:solidFill>
                <a:latin typeface="Arial" panose="020B0604020202020204" pitchFamily="34" charset="0"/>
                <a:ea typeface="Roboto Condensed" panose="02000000000000000000" pitchFamily="2" charset="0"/>
                <a:cs typeface="Arial" panose="020B0604020202020204" pitchFamily="34" charset="0"/>
              </a:rPr>
              <a:t>I’m a burden to everyone</a:t>
            </a:r>
          </a:p>
          <a:p>
            <a:pPr marL="900113" lvl="2" indent="-214313">
              <a:lnSpc>
                <a:spcPct val="110000"/>
              </a:lnSpc>
              <a:buClrTx/>
              <a:buFont typeface="Arial" panose="020B0604020202020204" pitchFamily="34" charset="0"/>
              <a:buChar char="•"/>
            </a:pPr>
            <a:r>
              <a:rPr lang="en-US" sz="1050" dirty="0">
                <a:solidFill>
                  <a:schemeClr val="tx1"/>
                </a:solidFill>
                <a:latin typeface="Arial" panose="020B0604020202020204" pitchFamily="34" charset="0"/>
                <a:ea typeface="Roboto Condensed" panose="02000000000000000000" pitchFamily="2" charset="0"/>
                <a:cs typeface="Arial" panose="020B0604020202020204" pitchFamily="34" charset="0"/>
              </a:rPr>
              <a:t>Soon you won’t have to worry about me</a:t>
            </a:r>
          </a:p>
          <a:p>
            <a:pPr marL="257175" indent="-257175">
              <a:buFont typeface="Wingdings" panose="05000000000000000000" pitchFamily="2" charset="2"/>
              <a:buChar char="ü"/>
            </a:pPr>
            <a:r>
              <a:rPr lang="en-US" sz="1800" dirty="0">
                <a:solidFill>
                  <a:schemeClr val="tx1"/>
                </a:solidFill>
                <a:latin typeface="Arial" panose="020B0604020202020204" pitchFamily="34" charset="0"/>
                <a:cs typeface="Arial" panose="020B0604020202020204" pitchFamily="34" charset="0"/>
              </a:rPr>
              <a:t>Behavioral clues</a:t>
            </a:r>
          </a:p>
          <a:p>
            <a:pPr marL="900113" lvl="2" indent="-214313">
              <a:lnSpc>
                <a:spcPct val="110000"/>
              </a:lnSpc>
              <a:buClrTx/>
              <a:buFont typeface="Arial" panose="020B0604020202020204" pitchFamily="34" charset="0"/>
              <a:buChar char="•"/>
            </a:pPr>
            <a:r>
              <a:rPr lang="en-US" sz="1050" dirty="0">
                <a:solidFill>
                  <a:schemeClr val="tx1"/>
                </a:solidFill>
                <a:latin typeface="Arial" panose="020B0604020202020204" pitchFamily="34" charset="0"/>
                <a:ea typeface="Roboto Condensed" panose="02000000000000000000" pitchFamily="2" charset="0"/>
                <a:cs typeface="Arial" panose="020B0604020202020204" pitchFamily="34" charset="0"/>
              </a:rPr>
              <a:t>Withdrawing from family and friends</a:t>
            </a:r>
          </a:p>
          <a:p>
            <a:pPr marL="900113" lvl="2" indent="-214313">
              <a:lnSpc>
                <a:spcPct val="110000"/>
              </a:lnSpc>
              <a:buClrTx/>
              <a:buFont typeface="Arial" panose="020B0604020202020204" pitchFamily="34" charset="0"/>
              <a:buChar char="•"/>
            </a:pPr>
            <a:r>
              <a:rPr lang="en-US" sz="1050" dirty="0">
                <a:solidFill>
                  <a:schemeClr val="tx1"/>
                </a:solidFill>
                <a:latin typeface="Arial" panose="020B0604020202020204" pitchFamily="34" charset="0"/>
                <a:ea typeface="Roboto Condensed" panose="02000000000000000000" pitchFamily="2" charset="0"/>
                <a:cs typeface="Arial" panose="020B0604020202020204" pitchFamily="34" charset="0"/>
              </a:rPr>
              <a:t>Moodiness, hopelessness and unexplained anger</a:t>
            </a:r>
          </a:p>
          <a:p>
            <a:pPr marL="900113" lvl="2" indent="-214313">
              <a:lnSpc>
                <a:spcPct val="110000"/>
              </a:lnSpc>
              <a:buClrTx/>
              <a:buFont typeface="Arial" panose="020B0604020202020204" pitchFamily="34" charset="0"/>
              <a:buChar char="•"/>
            </a:pPr>
            <a:r>
              <a:rPr lang="en-US" sz="1050" dirty="0">
                <a:solidFill>
                  <a:schemeClr val="tx1"/>
                </a:solidFill>
                <a:latin typeface="Arial" panose="020B0604020202020204" pitchFamily="34" charset="0"/>
                <a:ea typeface="Roboto Condensed" panose="02000000000000000000" pitchFamily="2" charset="0"/>
                <a:cs typeface="Arial" panose="020B0604020202020204" pitchFamily="34" charset="0"/>
              </a:rPr>
              <a:t>Putting personal affairs in order</a:t>
            </a:r>
          </a:p>
          <a:p>
            <a:pPr marL="900113" lvl="2" indent="-214313">
              <a:lnSpc>
                <a:spcPct val="110000"/>
              </a:lnSpc>
              <a:buClrTx/>
              <a:buFont typeface="Arial" panose="020B0604020202020204" pitchFamily="34" charset="0"/>
              <a:buChar char="•"/>
            </a:pPr>
            <a:r>
              <a:rPr lang="en-US" sz="1050" dirty="0">
                <a:solidFill>
                  <a:schemeClr val="tx1"/>
                </a:solidFill>
                <a:latin typeface="Arial" panose="020B0604020202020204" pitchFamily="34" charset="0"/>
                <a:ea typeface="Roboto Condensed" panose="02000000000000000000" pitchFamily="2" charset="0"/>
                <a:cs typeface="Arial" panose="020B0604020202020204" pitchFamily="34" charset="0"/>
              </a:rPr>
              <a:t>Giving away prized possessions</a:t>
            </a:r>
          </a:p>
          <a:p>
            <a:pPr marL="900113" lvl="2" indent="-214313">
              <a:lnSpc>
                <a:spcPct val="110000"/>
              </a:lnSpc>
              <a:buClrTx/>
              <a:buFont typeface="Arial" panose="020B0604020202020204" pitchFamily="34" charset="0"/>
              <a:buChar char="•"/>
            </a:pPr>
            <a:r>
              <a:rPr lang="en-US" sz="1050" dirty="0">
                <a:solidFill>
                  <a:schemeClr val="tx1"/>
                </a:solidFill>
                <a:latin typeface="Arial" panose="020B0604020202020204" pitchFamily="34" charset="0"/>
                <a:ea typeface="Roboto Condensed" panose="02000000000000000000" pitchFamily="2" charset="0"/>
                <a:cs typeface="Arial" panose="020B0604020202020204" pitchFamily="34" charset="0"/>
              </a:rPr>
              <a:t>Acquiring a gun or stockpiling pills</a:t>
            </a:r>
          </a:p>
          <a:p>
            <a:pPr marL="257175" indent="-257175">
              <a:buFont typeface="Wingdings" panose="05000000000000000000" pitchFamily="2" charset="2"/>
              <a:buChar char="ü"/>
            </a:pPr>
            <a:r>
              <a:rPr lang="en-US" sz="1800" dirty="0">
                <a:solidFill>
                  <a:schemeClr val="tx1"/>
                </a:solidFill>
                <a:latin typeface="Arial" panose="020B0604020202020204" pitchFamily="34" charset="0"/>
                <a:cs typeface="Arial" panose="020B0604020202020204" pitchFamily="34" charset="0"/>
              </a:rPr>
              <a:t>Situational clues</a:t>
            </a:r>
          </a:p>
          <a:p>
            <a:pPr marL="900113" lvl="2" indent="-214313">
              <a:buClrTx/>
              <a:buFont typeface="Arial" panose="020B0604020202020204" pitchFamily="34" charset="0"/>
              <a:buChar char="•"/>
            </a:pPr>
            <a:r>
              <a:rPr lang="en-US" sz="1050" dirty="0">
                <a:solidFill>
                  <a:schemeClr val="tx1"/>
                </a:solidFill>
                <a:latin typeface="Arial" panose="020B0604020202020204" pitchFamily="34" charset="0"/>
                <a:ea typeface="Roboto Condensed" panose="02000000000000000000" pitchFamily="2" charset="0"/>
                <a:cs typeface="Arial" panose="020B0604020202020204" pitchFamily="34" charset="0"/>
              </a:rPr>
              <a:t>Loss of a job</a:t>
            </a:r>
          </a:p>
          <a:p>
            <a:pPr marL="900113" lvl="2" indent="-214313">
              <a:buClrTx/>
              <a:buFont typeface="Arial" panose="020B0604020202020204" pitchFamily="34" charset="0"/>
              <a:buChar char="•"/>
            </a:pPr>
            <a:r>
              <a:rPr lang="en-US" sz="1050" dirty="0">
                <a:solidFill>
                  <a:schemeClr val="tx1"/>
                </a:solidFill>
                <a:latin typeface="Arial" panose="020B0604020202020204" pitchFamily="34" charset="0"/>
                <a:ea typeface="Roboto Condensed" panose="02000000000000000000" pitchFamily="2" charset="0"/>
                <a:cs typeface="Arial" panose="020B0604020202020204" pitchFamily="34" charset="0"/>
              </a:rPr>
              <a:t>Loss of major relationship</a:t>
            </a:r>
          </a:p>
          <a:p>
            <a:pPr marL="900113" lvl="2" indent="-214313">
              <a:buClrTx/>
              <a:buFont typeface="Arial" panose="020B0604020202020204" pitchFamily="34" charset="0"/>
              <a:buChar char="•"/>
            </a:pPr>
            <a:r>
              <a:rPr lang="en-US" sz="1050" dirty="0">
                <a:solidFill>
                  <a:schemeClr val="tx1"/>
                </a:solidFill>
                <a:latin typeface="Arial" panose="020B0604020202020204" pitchFamily="34" charset="0"/>
                <a:ea typeface="Roboto Condensed" panose="02000000000000000000" pitchFamily="2" charset="0"/>
                <a:cs typeface="Arial" panose="020B0604020202020204" pitchFamily="34" charset="0"/>
              </a:rPr>
              <a:t>Diagnosis of terminal illness</a:t>
            </a:r>
          </a:p>
          <a:p>
            <a:pPr marL="900113" lvl="2" indent="-214313">
              <a:buClrTx/>
              <a:buFont typeface="Arial" panose="020B0604020202020204" pitchFamily="34" charset="0"/>
              <a:buChar char="•"/>
            </a:pPr>
            <a:r>
              <a:rPr lang="en-US" sz="1050" dirty="0">
                <a:solidFill>
                  <a:schemeClr val="tx1"/>
                </a:solidFill>
                <a:latin typeface="Arial" panose="020B0604020202020204" pitchFamily="34" charset="0"/>
                <a:ea typeface="Roboto Condensed" panose="02000000000000000000" pitchFamily="2" charset="0"/>
                <a:cs typeface="Arial" panose="020B0604020202020204" pitchFamily="34" charset="0"/>
              </a:rPr>
              <a:t>Loss of family member or friend by suicide</a:t>
            </a:r>
          </a:p>
          <a:p>
            <a:pPr marL="900113" lvl="2" indent="-214313">
              <a:buClrTx/>
              <a:buFont typeface="Arial" panose="020B0604020202020204" pitchFamily="34" charset="0"/>
              <a:buChar char="•"/>
            </a:pPr>
            <a:r>
              <a:rPr lang="en-US" sz="1050" dirty="0">
                <a:solidFill>
                  <a:schemeClr val="tx1"/>
                </a:solidFill>
                <a:latin typeface="Arial" panose="020B0604020202020204" pitchFamily="34" charset="0"/>
                <a:ea typeface="Roboto Condensed" panose="02000000000000000000" pitchFamily="2" charset="0"/>
                <a:cs typeface="Arial" panose="020B0604020202020204" pitchFamily="34" charset="0"/>
              </a:rPr>
              <a:t>Arrest and loss of freedom</a:t>
            </a:r>
            <a:endParaRPr lang="en-US" sz="900" dirty="0">
              <a:solidFill>
                <a:schemeClr val="tx1"/>
              </a:solidFill>
              <a:latin typeface="Arial" panose="020B0604020202020204" pitchFamily="34" charset="0"/>
              <a:ea typeface="Roboto Condensed" panose="02000000000000000000" pitchFamily="2" charset="0"/>
              <a:cs typeface="Arial" panose="020B0604020202020204" pitchFamily="34" charset="0"/>
            </a:endParaRPr>
          </a:p>
          <a:p>
            <a:pPr marL="257175" indent="-257175">
              <a:buFont typeface="Arial" panose="020B0604020202020204" pitchFamily="34" charset="0"/>
              <a:buChar char="•"/>
            </a:pPr>
            <a:endParaRPr lang="en-US" sz="135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407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121" y="387870"/>
            <a:ext cx="6515100" cy="742950"/>
          </a:xfrm>
        </p:spPr>
        <p:txBody>
          <a:bodyPr>
            <a:normAutofit/>
          </a:bodyPr>
          <a:lstStyle/>
          <a:p>
            <a:r>
              <a:rPr lang="en-US" sz="3600" dirty="0">
                <a:latin typeface="Arial" panose="020B0604020202020204" pitchFamily="34" charset="0"/>
                <a:cs typeface="Arial" panose="020B0604020202020204" pitchFamily="34" charset="0"/>
              </a:rPr>
              <a:t>Resources</a:t>
            </a:r>
          </a:p>
        </p:txBody>
      </p:sp>
      <p:sp>
        <p:nvSpPr>
          <p:cNvPr id="3" name="Text Placeholder 2"/>
          <p:cNvSpPr>
            <a:spLocks noGrp="1"/>
          </p:cNvSpPr>
          <p:nvPr>
            <p:ph type="body" idx="1"/>
          </p:nvPr>
        </p:nvSpPr>
        <p:spPr>
          <a:xfrm>
            <a:off x="1573968" y="1309141"/>
            <a:ext cx="7370163" cy="5116643"/>
          </a:xfrm>
        </p:spPr>
        <p:txBody>
          <a:bodyPr>
            <a:normAutofit/>
          </a:bodyPr>
          <a:lstStyle/>
          <a:p>
            <a:pPr>
              <a:lnSpc>
                <a:spcPct val="110000"/>
              </a:lnSpc>
              <a:spcAft>
                <a:spcPts val="1200"/>
              </a:spcAft>
            </a:pPr>
            <a:r>
              <a:rPr lang="en-US" dirty="0">
                <a:solidFill>
                  <a:schemeClr val="tx1"/>
                </a:solidFill>
                <a:latin typeface="Arial" panose="020B0604020202020204" pitchFamily="34" charset="0"/>
                <a:cs typeface="Arial" panose="020B0604020202020204" pitchFamily="34" charset="0"/>
              </a:rPr>
              <a:t>Suicide Hotline – 1-800-273-TALK (8255)</a:t>
            </a:r>
          </a:p>
          <a:p>
            <a:pPr>
              <a:lnSpc>
                <a:spcPct val="110000"/>
              </a:lnSpc>
              <a:spcAft>
                <a:spcPts val="1200"/>
              </a:spcAft>
            </a:pPr>
            <a:r>
              <a:rPr lang="en-US" dirty="0">
                <a:solidFill>
                  <a:schemeClr val="tx1"/>
                </a:solidFill>
                <a:latin typeface="Arial" panose="020B0604020202020204" pitchFamily="34" charset="0"/>
                <a:cs typeface="Arial" panose="020B0604020202020204" pitchFamily="34" charset="0"/>
              </a:rPr>
              <a:t>911 – Ask for crisis intervention team (</a:t>
            </a:r>
            <a:r>
              <a:rPr lang="en-US" dirty="0" err="1">
                <a:solidFill>
                  <a:schemeClr val="tx1"/>
                </a:solidFill>
                <a:latin typeface="Arial" panose="020B0604020202020204" pitchFamily="34" charset="0"/>
                <a:cs typeface="Arial" panose="020B0604020202020204" pitchFamily="34" charset="0"/>
              </a:rPr>
              <a:t>cit</a:t>
            </a:r>
            <a:r>
              <a:rPr lang="en-US" dirty="0">
                <a:solidFill>
                  <a:schemeClr val="tx1"/>
                </a:solidFill>
                <a:latin typeface="Arial" panose="020B0604020202020204" pitchFamily="34" charset="0"/>
                <a:cs typeface="Arial" panose="020B0604020202020204" pitchFamily="34" charset="0"/>
              </a:rPr>
              <a:t>)</a:t>
            </a:r>
          </a:p>
          <a:p>
            <a:pPr>
              <a:lnSpc>
                <a:spcPct val="110000"/>
              </a:lnSpc>
              <a:spcAft>
                <a:spcPts val="1200"/>
              </a:spcAft>
            </a:pPr>
            <a:r>
              <a:rPr lang="en-US" dirty="0">
                <a:solidFill>
                  <a:schemeClr val="tx1"/>
                </a:solidFill>
                <a:latin typeface="Arial" panose="020B0604020202020204" pitchFamily="34" charset="0"/>
                <a:cs typeface="Arial" panose="020B0604020202020204" pitchFamily="34" charset="0"/>
              </a:rPr>
              <a:t>American Foundation for Suicide Prevention (AFSP) – </a:t>
            </a:r>
            <a:r>
              <a:rPr lang="en-US" dirty="0">
                <a:latin typeface="Arial" panose="020B0604020202020204" pitchFamily="34" charset="0"/>
                <a:cs typeface="Arial" panose="020B0604020202020204" pitchFamily="34" charset="0"/>
                <a:hlinkClick r:id="rId2"/>
              </a:rPr>
              <a:t>www.afsp.org</a:t>
            </a:r>
            <a:endParaRPr lang="en-US" dirty="0">
              <a:latin typeface="Arial" panose="020B0604020202020204" pitchFamily="34" charset="0"/>
              <a:cs typeface="Arial" panose="020B0604020202020204" pitchFamily="34" charset="0"/>
            </a:endParaRPr>
          </a:p>
          <a:p>
            <a:pPr>
              <a:lnSpc>
                <a:spcPct val="110000"/>
              </a:lnSpc>
              <a:spcAft>
                <a:spcPts val="1200"/>
              </a:spcAft>
            </a:pPr>
            <a:r>
              <a:rPr lang="en-US" dirty="0">
                <a:solidFill>
                  <a:schemeClr val="tx1"/>
                </a:solidFill>
                <a:latin typeface="Arial" panose="020B0604020202020204" pitchFamily="34" charset="0"/>
                <a:cs typeface="Arial" panose="020B0604020202020204" pitchFamily="34" charset="0"/>
              </a:rPr>
              <a:t>National Alliance on Mental Illness (NAMI) – </a:t>
            </a:r>
            <a:r>
              <a:rPr lang="en-US" dirty="0">
                <a:solidFill>
                  <a:schemeClr val="tx1"/>
                </a:solidFill>
                <a:latin typeface="Arial" panose="020B0604020202020204" pitchFamily="34" charset="0"/>
                <a:cs typeface="Arial" panose="020B0604020202020204" pitchFamily="34" charset="0"/>
                <a:hlinkClick r:id="rId3"/>
              </a:rPr>
              <a:t>www.nami.org</a:t>
            </a:r>
            <a:endParaRPr lang="en-US" dirty="0">
              <a:solidFill>
                <a:schemeClr val="tx1"/>
              </a:solidFill>
              <a:latin typeface="Arial" panose="020B0604020202020204" pitchFamily="34" charset="0"/>
              <a:cs typeface="Arial" panose="020B0604020202020204" pitchFamily="34" charset="0"/>
            </a:endParaRPr>
          </a:p>
          <a:p>
            <a:pPr>
              <a:lnSpc>
                <a:spcPct val="110000"/>
              </a:lnSpc>
              <a:spcAft>
                <a:spcPts val="1200"/>
              </a:spcAft>
            </a:pPr>
            <a:r>
              <a:rPr lang="en-US" dirty="0">
                <a:solidFill>
                  <a:schemeClr val="tx1"/>
                </a:solidFill>
                <a:latin typeface="Arial" panose="020B0604020202020204" pitchFamily="34" charset="0"/>
                <a:cs typeface="Arial" panose="020B0604020202020204" pitchFamily="34" charset="0"/>
              </a:rPr>
              <a:t>National Institute of Mental Health (NIMH) – </a:t>
            </a:r>
            <a:r>
              <a:rPr lang="en-US" dirty="0">
                <a:solidFill>
                  <a:schemeClr val="tx1"/>
                </a:solidFill>
                <a:latin typeface="Arial" panose="020B0604020202020204" pitchFamily="34" charset="0"/>
                <a:cs typeface="Arial" panose="020B0604020202020204" pitchFamily="34" charset="0"/>
                <a:hlinkClick r:id="rId4"/>
              </a:rPr>
              <a:t>www.nimh.nih.gov</a:t>
            </a:r>
            <a:endParaRPr lang="en-US" dirty="0">
              <a:solidFill>
                <a:schemeClr val="tx1"/>
              </a:solidFill>
              <a:latin typeface="Arial" panose="020B0604020202020204" pitchFamily="34" charset="0"/>
              <a:cs typeface="Arial" panose="020B0604020202020204" pitchFamily="34" charset="0"/>
            </a:endParaRPr>
          </a:p>
          <a:p>
            <a:pPr>
              <a:lnSpc>
                <a:spcPct val="110000"/>
              </a:lnSpc>
              <a:spcAft>
                <a:spcPts val="1200"/>
              </a:spcAft>
            </a:pPr>
            <a:r>
              <a:rPr lang="en-US" dirty="0">
                <a:solidFill>
                  <a:schemeClr val="tx1"/>
                </a:solidFill>
                <a:latin typeface="Arial" panose="020B0604020202020204" pitchFamily="34" charset="0"/>
                <a:cs typeface="Arial" panose="020B0604020202020204" pitchFamily="34" charset="0"/>
              </a:rPr>
              <a:t>Suicide Awareness Voice of Education (SAVE) – </a:t>
            </a:r>
            <a:r>
              <a:rPr lang="en-US" dirty="0" smtClean="0">
                <a:solidFill>
                  <a:schemeClr val="tx1"/>
                </a:solidFill>
                <a:latin typeface="Arial" panose="020B0604020202020204" pitchFamily="34" charset="0"/>
                <a:cs typeface="Arial" panose="020B0604020202020204" pitchFamily="34" charset="0"/>
                <a:hlinkClick r:id="rId5"/>
              </a:rPr>
              <a:t>www.save.org</a:t>
            </a:r>
            <a:endParaRPr lang="en-US" sz="1400" dirty="0"/>
          </a:p>
        </p:txBody>
      </p:sp>
    </p:spTree>
    <p:extLst>
      <p:ext uri="{BB962C8B-B14F-4D97-AF65-F5344CB8AC3E}">
        <p14:creationId xmlns:p14="http://schemas.microsoft.com/office/powerpoint/2010/main" val="14035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CFMA Suicide Prevention Summit</a:t>
            </a:r>
            <a:endParaRPr lang="en-US" dirty="0"/>
          </a:p>
        </p:txBody>
      </p:sp>
      <p:sp>
        <p:nvSpPr>
          <p:cNvPr id="3" name="Subtitle 2"/>
          <p:cNvSpPr>
            <a:spLocks noGrp="1"/>
          </p:cNvSpPr>
          <p:nvPr>
            <p:ph type="subTitle" idx="1"/>
          </p:nvPr>
        </p:nvSpPr>
        <p:spPr/>
        <p:txBody>
          <a:bodyPr/>
          <a:lstStyle/>
          <a:p>
            <a:r>
              <a:rPr lang="en-US" dirty="0" smtClean="0"/>
              <a:t>April 25, 2017</a:t>
            </a:r>
            <a:endParaRPr lang="en-US" dirty="0"/>
          </a:p>
        </p:txBody>
      </p:sp>
    </p:spTree>
    <p:extLst>
      <p:ext uri="{BB962C8B-B14F-4D97-AF65-F5344CB8AC3E}">
        <p14:creationId xmlns:p14="http://schemas.microsoft.com/office/powerpoint/2010/main" val="36973715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Healthy Men Michigan</a:t>
            </a:r>
            <a:endParaRPr lang="en-US" dirty="0"/>
          </a:p>
        </p:txBody>
      </p:sp>
      <p:sp>
        <p:nvSpPr>
          <p:cNvPr id="3" name="Text Placeholder 2"/>
          <p:cNvSpPr>
            <a:spLocks noGrp="1"/>
          </p:cNvSpPr>
          <p:nvPr>
            <p:ph type="body" idx="1"/>
          </p:nvPr>
        </p:nvSpPr>
        <p:spPr>
          <a:xfrm>
            <a:off x="1941910" y="3504847"/>
            <a:ext cx="6686549" cy="1324797"/>
          </a:xfrm>
        </p:spPr>
        <p:txBody>
          <a:bodyPr>
            <a:normAutofit/>
          </a:bodyPr>
          <a:lstStyle/>
          <a:p>
            <a:r>
              <a:rPr lang="en-US" dirty="0" smtClean="0"/>
              <a:t>Jill Fontaine, M.Ed.</a:t>
            </a:r>
          </a:p>
        </p:txBody>
      </p:sp>
    </p:spTree>
    <p:extLst>
      <p:ext uri="{BB962C8B-B14F-4D97-AF65-F5344CB8AC3E}">
        <p14:creationId xmlns:p14="http://schemas.microsoft.com/office/powerpoint/2010/main" val="17339349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Healthy Men Michigan</a:t>
            </a:r>
            <a:endParaRPr lang="en-US" dirty="0"/>
          </a:p>
        </p:txBody>
      </p:sp>
      <p:sp>
        <p:nvSpPr>
          <p:cNvPr id="3" name="Text Placeholder 2"/>
          <p:cNvSpPr>
            <a:spLocks noGrp="1"/>
          </p:cNvSpPr>
          <p:nvPr>
            <p:ph type="body" idx="1"/>
          </p:nvPr>
        </p:nvSpPr>
        <p:spPr>
          <a:xfrm>
            <a:off x="1941910" y="3504847"/>
            <a:ext cx="6686549" cy="1324797"/>
          </a:xfrm>
        </p:spPr>
        <p:txBody>
          <a:bodyPr>
            <a:normAutofit/>
          </a:bodyPr>
          <a:lstStyle/>
          <a:p>
            <a:r>
              <a:rPr lang="en-US" dirty="0" smtClean="0"/>
              <a:t>Jill Fontaine, M.Ed.</a:t>
            </a:r>
          </a:p>
        </p:txBody>
      </p:sp>
    </p:spTree>
    <p:extLst>
      <p:ext uri="{BB962C8B-B14F-4D97-AF65-F5344CB8AC3E}">
        <p14:creationId xmlns:p14="http://schemas.microsoft.com/office/powerpoint/2010/main" val="17339349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Healthy Men Michigan</a:t>
            </a:r>
            <a:endParaRPr lang="en-US" dirty="0"/>
          </a:p>
        </p:txBody>
      </p:sp>
      <p:sp>
        <p:nvSpPr>
          <p:cNvPr id="3" name="Text Placeholder 2"/>
          <p:cNvSpPr>
            <a:spLocks noGrp="1"/>
          </p:cNvSpPr>
          <p:nvPr>
            <p:ph type="body" idx="1"/>
          </p:nvPr>
        </p:nvSpPr>
        <p:spPr>
          <a:xfrm>
            <a:off x="1941910" y="3504847"/>
            <a:ext cx="6686549" cy="1324797"/>
          </a:xfrm>
        </p:spPr>
        <p:txBody>
          <a:bodyPr>
            <a:normAutofit/>
          </a:bodyPr>
          <a:lstStyle/>
          <a:p>
            <a:r>
              <a:rPr lang="en-US" dirty="0" smtClean="0"/>
              <a:t>Jill Fontaine, M.Ed.</a:t>
            </a:r>
          </a:p>
        </p:txBody>
      </p:sp>
    </p:spTree>
    <p:extLst>
      <p:ext uri="{BB962C8B-B14F-4D97-AF65-F5344CB8AC3E}">
        <p14:creationId xmlns:p14="http://schemas.microsoft.com/office/powerpoint/2010/main" val="17339349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4118763311"/>
              </p:ext>
            </p:extLst>
          </p:nvPr>
        </p:nvGraphicFramePr>
        <p:xfrm>
          <a:off x="1743075" y="1143000"/>
          <a:ext cx="5762003" cy="20650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2" descr="C:\Users\jjacobson\AppData\Local\Microsoft\Windows\Temporary Internet Files\Content.Outlook\ZIYTUDJA\Mahogany_LOGO 2.jp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247815" y="5496783"/>
            <a:ext cx="1902908" cy="108536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ssw.umaryland.edu/media/ssw/images/UM_School_SocialWork_RGB_web.pn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232075" y="5791167"/>
            <a:ext cx="2328345" cy="7429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485900" y="3371851"/>
            <a:ext cx="6343650" cy="1708160"/>
          </a:xfrm>
          <a:prstGeom prst="rect">
            <a:avLst/>
          </a:prstGeom>
          <a:noFill/>
        </p:spPr>
        <p:txBody>
          <a:bodyPr wrap="square" rtlCol="0">
            <a:spAutoFit/>
          </a:bodyPr>
          <a:lstStyle/>
          <a:p>
            <a:pPr algn="ctr" defTabSz="457200"/>
            <a:r>
              <a:rPr lang="en-US" sz="1500" b="1" dirty="0">
                <a:solidFill>
                  <a:srgbClr val="1CACE3">
                    <a:lumMod val="75000"/>
                  </a:srgbClr>
                </a:solidFill>
              </a:rPr>
              <a:t>Jill Fontaine, </a:t>
            </a:r>
            <a:r>
              <a:rPr lang="en-US" sz="1500" b="1" dirty="0" err="1">
                <a:solidFill>
                  <a:srgbClr val="1CACE3">
                    <a:lumMod val="75000"/>
                  </a:srgbClr>
                </a:solidFill>
              </a:rPr>
              <a:t>M.Ed</a:t>
            </a:r>
            <a:endParaRPr lang="en-US" sz="1500" b="1" dirty="0">
              <a:solidFill>
                <a:srgbClr val="1CACE3">
                  <a:lumMod val="75000"/>
                </a:srgbClr>
              </a:solidFill>
            </a:endParaRPr>
          </a:p>
          <a:p>
            <a:pPr algn="ctr" defTabSz="457200"/>
            <a:r>
              <a:rPr lang="en-US" sz="1500" b="1" dirty="0">
                <a:solidFill>
                  <a:srgbClr val="1CACE3">
                    <a:lumMod val="75000"/>
                  </a:srgbClr>
                </a:solidFill>
              </a:rPr>
              <a:t> </a:t>
            </a:r>
            <a:r>
              <a:rPr lang="en-US" sz="1500" b="1" dirty="0" err="1">
                <a:solidFill>
                  <a:srgbClr val="1CACE3">
                    <a:lumMod val="75000"/>
                  </a:srgbClr>
                </a:solidFill>
              </a:rPr>
              <a:t>Community</a:t>
            </a:r>
            <a:r>
              <a:rPr lang="en-US" sz="1500" b="1" i="1" dirty="0" err="1">
                <a:solidFill>
                  <a:srgbClr val="1CACE3">
                    <a:lumMod val="75000"/>
                  </a:srgbClr>
                </a:solidFill>
              </a:rPr>
              <a:t>Response</a:t>
            </a:r>
            <a:r>
              <a:rPr lang="en-US" sz="1500" b="1" dirty="0">
                <a:solidFill>
                  <a:srgbClr val="1CACE3">
                    <a:lumMod val="75000"/>
                  </a:srgbClr>
                </a:solidFill>
              </a:rPr>
              <a:t> Program Manager at Screening for Mental Health, Inc. </a:t>
            </a:r>
          </a:p>
          <a:p>
            <a:pPr algn="ctr" defTabSz="457200"/>
            <a:r>
              <a:rPr lang="en-US" sz="1500" b="1" dirty="0">
                <a:solidFill>
                  <a:srgbClr val="1CACE3">
                    <a:lumMod val="75000"/>
                  </a:srgbClr>
                </a:solidFill>
              </a:rPr>
              <a:t>CFMA Western Michigan Chapter Suicide Prevention Summit</a:t>
            </a:r>
          </a:p>
          <a:p>
            <a:pPr algn="ctr" defTabSz="457200"/>
            <a:r>
              <a:rPr lang="en-US" sz="1500" b="1" dirty="0" err="1">
                <a:solidFill>
                  <a:srgbClr val="1CACE3">
                    <a:lumMod val="75000"/>
                  </a:srgbClr>
                </a:solidFill>
              </a:rPr>
              <a:t>Postma</a:t>
            </a:r>
            <a:r>
              <a:rPr lang="en-US" sz="1500" b="1" dirty="0">
                <a:solidFill>
                  <a:srgbClr val="1CACE3">
                    <a:lumMod val="75000"/>
                  </a:srgbClr>
                </a:solidFill>
              </a:rPr>
              <a:t> Center at Pine Rest </a:t>
            </a:r>
          </a:p>
          <a:p>
            <a:pPr algn="ctr" defTabSz="457200"/>
            <a:r>
              <a:rPr lang="en-US" sz="1500" b="1" dirty="0">
                <a:solidFill>
                  <a:srgbClr val="1CACE3">
                    <a:lumMod val="75000"/>
                  </a:srgbClr>
                </a:solidFill>
              </a:rPr>
              <a:t>Grand Rapids, MI</a:t>
            </a:r>
          </a:p>
          <a:p>
            <a:pPr algn="ctr" defTabSz="457200"/>
            <a:r>
              <a:rPr lang="en-US" sz="1500" b="1" dirty="0">
                <a:solidFill>
                  <a:srgbClr val="1CACE3">
                    <a:lumMod val="75000"/>
                  </a:srgbClr>
                </a:solidFill>
              </a:rPr>
              <a:t> April 25, 2017</a:t>
            </a:r>
          </a:p>
        </p:txBody>
      </p:sp>
      <p:pic>
        <p:nvPicPr>
          <p:cNvPr id="10" name="Picture 9"/>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849441" y="6013439"/>
            <a:ext cx="1932827" cy="627257"/>
          </a:xfrm>
          <a:prstGeom prst="rect">
            <a:avLst/>
          </a:prstGeom>
        </p:spPr>
      </p:pic>
    </p:spTree>
    <p:extLst>
      <p:ext uri="{BB962C8B-B14F-4D97-AF65-F5344CB8AC3E}">
        <p14:creationId xmlns:p14="http://schemas.microsoft.com/office/powerpoint/2010/main" val="277750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jjacobson\AppData\Local\Microsoft\Windows\Temporary Internet Files\Content.Outlook\ZIYTUDJA\Mahogany_LOGO 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000751" y="4743940"/>
            <a:ext cx="1902908" cy="108536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ssw.umaryland.edu/media/ssw/images/UM_School_SocialWork_RGB_web.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262414" y="4857750"/>
            <a:ext cx="2328345" cy="7429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695558" y="969365"/>
            <a:ext cx="6000750" cy="3000821"/>
          </a:xfrm>
          <a:prstGeom prst="rect">
            <a:avLst/>
          </a:prstGeom>
          <a:noFill/>
        </p:spPr>
        <p:txBody>
          <a:bodyPr wrap="square" rtlCol="0">
            <a:spAutoFit/>
          </a:bodyPr>
          <a:lstStyle/>
          <a:p>
            <a:pPr algn="ctr" defTabSz="457200"/>
            <a:r>
              <a:rPr lang="en-US" sz="2100" b="1" i="1" dirty="0">
                <a:solidFill>
                  <a:srgbClr val="1CACE3">
                    <a:lumMod val="50000"/>
                  </a:srgbClr>
                </a:solidFill>
              </a:rPr>
              <a:t>This research is supported by the Cooperative Agreement Number, 1 U01 CE002661-01, funded by the Centers for Disease Control and Prevention. Its contents are solely the responsibility of the authors and do not necessarily represent the official views of the Centers for Disease Control and Prevention or the Department of Health and Human Services.</a:t>
            </a:r>
          </a:p>
        </p:txBody>
      </p:sp>
      <p:pic>
        <p:nvPicPr>
          <p:cNvPr id="10" name="Pictur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729520" y="5293911"/>
            <a:ext cx="1932827" cy="627257"/>
          </a:xfrm>
          <a:prstGeom prst="rect">
            <a:avLst/>
          </a:prstGeom>
        </p:spPr>
      </p:pic>
    </p:spTree>
    <p:extLst>
      <p:ext uri="{BB962C8B-B14F-4D97-AF65-F5344CB8AC3E}">
        <p14:creationId xmlns:p14="http://schemas.microsoft.com/office/powerpoint/2010/main" val="11484729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0" y="914400"/>
            <a:ext cx="6229350" cy="857250"/>
          </a:xfrm>
        </p:spPr>
        <p:txBody>
          <a:bodyPr>
            <a:noAutofit/>
          </a:bodyPr>
          <a:lstStyle/>
          <a:p>
            <a:pPr algn="l"/>
            <a:r>
              <a:rPr lang="en-US" b="1" dirty="0">
                <a:solidFill>
                  <a:schemeClr val="bg1"/>
                </a:solidFill>
              </a:rPr>
              <a:t>Middle-Aged Men and Suicide</a:t>
            </a:r>
          </a:p>
        </p:txBody>
      </p:sp>
      <p:sp>
        <p:nvSpPr>
          <p:cNvPr id="6" name="Content Placeholder 2"/>
          <p:cNvSpPr>
            <a:spLocks noGrp="1"/>
          </p:cNvSpPr>
          <p:nvPr>
            <p:ph idx="1"/>
          </p:nvPr>
        </p:nvSpPr>
        <p:spPr>
          <a:xfrm>
            <a:off x="1104900" y="1404079"/>
            <a:ext cx="6629400" cy="5216577"/>
          </a:xfrm>
        </p:spPr>
        <p:txBody>
          <a:bodyPr>
            <a:normAutofit/>
          </a:bodyPr>
          <a:lstStyle/>
          <a:p>
            <a:pPr algn="just">
              <a:buNone/>
            </a:pPr>
            <a:r>
              <a:rPr lang="en-US" sz="1800" b="1" i="1" dirty="0"/>
              <a:t>     “Although men in the middle years (MIMY)—that is, men 35–64 years of age—represent 19 percent of the population of the United States, they account for 40 percent of the suicides in this country. The number of men in this age group and their relative representation in the U.S. population are both increasing. If the suicide rate among men ages 35–64 is not reduced, both the number of men in the middle years who die by suicide and their contribution to the overall suicide rate in the United States will continue to increase.”</a:t>
            </a:r>
          </a:p>
          <a:p>
            <a:pPr algn="r">
              <a:buNone/>
            </a:pPr>
            <a:endParaRPr lang="en-US" sz="1463" dirty="0" smtClean="0"/>
          </a:p>
          <a:p>
            <a:pPr algn="r">
              <a:buNone/>
            </a:pPr>
            <a:endParaRPr lang="en-US" sz="1463" dirty="0"/>
          </a:p>
          <a:p>
            <a:pPr algn="r">
              <a:buNone/>
            </a:pPr>
            <a:endParaRPr lang="en-US" sz="1463" dirty="0"/>
          </a:p>
          <a:p>
            <a:pPr algn="r">
              <a:buNone/>
            </a:pPr>
            <a:endParaRPr lang="en-US" sz="600" dirty="0"/>
          </a:p>
          <a:p>
            <a:pPr algn="r">
              <a:buNone/>
            </a:pPr>
            <a:r>
              <a:rPr lang="en-US" sz="1200" dirty="0"/>
              <a:t>Suicide Prevention Resource Center (2016</a:t>
            </a:r>
            <a:r>
              <a:rPr lang="en-US" sz="1200" dirty="0" smtClean="0"/>
              <a:t>).</a:t>
            </a:r>
            <a:br>
              <a:rPr lang="en-US" sz="1200" dirty="0" smtClean="0"/>
            </a:br>
            <a:r>
              <a:rPr lang="en-US" sz="1200" dirty="0" smtClean="0"/>
              <a:t>Preventing </a:t>
            </a:r>
            <a:r>
              <a:rPr lang="en-US" sz="1200" dirty="0"/>
              <a:t>suicide among men in the middle </a:t>
            </a:r>
            <a:r>
              <a:rPr lang="en-US" sz="1200" dirty="0" smtClean="0"/>
              <a:t>years:</a:t>
            </a:r>
            <a:br>
              <a:rPr lang="en-US" sz="1200" dirty="0" smtClean="0"/>
            </a:br>
            <a:r>
              <a:rPr lang="en-US" sz="1200" dirty="0" smtClean="0"/>
              <a:t>Recommendations </a:t>
            </a:r>
            <a:r>
              <a:rPr lang="en-US" sz="1200" dirty="0"/>
              <a:t>for suicide prevention </a:t>
            </a:r>
            <a:r>
              <a:rPr lang="en-US" sz="1200" dirty="0" smtClean="0"/>
              <a:t>programs.</a:t>
            </a:r>
            <a:br>
              <a:rPr lang="en-US" sz="1200" dirty="0" smtClean="0"/>
            </a:br>
            <a:r>
              <a:rPr lang="en-US" sz="1200" dirty="0" smtClean="0"/>
              <a:t>Waltham</a:t>
            </a:r>
            <a:r>
              <a:rPr lang="en-US" sz="1200" dirty="0"/>
              <a:t>, MA, Education Development Center, Inc. p. 3</a:t>
            </a:r>
          </a:p>
          <a:p>
            <a:pPr algn="ctr">
              <a:buNone/>
            </a:pPr>
            <a:endParaRPr lang="en-US" sz="1463" b="1" i="1" dirty="0"/>
          </a:p>
          <a:p>
            <a:pPr>
              <a:buNone/>
            </a:pPr>
            <a:endParaRPr lang="en-US" dirty="0"/>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88711" y="5145930"/>
            <a:ext cx="1423852" cy="462080"/>
          </a:xfrm>
          <a:prstGeom prst="rect">
            <a:avLst/>
          </a:prstGeom>
        </p:spPr>
      </p:pic>
      <p:sp>
        <p:nvSpPr>
          <p:cNvPr id="8" name="Title 1"/>
          <p:cNvSpPr txBox="1">
            <a:spLocks/>
          </p:cNvSpPr>
          <p:nvPr/>
        </p:nvSpPr>
        <p:spPr>
          <a:xfrm>
            <a:off x="720154" y="442834"/>
            <a:ext cx="6515100" cy="742950"/>
          </a:xfrm>
          <a:prstGeom prst="rect">
            <a:avLst/>
          </a:prstGeom>
        </p:spPr>
        <p:txBody>
          <a:bodyPr vert="horz" lIns="68580" tIns="34290" rIns="68580" bIns="3429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rgbClr val="1CACE3">
                    <a:lumMod val="75000"/>
                  </a:srgbClr>
                </a:solidFill>
                <a:latin typeface="Arial" panose="020B0604020202020204" pitchFamily="34" charset="0"/>
                <a:cs typeface="Arial" panose="020B0604020202020204" pitchFamily="34" charset="0"/>
              </a:rPr>
              <a:t>Middle Aged Men and Suicide</a:t>
            </a:r>
          </a:p>
        </p:txBody>
      </p:sp>
    </p:spTree>
    <p:extLst>
      <p:ext uri="{BB962C8B-B14F-4D97-AF65-F5344CB8AC3E}">
        <p14:creationId xmlns:p14="http://schemas.microsoft.com/office/powerpoint/2010/main" val="18516812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0" y="914400"/>
            <a:ext cx="6229350" cy="857250"/>
          </a:xfrm>
        </p:spPr>
        <p:txBody>
          <a:bodyPr>
            <a:noAutofit/>
          </a:bodyPr>
          <a:lstStyle/>
          <a:p>
            <a:pPr algn="l"/>
            <a:r>
              <a:rPr lang="en-US" b="1" dirty="0">
                <a:solidFill>
                  <a:schemeClr val="bg1"/>
                </a:solidFill>
              </a:rPr>
              <a:t>Risk Factors for Men</a:t>
            </a:r>
          </a:p>
        </p:txBody>
      </p:sp>
      <p:sp>
        <p:nvSpPr>
          <p:cNvPr id="6" name="Content Placeholder 2"/>
          <p:cNvSpPr>
            <a:spLocks noGrp="1"/>
          </p:cNvSpPr>
          <p:nvPr>
            <p:ph idx="1"/>
          </p:nvPr>
        </p:nvSpPr>
        <p:spPr>
          <a:xfrm>
            <a:off x="1149703" y="1996614"/>
            <a:ext cx="6574604" cy="3707044"/>
          </a:xfrm>
        </p:spPr>
        <p:txBody>
          <a:bodyPr>
            <a:normAutofit/>
          </a:bodyPr>
          <a:lstStyle/>
          <a:p>
            <a:pPr>
              <a:buNone/>
            </a:pPr>
            <a:r>
              <a:rPr lang="en-US" sz="1800" b="1" i="1" dirty="0"/>
              <a:t>Risks go well beyond mental health!</a:t>
            </a:r>
          </a:p>
          <a:p>
            <a:pPr lvl="1">
              <a:buFont typeface="Wingdings" panose="05000000000000000000" pitchFamily="2" charset="2"/>
              <a:buChar char="Ø"/>
            </a:pPr>
            <a:r>
              <a:rPr lang="en-US" sz="1500" dirty="0"/>
              <a:t>Financial problems</a:t>
            </a:r>
          </a:p>
          <a:p>
            <a:pPr lvl="1">
              <a:buFont typeface="Wingdings" panose="05000000000000000000" pitchFamily="2" charset="2"/>
              <a:buChar char="Ø"/>
            </a:pPr>
            <a:r>
              <a:rPr lang="en-US" sz="1500" dirty="0"/>
              <a:t>Alcohol and other drug abuse and</a:t>
            </a:r>
            <a:br>
              <a:rPr lang="en-US" sz="1500" dirty="0"/>
            </a:br>
            <a:r>
              <a:rPr lang="en-US" sz="1500" dirty="0"/>
              <a:t>dependence</a:t>
            </a:r>
          </a:p>
          <a:p>
            <a:pPr lvl="1">
              <a:buFont typeface="Wingdings" panose="05000000000000000000" pitchFamily="2" charset="2"/>
              <a:buChar char="Ø"/>
            </a:pPr>
            <a:r>
              <a:rPr lang="en-US" sz="1500" dirty="0"/>
              <a:t>Legal problems </a:t>
            </a:r>
          </a:p>
          <a:p>
            <a:pPr lvl="1">
              <a:buFont typeface="Wingdings" panose="05000000000000000000" pitchFamily="2" charset="2"/>
              <a:buChar char="Ø"/>
            </a:pPr>
            <a:r>
              <a:rPr lang="en-US" sz="1500" dirty="0"/>
              <a:t>Life stressors, including but not limited to relationship problems, job problems, intimate partner violence</a:t>
            </a:r>
          </a:p>
          <a:p>
            <a:pPr lvl="1">
              <a:buFont typeface="Wingdings" panose="05000000000000000000" pitchFamily="2" charset="2"/>
              <a:buChar char="Ø"/>
            </a:pPr>
            <a:r>
              <a:rPr lang="en-US" sz="1500" dirty="0"/>
              <a:t>Medical and health problems </a:t>
            </a:r>
          </a:p>
          <a:p>
            <a:pPr lvl="1">
              <a:buFont typeface="Wingdings" panose="05000000000000000000" pitchFamily="2" charset="2"/>
              <a:buChar char="Ø"/>
            </a:pPr>
            <a:r>
              <a:rPr lang="en-US" sz="1500" dirty="0"/>
              <a:t>Mental health problems often undiagnosed or misdiagnosed, depression, anxiety, post-traumatic stress</a:t>
            </a:r>
          </a:p>
          <a:p>
            <a:pPr marL="0" indent="0">
              <a:buNone/>
            </a:pPr>
            <a:endParaRPr lang="en-US" dirty="0"/>
          </a:p>
          <a:p>
            <a:endParaRPr lang="en-US" dirty="0"/>
          </a:p>
          <a:p>
            <a:endParaRPr lang="en-US" sz="1500" dirty="0"/>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55590" y="5359516"/>
            <a:ext cx="1423852" cy="462080"/>
          </a:xfrm>
          <a:prstGeom prst="rect">
            <a:avLst/>
          </a:prstGeom>
        </p:spPr>
      </p:pic>
      <p:pic>
        <p:nvPicPr>
          <p:cNvPr id="8" name="Picture 2" descr="Friend in Need stock photo"/>
          <p:cNvPicPr>
            <a:picLocks noChangeAspect="1" noChangeArrowheads="1"/>
          </p:cNvPicPr>
          <p:nvPr/>
        </p:nvPicPr>
        <p:blipFill>
          <a:blip r:embed="rId4" cstate="print"/>
          <a:srcRect/>
          <a:stretch>
            <a:fillRect/>
          </a:stretch>
        </p:blipFill>
        <p:spPr bwMode="auto">
          <a:xfrm>
            <a:off x="6118730" y="1101391"/>
            <a:ext cx="2412931" cy="1790446"/>
          </a:xfrm>
          <a:prstGeom prst="rect">
            <a:avLst/>
          </a:prstGeom>
          <a:noFill/>
        </p:spPr>
      </p:pic>
      <p:sp>
        <p:nvSpPr>
          <p:cNvPr id="9" name="Title 1"/>
          <p:cNvSpPr txBox="1">
            <a:spLocks/>
          </p:cNvSpPr>
          <p:nvPr/>
        </p:nvSpPr>
        <p:spPr>
          <a:xfrm>
            <a:off x="810096" y="600075"/>
            <a:ext cx="6515100" cy="742950"/>
          </a:xfrm>
          <a:prstGeom prst="rect">
            <a:avLst/>
          </a:prstGeom>
        </p:spPr>
        <p:txBody>
          <a:bodyPr vert="horz" lIns="68580" tIns="34290" rIns="68580" bIns="3429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rgbClr val="1CACE3">
                    <a:lumMod val="75000"/>
                  </a:srgbClr>
                </a:solidFill>
                <a:latin typeface="Arial" panose="020B0604020202020204" pitchFamily="34" charset="0"/>
                <a:cs typeface="Arial" panose="020B0604020202020204" pitchFamily="34" charset="0"/>
              </a:rPr>
              <a:t>Risk Factors for Men</a:t>
            </a:r>
          </a:p>
        </p:txBody>
      </p:sp>
    </p:spTree>
    <p:extLst>
      <p:ext uri="{BB962C8B-B14F-4D97-AF65-F5344CB8AC3E}">
        <p14:creationId xmlns:p14="http://schemas.microsoft.com/office/powerpoint/2010/main" val="18549066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914400"/>
            <a:ext cx="6743700" cy="857250"/>
          </a:xfrm>
        </p:spPr>
        <p:txBody>
          <a:bodyPr>
            <a:noAutofit/>
          </a:bodyPr>
          <a:lstStyle/>
          <a:p>
            <a:pPr algn="l"/>
            <a:r>
              <a:rPr lang="en-US" b="1" dirty="0">
                <a:solidFill>
                  <a:schemeClr val="bg1"/>
                </a:solidFill>
              </a:rPr>
              <a:t>Construction is a “high risk” industry</a:t>
            </a:r>
          </a:p>
        </p:txBody>
      </p:sp>
      <p:sp>
        <p:nvSpPr>
          <p:cNvPr id="6" name="Content Placeholder 2"/>
          <p:cNvSpPr>
            <a:spLocks noGrp="1"/>
          </p:cNvSpPr>
          <p:nvPr>
            <p:ph idx="1"/>
          </p:nvPr>
        </p:nvSpPr>
        <p:spPr>
          <a:xfrm>
            <a:off x="3433495" y="1763478"/>
            <a:ext cx="5015715" cy="3945277"/>
          </a:xfrm>
        </p:spPr>
        <p:txBody>
          <a:bodyPr>
            <a:normAutofit fontScale="70000" lnSpcReduction="20000"/>
          </a:bodyPr>
          <a:lstStyle/>
          <a:p>
            <a:pPr marL="0" indent="0">
              <a:buNone/>
            </a:pPr>
            <a:r>
              <a:rPr lang="en-US" sz="2550" b="1" dirty="0"/>
              <a:t>Industry Risk Factors</a:t>
            </a:r>
          </a:p>
          <a:p>
            <a:pPr>
              <a:buFont typeface="Wingdings" panose="05000000000000000000" pitchFamily="2" charset="2"/>
              <a:buChar char="Ø"/>
            </a:pPr>
            <a:r>
              <a:rPr lang="en-US" sz="2175" dirty="0"/>
              <a:t>Access to lethal means</a:t>
            </a:r>
          </a:p>
          <a:p>
            <a:pPr>
              <a:buFont typeface="Wingdings" panose="05000000000000000000" pitchFamily="2" charset="2"/>
              <a:buChar char="Ø"/>
            </a:pPr>
            <a:r>
              <a:rPr lang="en-US" sz="2175" dirty="0"/>
              <a:t>Capability for fearlessness</a:t>
            </a:r>
          </a:p>
          <a:p>
            <a:pPr>
              <a:buFont typeface="Wingdings" panose="05000000000000000000" pitchFamily="2" charset="2"/>
              <a:buChar char="Ø"/>
            </a:pPr>
            <a:r>
              <a:rPr lang="en-US" sz="2175" dirty="0"/>
              <a:t>Exposure to physical strain or psychological trauma</a:t>
            </a:r>
          </a:p>
          <a:p>
            <a:pPr>
              <a:buFont typeface="Wingdings" panose="05000000000000000000" pitchFamily="2" charset="2"/>
              <a:buChar char="Ø"/>
            </a:pPr>
            <a:r>
              <a:rPr lang="en-US" sz="2175" dirty="0"/>
              <a:t>Culture of substance abuse</a:t>
            </a:r>
          </a:p>
          <a:p>
            <a:pPr>
              <a:buFont typeface="Wingdings" panose="05000000000000000000" pitchFamily="2" charset="2"/>
              <a:buChar char="Ø"/>
            </a:pPr>
            <a:r>
              <a:rPr lang="en-US" sz="2175" dirty="0"/>
              <a:t>Fragmented community/isolation</a:t>
            </a:r>
          </a:p>
          <a:p>
            <a:pPr>
              <a:buFont typeface="Wingdings" panose="05000000000000000000" pitchFamily="2" charset="2"/>
              <a:buChar char="Ø"/>
            </a:pPr>
            <a:r>
              <a:rPr lang="en-US" sz="2175" dirty="0"/>
              <a:t>Humiliation/shame</a:t>
            </a:r>
          </a:p>
          <a:p>
            <a:pPr>
              <a:buFont typeface="Wingdings" panose="05000000000000000000" pitchFamily="2" charset="2"/>
              <a:buChar char="Ø"/>
            </a:pPr>
            <a:r>
              <a:rPr lang="en-US" sz="2175" dirty="0"/>
              <a:t>Entrapment</a:t>
            </a:r>
          </a:p>
          <a:p>
            <a:pPr>
              <a:buFont typeface="Wingdings" panose="05000000000000000000" pitchFamily="2" charset="2"/>
              <a:buChar char="Ø"/>
            </a:pPr>
            <a:r>
              <a:rPr lang="en-US" sz="2175" dirty="0"/>
              <a:t>Workplaces involved in community suicide deaths</a:t>
            </a:r>
          </a:p>
          <a:p>
            <a:pPr>
              <a:buFont typeface="Wingdings" panose="05000000000000000000" pitchFamily="2" charset="2"/>
              <a:buChar char="Ø"/>
            </a:pPr>
            <a:r>
              <a:rPr lang="en-US" sz="2175" dirty="0"/>
              <a:t>Nature of the work</a:t>
            </a:r>
          </a:p>
          <a:p>
            <a:pPr>
              <a:buFont typeface="Wingdings" panose="05000000000000000000" pitchFamily="2" charset="2"/>
              <a:buChar char="Ø"/>
            </a:pPr>
            <a:r>
              <a:rPr lang="en-US" sz="2175" dirty="0"/>
              <a:t>Sleep disruption</a:t>
            </a:r>
            <a:endParaRPr lang="en-US" sz="2175" b="1" dirty="0"/>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77668" y="5392264"/>
            <a:ext cx="1423852" cy="462080"/>
          </a:xfrm>
          <a:prstGeom prst="rect">
            <a:avLst/>
          </a:prstGeom>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7519" y="2483585"/>
            <a:ext cx="2620160" cy="2571750"/>
          </a:xfrm>
          <a:prstGeom prst="rect">
            <a:avLst/>
          </a:prstGeom>
        </p:spPr>
      </p:pic>
      <p:sp>
        <p:nvSpPr>
          <p:cNvPr id="8" name="Title 1"/>
          <p:cNvSpPr txBox="1">
            <a:spLocks/>
          </p:cNvSpPr>
          <p:nvPr/>
        </p:nvSpPr>
        <p:spPr>
          <a:xfrm>
            <a:off x="920022" y="630576"/>
            <a:ext cx="8188502" cy="742950"/>
          </a:xfrm>
          <a:prstGeom prst="rect">
            <a:avLst/>
          </a:prstGeom>
        </p:spPr>
        <p:txBody>
          <a:bodyPr vert="horz" lIns="68580" tIns="34290" rIns="68580" bIns="3429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rgbClr val="1CACE3">
                    <a:lumMod val="75000"/>
                  </a:srgbClr>
                </a:solidFill>
                <a:latin typeface="Arial" panose="020B0604020202020204" pitchFamily="34" charset="0"/>
                <a:cs typeface="Arial" panose="020B0604020202020204" pitchFamily="34" charset="0"/>
              </a:rPr>
              <a:t>Construction is a “high risk” industry</a:t>
            </a:r>
          </a:p>
        </p:txBody>
      </p:sp>
    </p:spTree>
    <p:extLst>
      <p:ext uri="{BB962C8B-B14F-4D97-AF65-F5344CB8AC3E}">
        <p14:creationId xmlns:p14="http://schemas.microsoft.com/office/powerpoint/2010/main" val="35932632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79651" y="2113613"/>
            <a:ext cx="6249899" cy="4312918"/>
          </a:xfrm>
        </p:spPr>
        <p:txBody>
          <a:bodyPr>
            <a:normAutofit fontScale="32500" lnSpcReduction="20000"/>
          </a:bodyPr>
          <a:lstStyle/>
          <a:p>
            <a:pPr algn="ctr">
              <a:buNone/>
            </a:pPr>
            <a:r>
              <a:rPr lang="en-US" sz="5500" b="1" i="1" dirty="0"/>
              <a:t>Even when depression is identified,</a:t>
            </a:r>
            <a:br>
              <a:rPr lang="en-US" sz="5500" b="1" i="1" dirty="0"/>
            </a:br>
            <a:r>
              <a:rPr lang="en-US" sz="5500" b="1" i="1" dirty="0"/>
              <a:t>men are reluctant to ask for help. WHY?</a:t>
            </a:r>
          </a:p>
          <a:p>
            <a:endParaRPr lang="en-US" sz="4900" dirty="0"/>
          </a:p>
          <a:p>
            <a:pPr>
              <a:buFont typeface="Wingdings" panose="05000000000000000000" pitchFamily="2" charset="2"/>
              <a:buChar char="Ø"/>
            </a:pPr>
            <a:r>
              <a:rPr lang="en-US" sz="4900" dirty="0"/>
              <a:t>Masculine gender socialization and stereotypes </a:t>
            </a:r>
          </a:p>
          <a:p>
            <a:pPr>
              <a:buFont typeface="Wingdings" panose="05000000000000000000" pitchFamily="2" charset="2"/>
              <a:buChar char="Ø"/>
            </a:pPr>
            <a:r>
              <a:rPr lang="en-US" sz="4900" dirty="0"/>
              <a:t>Perceived social stigma</a:t>
            </a:r>
          </a:p>
          <a:p>
            <a:pPr>
              <a:buFont typeface="Wingdings" panose="05000000000000000000" pitchFamily="2" charset="2"/>
              <a:buChar char="Ø"/>
            </a:pPr>
            <a:r>
              <a:rPr lang="en-US" sz="4900" dirty="0"/>
              <a:t>Threat of being negatively labeled when seeking services</a:t>
            </a:r>
          </a:p>
          <a:p>
            <a:pPr>
              <a:buFont typeface="Wingdings" panose="05000000000000000000" pitchFamily="2" charset="2"/>
              <a:buChar char="Ø"/>
            </a:pPr>
            <a:r>
              <a:rPr lang="en-US" sz="4900" dirty="0"/>
              <a:t>Co-occurring disorders such as alcohol abuse</a:t>
            </a:r>
          </a:p>
          <a:p>
            <a:pPr>
              <a:buFont typeface="Wingdings" panose="05000000000000000000" pitchFamily="2" charset="2"/>
              <a:buChar char="Ø"/>
            </a:pPr>
            <a:r>
              <a:rPr lang="en-US" sz="4900" dirty="0"/>
              <a:t>Rigidity in sense of self and coping</a:t>
            </a:r>
          </a:p>
          <a:p>
            <a:pPr>
              <a:buFont typeface="Wingdings" panose="05000000000000000000" pitchFamily="2" charset="2"/>
              <a:buChar char="Ø"/>
            </a:pPr>
            <a:r>
              <a:rPr lang="en-US" sz="4900" dirty="0"/>
              <a:t>Lack of knowledge about resources</a:t>
            </a:r>
          </a:p>
          <a:p>
            <a:pPr marL="0" indent="0">
              <a:buNone/>
            </a:pPr>
            <a:endParaRPr lang="en-US" sz="2625" i="1" dirty="0"/>
          </a:p>
          <a:p>
            <a:pPr marL="0" indent="0">
              <a:buNone/>
            </a:pPr>
            <a:endParaRPr lang="en-US" sz="2625" i="1" dirty="0" smtClean="0"/>
          </a:p>
          <a:p>
            <a:pPr marL="0" indent="0">
              <a:buNone/>
            </a:pPr>
            <a:endParaRPr lang="en-US" sz="2625" i="1" dirty="0" smtClean="0"/>
          </a:p>
          <a:p>
            <a:pPr marL="0" indent="0">
              <a:buNone/>
            </a:pPr>
            <a:endParaRPr lang="en-US" sz="2625" i="1" dirty="0"/>
          </a:p>
          <a:p>
            <a:pPr marL="0" indent="0">
              <a:buNone/>
            </a:pPr>
            <a:r>
              <a:rPr lang="en-US" sz="2625" i="1" dirty="0" smtClean="0"/>
              <a:t>(</a:t>
            </a:r>
            <a:r>
              <a:rPr lang="en-US" sz="2625" i="1" dirty="0"/>
              <a:t>Davies &amp; </a:t>
            </a:r>
            <a:r>
              <a:rPr lang="en-US" sz="2625" i="1" dirty="0" err="1"/>
              <a:t>Waldon</a:t>
            </a:r>
            <a:r>
              <a:rPr lang="en-US" sz="2625" i="1" dirty="0"/>
              <a:t>, 2003)</a:t>
            </a:r>
            <a:endParaRPr lang="en-US" b="1" dirty="0"/>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98365" y="5964451"/>
            <a:ext cx="1423852" cy="462080"/>
          </a:xfrm>
          <a:prstGeom prst="rect">
            <a:avLst/>
          </a:prstGeom>
        </p:spPr>
      </p:pic>
      <p:sp>
        <p:nvSpPr>
          <p:cNvPr id="8" name="Title 1"/>
          <p:cNvSpPr txBox="1">
            <a:spLocks/>
          </p:cNvSpPr>
          <p:nvPr/>
        </p:nvSpPr>
        <p:spPr>
          <a:xfrm>
            <a:off x="825085" y="707661"/>
            <a:ext cx="8188502" cy="1056312"/>
          </a:xfrm>
          <a:prstGeom prst="rect">
            <a:avLst/>
          </a:prstGeom>
        </p:spPr>
        <p:txBody>
          <a:bodyPr vert="horz" lIns="68580" tIns="34290" rIns="68580" bIns="34290" rtlCol="0" anchor="t">
            <a:normAutofit fontScale="92500" lnSpcReduction="10000"/>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rgbClr val="1CACE3">
                    <a:lumMod val="75000"/>
                  </a:srgbClr>
                </a:solidFill>
                <a:latin typeface="Arial" panose="020B0604020202020204" pitchFamily="34" charset="0"/>
                <a:cs typeface="Arial" panose="020B0604020202020204" pitchFamily="34" charset="0"/>
              </a:rPr>
              <a:t>Working-Aged Men and Depression –</a:t>
            </a:r>
            <a:br>
              <a:rPr lang="en-US" dirty="0">
                <a:solidFill>
                  <a:srgbClr val="1CACE3">
                    <a:lumMod val="75000"/>
                  </a:srgbClr>
                </a:solidFill>
                <a:latin typeface="Arial" panose="020B0604020202020204" pitchFamily="34" charset="0"/>
                <a:cs typeface="Arial" panose="020B0604020202020204" pitchFamily="34" charset="0"/>
              </a:rPr>
            </a:br>
            <a:r>
              <a:rPr lang="en-US" dirty="0">
                <a:solidFill>
                  <a:srgbClr val="1CACE3">
                    <a:lumMod val="75000"/>
                  </a:srgbClr>
                </a:solidFill>
                <a:latin typeface="Arial" panose="020B0604020202020204" pitchFamily="34" charset="0"/>
                <a:cs typeface="Arial" panose="020B0604020202020204" pitchFamily="34" charset="0"/>
              </a:rPr>
              <a:t>Focus of Current Project</a:t>
            </a:r>
          </a:p>
        </p:txBody>
      </p:sp>
    </p:spTree>
    <p:extLst>
      <p:ext uri="{BB962C8B-B14F-4D97-AF65-F5344CB8AC3E}">
        <p14:creationId xmlns:p14="http://schemas.microsoft.com/office/powerpoint/2010/main" val="3020139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914400"/>
            <a:ext cx="6743700" cy="857250"/>
          </a:xfrm>
        </p:spPr>
        <p:txBody>
          <a:bodyPr>
            <a:noAutofit/>
          </a:bodyPr>
          <a:lstStyle/>
          <a:p>
            <a:pPr algn="l"/>
            <a:r>
              <a:rPr lang="en-US" b="1" dirty="0">
                <a:solidFill>
                  <a:schemeClr val="bg1"/>
                </a:solidFill>
              </a:rPr>
              <a:t>Protective Factors</a:t>
            </a:r>
          </a:p>
        </p:txBody>
      </p:sp>
      <p:sp>
        <p:nvSpPr>
          <p:cNvPr id="8" name="Content Placeholder 2"/>
          <p:cNvSpPr>
            <a:spLocks noGrp="1"/>
          </p:cNvSpPr>
          <p:nvPr>
            <p:ph idx="1"/>
          </p:nvPr>
        </p:nvSpPr>
        <p:spPr>
          <a:xfrm>
            <a:off x="1579652" y="2114550"/>
            <a:ext cx="6511248" cy="3429000"/>
          </a:xfrm>
        </p:spPr>
        <p:txBody>
          <a:bodyPr>
            <a:normAutofit/>
          </a:bodyPr>
          <a:lstStyle/>
          <a:p>
            <a:pPr marL="0" indent="0">
              <a:buNone/>
            </a:pPr>
            <a:r>
              <a:rPr lang="en-US" sz="2000" dirty="0"/>
              <a:t>Several factors are beneficial in improving and supporting mental health and well-being and decreasing the risk of suicide:</a:t>
            </a:r>
          </a:p>
          <a:p>
            <a:pPr lvl="1">
              <a:spcBef>
                <a:spcPts val="3000"/>
              </a:spcBef>
              <a:spcAft>
                <a:spcPts val="1200"/>
              </a:spcAft>
              <a:buFont typeface="Wingdings" panose="05000000000000000000" pitchFamily="2" charset="2"/>
              <a:buChar char="Ø"/>
            </a:pPr>
            <a:r>
              <a:rPr lang="en-US" dirty="0"/>
              <a:t>Social relationships</a:t>
            </a:r>
          </a:p>
          <a:p>
            <a:pPr lvl="1">
              <a:buFont typeface="Wingdings" panose="05000000000000000000" pitchFamily="2" charset="2"/>
              <a:buChar char="Ø"/>
            </a:pPr>
            <a:r>
              <a:rPr lang="en-US" dirty="0"/>
              <a:t>Social integration</a:t>
            </a:r>
          </a:p>
          <a:p>
            <a:endParaRPr lang="en-US" dirty="0"/>
          </a:p>
          <a:p>
            <a:endParaRPr lang="en-US" dirty="0"/>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68220" y="6063617"/>
            <a:ext cx="1423852" cy="462080"/>
          </a:xfrm>
          <a:prstGeom prst="rect">
            <a:avLst/>
          </a:prstGeom>
        </p:spPr>
      </p:pic>
      <p:pic>
        <p:nvPicPr>
          <p:cNvPr id="9" name="Picture 2" descr="Senior friends stock photo"/>
          <p:cNvPicPr>
            <a:picLocks noChangeAspect="1" noChangeArrowheads="1"/>
          </p:cNvPicPr>
          <p:nvPr/>
        </p:nvPicPr>
        <p:blipFill>
          <a:blip r:embed="rId4" cstate="print"/>
          <a:srcRect/>
          <a:stretch>
            <a:fillRect/>
          </a:stretch>
        </p:blipFill>
        <p:spPr bwMode="auto">
          <a:xfrm>
            <a:off x="4957231" y="3797946"/>
            <a:ext cx="2281421" cy="1514475"/>
          </a:xfrm>
          <a:prstGeom prst="rect">
            <a:avLst/>
          </a:prstGeom>
          <a:noFill/>
        </p:spPr>
      </p:pic>
      <p:pic>
        <p:nvPicPr>
          <p:cNvPr id="10" name="Picture 4" descr="Friends on a Rooftop stock photo"/>
          <p:cNvPicPr>
            <a:picLocks noChangeAspect="1" noChangeArrowheads="1"/>
          </p:cNvPicPr>
          <p:nvPr/>
        </p:nvPicPr>
        <p:blipFill>
          <a:blip r:embed="rId5" cstate="print"/>
          <a:srcRect/>
          <a:stretch>
            <a:fillRect/>
          </a:stretch>
        </p:blipFill>
        <p:spPr bwMode="auto">
          <a:xfrm>
            <a:off x="2171651" y="4815622"/>
            <a:ext cx="2000250" cy="1327826"/>
          </a:xfrm>
          <a:prstGeom prst="rect">
            <a:avLst/>
          </a:prstGeom>
          <a:noFill/>
        </p:spPr>
      </p:pic>
      <p:sp>
        <p:nvSpPr>
          <p:cNvPr id="11" name="Title 1"/>
          <p:cNvSpPr txBox="1">
            <a:spLocks/>
          </p:cNvSpPr>
          <p:nvPr/>
        </p:nvSpPr>
        <p:spPr>
          <a:xfrm>
            <a:off x="795105" y="771702"/>
            <a:ext cx="8188502" cy="742950"/>
          </a:xfrm>
          <a:prstGeom prst="rect">
            <a:avLst/>
          </a:prstGeom>
        </p:spPr>
        <p:txBody>
          <a:bodyPr vert="horz" lIns="68580" tIns="34290" rIns="68580" bIns="3429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rgbClr val="1CACE3">
                    <a:lumMod val="75000"/>
                  </a:srgbClr>
                </a:solidFill>
                <a:latin typeface="Arial" panose="020B0604020202020204" pitchFamily="34" charset="0"/>
                <a:cs typeface="Arial" panose="020B0604020202020204" pitchFamily="34" charset="0"/>
              </a:rPr>
              <a:t>Protective Factors</a:t>
            </a:r>
          </a:p>
        </p:txBody>
      </p:sp>
    </p:spTree>
    <p:extLst>
      <p:ext uri="{BB962C8B-B14F-4D97-AF65-F5344CB8AC3E}">
        <p14:creationId xmlns:p14="http://schemas.microsoft.com/office/powerpoint/2010/main" val="20474415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a:t>
            </a:r>
            <a:endParaRPr lang="en-US" dirty="0"/>
          </a:p>
        </p:txBody>
      </p:sp>
      <p:sp>
        <p:nvSpPr>
          <p:cNvPr id="3" name="Text Placeholder 2"/>
          <p:cNvSpPr>
            <a:spLocks noGrp="1"/>
          </p:cNvSpPr>
          <p:nvPr>
            <p:ph type="body" idx="1"/>
          </p:nvPr>
        </p:nvSpPr>
        <p:spPr>
          <a:xfrm>
            <a:off x="1941910" y="3504847"/>
            <a:ext cx="6686549" cy="1324797"/>
          </a:xfrm>
        </p:spPr>
        <p:txBody>
          <a:bodyPr>
            <a:normAutofit/>
          </a:bodyPr>
          <a:lstStyle/>
          <a:p>
            <a:r>
              <a:rPr lang="en-US" dirty="0" smtClean="0"/>
              <a:t>Jennifer Murphy</a:t>
            </a:r>
          </a:p>
          <a:p>
            <a:r>
              <a:rPr lang="en-US" dirty="0" err="1" smtClean="0"/>
              <a:t>Pleune</a:t>
            </a:r>
            <a:r>
              <a:rPr lang="en-US" dirty="0" smtClean="0"/>
              <a:t> Service Company</a:t>
            </a:r>
          </a:p>
          <a:p>
            <a:r>
              <a:rPr lang="en-US" dirty="0" smtClean="0"/>
              <a:t>CFMA Western Michigan Chapter</a:t>
            </a:r>
            <a:endParaRPr lang="en-US" dirty="0"/>
          </a:p>
        </p:txBody>
      </p:sp>
    </p:spTree>
    <p:extLst>
      <p:ext uri="{BB962C8B-B14F-4D97-AF65-F5344CB8AC3E}">
        <p14:creationId xmlns:p14="http://schemas.microsoft.com/office/powerpoint/2010/main" val="30391173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t="-2000" b="-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41346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descr="Michigan- vector vector art illustration"/>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910630" y="2187428"/>
            <a:ext cx="4557136" cy="403214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jjacobson\AppData\Local\Microsoft\Windows\Temporary Internet Files\Content.Outlook\ZIYTUDJA\Mahogany_LOGO 2.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240042" y="4980691"/>
            <a:ext cx="1669256" cy="71406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jjacobson\AppData\Local\Microsoft\Windows\Temporary Internet Files\Content.Outlook\ZIYTUDJA\Mantherapy.org_300x250_DuctTape.jp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101160" y="3255341"/>
            <a:ext cx="2732220" cy="2031190"/>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2"/>
          <p:cNvSpPr txBox="1">
            <a:spLocks/>
          </p:cNvSpPr>
          <p:nvPr/>
        </p:nvSpPr>
        <p:spPr>
          <a:xfrm>
            <a:off x="1607803" y="2187428"/>
            <a:ext cx="6418385" cy="4379362"/>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57175" lvl="1" indent="0">
              <a:buFont typeface="Arial" panose="020B0604020202020204" pitchFamily="34" charset="0"/>
              <a:buNone/>
              <a:defRPr/>
            </a:pPr>
            <a:r>
              <a:rPr lang="en-US" sz="2400" dirty="0">
                <a:solidFill>
                  <a:prstClr val="black"/>
                </a:solidFill>
                <a:latin typeface="Calibri"/>
              </a:rPr>
              <a:t>Comprehensive online screening and referral intervention, integrating two existing, and promising, online programs</a:t>
            </a:r>
          </a:p>
          <a:p>
            <a:pPr marL="257175" lvl="1" indent="0">
              <a:buFont typeface="Arial" panose="020B0604020202020204" pitchFamily="34" charset="0"/>
              <a:buNone/>
              <a:defRPr/>
            </a:pPr>
            <a:endParaRPr lang="en-US" sz="2100" b="1" dirty="0">
              <a:solidFill>
                <a:srgbClr val="FF0000"/>
              </a:solidFill>
              <a:latin typeface="Calibri"/>
            </a:endParaRPr>
          </a:p>
          <a:p>
            <a:pPr marL="600075" lvl="1" indent="-342900">
              <a:buFont typeface="Wingdings" panose="05000000000000000000" pitchFamily="2" charset="2"/>
              <a:buChar char="ü"/>
              <a:defRPr/>
            </a:pPr>
            <a:r>
              <a:rPr lang="en-US" sz="2100" b="1" dirty="0">
                <a:ln w="0"/>
                <a:solidFill>
                  <a:srgbClr val="C00000"/>
                </a:solidFill>
                <a:effectLst>
                  <a:outerShdw blurRad="50800" dist="38100" dir="5400000" algn="t" rotWithShape="0">
                    <a:prstClr val="black">
                      <a:alpha val="40000"/>
                    </a:prstClr>
                  </a:outerShdw>
                </a:effectLst>
                <a:latin typeface="Calibri"/>
              </a:rPr>
              <a:t>Screening for Mental Health</a:t>
            </a:r>
          </a:p>
          <a:p>
            <a:pPr marL="600075" lvl="1" indent="-342900">
              <a:buFont typeface="Wingdings" panose="05000000000000000000" pitchFamily="2" charset="2"/>
              <a:buChar char="ü"/>
              <a:defRPr/>
            </a:pPr>
            <a:endParaRPr lang="en-US" sz="2100" dirty="0">
              <a:solidFill>
                <a:prstClr val="black"/>
              </a:solidFill>
              <a:latin typeface="Calibri"/>
            </a:endParaRPr>
          </a:p>
          <a:p>
            <a:pPr marL="600075" lvl="1" indent="-342900">
              <a:buFont typeface="Wingdings" panose="05000000000000000000" pitchFamily="2" charset="2"/>
              <a:buChar char="ü"/>
              <a:defRPr/>
            </a:pPr>
            <a:r>
              <a:rPr lang="en-US" sz="2100" b="1" dirty="0" smtClean="0">
                <a:solidFill>
                  <a:srgbClr val="C00000"/>
                </a:solidFill>
                <a:effectLst>
                  <a:outerShdw blurRad="50800" dist="38100" dir="5400000" algn="t" rotWithShape="0">
                    <a:prstClr val="black">
                      <a:alpha val="40000"/>
                    </a:prstClr>
                  </a:outerShdw>
                </a:effectLst>
                <a:latin typeface="Calibri"/>
              </a:rPr>
              <a:t>Man </a:t>
            </a:r>
            <a:r>
              <a:rPr lang="en-US" sz="2100" b="1" dirty="0">
                <a:solidFill>
                  <a:srgbClr val="C00000"/>
                </a:solidFill>
                <a:effectLst>
                  <a:outerShdw blurRad="50800" dist="38100" dir="5400000" algn="t" rotWithShape="0">
                    <a:prstClr val="black">
                      <a:alpha val="40000"/>
                    </a:prstClr>
                  </a:outerShdw>
                </a:effectLst>
                <a:latin typeface="Calibri"/>
              </a:rPr>
              <a:t>Therapy</a:t>
            </a:r>
          </a:p>
          <a:p>
            <a:pPr>
              <a:defRPr/>
            </a:pPr>
            <a:endParaRPr lang="en-US" sz="2400" dirty="0">
              <a:solidFill>
                <a:prstClr val="black"/>
              </a:solidFill>
              <a:latin typeface="Calibri"/>
            </a:endParaRPr>
          </a:p>
          <a:p>
            <a:pPr>
              <a:defRPr/>
            </a:pPr>
            <a:endParaRPr lang="en-US" sz="2400" dirty="0">
              <a:solidFill>
                <a:prstClr val="black"/>
              </a:solidFill>
              <a:latin typeface="Calibri"/>
            </a:endParaRPr>
          </a:p>
        </p:txBody>
      </p:sp>
      <p:pic>
        <p:nvPicPr>
          <p:cNvPr id="12" name="Picture 1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09528" y="6238212"/>
            <a:ext cx="1423852" cy="462080"/>
          </a:xfrm>
          <a:prstGeom prst="rect">
            <a:avLst/>
          </a:prstGeom>
        </p:spPr>
      </p:pic>
      <p:sp>
        <p:nvSpPr>
          <p:cNvPr id="14" name="Title 1"/>
          <p:cNvSpPr txBox="1">
            <a:spLocks/>
          </p:cNvSpPr>
          <p:nvPr/>
        </p:nvSpPr>
        <p:spPr>
          <a:xfrm>
            <a:off x="795105" y="771701"/>
            <a:ext cx="8188502" cy="1271957"/>
          </a:xfrm>
          <a:prstGeom prst="rect">
            <a:avLst/>
          </a:prstGeom>
        </p:spPr>
        <p:txBody>
          <a:bodyPr vert="horz" lIns="68580" tIns="34290" rIns="68580" bIns="3429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srgbClr val="1CACE3">
                    <a:lumMod val="75000"/>
                  </a:srgbClr>
                </a:solidFill>
                <a:latin typeface="Arial" panose="020B0604020202020204" pitchFamily="34" charset="0"/>
                <a:cs typeface="Arial" panose="020B0604020202020204" pitchFamily="34" charset="0"/>
              </a:rPr>
              <a:t>Response to the Problem –</a:t>
            </a:r>
            <a:br>
              <a:rPr lang="en-US" dirty="0" smtClean="0">
                <a:solidFill>
                  <a:srgbClr val="1CACE3">
                    <a:lumMod val="75000"/>
                  </a:srgbClr>
                </a:solidFill>
                <a:latin typeface="Arial" panose="020B0604020202020204" pitchFamily="34" charset="0"/>
                <a:cs typeface="Arial" panose="020B0604020202020204" pitchFamily="34" charset="0"/>
              </a:rPr>
            </a:br>
            <a:r>
              <a:rPr lang="en-US" i="1" dirty="0" smtClean="0">
                <a:solidFill>
                  <a:srgbClr val="1CACE3">
                    <a:lumMod val="75000"/>
                  </a:srgbClr>
                </a:solidFill>
                <a:latin typeface="Arial" panose="020B0604020202020204" pitchFamily="34" charset="0"/>
                <a:cs typeface="Arial" panose="020B0604020202020204" pitchFamily="34" charset="0"/>
              </a:rPr>
              <a:t>Healthy Men Michigan</a:t>
            </a:r>
            <a:endParaRPr lang="en-US" i="1" dirty="0">
              <a:solidFill>
                <a:srgbClr val="1CACE3">
                  <a:lumMod val="7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17044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485900" y="2057401"/>
            <a:ext cx="6172200" cy="3394472"/>
          </a:xfrm>
        </p:spPr>
        <p:txBody>
          <a:bodyPr/>
          <a:lstStyle/>
          <a:p>
            <a:endParaRPr lang="en-US" dirty="0"/>
          </a:p>
          <a:p>
            <a:endParaRPr lang="en-US" dirty="0"/>
          </a:p>
        </p:txBody>
      </p:sp>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88520" y="3520842"/>
            <a:ext cx="3242534" cy="858823"/>
          </a:xfrm>
          <a:prstGeom prst="rect">
            <a:avLst/>
          </a:prstGeom>
        </p:spPr>
      </p:pic>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96833" y="2372622"/>
            <a:ext cx="3234221" cy="848037"/>
          </a:xfrm>
          <a:prstGeom prst="rect">
            <a:avLst/>
          </a:prstGeom>
        </p:spPr>
      </p:pic>
      <p:pic>
        <p:nvPicPr>
          <p:cNvPr id="12" name="Pictur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96833" y="4707116"/>
            <a:ext cx="3234221" cy="854989"/>
          </a:xfrm>
          <a:prstGeom prst="rect">
            <a:avLst/>
          </a:prstGeom>
        </p:spPr>
      </p:pic>
      <p:sp>
        <p:nvSpPr>
          <p:cNvPr id="13" name="Content Placeholder 2"/>
          <p:cNvSpPr txBox="1">
            <a:spLocks/>
          </p:cNvSpPr>
          <p:nvPr/>
        </p:nvSpPr>
        <p:spPr>
          <a:xfrm>
            <a:off x="1333321" y="1978270"/>
            <a:ext cx="6667679" cy="3565397"/>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en-US" sz="1800" b="1" dirty="0">
                <a:solidFill>
                  <a:prstClr val="black"/>
                </a:solidFill>
                <a:latin typeface="Calibri"/>
              </a:rPr>
              <a:t>National Depression Screening Day</a:t>
            </a:r>
          </a:p>
          <a:p>
            <a:pPr>
              <a:defRPr/>
            </a:pPr>
            <a:endParaRPr lang="en-US" sz="2400" dirty="0">
              <a:solidFill>
                <a:prstClr val="black"/>
              </a:solidFill>
              <a:latin typeface="Calibri"/>
            </a:endParaRPr>
          </a:p>
          <a:p>
            <a:pPr>
              <a:defRPr/>
            </a:pPr>
            <a:endParaRPr lang="en-US" sz="2250" dirty="0">
              <a:solidFill>
                <a:prstClr val="black"/>
              </a:solidFill>
              <a:latin typeface="Calibri"/>
            </a:endParaRPr>
          </a:p>
          <a:p>
            <a:pPr>
              <a:defRPr/>
            </a:pPr>
            <a:r>
              <a:rPr lang="en-US" sz="1800" b="1" dirty="0">
                <a:solidFill>
                  <a:prstClr val="black"/>
                </a:solidFill>
                <a:latin typeface="Calibri"/>
              </a:rPr>
              <a:t>National Alcohol Screening Day</a:t>
            </a:r>
          </a:p>
          <a:p>
            <a:pPr>
              <a:defRPr/>
            </a:pPr>
            <a:endParaRPr lang="en-US" sz="1350" b="1" dirty="0">
              <a:solidFill>
                <a:prstClr val="black"/>
              </a:solidFill>
              <a:latin typeface="Calibri"/>
            </a:endParaRPr>
          </a:p>
          <a:p>
            <a:pPr>
              <a:defRPr/>
            </a:pPr>
            <a:endParaRPr lang="en-US" sz="1013" dirty="0">
              <a:solidFill>
                <a:prstClr val="black"/>
              </a:solidFill>
              <a:latin typeface="Calibri"/>
            </a:endParaRPr>
          </a:p>
          <a:p>
            <a:pPr>
              <a:defRPr/>
            </a:pPr>
            <a:endParaRPr lang="en-US" sz="2400" dirty="0">
              <a:solidFill>
                <a:prstClr val="black"/>
              </a:solidFill>
              <a:latin typeface="Calibri"/>
            </a:endParaRPr>
          </a:p>
          <a:p>
            <a:pPr>
              <a:defRPr/>
            </a:pPr>
            <a:r>
              <a:rPr lang="en-US" sz="1800" b="1" dirty="0">
                <a:solidFill>
                  <a:prstClr val="black"/>
                </a:solidFill>
                <a:latin typeface="Calibri"/>
              </a:rPr>
              <a:t>National Eating Disorders Awareness Week</a:t>
            </a:r>
          </a:p>
        </p:txBody>
      </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206736" y="6103300"/>
            <a:ext cx="1423852" cy="462080"/>
          </a:xfrm>
          <a:prstGeom prst="rect">
            <a:avLst/>
          </a:prstGeom>
        </p:spPr>
      </p:pic>
      <p:sp>
        <p:nvSpPr>
          <p:cNvPr id="15" name="Title 1"/>
          <p:cNvSpPr txBox="1">
            <a:spLocks/>
          </p:cNvSpPr>
          <p:nvPr/>
        </p:nvSpPr>
        <p:spPr>
          <a:xfrm>
            <a:off x="795105" y="771702"/>
            <a:ext cx="8188502" cy="742950"/>
          </a:xfrm>
          <a:prstGeom prst="rect">
            <a:avLst/>
          </a:prstGeom>
        </p:spPr>
        <p:txBody>
          <a:bodyPr vert="horz" lIns="68580" tIns="34290" rIns="68580" bIns="3429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srgbClr val="1CACE3">
                    <a:lumMod val="75000"/>
                  </a:srgbClr>
                </a:solidFill>
                <a:latin typeface="Arial" panose="020B0604020202020204" pitchFamily="34" charset="0"/>
                <a:cs typeface="Arial" panose="020B0604020202020204" pitchFamily="34" charset="0"/>
              </a:rPr>
              <a:t>Screening for Health, Inc. (SMH)</a:t>
            </a:r>
            <a:endParaRPr lang="en-US" dirty="0">
              <a:solidFill>
                <a:srgbClr val="1CACE3">
                  <a:lumMod val="7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71142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1590" y="953965"/>
            <a:ext cx="5429250" cy="457200"/>
          </a:xfrm>
        </p:spPr>
        <p:txBody>
          <a:bodyPr>
            <a:noAutofit/>
          </a:bodyPr>
          <a:lstStyle/>
          <a:p>
            <a:pPr algn="l"/>
            <a:r>
              <a:rPr lang="en-US" sz="3600" b="1" dirty="0">
                <a:solidFill>
                  <a:schemeClr val="bg1"/>
                </a:solidFill>
              </a:rPr>
              <a:t>Man Therapy</a:t>
            </a:r>
          </a:p>
        </p:txBody>
      </p:sp>
      <p:pic>
        <p:nvPicPr>
          <p:cNvPr id="8" name="Picture Placeholder 4" descr="Man Therapy - Google Chrome">
            <a:hlinkClick r:id="rId3"/>
          </p:cNvPr>
          <p:cNvPicPr>
            <a:picLocks noGrp="1" noChangeAspect="1"/>
          </p:cNvPicPr>
          <p:nvPr>
            <p:ph idx="1"/>
          </p:nvPr>
        </p:nvPicPr>
        <p:blipFill rotWithShape="1">
          <a:blip r:embed="rId4" cstate="screen">
            <a:extLst>
              <a:ext uri="{28A0092B-C50C-407E-A947-70E740481C1C}">
                <a14:useLocalDpi xmlns:a14="http://schemas.microsoft.com/office/drawing/2010/main"/>
              </a:ext>
            </a:extLst>
          </a:blip>
          <a:srcRect/>
          <a:stretch/>
        </p:blipFill>
        <p:spPr>
          <a:xfrm>
            <a:off x="1039608" y="1696915"/>
            <a:ext cx="7663558" cy="4233590"/>
          </a:xfrm>
          <a:prstGeom prst="rect">
            <a:avLst/>
          </a:prstGeom>
        </p:spPr>
      </p:pic>
      <p:sp>
        <p:nvSpPr>
          <p:cNvPr id="9" name="Subtitle 2"/>
          <p:cNvSpPr txBox="1">
            <a:spLocks/>
          </p:cNvSpPr>
          <p:nvPr/>
        </p:nvSpPr>
        <p:spPr>
          <a:xfrm>
            <a:off x="2685002" y="6279511"/>
            <a:ext cx="3829050" cy="479180"/>
          </a:xfrm>
          <a:prstGeom prst="rect">
            <a:avLst/>
          </a:prstGeom>
        </p:spPr>
        <p:txBody>
          <a:bodyPr vert="horz" lIns="51435" tIns="25718" rIns="51435" bIns="25718" rtlCol="0">
            <a:noAutofit/>
          </a:bodyPr>
          <a:lstStyle/>
          <a:p>
            <a:pPr marL="192881" indent="-192881" algn="ctr" defTabSz="257175">
              <a:spcBef>
                <a:spcPct val="20000"/>
              </a:spcBef>
              <a:defRPr/>
            </a:pPr>
            <a:r>
              <a:rPr lang="en-US" sz="2100" dirty="0">
                <a:solidFill>
                  <a:prstClr val="black"/>
                </a:solidFill>
                <a:latin typeface="Calibri"/>
              </a:rPr>
              <a:t>Therapy. The Way A Man Does It</a:t>
            </a:r>
          </a:p>
        </p:txBody>
      </p:sp>
      <p:sp>
        <p:nvSpPr>
          <p:cNvPr id="6" name="Title 1"/>
          <p:cNvSpPr txBox="1">
            <a:spLocks/>
          </p:cNvSpPr>
          <p:nvPr/>
        </p:nvSpPr>
        <p:spPr>
          <a:xfrm>
            <a:off x="795105" y="771702"/>
            <a:ext cx="8188502" cy="742950"/>
          </a:xfrm>
          <a:prstGeom prst="rect">
            <a:avLst/>
          </a:prstGeom>
        </p:spPr>
        <p:txBody>
          <a:bodyPr vert="horz" lIns="68580" tIns="34290" rIns="68580" bIns="3429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srgbClr val="1CACE3">
                    <a:lumMod val="75000"/>
                  </a:srgbClr>
                </a:solidFill>
                <a:latin typeface="Arial" panose="020B0604020202020204" pitchFamily="34" charset="0"/>
                <a:cs typeface="Arial" panose="020B0604020202020204" pitchFamily="34" charset="0"/>
              </a:rPr>
              <a:t>Man Therapy</a:t>
            </a:r>
            <a:endParaRPr lang="en-US" dirty="0">
              <a:solidFill>
                <a:srgbClr val="1CACE3">
                  <a:lumMod val="7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95641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Grp="1" noChangeAspect="1" noChangeArrowheads="1"/>
          </p:cNvPicPr>
          <p:nvPr>
            <p:ph idx="1"/>
          </p:nvPr>
        </p:nvPicPr>
        <p:blipFill rotWithShape="1">
          <a:blip r:embed="rId3" cstate="screen">
            <a:extLst>
              <a:ext uri="{28A0092B-C50C-407E-A947-70E740481C1C}">
                <a14:useLocalDpi xmlns:a14="http://schemas.microsoft.com/office/drawing/2010/main"/>
              </a:ext>
            </a:extLst>
          </a:blip>
          <a:srcRect/>
          <a:stretch/>
        </p:blipFill>
        <p:spPr bwMode="auto">
          <a:xfrm>
            <a:off x="1714500" y="1592491"/>
            <a:ext cx="5657850" cy="2280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descr="MTBA-HippiesManTherapy.jpe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32059" y="3866433"/>
            <a:ext cx="3353423" cy="1742694"/>
          </a:xfrm>
          <a:prstGeom prst="rect">
            <a:avLst/>
          </a:prstGeom>
          <a:ln w="25400">
            <a:solidFill>
              <a:srgbClr val="000090"/>
            </a:solidFill>
          </a:ln>
        </p:spPr>
      </p:pic>
      <p:pic>
        <p:nvPicPr>
          <p:cNvPr id="12" name="Picture 11" descr="PioneerValley-BusAd03.JP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885483" y="3872896"/>
            <a:ext cx="2720095" cy="1736231"/>
          </a:xfrm>
          <a:prstGeom prst="rect">
            <a:avLst/>
          </a:prstGeom>
          <a:ln w="25400">
            <a:solidFill>
              <a:srgbClr val="000090"/>
            </a:solidFill>
          </a:ln>
        </p:spPr>
      </p:pic>
      <p:sp>
        <p:nvSpPr>
          <p:cNvPr id="7" name="Title 1"/>
          <p:cNvSpPr txBox="1">
            <a:spLocks/>
          </p:cNvSpPr>
          <p:nvPr/>
        </p:nvSpPr>
        <p:spPr>
          <a:xfrm>
            <a:off x="795105" y="771702"/>
            <a:ext cx="8188502" cy="742950"/>
          </a:xfrm>
          <a:prstGeom prst="rect">
            <a:avLst/>
          </a:prstGeom>
        </p:spPr>
        <p:txBody>
          <a:bodyPr vert="horz" lIns="68580" tIns="34290" rIns="68580" bIns="3429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srgbClr val="1CACE3">
                    <a:lumMod val="75000"/>
                  </a:srgbClr>
                </a:solidFill>
                <a:latin typeface="Arial" panose="020B0604020202020204" pitchFamily="34" charset="0"/>
                <a:cs typeface="Arial" panose="020B0604020202020204" pitchFamily="34" charset="0"/>
              </a:rPr>
              <a:t>MassMen.org</a:t>
            </a:r>
            <a:endParaRPr lang="en-US" dirty="0">
              <a:solidFill>
                <a:srgbClr val="1CACE3">
                  <a:lumMod val="7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80465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3" cstate="screen">
            <a:extLst>
              <a:ext uri="{28A0092B-C50C-407E-A947-70E740481C1C}">
                <a14:useLocalDpi xmlns:a14="http://schemas.microsoft.com/office/drawing/2010/main"/>
              </a:ext>
            </a:extLst>
          </a:blip>
          <a:srcRect/>
          <a:stretch/>
        </p:blipFill>
        <p:spPr bwMode="auto">
          <a:xfrm>
            <a:off x="1143000" y="857250"/>
            <a:ext cx="6858000" cy="5143500"/>
          </a:xfrm>
          <a:prstGeom prst="rect">
            <a:avLst/>
          </a:prstGeom>
          <a:ln>
            <a:noFill/>
          </a:ln>
          <a:extLst>
            <a:ext uri="{53640926-AAD7-44D8-BBD7-CCE9431645EC}">
              <a14:shadowObscured xmlns:a14="http://schemas.microsoft.com/office/drawing/2010/main"/>
            </a:ext>
          </a:extLst>
        </p:spPr>
      </p:pic>
      <p:sp>
        <p:nvSpPr>
          <p:cNvPr id="4" name="TextBox 3"/>
          <p:cNvSpPr txBox="1"/>
          <p:nvPr/>
        </p:nvSpPr>
        <p:spPr>
          <a:xfrm>
            <a:off x="1028700" y="2171701"/>
            <a:ext cx="5257800" cy="346249"/>
          </a:xfrm>
          <a:prstGeom prst="rect">
            <a:avLst/>
          </a:prstGeom>
          <a:noFill/>
        </p:spPr>
        <p:txBody>
          <a:bodyPr wrap="square" rtlCol="0">
            <a:spAutoFit/>
          </a:bodyPr>
          <a:lstStyle/>
          <a:p>
            <a:pPr algn="ctr" defTabSz="685800">
              <a:defRPr/>
            </a:pPr>
            <a:r>
              <a:rPr lang="en-US" sz="1650" b="1" dirty="0">
                <a:solidFill>
                  <a:prstClr val="black"/>
                </a:solidFill>
                <a:latin typeface="Calibri"/>
                <a:hlinkClick r:id="rId4"/>
              </a:rPr>
              <a:t>http://www.ssw.umaryland.edu/healthymenmichigan</a:t>
            </a:r>
            <a:r>
              <a:rPr lang="en-US" sz="1650" b="1" dirty="0">
                <a:solidFill>
                  <a:prstClr val="black"/>
                </a:solidFill>
                <a:latin typeface="Calibri"/>
              </a:rPr>
              <a:t> </a:t>
            </a:r>
          </a:p>
        </p:txBody>
      </p:sp>
    </p:spTree>
    <p:extLst>
      <p:ext uri="{BB962C8B-B14F-4D97-AF65-F5344CB8AC3E}">
        <p14:creationId xmlns:p14="http://schemas.microsoft.com/office/powerpoint/2010/main" val="14034133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3" name="Picture 1" descr="Michigan- vector vector art illustration"/>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187741" y="1624404"/>
            <a:ext cx="6858000" cy="4393406"/>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11" descr="https://tse1.mm.bing.net/th?&amp;id=OIP.M27e53279120be07181140e3db767b77ao0&amp;w=264&amp;h=265&amp;c=0&amp;pid=1.9&amp;rs=0&amp;p=0">
            <a:hlinkClick r:id="rId4"/>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841425" y="2660247"/>
            <a:ext cx="371475" cy="37147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8" descr="http://static.wixstatic.com/media/10f15c_b59d327bb15c4ebdad361f015b32566b.jpg_srz_377_372_85_22_0.50_1.20_0.00_jpg_srz"/>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434677" y="3103962"/>
            <a:ext cx="528638" cy="520976"/>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5" descr="https://tse1.mm.bing.net/th?&amp;id=OIP.M902f2772933714793fce37d012b2452aH0&amp;w=300&amp;h=300&amp;c=0&amp;pid=1.9&amp;rs=0&amp;p=0">
            <a:hlinkClick r:id="rId7"/>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963316" y="3225570"/>
            <a:ext cx="307181" cy="45005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7" descr="https://tse1.mm.bing.net/th?&amp;id=OIP.M785d6381290d8dbdf743e84a4fe5ad21o0&amp;w=198&amp;h=198&amp;c=0&amp;pid=1.9&amp;rs=0&amp;p=0">
            <a:hlinkClick r:id="rId9"/>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4588599" y="3225570"/>
            <a:ext cx="566348" cy="566348"/>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10" descr="https://tse1.mm.bing.net/th?&amp;id=OIP.Meec376463aaa028f4f5c4322dbc498b4o0&amp;w=142&amp;h=300&amp;c=0&amp;pid=1.9&amp;rs=0&amp;p=0">
            <a:hlinkClick r:id="rId11"/>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5856088" y="3681578"/>
            <a:ext cx="420014" cy="88886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12" descr="https://tse1.mm.bing.net/th?&amp;id=OIP.Ma546f6897b4c17d95925579a4a8faad2H0&amp;w=280&amp;h=299&amp;c=0&amp;pid=1.9&amp;rs=0&amp;p=0">
            <a:hlinkClick r:id="rId13"/>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3530847" y="3607847"/>
            <a:ext cx="321419" cy="373742"/>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16" descr="https://tse1.mm.bing.net/th?&amp;id=OIP.M456f7704f2af66b447ac826af132b1cbH0&amp;w=161&amp;h=129&amp;c=0&amp;pid=1.9&amp;rs=0&amp;p=0">
            <a:hlinkClick r:id="rId15"/>
          </p:cNvPr>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4352328" y="4271164"/>
            <a:ext cx="492919" cy="39290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19" descr="https://tse1.mm.bing.net/th?id=OIP.M1c0e1d1944c8692c4e636621d8b96d3do0&amp;w=104&amp;h=92&amp;c=7&amp;rs=1&amp;qlt=90&amp;o=4&amp;pid=1.1">
            <a:hlinkClick r:id="rId17"/>
          </p:cNvPr>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4327324" y="3202654"/>
            <a:ext cx="242888" cy="442913"/>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14" descr="https://tse1.mm.bing.net/th?&amp;id=OIP.M8e8b757fa787fbd5665d455fb47bcf07o0&amp;w=280&amp;h=299&amp;c=0&amp;pid=1.9&amp;rs=0&amp;p=0">
            <a:hlinkClick r:id="rId19"/>
          </p:cNvPr>
          <p:cNvPicPr>
            <a:picLocks noChangeAspect="1" noChangeArrowheads="1"/>
          </p:cNvPicPr>
          <p:nvPr/>
        </p:nvPicPr>
        <p:blipFill>
          <a:blip r:embed="rId20" cstate="screen">
            <a:extLst>
              <a:ext uri="{28A0092B-C50C-407E-A947-70E740481C1C}">
                <a14:useLocalDpi xmlns:a14="http://schemas.microsoft.com/office/drawing/2010/main"/>
              </a:ext>
            </a:extLst>
          </a:blip>
          <a:srcRect/>
          <a:stretch>
            <a:fillRect/>
          </a:stretch>
        </p:blipFill>
        <p:spPr bwMode="auto">
          <a:xfrm>
            <a:off x="4352327" y="5367728"/>
            <a:ext cx="410417" cy="42561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6" descr="https://tse1.mm.bing.net/th?&amp;id=OIP.M941b8bbd32605556337653f4598aed75H0&amp;w=300&amp;h=228&amp;c=0&amp;pid=1.9&amp;rs=0&amp;p=0">
            <a:hlinkClick r:id="rId21"/>
          </p:cNvPr>
          <p:cNvPicPr>
            <a:picLocks noChangeAspect="1" noChangeArrowheads="1"/>
          </p:cNvPicPr>
          <p:nvPr/>
        </p:nvPicPr>
        <p:blipFill>
          <a:blip r:embed="rId22" cstate="screen">
            <a:extLst>
              <a:ext uri="{28A0092B-C50C-407E-A947-70E740481C1C}">
                <a14:useLocalDpi xmlns:a14="http://schemas.microsoft.com/office/drawing/2010/main"/>
              </a:ext>
            </a:extLst>
          </a:blip>
          <a:srcRect/>
          <a:stretch>
            <a:fillRect/>
          </a:stretch>
        </p:blipFill>
        <p:spPr bwMode="auto">
          <a:xfrm>
            <a:off x="4845247" y="4846234"/>
            <a:ext cx="378619" cy="28575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8" descr="https://tse1.mm.bing.net/th?&amp;id=OIP.Me773551d5059c16caed94d4244c5aafcH0&amp;w=300&amp;h=300&amp;c=0&amp;pid=1.9&amp;rs=0&amp;p=0">
            <a:hlinkClick r:id="rId23"/>
          </p:cNvPr>
          <p:cNvPicPr>
            <a:picLocks noChangeAspect="1" noChangeArrowheads="1"/>
          </p:cNvPicPr>
          <p:nvPr/>
        </p:nvPicPr>
        <p:blipFill>
          <a:blip r:embed="rId24" cstate="screen">
            <a:extLst>
              <a:ext uri="{28A0092B-C50C-407E-A947-70E740481C1C}">
                <a14:useLocalDpi xmlns:a14="http://schemas.microsoft.com/office/drawing/2010/main"/>
              </a:ext>
            </a:extLst>
          </a:blip>
          <a:srcRect/>
          <a:stretch>
            <a:fillRect/>
          </a:stretch>
        </p:blipFill>
        <p:spPr bwMode="auto">
          <a:xfrm>
            <a:off x="5256012" y="4767653"/>
            <a:ext cx="314325" cy="3143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7" descr="https://tse1.mm.bing.net/th?&amp;id=OIP.M351aefb028dec8cd2adb4217b44ed37eo0&amp;w=300&amp;h=300&amp;c=0&amp;pid=1.9&amp;rs=0&amp;p=0">
            <a:hlinkClick r:id="rId25"/>
          </p:cNvPr>
          <p:cNvPicPr>
            <a:picLocks noChangeAspect="1" noChangeArrowheads="1"/>
          </p:cNvPicPr>
          <p:nvPr/>
        </p:nvPicPr>
        <p:blipFill>
          <a:blip r:embed="rId26" cstate="screen">
            <a:extLst>
              <a:ext uri="{28A0092B-C50C-407E-A947-70E740481C1C}">
                <a14:useLocalDpi xmlns:a14="http://schemas.microsoft.com/office/drawing/2010/main"/>
              </a:ext>
            </a:extLst>
          </a:blip>
          <a:srcRect/>
          <a:stretch>
            <a:fillRect/>
          </a:stretch>
        </p:blipFill>
        <p:spPr bwMode="auto">
          <a:xfrm>
            <a:off x="5001355" y="5139129"/>
            <a:ext cx="307181" cy="307181"/>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4" descr="GLOS logo, private hunting property leased for your use."/>
          <p:cNvPicPr>
            <a:picLocks noChangeAspect="1" noChangeArrowheads="1"/>
          </p:cNvPicPr>
          <p:nvPr/>
        </p:nvPicPr>
        <p:blipFill>
          <a:blip r:embed="rId27" cstate="screen">
            <a:extLst>
              <a:ext uri="{28A0092B-C50C-407E-A947-70E740481C1C}">
                <a14:useLocalDpi xmlns:a14="http://schemas.microsoft.com/office/drawing/2010/main"/>
              </a:ext>
            </a:extLst>
          </a:blip>
          <a:srcRect l="-12030"/>
          <a:stretch>
            <a:fillRect/>
          </a:stretch>
        </p:blipFill>
        <p:spPr bwMode="auto">
          <a:xfrm>
            <a:off x="5154946" y="3890871"/>
            <a:ext cx="415391" cy="42456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6"/>
          <p:cNvSpPr>
            <a:spLocks noChangeArrowheads="1"/>
          </p:cNvSpPr>
          <p:nvPr/>
        </p:nvSpPr>
        <p:spPr bwMode="auto">
          <a:xfrm>
            <a:off x="1143001" y="89020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a:defRPr/>
            </a:pPr>
            <a:endParaRPr lang="en-US" sz="1350" dirty="0">
              <a:solidFill>
                <a:prstClr val="black"/>
              </a:solidFill>
              <a:latin typeface="Calibri"/>
            </a:endParaRPr>
          </a:p>
        </p:txBody>
      </p:sp>
      <p:sp>
        <p:nvSpPr>
          <p:cNvPr id="6" name="Rectangle 18"/>
          <p:cNvSpPr>
            <a:spLocks noChangeArrowheads="1"/>
          </p:cNvSpPr>
          <p:nvPr/>
        </p:nvSpPr>
        <p:spPr bwMode="auto">
          <a:xfrm>
            <a:off x="1143001" y="1450719"/>
            <a:ext cx="125579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defRPr/>
            </a:pPr>
            <a:r>
              <a:rPr lang="en-US" altLang="en-US" sz="750" dirty="0">
                <a:solidFill>
                  <a:srgbClr val="1020D0"/>
                </a:solidFill>
                <a:latin typeface="Arial" panose="020B0604020202020204" pitchFamily="34" charset="0"/>
                <a:ea typeface="Calibri" panose="020F0502020204030204" pitchFamily="34" charset="0"/>
                <a:cs typeface="Arial" panose="020B0604020202020204" pitchFamily="34" charset="0"/>
              </a:rPr>
              <a:t>                                         </a:t>
            </a:r>
            <a:endParaRPr lang="en-US" altLang="en-US" sz="1350" dirty="0">
              <a:solidFill>
                <a:prstClr val="black"/>
              </a:solidFill>
              <a:latin typeface="Arial" panose="020B0604020202020204" pitchFamily="34" charset="0"/>
            </a:endParaRPr>
          </a:p>
        </p:txBody>
      </p:sp>
      <p:sp>
        <p:nvSpPr>
          <p:cNvPr id="7" name="Rectangle 19"/>
          <p:cNvSpPr>
            <a:spLocks noChangeArrowheads="1"/>
          </p:cNvSpPr>
          <p:nvPr/>
        </p:nvSpPr>
        <p:spPr bwMode="auto">
          <a:xfrm>
            <a:off x="1143000" y="1816421"/>
            <a:ext cx="258725" cy="196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defRPr/>
            </a:pPr>
            <a:r>
              <a:rPr lang="en-US" altLang="en-US" sz="825"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endParaRPr lang="en-US" altLang="en-US" sz="1350" dirty="0">
              <a:solidFill>
                <a:prstClr val="black"/>
              </a:solidFill>
              <a:latin typeface="Arial" panose="020B0604020202020204" pitchFamily="34" charset="0"/>
            </a:endParaRPr>
          </a:p>
        </p:txBody>
      </p:sp>
      <p:sp>
        <p:nvSpPr>
          <p:cNvPr id="8" name="Rectangle 20"/>
          <p:cNvSpPr>
            <a:spLocks noChangeArrowheads="1"/>
          </p:cNvSpPr>
          <p:nvPr/>
        </p:nvSpPr>
        <p:spPr bwMode="auto">
          <a:xfrm>
            <a:off x="1143001" y="2307969"/>
            <a:ext cx="182806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defRPr/>
            </a:pPr>
            <a:r>
              <a:rPr lang="en-US" altLang="en-US" sz="750" dirty="0">
                <a:solidFill>
                  <a:srgbClr val="1020D0"/>
                </a:solidFill>
                <a:latin typeface="Arial" panose="020B0604020202020204" pitchFamily="34" charset="0"/>
                <a:ea typeface="Calibri" panose="020F0502020204030204" pitchFamily="34" charset="0"/>
                <a:cs typeface="Arial" panose="020B0604020202020204" pitchFamily="34" charset="0"/>
              </a:rPr>
              <a:t>                                                              </a:t>
            </a:r>
            <a:endParaRPr lang="en-US" altLang="en-US" sz="1350" dirty="0">
              <a:solidFill>
                <a:prstClr val="black"/>
              </a:solidFill>
              <a:latin typeface="Arial" panose="020B0604020202020204" pitchFamily="34" charset="0"/>
            </a:endParaRPr>
          </a:p>
        </p:txBody>
      </p:sp>
      <p:sp>
        <p:nvSpPr>
          <p:cNvPr id="9" name="Rectangle 21"/>
          <p:cNvSpPr>
            <a:spLocks noChangeArrowheads="1"/>
          </p:cNvSpPr>
          <p:nvPr/>
        </p:nvSpPr>
        <p:spPr bwMode="auto">
          <a:xfrm>
            <a:off x="1143001" y="2758025"/>
            <a:ext cx="73802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defRPr/>
            </a:pPr>
            <a:r>
              <a:rPr lang="en-US" altLang="en-US" sz="750" dirty="0">
                <a:solidFill>
                  <a:srgbClr val="1020D0"/>
                </a:solidFill>
                <a:latin typeface="Arial" panose="020B0604020202020204" pitchFamily="34" charset="0"/>
                <a:ea typeface="Calibri" panose="020F0502020204030204" pitchFamily="34" charset="0"/>
                <a:cs typeface="Arial" panose="020B0604020202020204" pitchFamily="34" charset="0"/>
              </a:rPr>
              <a:t>                      </a:t>
            </a:r>
            <a:endParaRPr lang="en-US" altLang="en-US" sz="1350" dirty="0">
              <a:solidFill>
                <a:prstClr val="black"/>
              </a:solidFill>
              <a:latin typeface="Arial" panose="020B0604020202020204" pitchFamily="34" charset="0"/>
            </a:endParaRPr>
          </a:p>
        </p:txBody>
      </p:sp>
      <p:sp>
        <p:nvSpPr>
          <p:cNvPr id="10" name="Rectangle 22"/>
          <p:cNvSpPr>
            <a:spLocks noChangeArrowheads="1"/>
          </p:cNvSpPr>
          <p:nvPr/>
        </p:nvSpPr>
        <p:spPr bwMode="auto">
          <a:xfrm>
            <a:off x="1143001" y="3250944"/>
            <a:ext cx="41101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defRPr/>
            </a:pPr>
            <a:r>
              <a:rPr lang="en-US" altLang="en-US" sz="750" dirty="0">
                <a:solidFill>
                  <a:srgbClr val="1020D0"/>
                </a:solidFill>
                <a:latin typeface="Arial" panose="020B0604020202020204" pitchFamily="34" charset="0"/>
                <a:ea typeface="Calibri" panose="020F0502020204030204" pitchFamily="34" charset="0"/>
                <a:cs typeface="Arial" panose="020B0604020202020204" pitchFamily="34" charset="0"/>
              </a:rPr>
              <a:t>          </a:t>
            </a:r>
            <a:endParaRPr lang="en-US" altLang="en-US" sz="1350" dirty="0">
              <a:solidFill>
                <a:prstClr val="black"/>
              </a:solidFill>
              <a:latin typeface="Arial" panose="020B0604020202020204" pitchFamily="34" charset="0"/>
            </a:endParaRPr>
          </a:p>
        </p:txBody>
      </p:sp>
      <p:sp>
        <p:nvSpPr>
          <p:cNvPr id="11" name="Rectangle 23"/>
          <p:cNvSpPr>
            <a:spLocks noChangeArrowheads="1"/>
          </p:cNvSpPr>
          <p:nvPr/>
        </p:nvSpPr>
        <p:spPr bwMode="auto">
          <a:xfrm>
            <a:off x="1143000" y="3901025"/>
            <a:ext cx="25638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defRPr/>
            </a:pPr>
            <a:r>
              <a:rPr lang="en-US" altLang="en-US" sz="750" dirty="0">
                <a:solidFill>
                  <a:srgbClr val="1020D0"/>
                </a:solidFill>
                <a:latin typeface="Arial" panose="020B0604020202020204" pitchFamily="34" charset="0"/>
                <a:ea typeface="Calibri" panose="020F0502020204030204" pitchFamily="34" charset="0"/>
                <a:cs typeface="Arial" panose="020B0604020202020204" pitchFamily="34" charset="0"/>
              </a:rPr>
              <a:t>                                                                                         </a:t>
            </a:r>
            <a:endParaRPr lang="en-US" altLang="en-US" sz="1350" dirty="0">
              <a:solidFill>
                <a:prstClr val="black"/>
              </a:solidFill>
              <a:latin typeface="Arial" panose="020B0604020202020204" pitchFamily="34" charset="0"/>
            </a:endParaRPr>
          </a:p>
        </p:txBody>
      </p:sp>
      <p:sp>
        <p:nvSpPr>
          <p:cNvPr id="12" name="Rectangle 24"/>
          <p:cNvSpPr>
            <a:spLocks noChangeArrowheads="1"/>
          </p:cNvSpPr>
          <p:nvPr/>
        </p:nvSpPr>
        <p:spPr bwMode="auto">
          <a:xfrm>
            <a:off x="1143001" y="4258212"/>
            <a:ext cx="52001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defRPr/>
            </a:pPr>
            <a:r>
              <a:rPr lang="en-US" altLang="en-US" sz="750" dirty="0">
                <a:solidFill>
                  <a:srgbClr val="1020D0"/>
                </a:solidFill>
                <a:latin typeface="Arial" panose="020B0604020202020204" pitchFamily="34" charset="0"/>
                <a:ea typeface="Calibri" panose="020F0502020204030204" pitchFamily="34" charset="0"/>
                <a:cs typeface="Arial" panose="020B0604020202020204" pitchFamily="34" charset="0"/>
              </a:rPr>
              <a:t>              </a:t>
            </a:r>
            <a:endParaRPr lang="en-US" altLang="en-US" sz="1350" dirty="0">
              <a:solidFill>
                <a:prstClr val="black"/>
              </a:solidFill>
              <a:latin typeface="Arial" panose="020B0604020202020204" pitchFamily="34" charset="0"/>
            </a:endParaRPr>
          </a:p>
        </p:txBody>
      </p:sp>
      <p:sp>
        <p:nvSpPr>
          <p:cNvPr id="13" name="Rectangle 25"/>
          <p:cNvSpPr>
            <a:spLocks noChangeArrowheads="1"/>
          </p:cNvSpPr>
          <p:nvPr/>
        </p:nvSpPr>
        <p:spPr bwMode="auto">
          <a:xfrm>
            <a:off x="1181210" y="5002976"/>
            <a:ext cx="2209579"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defRPr/>
            </a:pPr>
            <a:r>
              <a:rPr lang="en-US" altLang="en-US" sz="750" dirty="0">
                <a:solidFill>
                  <a:srgbClr val="1020D0"/>
                </a:solidFill>
                <a:latin typeface="Arial" panose="020B0604020202020204" pitchFamily="34" charset="0"/>
                <a:ea typeface="Calibri" panose="020F0502020204030204" pitchFamily="34" charset="0"/>
                <a:cs typeface="Arial" panose="020B0604020202020204" pitchFamily="34" charset="0"/>
              </a:rPr>
              <a:t>    </a:t>
            </a:r>
            <a:endParaRPr lang="en-US" altLang="en-US" sz="450" dirty="0">
              <a:solidFill>
                <a:prstClr val="black"/>
              </a:solidFill>
              <a:latin typeface="Calibri"/>
            </a:endParaRPr>
          </a:p>
          <a:p>
            <a:pPr defTabSz="685800" eaLnBrk="0" fontAlgn="base" hangingPunct="0">
              <a:spcBef>
                <a:spcPct val="0"/>
              </a:spcBef>
              <a:spcAft>
                <a:spcPct val="0"/>
              </a:spcAft>
              <a:defRPr/>
            </a:pPr>
            <a:r>
              <a:rPr lang="en-US" altLang="en-US" sz="750" dirty="0">
                <a:solidFill>
                  <a:srgbClr val="1020D0"/>
                </a:solidFill>
                <a:latin typeface="Arial" panose="020B0604020202020204" pitchFamily="34" charset="0"/>
                <a:ea typeface="Calibri" panose="020F0502020204030204" pitchFamily="34" charset="0"/>
                <a:cs typeface="Arial" panose="020B0604020202020204" pitchFamily="34" charset="0"/>
              </a:rPr>
              <a:t>                                                                            </a:t>
            </a:r>
            <a:endParaRPr lang="en-US" altLang="en-US" sz="1350" dirty="0">
              <a:solidFill>
                <a:prstClr val="black"/>
              </a:solidFill>
              <a:latin typeface="Arial" panose="020B0604020202020204" pitchFamily="34" charset="0"/>
            </a:endParaRPr>
          </a:p>
        </p:txBody>
      </p:sp>
      <p:sp>
        <p:nvSpPr>
          <p:cNvPr id="14" name="Rectangle 26"/>
          <p:cNvSpPr>
            <a:spLocks noChangeArrowheads="1"/>
          </p:cNvSpPr>
          <p:nvPr/>
        </p:nvSpPr>
        <p:spPr bwMode="auto">
          <a:xfrm>
            <a:off x="1143001" y="5094031"/>
            <a:ext cx="38375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defRPr/>
            </a:pPr>
            <a:r>
              <a:rPr lang="en-US" altLang="en-US" sz="750" dirty="0">
                <a:solidFill>
                  <a:srgbClr val="1020D0"/>
                </a:solidFill>
                <a:latin typeface="Arial" panose="020B0604020202020204" pitchFamily="34" charset="0"/>
                <a:ea typeface="Calibri" panose="020F0502020204030204" pitchFamily="34" charset="0"/>
                <a:cs typeface="Arial" panose="020B0604020202020204" pitchFamily="34" charset="0"/>
              </a:rPr>
              <a:t>         </a:t>
            </a:r>
            <a:endParaRPr lang="en-US" altLang="en-US" sz="1350" dirty="0">
              <a:solidFill>
                <a:prstClr val="black"/>
              </a:solidFill>
              <a:latin typeface="Arial" panose="020B0604020202020204" pitchFamily="34" charset="0"/>
            </a:endParaRPr>
          </a:p>
        </p:txBody>
      </p:sp>
      <p:sp>
        <p:nvSpPr>
          <p:cNvPr id="15" name="Rectangle 27"/>
          <p:cNvSpPr>
            <a:spLocks noChangeArrowheads="1"/>
          </p:cNvSpPr>
          <p:nvPr/>
        </p:nvSpPr>
        <p:spPr bwMode="auto">
          <a:xfrm>
            <a:off x="1143000" y="5494081"/>
            <a:ext cx="274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defRPr/>
            </a:pPr>
            <a:r>
              <a:rPr lang="en-US" altLang="en-US" sz="750" dirty="0">
                <a:solidFill>
                  <a:srgbClr val="1020D0"/>
                </a:solidFill>
                <a:latin typeface="Arial" panose="020B0604020202020204" pitchFamily="34" charset="0"/>
                <a:ea typeface="Calibri" panose="020F0502020204030204" pitchFamily="34" charset="0"/>
                <a:cs typeface="Arial" panose="020B0604020202020204" pitchFamily="34" charset="0"/>
              </a:rPr>
              <a:t>     </a:t>
            </a:r>
            <a:endParaRPr lang="en-US" altLang="en-US" sz="1350" dirty="0">
              <a:solidFill>
                <a:prstClr val="black"/>
              </a:solidFill>
              <a:latin typeface="Arial" panose="020B0604020202020204" pitchFamily="34" charset="0"/>
            </a:endParaRPr>
          </a:p>
        </p:txBody>
      </p:sp>
      <p:sp>
        <p:nvSpPr>
          <p:cNvPr id="16" name="Rectangle 28"/>
          <p:cNvSpPr>
            <a:spLocks noChangeArrowheads="1"/>
          </p:cNvSpPr>
          <p:nvPr/>
        </p:nvSpPr>
        <p:spPr bwMode="auto">
          <a:xfrm>
            <a:off x="1143001" y="5779831"/>
            <a:ext cx="302711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defRPr/>
            </a:pPr>
            <a:r>
              <a:rPr lang="en-US" altLang="en-US" sz="750" dirty="0">
                <a:solidFill>
                  <a:srgbClr val="1020D0"/>
                </a:solidFill>
                <a:latin typeface="Arial" panose="020B0604020202020204" pitchFamily="34" charset="0"/>
                <a:ea typeface="Calibri" panose="020F0502020204030204" pitchFamily="34" charset="0"/>
                <a:cs typeface="Arial" panose="020B0604020202020204" pitchFamily="34" charset="0"/>
              </a:rPr>
              <a:t>                                                                                                          </a:t>
            </a:r>
            <a:endParaRPr lang="en-US" altLang="en-US" sz="1350" dirty="0">
              <a:solidFill>
                <a:prstClr val="black"/>
              </a:solidFill>
              <a:latin typeface="Arial" panose="020B0604020202020204" pitchFamily="34" charset="0"/>
            </a:endParaRPr>
          </a:p>
        </p:txBody>
      </p:sp>
      <p:sp>
        <p:nvSpPr>
          <p:cNvPr id="17" name="Rectangle 29"/>
          <p:cNvSpPr>
            <a:spLocks noChangeArrowheads="1"/>
          </p:cNvSpPr>
          <p:nvPr/>
        </p:nvSpPr>
        <p:spPr bwMode="auto">
          <a:xfrm>
            <a:off x="1143000" y="6951405"/>
            <a:ext cx="19300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defRPr/>
            </a:pPr>
            <a:r>
              <a:rPr lang="en-US" altLang="en-US" sz="750" dirty="0">
                <a:solidFill>
                  <a:srgbClr val="1020D0"/>
                </a:solidFill>
                <a:latin typeface="Arial" panose="020B0604020202020204" pitchFamily="34" charset="0"/>
                <a:ea typeface="Calibri" panose="020F0502020204030204" pitchFamily="34" charset="0"/>
                <a:cs typeface="Arial" panose="020B0604020202020204" pitchFamily="34" charset="0"/>
              </a:rPr>
              <a:t>  </a:t>
            </a:r>
            <a:endParaRPr lang="en-US" altLang="en-US" sz="1350" dirty="0">
              <a:solidFill>
                <a:prstClr val="black"/>
              </a:solidFill>
              <a:latin typeface="Arial" panose="020B0604020202020204" pitchFamily="34" charset="0"/>
            </a:endParaRPr>
          </a:p>
        </p:txBody>
      </p:sp>
      <p:sp>
        <p:nvSpPr>
          <p:cNvPr id="18" name="Rectangle 30"/>
          <p:cNvSpPr>
            <a:spLocks noChangeArrowheads="1"/>
          </p:cNvSpPr>
          <p:nvPr/>
        </p:nvSpPr>
        <p:spPr bwMode="auto">
          <a:xfrm>
            <a:off x="1143001" y="7039295"/>
            <a:ext cx="3136115" cy="623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defRPr/>
            </a:pPr>
            <a:r>
              <a:rPr lang="en-US" altLang="en-US" sz="750" dirty="0">
                <a:solidFill>
                  <a:srgbClr val="1020D0"/>
                </a:solidFill>
                <a:latin typeface="Arial" panose="020B0604020202020204" pitchFamily="34" charset="0"/>
                <a:ea typeface="Calibri" panose="020F0502020204030204" pitchFamily="34" charset="0"/>
                <a:cs typeface="Arial" panose="020B0604020202020204" pitchFamily="34" charset="0"/>
              </a:rPr>
              <a:t>                                                             </a:t>
            </a:r>
            <a:endParaRPr lang="en-US" altLang="en-US" sz="450" dirty="0">
              <a:solidFill>
                <a:prstClr val="black"/>
              </a:solidFill>
              <a:latin typeface="Calibri"/>
            </a:endParaRPr>
          </a:p>
          <a:p>
            <a:pPr defTabSz="685800" eaLnBrk="0" fontAlgn="base" hangingPunct="0">
              <a:spcBef>
                <a:spcPct val="0"/>
              </a:spcBef>
              <a:spcAft>
                <a:spcPct val="0"/>
              </a:spcAft>
              <a:defRPr/>
            </a:pPr>
            <a:r>
              <a:rPr lang="en-US" altLang="en-US" sz="750" dirty="0">
                <a:solidFill>
                  <a:srgbClr val="1020D0"/>
                </a:solidFill>
                <a:latin typeface="Arial" panose="020B0604020202020204" pitchFamily="34" charset="0"/>
                <a:ea typeface="Calibri" panose="020F0502020204030204" pitchFamily="34" charset="0"/>
                <a:cs typeface="Arial" panose="020B0604020202020204" pitchFamily="34" charset="0"/>
              </a:rPr>
              <a:t>                                                                                                            </a:t>
            </a:r>
            <a:endParaRPr lang="en-US" altLang="en-US" sz="450" dirty="0">
              <a:solidFill>
                <a:prstClr val="black"/>
              </a:solidFill>
              <a:latin typeface="Calibri"/>
            </a:endParaRPr>
          </a:p>
          <a:p>
            <a:pPr defTabSz="685800" eaLnBrk="0" fontAlgn="base" hangingPunct="0">
              <a:spcBef>
                <a:spcPct val="0"/>
              </a:spcBef>
              <a:spcAft>
                <a:spcPct val="0"/>
              </a:spcAft>
              <a:defRPr/>
            </a:pPr>
            <a:r>
              <a:rPr lang="en-US" altLang="en-US" sz="750" dirty="0">
                <a:solidFill>
                  <a:srgbClr val="1020D0"/>
                </a:solidFill>
                <a:latin typeface="Arial" panose="020B0604020202020204" pitchFamily="34" charset="0"/>
                <a:ea typeface="Calibri" panose="020F0502020204030204" pitchFamily="34" charset="0"/>
                <a:cs typeface="Arial" panose="020B0604020202020204" pitchFamily="34" charset="0"/>
              </a:rPr>
              <a:t>                                                                                                              </a:t>
            </a:r>
            <a:endParaRPr lang="en-US" altLang="en-US" sz="450" dirty="0">
              <a:solidFill>
                <a:prstClr val="black"/>
              </a:solidFill>
              <a:latin typeface="Calibri"/>
            </a:endParaRPr>
          </a:p>
          <a:p>
            <a:pPr defTabSz="685800" eaLnBrk="0" fontAlgn="base" hangingPunct="0">
              <a:spcBef>
                <a:spcPct val="0"/>
              </a:spcBef>
              <a:spcAft>
                <a:spcPct val="0"/>
              </a:spcAft>
              <a:defRPr/>
            </a:pPr>
            <a:endParaRPr lang="en-US" altLang="en-US" sz="1350" dirty="0">
              <a:solidFill>
                <a:prstClr val="black"/>
              </a:solidFill>
              <a:latin typeface="Arial" panose="020B0604020202020204" pitchFamily="34" charset="0"/>
            </a:endParaRPr>
          </a:p>
        </p:txBody>
      </p:sp>
      <p:pic>
        <p:nvPicPr>
          <p:cNvPr id="2" name="Picture 1"/>
          <p:cNvPicPr>
            <a:picLocks noChangeAspect="1"/>
          </p:cNvPicPr>
          <p:nvPr/>
        </p:nvPicPr>
        <p:blipFill rotWithShape="1">
          <a:blip r:embed="rId28" cstate="screen">
            <a:extLst>
              <a:ext uri="{28A0092B-C50C-407E-A947-70E740481C1C}">
                <a14:useLocalDpi xmlns:a14="http://schemas.microsoft.com/office/drawing/2010/main"/>
              </a:ext>
            </a:extLst>
          </a:blip>
          <a:srcRect l="-2"/>
          <a:stretch/>
        </p:blipFill>
        <p:spPr>
          <a:xfrm>
            <a:off x="4136681" y="4631861"/>
            <a:ext cx="480060" cy="428745"/>
          </a:xfrm>
          <a:prstGeom prst="rect">
            <a:avLst/>
          </a:prstGeom>
        </p:spPr>
      </p:pic>
      <p:pic>
        <p:nvPicPr>
          <p:cNvPr id="3" name="Picture 2"/>
          <p:cNvPicPr>
            <a:picLocks noChangeAspect="1"/>
          </p:cNvPicPr>
          <p:nvPr/>
        </p:nvPicPr>
        <p:blipFill rotWithShape="1">
          <a:blip r:embed="rId29" cstate="screen">
            <a:extLst>
              <a:ext uri="{28A0092B-C50C-407E-A947-70E740481C1C}">
                <a14:useLocalDpi xmlns:a14="http://schemas.microsoft.com/office/drawing/2010/main"/>
              </a:ext>
            </a:extLst>
          </a:blip>
          <a:srcRect/>
          <a:stretch/>
        </p:blipFill>
        <p:spPr>
          <a:xfrm>
            <a:off x="4959007" y="4359018"/>
            <a:ext cx="807269" cy="422855"/>
          </a:xfrm>
          <a:prstGeom prst="rect">
            <a:avLst/>
          </a:prstGeom>
        </p:spPr>
      </p:pic>
      <p:pic>
        <p:nvPicPr>
          <p:cNvPr id="19" name="Picture 18"/>
          <p:cNvPicPr>
            <a:picLocks noChangeAspect="1"/>
          </p:cNvPicPr>
          <p:nvPr/>
        </p:nvPicPr>
        <p:blipFill>
          <a:blip r:embed="rId30" cstate="screen">
            <a:extLst>
              <a:ext uri="{28A0092B-C50C-407E-A947-70E740481C1C}">
                <a14:useLocalDpi xmlns:a14="http://schemas.microsoft.com/office/drawing/2010/main"/>
              </a:ext>
            </a:extLst>
          </a:blip>
          <a:stretch>
            <a:fillRect/>
          </a:stretch>
        </p:blipFill>
        <p:spPr>
          <a:xfrm>
            <a:off x="5766276" y="4583405"/>
            <a:ext cx="462733" cy="584298"/>
          </a:xfrm>
          <a:prstGeom prst="rect">
            <a:avLst/>
          </a:prstGeom>
        </p:spPr>
      </p:pic>
      <p:pic>
        <p:nvPicPr>
          <p:cNvPr id="20" name="Picture 19"/>
          <p:cNvPicPr>
            <a:picLocks noChangeAspect="1"/>
          </p:cNvPicPr>
          <p:nvPr/>
        </p:nvPicPr>
        <p:blipFill rotWithShape="1">
          <a:blip r:embed="rId31" cstate="screen">
            <a:extLst>
              <a:ext uri="{28A0092B-C50C-407E-A947-70E740481C1C}">
                <a14:useLocalDpi xmlns:a14="http://schemas.microsoft.com/office/drawing/2010/main"/>
              </a:ext>
            </a:extLst>
          </a:blip>
          <a:srcRect/>
          <a:stretch/>
        </p:blipFill>
        <p:spPr>
          <a:xfrm>
            <a:off x="5427479" y="5085775"/>
            <a:ext cx="443157" cy="360535"/>
          </a:xfrm>
          <a:prstGeom prst="rect">
            <a:avLst/>
          </a:prstGeom>
        </p:spPr>
      </p:pic>
      <p:pic>
        <p:nvPicPr>
          <p:cNvPr id="21" name="Picture 20"/>
          <p:cNvPicPr>
            <a:picLocks noChangeAspect="1"/>
          </p:cNvPicPr>
          <p:nvPr/>
        </p:nvPicPr>
        <p:blipFill>
          <a:blip r:embed="rId32" cstate="screen">
            <a:extLst>
              <a:ext uri="{28A0092B-C50C-407E-A947-70E740481C1C}">
                <a14:useLocalDpi xmlns:a14="http://schemas.microsoft.com/office/drawing/2010/main"/>
              </a:ext>
            </a:extLst>
          </a:blip>
          <a:stretch>
            <a:fillRect/>
          </a:stretch>
        </p:blipFill>
        <p:spPr>
          <a:xfrm>
            <a:off x="3419930" y="3322989"/>
            <a:ext cx="864673" cy="301949"/>
          </a:xfrm>
          <a:prstGeom prst="rect">
            <a:avLst/>
          </a:prstGeom>
        </p:spPr>
      </p:pic>
      <p:pic>
        <p:nvPicPr>
          <p:cNvPr id="22" name="Picture 21"/>
          <p:cNvPicPr>
            <a:picLocks noChangeAspect="1"/>
          </p:cNvPicPr>
          <p:nvPr/>
        </p:nvPicPr>
        <p:blipFill>
          <a:blip r:embed="rId33" cstate="screen">
            <a:extLst>
              <a:ext uri="{28A0092B-C50C-407E-A947-70E740481C1C}">
                <a14:useLocalDpi xmlns:a14="http://schemas.microsoft.com/office/drawing/2010/main"/>
              </a:ext>
            </a:extLst>
          </a:blip>
          <a:stretch>
            <a:fillRect/>
          </a:stretch>
        </p:blipFill>
        <p:spPr>
          <a:xfrm>
            <a:off x="4750538" y="3843341"/>
            <a:ext cx="403527" cy="509538"/>
          </a:xfrm>
          <a:prstGeom prst="rect">
            <a:avLst/>
          </a:prstGeom>
        </p:spPr>
      </p:pic>
      <p:pic>
        <p:nvPicPr>
          <p:cNvPr id="23" name="Picture 22"/>
          <p:cNvPicPr>
            <a:picLocks noChangeAspect="1"/>
          </p:cNvPicPr>
          <p:nvPr/>
        </p:nvPicPr>
        <p:blipFill>
          <a:blip r:embed="rId34" cstate="screen">
            <a:extLst>
              <a:ext uri="{28A0092B-C50C-407E-A947-70E740481C1C}">
                <a14:useLocalDpi xmlns:a14="http://schemas.microsoft.com/office/drawing/2010/main"/>
              </a:ext>
            </a:extLst>
          </a:blip>
          <a:stretch>
            <a:fillRect/>
          </a:stretch>
        </p:blipFill>
        <p:spPr>
          <a:xfrm>
            <a:off x="4471043" y="4952026"/>
            <a:ext cx="415701" cy="415701"/>
          </a:xfrm>
          <a:prstGeom prst="rect">
            <a:avLst/>
          </a:prstGeom>
        </p:spPr>
      </p:pic>
      <p:pic>
        <p:nvPicPr>
          <p:cNvPr id="24" name="Picture 23"/>
          <p:cNvPicPr>
            <a:picLocks noChangeAspect="1"/>
          </p:cNvPicPr>
          <p:nvPr/>
        </p:nvPicPr>
        <p:blipFill rotWithShape="1">
          <a:blip r:embed="rId35" cstate="screen">
            <a:extLst>
              <a:ext uri="{28A0092B-C50C-407E-A947-70E740481C1C}">
                <a14:useLocalDpi xmlns:a14="http://schemas.microsoft.com/office/drawing/2010/main"/>
              </a:ext>
            </a:extLst>
          </a:blip>
          <a:srcRect/>
          <a:stretch/>
        </p:blipFill>
        <p:spPr>
          <a:xfrm>
            <a:off x="3185375" y="2957883"/>
            <a:ext cx="1166952" cy="333415"/>
          </a:xfrm>
          <a:prstGeom prst="rect">
            <a:avLst/>
          </a:prstGeom>
        </p:spPr>
      </p:pic>
      <p:sp>
        <p:nvSpPr>
          <p:cNvPr id="41" name="Title 1"/>
          <p:cNvSpPr txBox="1">
            <a:spLocks/>
          </p:cNvSpPr>
          <p:nvPr/>
        </p:nvSpPr>
        <p:spPr>
          <a:xfrm>
            <a:off x="795105" y="771702"/>
            <a:ext cx="8188502" cy="1576454"/>
          </a:xfrm>
          <a:prstGeom prst="rect">
            <a:avLst/>
          </a:prstGeom>
        </p:spPr>
        <p:txBody>
          <a:bodyPr vert="horz" lIns="68580" tIns="34290" rIns="68580" bIns="3429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srgbClr val="1CACE3">
                    <a:lumMod val="75000"/>
                  </a:srgbClr>
                </a:solidFill>
                <a:latin typeface="Arial" panose="020B0604020202020204" pitchFamily="34" charset="0"/>
                <a:cs typeface="Arial" panose="020B0604020202020204" pitchFamily="34" charset="0"/>
              </a:rPr>
              <a:t>Healthy Men Michigan:</a:t>
            </a:r>
          </a:p>
          <a:p>
            <a:r>
              <a:rPr lang="en-US" sz="2800" dirty="0" smtClean="0">
                <a:solidFill>
                  <a:srgbClr val="1CACE3">
                    <a:lumMod val="75000"/>
                  </a:srgbClr>
                </a:solidFill>
                <a:latin typeface="Arial" panose="020B0604020202020204" pitchFamily="34" charset="0"/>
                <a:cs typeface="Arial" panose="020B0604020202020204" pitchFamily="34" charset="0"/>
              </a:rPr>
              <a:t>Building Campaign Partners Throughout Michigan</a:t>
            </a:r>
            <a:endParaRPr lang="en-US" sz="2800" dirty="0">
              <a:solidFill>
                <a:srgbClr val="1CACE3">
                  <a:lumMod val="7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7208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43001" y="800100"/>
            <a:ext cx="6854588" cy="5198063"/>
          </a:xfrm>
          <a:prstGeom prst="rect">
            <a:avLst/>
          </a:prstGeom>
        </p:spPr>
      </p:pic>
    </p:spTree>
    <p:extLst>
      <p:ext uri="{BB962C8B-B14F-4D97-AF65-F5344CB8AC3E}">
        <p14:creationId xmlns:p14="http://schemas.microsoft.com/office/powerpoint/2010/main" val="8329441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43000" y="857250"/>
            <a:ext cx="6858000" cy="5143500"/>
          </a:xfrm>
          <a:prstGeom prst="rect">
            <a:avLst/>
          </a:prstGeom>
        </p:spPr>
      </p:pic>
    </p:spTree>
    <p:extLst>
      <p:ext uri="{BB962C8B-B14F-4D97-AF65-F5344CB8AC3E}">
        <p14:creationId xmlns:p14="http://schemas.microsoft.com/office/powerpoint/2010/main" val="11113630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57532" y="1640682"/>
            <a:ext cx="8000800" cy="4175502"/>
          </a:xfrm>
          <a:prstGeom prst="rect">
            <a:avLst/>
          </a:prstGeom>
        </p:spPr>
      </p:pic>
      <p:sp>
        <p:nvSpPr>
          <p:cNvPr id="2" name="TextBox 1"/>
          <p:cNvSpPr txBox="1"/>
          <p:nvPr/>
        </p:nvSpPr>
        <p:spPr>
          <a:xfrm>
            <a:off x="1172392" y="5893125"/>
            <a:ext cx="7844852" cy="369332"/>
          </a:xfrm>
          <a:prstGeom prst="rect">
            <a:avLst/>
          </a:prstGeom>
          <a:noFill/>
          <a:effectLst/>
        </p:spPr>
        <p:txBody>
          <a:bodyPr wrap="square" rtlCol="0">
            <a:spAutoFit/>
          </a:bodyPr>
          <a:lstStyle/>
          <a:p>
            <a:pPr defTabSz="457200"/>
            <a:r>
              <a:rPr lang="en-US" b="1" i="1" dirty="0">
                <a:solidFill>
                  <a:srgbClr val="1CACE3">
                    <a:lumMod val="50000"/>
                  </a:srgbClr>
                </a:solidFill>
                <a:effectLst>
                  <a:outerShdw blurRad="38100" dist="38100" dir="2700000" algn="tl">
                    <a:srgbClr val="000000">
                      <a:alpha val="43137"/>
                    </a:srgbClr>
                  </a:outerShdw>
                </a:effectLst>
              </a:rPr>
              <a:t>shop.mentalhealthscreening.org/collections/healthy-men-michigan</a:t>
            </a:r>
          </a:p>
        </p:txBody>
      </p:sp>
      <p:sp>
        <p:nvSpPr>
          <p:cNvPr id="6" name="Title 1"/>
          <p:cNvSpPr txBox="1">
            <a:spLocks/>
          </p:cNvSpPr>
          <p:nvPr/>
        </p:nvSpPr>
        <p:spPr>
          <a:xfrm>
            <a:off x="760128" y="421932"/>
            <a:ext cx="8188502" cy="1218750"/>
          </a:xfrm>
          <a:prstGeom prst="rect">
            <a:avLst/>
          </a:prstGeom>
        </p:spPr>
        <p:txBody>
          <a:bodyPr vert="horz" lIns="68580" tIns="34290" rIns="68580" bIns="3429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srgbClr val="1CACE3">
                    <a:lumMod val="75000"/>
                  </a:srgbClr>
                </a:solidFill>
                <a:latin typeface="Arial" panose="020B0604020202020204" pitchFamily="34" charset="0"/>
                <a:cs typeface="Arial" panose="020B0604020202020204" pitchFamily="34" charset="0"/>
              </a:rPr>
              <a:t>Online Shop:</a:t>
            </a:r>
          </a:p>
          <a:p>
            <a:r>
              <a:rPr lang="en-US" sz="3200" dirty="0" smtClean="0">
                <a:solidFill>
                  <a:srgbClr val="1CACE3">
                    <a:lumMod val="75000"/>
                  </a:srgbClr>
                </a:solidFill>
                <a:latin typeface="Arial" panose="020B0604020202020204" pitchFamily="34" charset="0"/>
                <a:cs typeface="Arial" panose="020B0604020202020204" pitchFamily="34" charset="0"/>
              </a:rPr>
              <a:t>Free Promotional Materials</a:t>
            </a:r>
            <a:endParaRPr lang="en-US" sz="3200" dirty="0">
              <a:solidFill>
                <a:srgbClr val="1CACE3">
                  <a:lumMod val="7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9765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p:nvPr>
        </p:nvSpPr>
        <p:spPr>
          <a:xfrm>
            <a:off x="2628368" y="1873251"/>
            <a:ext cx="7772400" cy="1470025"/>
          </a:xfrm>
        </p:spPr>
        <p:txBody>
          <a:bodyPr>
            <a:normAutofit fontScale="90000"/>
          </a:bodyPr>
          <a:lstStyle/>
          <a:p>
            <a:r>
              <a:rPr lang="en-US" altLang="en-US" dirty="0" smtClean="0"/>
              <a:t>CFMA &amp; </a:t>
            </a:r>
            <a:br>
              <a:rPr lang="en-US" altLang="en-US" dirty="0" smtClean="0"/>
            </a:br>
            <a:r>
              <a:rPr lang="en-US" altLang="en-US" dirty="0" smtClean="0"/>
              <a:t>Construction Industry Alliance for Suicide Prevention</a:t>
            </a:r>
            <a:endParaRPr lang="en-US" altLang="en-US" dirty="0"/>
          </a:p>
        </p:txBody>
      </p:sp>
      <p:sp>
        <p:nvSpPr>
          <p:cNvPr id="3" name="Subtitle 2"/>
          <p:cNvSpPr>
            <a:spLocks noGrp="1"/>
          </p:cNvSpPr>
          <p:nvPr>
            <p:ph type="subTitle" idx="1"/>
          </p:nvPr>
        </p:nvSpPr>
        <p:spPr>
          <a:xfrm>
            <a:off x="5801124" y="6260997"/>
            <a:ext cx="6400800" cy="1752600"/>
          </a:xfrm>
        </p:spPr>
        <p:txBody>
          <a:bodyPr rtlCol="0">
            <a:normAutofit/>
          </a:bodyPr>
          <a:lstStyle/>
          <a:p>
            <a:pPr fontAlgn="auto">
              <a:spcAft>
                <a:spcPts val="0"/>
              </a:spcAft>
              <a:buFont typeface="Arial"/>
              <a:buNone/>
              <a:defRPr/>
            </a:pPr>
            <a:r>
              <a:rPr lang="en-US" b="1" dirty="0" smtClean="0"/>
              <a:t>#</a:t>
            </a:r>
            <a:r>
              <a:rPr lang="en-US" b="1" dirty="0" err="1" smtClean="0"/>
              <a:t>SuicidePreventionCFMA</a:t>
            </a:r>
            <a:endParaRPr lang="en-US" b="1" dirty="0"/>
          </a:p>
        </p:txBody>
      </p:sp>
      <p:pic>
        <p:nvPicPr>
          <p:cNvPr id="7" name="Picture 2" descr="\\server.ssc.local\UserRedirection$\Michelle\My Documents\CFMA\Construction Industry Alliance for Suicide Prevention\Construction Industry Alliance for Suicide Prevention - Logo.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21984" y="3523111"/>
            <a:ext cx="3379540" cy="25580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69165" y="337930"/>
            <a:ext cx="184731" cy="369332"/>
          </a:xfrm>
          <a:prstGeom prst="rect">
            <a:avLst/>
          </a:prstGeom>
          <a:noFill/>
        </p:spPr>
        <p:txBody>
          <a:bodyPr wrap="none" rtlCol="0">
            <a:spAutoFit/>
          </a:bodyPr>
          <a:lstStyle/>
          <a:p>
            <a:pPr defTabSz="457200"/>
            <a:endParaRPr lang="en-US" dirty="0">
              <a:solidFill>
                <a:prstClr val="black"/>
              </a:solidFill>
            </a:endParaRPr>
          </a:p>
        </p:txBody>
      </p:sp>
      <p:sp>
        <p:nvSpPr>
          <p:cNvPr id="8" name="Text Placeholder 2"/>
          <p:cNvSpPr txBox="1">
            <a:spLocks/>
          </p:cNvSpPr>
          <p:nvPr/>
        </p:nvSpPr>
        <p:spPr>
          <a:xfrm>
            <a:off x="1517967" y="4026457"/>
            <a:ext cx="7615205" cy="2427659"/>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buClr>
                <a:srgbClr val="353535"/>
              </a:buClr>
            </a:pPr>
            <a:r>
              <a:rPr lang="en-US" sz="2000" dirty="0" smtClean="0">
                <a:solidFill>
                  <a:prstClr val="black">
                    <a:lumMod val="65000"/>
                    <a:lumOff val="35000"/>
                  </a:prstClr>
                </a:solidFill>
              </a:rPr>
              <a:t>Joe McLaughlin, CPA, CCIFP</a:t>
            </a:r>
          </a:p>
          <a:p>
            <a:pPr>
              <a:buClr>
                <a:srgbClr val="353535"/>
              </a:buClr>
            </a:pPr>
            <a:r>
              <a:rPr lang="en-US" sz="2000" dirty="0" smtClean="0">
                <a:solidFill>
                  <a:prstClr val="black">
                    <a:lumMod val="65000"/>
                    <a:lumOff val="35000"/>
                  </a:prstClr>
                </a:solidFill>
              </a:rPr>
              <a:t>CFMA Vice Chairman</a:t>
            </a:r>
          </a:p>
          <a:p>
            <a:pPr>
              <a:buClr>
                <a:srgbClr val="353535"/>
              </a:buClr>
            </a:pPr>
            <a:r>
              <a:rPr lang="en-US" sz="2000" dirty="0" smtClean="0">
                <a:solidFill>
                  <a:prstClr val="black">
                    <a:lumMod val="65000"/>
                    <a:lumOff val="35000"/>
                  </a:prstClr>
                </a:solidFill>
              </a:rPr>
              <a:t>Dallas/Fort Worth Chapter</a:t>
            </a:r>
          </a:p>
          <a:p>
            <a:pPr>
              <a:buClr>
                <a:srgbClr val="353535"/>
              </a:buClr>
            </a:pPr>
            <a:endParaRPr lang="en-US" sz="2000" dirty="0">
              <a:solidFill>
                <a:prstClr val="black">
                  <a:lumMod val="65000"/>
                  <a:lumOff val="35000"/>
                </a:prstClr>
              </a:solidFill>
            </a:endParaRPr>
          </a:p>
          <a:p>
            <a:pPr>
              <a:buClr>
                <a:srgbClr val="353535"/>
              </a:buClr>
            </a:pPr>
            <a:r>
              <a:rPr lang="en-US" sz="2000" dirty="0" smtClean="0">
                <a:solidFill>
                  <a:prstClr val="black">
                    <a:lumMod val="65000"/>
                    <a:lumOff val="35000"/>
                  </a:prstClr>
                </a:solidFill>
              </a:rPr>
              <a:t>Austin Industries, Inc.</a:t>
            </a:r>
          </a:p>
          <a:p>
            <a:pPr>
              <a:buClr>
                <a:srgbClr val="353535"/>
              </a:buClr>
            </a:pPr>
            <a:r>
              <a:rPr lang="en-US" sz="2000" dirty="0" smtClean="0">
                <a:solidFill>
                  <a:prstClr val="black">
                    <a:lumMod val="65000"/>
                    <a:lumOff val="35000"/>
                  </a:prstClr>
                </a:solidFill>
              </a:rPr>
              <a:t>Chief Accounting Officer</a:t>
            </a:r>
            <a:endParaRPr lang="en-US" sz="2000" dirty="0">
              <a:solidFill>
                <a:prstClr val="black">
                  <a:lumMod val="65000"/>
                  <a:lumOff val="35000"/>
                </a:prstClr>
              </a:solidFill>
            </a:endParaRPr>
          </a:p>
        </p:txBody>
      </p:sp>
    </p:spTree>
    <p:extLst>
      <p:ext uri="{BB962C8B-B14F-4D97-AF65-F5344CB8AC3E}">
        <p14:creationId xmlns:p14="http://schemas.microsoft.com/office/powerpoint/2010/main" val="4002977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428750" y="1095926"/>
            <a:ext cx="6100763" cy="447125"/>
          </a:xfrm>
        </p:spPr>
        <p:txBody>
          <a:bodyPr>
            <a:noAutofit/>
          </a:bodyPr>
          <a:lstStyle/>
          <a:p>
            <a:pPr algn="l"/>
            <a:r>
              <a:rPr lang="en-US" sz="3600" b="1" dirty="0">
                <a:solidFill>
                  <a:schemeClr val="bg1"/>
                </a:solidFill>
              </a:rPr>
              <a:t>Downloadable Resource Center</a:t>
            </a:r>
          </a:p>
        </p:txBody>
      </p:sp>
      <p:sp>
        <p:nvSpPr>
          <p:cNvPr id="13" name="Content Placeholder 12"/>
          <p:cNvSpPr>
            <a:spLocks noGrp="1"/>
          </p:cNvSpPr>
          <p:nvPr>
            <p:ph idx="1"/>
          </p:nvPr>
        </p:nvSpPr>
        <p:spPr>
          <a:xfrm>
            <a:off x="6130976" y="2853128"/>
            <a:ext cx="2618283" cy="2003685"/>
          </a:xfrm>
        </p:spPr>
        <p:txBody>
          <a:bodyPr>
            <a:normAutofit/>
          </a:bodyPr>
          <a:lstStyle/>
          <a:p>
            <a:pPr marL="0" indent="0">
              <a:buNone/>
            </a:pPr>
            <a:r>
              <a:rPr lang="en-US" b="1" dirty="0"/>
              <a:t>Use our link to access the DRC!</a:t>
            </a:r>
          </a:p>
          <a:p>
            <a:pPr marL="0" indent="0">
              <a:buNone/>
            </a:pPr>
            <a:r>
              <a:rPr lang="en-US" i="1" dirty="0"/>
              <a:t>Complete the survey after accessing the DRC to tell us how you are promoting.</a:t>
            </a: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2724" y="1543051"/>
            <a:ext cx="5168483" cy="4761642"/>
          </a:xfrm>
          <a:prstGeom prst="rect">
            <a:avLst/>
          </a:prstGeom>
        </p:spPr>
      </p:pic>
      <p:sp>
        <p:nvSpPr>
          <p:cNvPr id="6" name="Title 1"/>
          <p:cNvSpPr txBox="1">
            <a:spLocks/>
          </p:cNvSpPr>
          <p:nvPr/>
        </p:nvSpPr>
        <p:spPr>
          <a:xfrm>
            <a:off x="795105" y="771702"/>
            <a:ext cx="8188502" cy="742950"/>
          </a:xfrm>
          <a:prstGeom prst="rect">
            <a:avLst/>
          </a:prstGeom>
        </p:spPr>
        <p:txBody>
          <a:bodyPr vert="horz" lIns="68580" tIns="34290" rIns="68580" bIns="3429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srgbClr val="1CACE3">
                    <a:lumMod val="75000"/>
                  </a:srgbClr>
                </a:solidFill>
                <a:latin typeface="Arial" panose="020B0604020202020204" pitchFamily="34" charset="0"/>
                <a:cs typeface="Arial" panose="020B0604020202020204" pitchFamily="34" charset="0"/>
              </a:rPr>
              <a:t>Downloadable Resource Center</a:t>
            </a:r>
            <a:endParaRPr lang="en-US" dirty="0">
              <a:solidFill>
                <a:srgbClr val="1CACE3">
                  <a:lumMod val="7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27126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88435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632" y="3164"/>
            <a:ext cx="9173632" cy="6854836"/>
          </a:xfrm>
          <a:prstGeom prst="rect">
            <a:avLst/>
          </a:prstGeom>
        </p:spPr>
      </p:pic>
    </p:spTree>
    <p:extLst>
      <p:ext uri="{BB962C8B-B14F-4D97-AF65-F5344CB8AC3E}">
        <p14:creationId xmlns:p14="http://schemas.microsoft.com/office/powerpoint/2010/main" val="19172258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1485900" y="3497461"/>
          <a:ext cx="6172200" cy="411480"/>
        </p:xfrm>
        <a:graphic>
          <a:graphicData uri="http://schemas.openxmlformats.org/drawingml/2006/table">
            <a:tbl>
              <a:tblPr/>
              <a:tblGrid>
                <a:gridCol w="6172200">
                  <a:extLst>
                    <a:ext uri="{9D8B030D-6E8A-4147-A177-3AD203B41FA5}">
                      <a16:colId xmlns:a16="http://schemas.microsoft.com/office/drawing/2014/main" xmlns="" val="2953315462"/>
                    </a:ext>
                  </a:extLst>
                </a:gridCol>
              </a:tblGrid>
              <a:tr h="205740">
                <a:tc>
                  <a:txBody>
                    <a:bodyPr/>
                    <a:lstStyle/>
                    <a:p>
                      <a:endParaRPr lang="en-US" sz="1000" dirty="0"/>
                    </a:p>
                  </a:txBody>
                  <a:tcPr marL="0" marR="0" marT="51435" marB="0">
                    <a:lnL>
                      <a:noFill/>
                    </a:lnL>
                    <a:lnR>
                      <a:noFill/>
                    </a:lnR>
                    <a:lnT>
                      <a:noFill/>
                    </a:lnT>
                    <a:lnB>
                      <a:noFill/>
                    </a:lnB>
                  </a:tcPr>
                </a:tc>
                <a:extLst>
                  <a:ext uri="{0D108BD9-81ED-4DB2-BD59-A6C34878D82A}">
                    <a16:rowId xmlns:a16="http://schemas.microsoft.com/office/drawing/2014/main" xmlns="" val="597487029"/>
                  </a:ext>
                </a:extLst>
              </a:tr>
              <a:tr h="205740">
                <a:tc>
                  <a:txBody>
                    <a:bodyPr/>
                    <a:lstStyle/>
                    <a:p>
                      <a:endParaRPr lang="en-US" sz="1000" dirty="0">
                        <a:effectLst/>
                      </a:endParaRPr>
                    </a:p>
                  </a:txBody>
                  <a:tcPr marL="102870" marR="102870" marT="0" marB="51435">
                    <a:lnL>
                      <a:noFill/>
                    </a:lnL>
                    <a:lnR>
                      <a:noFill/>
                    </a:lnR>
                    <a:lnT>
                      <a:noFill/>
                    </a:lnT>
                    <a:lnB>
                      <a:noFill/>
                    </a:lnB>
                  </a:tcPr>
                </a:tc>
                <a:extLst>
                  <a:ext uri="{0D108BD9-81ED-4DB2-BD59-A6C34878D82A}">
                    <a16:rowId xmlns:a16="http://schemas.microsoft.com/office/drawing/2014/main" xmlns="" val="761400566"/>
                  </a:ext>
                </a:extLst>
              </a:tr>
            </a:tbl>
          </a:graphicData>
        </a:graphic>
      </p:graphicFrame>
      <p:pic>
        <p:nvPicPr>
          <p:cNvPr id="10" name="Picture 9"/>
          <p:cNvPicPr>
            <a:picLocks noChangeAspect="1"/>
          </p:cNvPicPr>
          <p:nvPr/>
        </p:nvPicPr>
        <p:blipFill>
          <a:blip r:embed="rId3"/>
          <a:stretch>
            <a:fillRect/>
          </a:stretch>
        </p:blipFill>
        <p:spPr>
          <a:xfrm>
            <a:off x="2647950" y="1070861"/>
            <a:ext cx="4446984" cy="1693202"/>
          </a:xfrm>
          <a:prstGeom prst="rect">
            <a:avLst/>
          </a:prstGeom>
        </p:spPr>
      </p:pic>
      <p:sp>
        <p:nvSpPr>
          <p:cNvPr id="13" name="TextBox 12"/>
          <p:cNvSpPr txBox="1"/>
          <p:nvPr/>
        </p:nvSpPr>
        <p:spPr>
          <a:xfrm>
            <a:off x="864432" y="3497461"/>
            <a:ext cx="7859843" cy="2677656"/>
          </a:xfrm>
          <a:prstGeom prst="rect">
            <a:avLst/>
          </a:prstGeom>
          <a:noFill/>
        </p:spPr>
        <p:txBody>
          <a:bodyPr wrap="square" rtlCol="0">
            <a:spAutoFit/>
          </a:bodyPr>
          <a:lstStyle/>
          <a:p>
            <a:pPr algn="ctr" defTabSz="457200"/>
            <a:r>
              <a:rPr lang="en-US" sz="2400" b="1" dirty="0">
                <a:solidFill>
                  <a:prstClr val="black"/>
                </a:solidFill>
              </a:rPr>
              <a:t>www.facebook.com/HealthyMenMichigan</a:t>
            </a:r>
          </a:p>
          <a:p>
            <a:pPr algn="ctr" defTabSz="457200"/>
            <a:endParaRPr lang="en-US" sz="2400" b="1" dirty="0">
              <a:solidFill>
                <a:prstClr val="black"/>
              </a:solidFill>
            </a:endParaRPr>
          </a:p>
          <a:p>
            <a:pPr algn="ctr" defTabSz="457200"/>
            <a:r>
              <a:rPr lang="en-US" sz="2400" b="1" dirty="0">
                <a:solidFill>
                  <a:prstClr val="black"/>
                </a:solidFill>
              </a:rPr>
              <a:t>twitter.com/HealthyMenMI</a:t>
            </a:r>
          </a:p>
          <a:p>
            <a:pPr algn="ctr" defTabSz="457200"/>
            <a:endParaRPr lang="en-US" sz="2400" b="1" dirty="0">
              <a:solidFill>
                <a:prstClr val="black"/>
              </a:solidFill>
            </a:endParaRPr>
          </a:p>
          <a:p>
            <a:pPr algn="ctr" defTabSz="457200"/>
            <a:r>
              <a:rPr lang="en-US" sz="2400" b="1" dirty="0">
                <a:solidFill>
                  <a:prstClr val="black"/>
                </a:solidFill>
              </a:rPr>
              <a:t>healthymenmichigan@mentalhealthscreening.org </a:t>
            </a:r>
          </a:p>
          <a:p>
            <a:pPr algn="ctr" defTabSz="457200"/>
            <a:endParaRPr lang="en-US" sz="2400" b="1" dirty="0">
              <a:solidFill>
                <a:prstClr val="black"/>
              </a:solidFill>
            </a:endParaRPr>
          </a:p>
          <a:p>
            <a:pPr algn="ctr" defTabSz="457200"/>
            <a:r>
              <a:rPr lang="en-US" sz="2400" b="1" dirty="0">
                <a:solidFill>
                  <a:prstClr val="black"/>
                </a:solidFill>
              </a:rPr>
              <a:t>healthymenmichigan.org </a:t>
            </a:r>
          </a:p>
        </p:txBody>
      </p:sp>
    </p:spTree>
    <p:extLst>
      <p:ext uri="{BB962C8B-B14F-4D97-AF65-F5344CB8AC3E}">
        <p14:creationId xmlns:p14="http://schemas.microsoft.com/office/powerpoint/2010/main" val="25604245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88826" y="2041474"/>
            <a:ext cx="7075356" cy="3847207"/>
          </a:xfrm>
          <a:prstGeom prst="rect">
            <a:avLst/>
          </a:prstGeom>
          <a:noFill/>
        </p:spPr>
        <p:txBody>
          <a:bodyPr wrap="square" rtlCol="0">
            <a:spAutoFit/>
          </a:bodyPr>
          <a:lstStyle/>
          <a:p>
            <a:pPr defTabSz="457200"/>
            <a:r>
              <a:rPr lang="en-US" sz="1200" dirty="0">
                <a:solidFill>
                  <a:prstClr val="black"/>
                </a:solidFill>
              </a:rPr>
              <a:t>1. </a:t>
            </a:r>
            <a:r>
              <a:rPr lang="en-US" sz="1400" dirty="0">
                <a:solidFill>
                  <a:prstClr val="black"/>
                </a:solidFill>
              </a:rPr>
              <a:t>Social Media and Word of Mouth are how men are hearing about the campaign</a:t>
            </a:r>
          </a:p>
          <a:p>
            <a:pPr defTabSz="457200"/>
            <a:r>
              <a:rPr lang="en-US" sz="1200" b="1" dirty="0">
                <a:solidFill>
                  <a:prstClr val="black"/>
                </a:solidFill>
              </a:rPr>
              <a:t>Send promotional emails and social media posts to members of your community by using the </a:t>
            </a:r>
            <a:r>
              <a:rPr lang="en-US" sz="1200" b="1" dirty="0" err="1">
                <a:solidFill>
                  <a:prstClr val="black"/>
                </a:solidFill>
              </a:rPr>
              <a:t>ToolKit</a:t>
            </a:r>
            <a:r>
              <a:rPr lang="en-US" sz="1200" b="1" dirty="0">
                <a:solidFill>
                  <a:prstClr val="black"/>
                </a:solidFill>
              </a:rPr>
              <a:t> </a:t>
            </a:r>
            <a:r>
              <a:rPr lang="en-US" sz="1200" dirty="0">
                <a:solidFill>
                  <a:prstClr val="black"/>
                </a:solidFill>
                <a:hlinkClick r:id="rId3"/>
              </a:rPr>
              <a:t>https://mentalhealthscreening.org/programs/hmm/toolkit</a:t>
            </a:r>
            <a:r>
              <a:rPr lang="en-US" sz="1200" dirty="0">
                <a:solidFill>
                  <a:prstClr val="black"/>
                </a:solidFill>
              </a:rPr>
              <a:t/>
            </a:r>
            <a:br>
              <a:rPr lang="en-US" sz="1200" dirty="0">
                <a:solidFill>
                  <a:prstClr val="black"/>
                </a:solidFill>
              </a:rPr>
            </a:br>
            <a:endParaRPr lang="en-US" sz="1200" dirty="0">
              <a:solidFill>
                <a:prstClr val="black"/>
              </a:solidFill>
            </a:endParaRPr>
          </a:p>
          <a:p>
            <a:pPr defTabSz="457200"/>
            <a:r>
              <a:rPr lang="en-US" sz="1200" dirty="0">
                <a:solidFill>
                  <a:prstClr val="black"/>
                </a:solidFill>
              </a:rPr>
              <a:t>2. </a:t>
            </a:r>
            <a:r>
              <a:rPr lang="en-US" sz="1400" dirty="0">
                <a:solidFill>
                  <a:prstClr val="black"/>
                </a:solidFill>
              </a:rPr>
              <a:t>Michigan is a big state with lots of different areas to cover!</a:t>
            </a:r>
          </a:p>
          <a:p>
            <a:pPr defTabSz="457200"/>
            <a:r>
              <a:rPr lang="en-US" sz="1200" b="1" dirty="0">
                <a:solidFill>
                  <a:prstClr val="black"/>
                </a:solidFill>
              </a:rPr>
              <a:t>Help spread the word with free promotional materials while you are out across Michigan </a:t>
            </a:r>
            <a:r>
              <a:rPr lang="en-US" sz="1200" dirty="0">
                <a:solidFill>
                  <a:prstClr val="black"/>
                </a:solidFill>
                <a:hlinkClick r:id="rId4" action="ppaction://hlinkfile"/>
              </a:rPr>
              <a:t>shop.mentalhealthscreening.org/collections/healthy-men-</a:t>
            </a:r>
            <a:r>
              <a:rPr lang="en-US" sz="1200" dirty="0" err="1">
                <a:solidFill>
                  <a:prstClr val="black"/>
                </a:solidFill>
                <a:hlinkClick r:id="rId4" action="ppaction://hlinkfile"/>
              </a:rPr>
              <a:t>michigan</a:t>
            </a:r>
            <a:endParaRPr lang="en-US" sz="1200" dirty="0">
              <a:solidFill>
                <a:prstClr val="black"/>
              </a:solidFill>
            </a:endParaRPr>
          </a:p>
          <a:p>
            <a:pPr defTabSz="457200"/>
            <a:endParaRPr lang="en-US" sz="1200" b="1" dirty="0">
              <a:solidFill>
                <a:prstClr val="black"/>
              </a:solidFill>
            </a:endParaRPr>
          </a:p>
          <a:p>
            <a:pPr defTabSz="457200"/>
            <a:r>
              <a:rPr lang="en-US" sz="1200" dirty="0">
                <a:solidFill>
                  <a:prstClr val="black"/>
                </a:solidFill>
              </a:rPr>
              <a:t>3. </a:t>
            </a:r>
            <a:r>
              <a:rPr lang="en-US" sz="1400" dirty="0">
                <a:solidFill>
                  <a:prstClr val="black"/>
                </a:solidFill>
              </a:rPr>
              <a:t>The workplace is another great place to promote the campaign!</a:t>
            </a:r>
          </a:p>
          <a:p>
            <a:pPr defTabSz="457200"/>
            <a:r>
              <a:rPr lang="en-US" sz="1200" b="1" dirty="0">
                <a:solidFill>
                  <a:prstClr val="black"/>
                </a:solidFill>
              </a:rPr>
              <a:t>Add a link to </a:t>
            </a:r>
            <a:r>
              <a:rPr lang="en-US" sz="1200" u="sng" dirty="0">
                <a:solidFill>
                  <a:prstClr val="black"/>
                </a:solidFill>
                <a:hlinkClick r:id="rId5"/>
              </a:rPr>
              <a:t>www.HealthyMenMichigan.org</a:t>
            </a:r>
            <a:r>
              <a:rPr lang="en-US" sz="1200" dirty="0">
                <a:solidFill>
                  <a:prstClr val="black"/>
                </a:solidFill>
              </a:rPr>
              <a:t> </a:t>
            </a:r>
            <a:r>
              <a:rPr lang="en-US" sz="1200" b="1" dirty="0">
                <a:solidFill>
                  <a:prstClr val="black"/>
                </a:solidFill>
              </a:rPr>
              <a:t>on your organization website and newsletter</a:t>
            </a:r>
          </a:p>
          <a:p>
            <a:pPr defTabSz="457200"/>
            <a:r>
              <a:rPr lang="en-US" sz="1200" b="1" dirty="0">
                <a:solidFill>
                  <a:prstClr val="black"/>
                </a:solidFill>
              </a:rPr>
              <a:t>Send a link to </a:t>
            </a:r>
            <a:r>
              <a:rPr lang="en-US" sz="1200" u="sng" dirty="0">
                <a:solidFill>
                  <a:prstClr val="black"/>
                </a:solidFill>
                <a:hlinkClick r:id="rId5"/>
              </a:rPr>
              <a:t>www.HealthyMenMichigan.org</a:t>
            </a:r>
            <a:r>
              <a:rPr lang="en-US" sz="1200" dirty="0">
                <a:solidFill>
                  <a:prstClr val="black"/>
                </a:solidFill>
              </a:rPr>
              <a:t> </a:t>
            </a:r>
            <a:r>
              <a:rPr lang="en-US" sz="1200" b="1" dirty="0">
                <a:solidFill>
                  <a:prstClr val="black"/>
                </a:solidFill>
              </a:rPr>
              <a:t>to your employees/colleagues</a:t>
            </a:r>
          </a:p>
          <a:p>
            <a:pPr defTabSz="457200"/>
            <a:endParaRPr lang="en-US" sz="1200" dirty="0">
              <a:solidFill>
                <a:prstClr val="black"/>
              </a:solidFill>
            </a:endParaRPr>
          </a:p>
          <a:p>
            <a:pPr defTabSz="457200"/>
            <a:r>
              <a:rPr lang="en-US" sz="1200" dirty="0">
                <a:solidFill>
                  <a:prstClr val="black"/>
                </a:solidFill>
              </a:rPr>
              <a:t>4. </a:t>
            </a:r>
            <a:r>
              <a:rPr lang="en-US" sz="1400" dirty="0">
                <a:solidFill>
                  <a:prstClr val="black"/>
                </a:solidFill>
              </a:rPr>
              <a:t>There are lots of ways to help get the word out to more men across Michigan</a:t>
            </a:r>
          </a:p>
          <a:p>
            <a:pPr defTabSz="457200"/>
            <a:r>
              <a:rPr lang="en-US" sz="1200" b="1" dirty="0">
                <a:solidFill>
                  <a:prstClr val="black"/>
                </a:solidFill>
              </a:rPr>
              <a:t>Click the link in your email after the webinar to access the Downloadable Resource Center</a:t>
            </a:r>
          </a:p>
          <a:p>
            <a:pPr defTabSz="457200"/>
            <a:endParaRPr lang="en-US" sz="1400" b="1" dirty="0">
              <a:solidFill>
                <a:prstClr val="black"/>
              </a:solidFill>
            </a:endParaRPr>
          </a:p>
          <a:p>
            <a:pPr defTabSz="457200"/>
            <a:r>
              <a:rPr lang="en-US" sz="1400" dirty="0">
                <a:solidFill>
                  <a:prstClr val="black"/>
                </a:solidFill>
              </a:rPr>
              <a:t>5. Connect with us and stay up to date on the Healthy Men Michigan campaign</a:t>
            </a:r>
          </a:p>
          <a:p>
            <a:pPr defTabSz="457200"/>
            <a:r>
              <a:rPr lang="en-US" sz="1200" b="1" dirty="0">
                <a:solidFill>
                  <a:prstClr val="black"/>
                </a:solidFill>
              </a:rPr>
              <a:t>Email us at </a:t>
            </a:r>
            <a:r>
              <a:rPr lang="en-US" sz="1200" dirty="0">
                <a:solidFill>
                  <a:prstClr val="black"/>
                </a:solidFill>
                <a:hlinkClick r:id="rId6"/>
              </a:rPr>
              <a:t>healthymenmichigan@mentalhealthscreening.org</a:t>
            </a:r>
            <a:r>
              <a:rPr lang="en-US" sz="1200" dirty="0">
                <a:solidFill>
                  <a:prstClr val="black"/>
                </a:solidFill>
              </a:rPr>
              <a:t> </a:t>
            </a:r>
            <a:r>
              <a:rPr lang="en-US" sz="1200" b="1" dirty="0">
                <a:solidFill>
                  <a:prstClr val="black"/>
                </a:solidFill>
              </a:rPr>
              <a:t>to sign up for the </a:t>
            </a:r>
            <a:r>
              <a:rPr lang="en-US" sz="1200" b="1" dirty="0" err="1">
                <a:solidFill>
                  <a:prstClr val="black"/>
                </a:solidFill>
              </a:rPr>
              <a:t>eNewsletter</a:t>
            </a:r>
            <a:endParaRPr lang="en-US" sz="1200" b="1" dirty="0">
              <a:solidFill>
                <a:prstClr val="black"/>
              </a:solidFill>
            </a:endParaRPr>
          </a:p>
        </p:txBody>
      </p:sp>
      <p:sp>
        <p:nvSpPr>
          <p:cNvPr id="8" name="TextBox 7"/>
          <p:cNvSpPr txBox="1"/>
          <p:nvPr/>
        </p:nvSpPr>
        <p:spPr>
          <a:xfrm>
            <a:off x="1439056" y="6253811"/>
            <a:ext cx="7600012" cy="415498"/>
          </a:xfrm>
          <a:prstGeom prst="rect">
            <a:avLst/>
          </a:prstGeom>
          <a:noFill/>
        </p:spPr>
        <p:txBody>
          <a:bodyPr wrap="square" rtlCol="0">
            <a:spAutoFit/>
          </a:bodyPr>
          <a:lstStyle/>
          <a:p>
            <a:pPr algn="ctr" defTabSz="457200"/>
            <a:r>
              <a:rPr lang="en-US" sz="2100" b="1" i="1" dirty="0">
                <a:solidFill>
                  <a:srgbClr val="1CACE3">
                    <a:lumMod val="50000"/>
                  </a:srgbClr>
                </a:solidFill>
              </a:rPr>
              <a:t>Spread the word about men’s mental fitness in Michigan!</a:t>
            </a:r>
          </a:p>
        </p:txBody>
      </p:sp>
      <p:sp>
        <p:nvSpPr>
          <p:cNvPr id="9" name="Title 1"/>
          <p:cNvSpPr txBox="1">
            <a:spLocks/>
          </p:cNvSpPr>
          <p:nvPr/>
        </p:nvSpPr>
        <p:spPr>
          <a:xfrm>
            <a:off x="760128" y="421932"/>
            <a:ext cx="8188502" cy="1218750"/>
          </a:xfrm>
          <a:prstGeom prst="rect">
            <a:avLst/>
          </a:prstGeom>
        </p:spPr>
        <p:txBody>
          <a:bodyPr vert="horz" lIns="68580" tIns="34290" rIns="68580" bIns="3429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srgbClr val="1CACE3">
                    <a:lumMod val="75000"/>
                  </a:srgbClr>
                </a:solidFill>
                <a:latin typeface="Arial" panose="020B0604020202020204" pitchFamily="34" charset="0"/>
                <a:cs typeface="Arial" panose="020B0604020202020204" pitchFamily="34" charset="0"/>
              </a:rPr>
              <a:t>Men in Michigan Are Taking Action</a:t>
            </a:r>
            <a:br>
              <a:rPr lang="en-US" dirty="0" smtClean="0">
                <a:solidFill>
                  <a:srgbClr val="1CACE3">
                    <a:lumMod val="75000"/>
                  </a:srgbClr>
                </a:solidFill>
                <a:latin typeface="Arial" panose="020B0604020202020204" pitchFamily="34" charset="0"/>
                <a:cs typeface="Arial" panose="020B0604020202020204" pitchFamily="34" charset="0"/>
              </a:rPr>
            </a:br>
            <a:r>
              <a:rPr lang="en-US" dirty="0" smtClean="0">
                <a:solidFill>
                  <a:srgbClr val="1CACE3">
                    <a:lumMod val="75000"/>
                  </a:srgbClr>
                </a:solidFill>
                <a:latin typeface="Arial" panose="020B0604020202020204" pitchFamily="34" charset="0"/>
                <a:cs typeface="Arial" panose="020B0604020202020204" pitchFamily="34" charset="0"/>
              </a:rPr>
              <a:t>Here’s How You Can Help</a:t>
            </a:r>
            <a:endParaRPr lang="en-US" sz="3200" dirty="0">
              <a:solidFill>
                <a:srgbClr val="1CACE3">
                  <a:lumMod val="7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03348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893757" y="2144103"/>
            <a:ext cx="3262859" cy="2485048"/>
          </a:xfrm>
        </p:spPr>
        <p:txBody>
          <a:bodyPr>
            <a:normAutofit fontScale="92500"/>
          </a:bodyPr>
          <a:lstStyle/>
          <a:p>
            <a:pPr algn="ctr">
              <a:buNone/>
            </a:pPr>
            <a:endParaRPr lang="en-US" sz="1800" dirty="0"/>
          </a:p>
          <a:p>
            <a:pPr algn="ctr">
              <a:buNone/>
            </a:pPr>
            <a:r>
              <a:rPr lang="en-US" b="1" u="sng" dirty="0"/>
              <a:t>About the Research: </a:t>
            </a:r>
          </a:p>
          <a:p>
            <a:pPr algn="ctr">
              <a:buNone/>
            </a:pPr>
            <a:r>
              <a:rPr lang="en-US" dirty="0"/>
              <a:t>Dr. Jodi Jacobson Frey </a:t>
            </a:r>
          </a:p>
          <a:p>
            <a:pPr algn="ctr">
              <a:buNone/>
            </a:pPr>
            <a:r>
              <a:rPr lang="en-US" dirty="0"/>
              <a:t>410-706-3607 </a:t>
            </a:r>
          </a:p>
          <a:p>
            <a:pPr algn="ctr">
              <a:buNone/>
            </a:pPr>
            <a:r>
              <a:rPr lang="en-US" sz="1800" u="sng" dirty="0">
                <a:hlinkClick r:id=""/>
              </a:rPr>
              <a:t>Healthymenmichigan</a:t>
            </a:r>
          </a:p>
          <a:p>
            <a:pPr algn="ctr">
              <a:buNone/>
            </a:pPr>
            <a:r>
              <a:rPr lang="en-US" sz="1800" u="sng" dirty="0">
                <a:hlinkClick r:id=""/>
              </a:rPr>
              <a:t>@ssw.umaryland.edu</a:t>
            </a:r>
            <a:r>
              <a:rPr lang="en-US" sz="1800" dirty="0"/>
              <a:t> </a:t>
            </a:r>
          </a:p>
          <a:p>
            <a:pPr algn="ctr">
              <a:buNone/>
            </a:pPr>
            <a:endParaRPr lang="en-US" sz="1800" dirty="0"/>
          </a:p>
          <a:p>
            <a:pPr algn="ctr">
              <a:buNone/>
            </a:pPr>
            <a:endParaRPr lang="en-US" sz="1800" dirty="0"/>
          </a:p>
          <a:p>
            <a:pPr algn="ctr"/>
            <a:endParaRPr lang="en-US" dirty="0"/>
          </a:p>
        </p:txBody>
      </p:sp>
      <p:sp>
        <p:nvSpPr>
          <p:cNvPr id="5" name="Content Placeholder 4"/>
          <p:cNvSpPr>
            <a:spLocks noGrp="1"/>
          </p:cNvSpPr>
          <p:nvPr>
            <p:ph sz="half" idx="2"/>
          </p:nvPr>
        </p:nvSpPr>
        <p:spPr>
          <a:xfrm>
            <a:off x="5296524" y="2106710"/>
            <a:ext cx="3332814" cy="2333354"/>
          </a:xfrm>
        </p:spPr>
        <p:txBody>
          <a:bodyPr>
            <a:normAutofit fontScale="92500"/>
          </a:bodyPr>
          <a:lstStyle/>
          <a:p>
            <a:pPr algn="ctr">
              <a:buNone/>
            </a:pPr>
            <a:endParaRPr lang="en-US" dirty="0"/>
          </a:p>
          <a:p>
            <a:pPr algn="ctr">
              <a:buNone/>
            </a:pPr>
            <a:r>
              <a:rPr lang="en-US" b="1" u="sng" dirty="0"/>
              <a:t>About the Campaign: </a:t>
            </a:r>
          </a:p>
          <a:p>
            <a:pPr algn="ctr">
              <a:buNone/>
            </a:pPr>
            <a:r>
              <a:rPr lang="en-US" dirty="0"/>
              <a:t>Jill Fontaine</a:t>
            </a:r>
          </a:p>
          <a:p>
            <a:pPr algn="ctr">
              <a:buNone/>
            </a:pPr>
            <a:r>
              <a:rPr lang="en-US" dirty="0"/>
              <a:t>781-239-0071</a:t>
            </a:r>
          </a:p>
          <a:p>
            <a:pPr algn="ctr">
              <a:buNone/>
            </a:pPr>
            <a:r>
              <a:rPr lang="en-US" sz="1800" dirty="0">
                <a:hlinkClick r:id=""/>
              </a:rPr>
              <a:t>Healthymenmichigan</a:t>
            </a:r>
          </a:p>
          <a:p>
            <a:pPr algn="ctr">
              <a:buNone/>
            </a:pPr>
            <a:r>
              <a:rPr lang="en-US" sz="1800" dirty="0">
                <a:hlinkClick r:id=""/>
              </a:rPr>
              <a:t>@mentalhealthscreening.org</a:t>
            </a:r>
            <a:endParaRPr lang="en-US" sz="1800" dirty="0"/>
          </a:p>
          <a:p>
            <a:pPr algn="ctr">
              <a:buNone/>
            </a:pPr>
            <a:endParaRPr lang="en-US" dirty="0"/>
          </a:p>
          <a:p>
            <a:endParaRPr lang="en-US" dirty="0"/>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97417" y="5708560"/>
            <a:ext cx="1423852" cy="462080"/>
          </a:xfrm>
          <a:prstGeom prst="rect">
            <a:avLst/>
          </a:prstGeom>
        </p:spPr>
      </p:pic>
      <p:sp>
        <p:nvSpPr>
          <p:cNvPr id="8" name="Title 1"/>
          <p:cNvSpPr txBox="1">
            <a:spLocks/>
          </p:cNvSpPr>
          <p:nvPr/>
        </p:nvSpPr>
        <p:spPr>
          <a:xfrm>
            <a:off x="815092" y="985425"/>
            <a:ext cx="8188502" cy="1218750"/>
          </a:xfrm>
          <a:prstGeom prst="rect">
            <a:avLst/>
          </a:prstGeom>
        </p:spPr>
        <p:txBody>
          <a:bodyPr vert="horz" lIns="68580" tIns="34290" rIns="68580" bIns="3429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smtClean="0">
                <a:solidFill>
                  <a:srgbClr val="1CACE3">
                    <a:lumMod val="75000"/>
                  </a:srgbClr>
                </a:solidFill>
                <a:latin typeface="Arial" panose="020B0604020202020204" pitchFamily="34" charset="0"/>
                <a:cs typeface="Arial" panose="020B0604020202020204" pitchFamily="34" charset="0"/>
              </a:rPr>
              <a:t>Thank you for joining us today!</a:t>
            </a:r>
            <a:endParaRPr lang="en-US" sz="3200" dirty="0">
              <a:solidFill>
                <a:srgbClr val="1CACE3">
                  <a:lumMod val="7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408958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Lived Experience</a:t>
            </a:r>
            <a:endParaRPr lang="en-US" dirty="0"/>
          </a:p>
        </p:txBody>
      </p:sp>
      <p:sp>
        <p:nvSpPr>
          <p:cNvPr id="3" name="Text Placeholder 2"/>
          <p:cNvSpPr>
            <a:spLocks noGrp="1"/>
          </p:cNvSpPr>
          <p:nvPr>
            <p:ph type="body" idx="1"/>
          </p:nvPr>
        </p:nvSpPr>
        <p:spPr>
          <a:xfrm>
            <a:off x="1941910" y="3504847"/>
            <a:ext cx="6686549" cy="1324797"/>
          </a:xfrm>
        </p:spPr>
        <p:txBody>
          <a:bodyPr>
            <a:normAutofit/>
          </a:bodyPr>
          <a:lstStyle/>
          <a:p>
            <a:r>
              <a:rPr lang="en-US" dirty="0" smtClean="0"/>
              <a:t>Allied Electric</a:t>
            </a:r>
          </a:p>
        </p:txBody>
      </p:sp>
    </p:spTree>
    <p:extLst>
      <p:ext uri="{BB962C8B-B14F-4D97-AF65-F5344CB8AC3E}">
        <p14:creationId xmlns:p14="http://schemas.microsoft.com/office/powerpoint/2010/main" val="427570507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4545" y="5100578"/>
            <a:ext cx="1219200" cy="1239012"/>
          </a:xfrm>
          <a:prstGeom prst="rect">
            <a:avLst/>
          </a:prstGeom>
        </p:spPr>
      </p:pic>
      <p:sp>
        <p:nvSpPr>
          <p:cNvPr id="5" name="TextBox 4"/>
          <p:cNvSpPr txBox="1"/>
          <p:nvPr/>
        </p:nvSpPr>
        <p:spPr>
          <a:xfrm>
            <a:off x="-152400" y="1101777"/>
            <a:ext cx="8801725" cy="1754326"/>
          </a:xfrm>
          <a:prstGeom prst="rect">
            <a:avLst/>
          </a:prstGeom>
          <a:noFill/>
        </p:spPr>
        <p:txBody>
          <a:bodyPr wrap="square" rtlCol="0">
            <a:spAutoFit/>
          </a:bodyPr>
          <a:lstStyle/>
          <a:p>
            <a:pPr algn="ctr"/>
            <a:r>
              <a:rPr lang="en-US" sz="5400" dirty="0">
                <a:solidFill>
                  <a:srgbClr val="4BACC6">
                    <a:lumMod val="50000"/>
                  </a:srgbClr>
                </a:solidFill>
                <a:latin typeface="Century Gothic" panose="020B0502020202020204" pitchFamily="34" charset="0"/>
              </a:rPr>
              <a:t>Handling Tragedy Together!</a:t>
            </a:r>
            <a:endParaRPr lang="en-US" sz="5400" dirty="0">
              <a:solidFill>
                <a:srgbClr val="4BACC6">
                  <a:lumMod val="50000"/>
                </a:srgbClr>
              </a:solidFill>
              <a:latin typeface="Century Gothic" panose="020B0502020202020204" pitchFamily="34" charset="0"/>
            </a:endParaRPr>
          </a:p>
        </p:txBody>
      </p:sp>
    </p:spTree>
    <p:extLst>
      <p:ext uri="{BB962C8B-B14F-4D97-AF65-F5344CB8AC3E}">
        <p14:creationId xmlns:p14="http://schemas.microsoft.com/office/powerpoint/2010/main" val="311030205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I:\Marketing\Kruse Family.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4114800" y="3429000"/>
            <a:ext cx="4854526" cy="31242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20853537">
            <a:off x="469015" y="1147645"/>
            <a:ext cx="4819174" cy="3145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I:\Employee Benefits\Health Insurance\2013 Renewal\Grenting Christmas Wishes.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104879" y="562700"/>
            <a:ext cx="3926099" cy="2332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1417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760128" y="421932"/>
            <a:ext cx="8188502" cy="1218750"/>
          </a:xfrm>
          <a:prstGeom prst="rect">
            <a:avLst/>
          </a:prstGeom>
        </p:spPr>
        <p:txBody>
          <a:bodyPr vert="horz" lIns="68580" tIns="34290" rIns="68580" bIns="3429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srgbClr val="1CACE3">
                    <a:lumMod val="75000"/>
                  </a:srgbClr>
                </a:solidFill>
                <a:latin typeface="Arial" panose="020B0604020202020204" pitchFamily="34" charset="0"/>
                <a:cs typeface="Arial" panose="020B0604020202020204" pitchFamily="34" charset="0"/>
              </a:rPr>
              <a:t>The Valuable Lessons We Learned</a:t>
            </a:r>
            <a:endParaRPr lang="en-US" sz="3200" dirty="0">
              <a:solidFill>
                <a:srgbClr val="1CACE3">
                  <a:lumMod val="75000"/>
                </a:srgbClr>
              </a:solidFill>
              <a:latin typeface="Arial" panose="020B0604020202020204" pitchFamily="34" charset="0"/>
              <a:cs typeface="Arial" panose="020B0604020202020204" pitchFamily="34" charset="0"/>
            </a:endParaRPr>
          </a:p>
        </p:txBody>
      </p:sp>
      <p:sp>
        <p:nvSpPr>
          <p:cNvPr id="13" name="Content Placeholder 2"/>
          <p:cNvSpPr txBox="1">
            <a:spLocks/>
          </p:cNvSpPr>
          <p:nvPr/>
        </p:nvSpPr>
        <p:spPr>
          <a:xfrm>
            <a:off x="1879394" y="1764532"/>
            <a:ext cx="6155334" cy="431291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marL="230188" indent="-230188">
              <a:buClr>
                <a:srgbClr val="353535"/>
              </a:buClr>
              <a:buFont typeface="Wingdings" panose="05000000000000000000" pitchFamily="2" charset="2"/>
              <a:buChar char="Ø"/>
            </a:pPr>
            <a:r>
              <a:rPr lang="en-US" sz="2000" dirty="0" smtClean="0">
                <a:solidFill>
                  <a:prstClr val="black">
                    <a:lumMod val="65000"/>
                    <a:lumOff val="35000"/>
                  </a:prstClr>
                </a:solidFill>
              </a:rPr>
              <a:t>Understand that your company is a family, as dysfunctional as it may be!</a:t>
            </a:r>
          </a:p>
          <a:p>
            <a:pPr marL="230188" indent="-230188">
              <a:buClr>
                <a:srgbClr val="353535"/>
              </a:buClr>
              <a:buFont typeface="Wingdings" panose="05000000000000000000" pitchFamily="2" charset="2"/>
              <a:buChar char="Ø"/>
            </a:pPr>
            <a:r>
              <a:rPr lang="en-US" sz="2000" dirty="0" smtClean="0">
                <a:solidFill>
                  <a:prstClr val="black">
                    <a:lumMod val="65000"/>
                    <a:lumOff val="35000"/>
                  </a:prstClr>
                </a:solidFill>
              </a:rPr>
              <a:t>Corporately you have to respond quickly.</a:t>
            </a:r>
          </a:p>
          <a:p>
            <a:pPr marL="230188" indent="-230188">
              <a:buClr>
                <a:srgbClr val="353535"/>
              </a:buClr>
              <a:buFont typeface="Wingdings" panose="05000000000000000000" pitchFamily="2" charset="2"/>
              <a:buChar char="Ø"/>
            </a:pPr>
            <a:r>
              <a:rPr lang="en-US" sz="2000" dirty="0" smtClean="0">
                <a:solidFill>
                  <a:prstClr val="black">
                    <a:lumMod val="65000"/>
                    <a:lumOff val="35000"/>
                  </a:prstClr>
                </a:solidFill>
              </a:rPr>
              <a:t>Respond respectfully, humbly and quietly.</a:t>
            </a:r>
          </a:p>
          <a:p>
            <a:pPr marL="230188" indent="-230188">
              <a:buClr>
                <a:srgbClr val="353535"/>
              </a:buClr>
              <a:buFont typeface="Wingdings" panose="05000000000000000000" pitchFamily="2" charset="2"/>
              <a:buChar char="Ø"/>
            </a:pPr>
            <a:r>
              <a:rPr lang="en-US" sz="2000" dirty="0" smtClean="0">
                <a:solidFill>
                  <a:prstClr val="black">
                    <a:lumMod val="65000"/>
                    <a:lumOff val="35000"/>
                  </a:prstClr>
                </a:solidFill>
              </a:rPr>
              <a:t>Give opportunities for your employees to respond to the event.</a:t>
            </a:r>
          </a:p>
          <a:p>
            <a:pPr marL="230188" indent="-230188">
              <a:buClr>
                <a:srgbClr val="353535"/>
              </a:buClr>
              <a:buFont typeface="Wingdings" panose="05000000000000000000" pitchFamily="2" charset="2"/>
              <a:buChar char="Ø"/>
            </a:pPr>
            <a:r>
              <a:rPr lang="en-US" sz="2000" dirty="0" smtClean="0">
                <a:solidFill>
                  <a:prstClr val="black">
                    <a:lumMod val="65000"/>
                    <a:lumOff val="35000"/>
                  </a:prstClr>
                </a:solidFill>
              </a:rPr>
              <a:t>Do some benefit housekeeping.</a:t>
            </a:r>
          </a:p>
          <a:p>
            <a:pPr marL="230188" indent="-230188">
              <a:buClr>
                <a:srgbClr val="353535"/>
              </a:buClr>
              <a:buFont typeface="Wingdings" panose="05000000000000000000" pitchFamily="2" charset="2"/>
              <a:buChar char="Ø"/>
            </a:pPr>
            <a:endParaRPr lang="en-US" sz="2000" dirty="0">
              <a:solidFill>
                <a:prstClr val="black">
                  <a:lumMod val="65000"/>
                  <a:lumOff val="35000"/>
                </a:prstClr>
              </a:solidFill>
            </a:endParaRPr>
          </a:p>
          <a:p>
            <a:pPr algn="ctr">
              <a:buClr>
                <a:srgbClr val="353535"/>
              </a:buClr>
            </a:pPr>
            <a:r>
              <a:rPr lang="en-US" sz="2400" dirty="0" smtClean="0">
                <a:solidFill>
                  <a:prstClr val="black">
                    <a:lumMod val="65000"/>
                    <a:lumOff val="35000"/>
                  </a:prstClr>
                </a:solidFill>
              </a:rPr>
              <a:t>It is not </a:t>
            </a:r>
            <a:r>
              <a:rPr lang="en-US" sz="2400" i="1" dirty="0" smtClean="0">
                <a:solidFill>
                  <a:prstClr val="black">
                    <a:lumMod val="65000"/>
                    <a:lumOff val="35000"/>
                  </a:prstClr>
                </a:solidFill>
              </a:rPr>
              <a:t>what</a:t>
            </a:r>
            <a:r>
              <a:rPr lang="en-US" sz="2400" dirty="0" smtClean="0">
                <a:solidFill>
                  <a:prstClr val="black">
                    <a:lumMod val="65000"/>
                    <a:lumOff val="35000"/>
                  </a:prstClr>
                </a:solidFill>
              </a:rPr>
              <a:t> is said,</a:t>
            </a:r>
            <a:br>
              <a:rPr lang="en-US" sz="2400" dirty="0" smtClean="0">
                <a:solidFill>
                  <a:prstClr val="black">
                    <a:lumMod val="65000"/>
                    <a:lumOff val="35000"/>
                  </a:prstClr>
                </a:solidFill>
              </a:rPr>
            </a:br>
            <a:r>
              <a:rPr lang="en-US" sz="2400" dirty="0" smtClean="0">
                <a:solidFill>
                  <a:prstClr val="black">
                    <a:lumMod val="65000"/>
                    <a:lumOff val="35000"/>
                  </a:prstClr>
                </a:solidFill>
              </a:rPr>
              <a:t>it is </a:t>
            </a:r>
            <a:r>
              <a:rPr lang="en-US" sz="2400" b="1" u="sng" dirty="0" smtClean="0">
                <a:solidFill>
                  <a:prstClr val="black">
                    <a:lumMod val="65000"/>
                    <a:lumOff val="35000"/>
                  </a:prstClr>
                </a:solidFill>
              </a:rPr>
              <a:t>that something </a:t>
            </a:r>
            <a:r>
              <a:rPr lang="en-US" sz="2400" dirty="0" smtClean="0">
                <a:solidFill>
                  <a:prstClr val="black">
                    <a:lumMod val="65000"/>
                    <a:lumOff val="35000"/>
                  </a:prstClr>
                </a:solidFill>
              </a:rPr>
              <a:t>is said!</a:t>
            </a:r>
            <a:endParaRPr lang="en-US" sz="2000" dirty="0">
              <a:solidFill>
                <a:prstClr val="black">
                  <a:lumMod val="65000"/>
                  <a:lumOff val="35000"/>
                </a:prstClr>
              </a:solidFill>
            </a:endParaRPr>
          </a:p>
        </p:txBody>
      </p:sp>
    </p:spTree>
    <p:extLst>
      <p:ext uri="{BB962C8B-B14F-4D97-AF65-F5344CB8AC3E}">
        <p14:creationId xmlns:p14="http://schemas.microsoft.com/office/powerpoint/2010/main" val="30779283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Placeholder 2"/>
          <p:cNvSpPr txBox="1">
            <a:spLocks/>
          </p:cNvSpPr>
          <p:nvPr/>
        </p:nvSpPr>
        <p:spPr bwMode="auto">
          <a:xfrm>
            <a:off x="-201470" y="487286"/>
            <a:ext cx="5406887" cy="3907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marL="342900" indent="-342900">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fontAlgn="base">
              <a:spcBef>
                <a:spcPct val="20000"/>
              </a:spcBef>
              <a:spcAft>
                <a:spcPct val="0"/>
              </a:spcAft>
              <a:buFont typeface="Arial" charset="0"/>
              <a:buChar char="»"/>
              <a:defRPr sz="2000">
                <a:solidFill>
                  <a:schemeClr val="tx1"/>
                </a:solidFill>
                <a:latin typeface="Calibri" charset="0"/>
              </a:defRPr>
            </a:lvl6pPr>
            <a:lvl7pPr marL="2971800" indent="-228600" defTabSz="457200" fontAlgn="base">
              <a:spcBef>
                <a:spcPct val="20000"/>
              </a:spcBef>
              <a:spcAft>
                <a:spcPct val="0"/>
              </a:spcAft>
              <a:buFont typeface="Arial" charset="0"/>
              <a:buChar char="»"/>
              <a:defRPr sz="2000">
                <a:solidFill>
                  <a:schemeClr val="tx1"/>
                </a:solidFill>
                <a:latin typeface="Calibri" charset="0"/>
              </a:defRPr>
            </a:lvl7pPr>
            <a:lvl8pPr marL="3429000" indent="-228600" defTabSz="457200" fontAlgn="base">
              <a:spcBef>
                <a:spcPct val="20000"/>
              </a:spcBef>
              <a:spcAft>
                <a:spcPct val="0"/>
              </a:spcAft>
              <a:buFont typeface="Arial" charset="0"/>
              <a:buChar char="»"/>
              <a:defRPr sz="2000">
                <a:solidFill>
                  <a:schemeClr val="tx1"/>
                </a:solidFill>
                <a:latin typeface="Calibri" charset="0"/>
              </a:defRPr>
            </a:lvl8pPr>
            <a:lvl9pPr marL="3886200" indent="-228600" defTabSz="457200" fontAlgn="base">
              <a:spcBef>
                <a:spcPct val="20000"/>
              </a:spcBef>
              <a:spcAft>
                <a:spcPct val="0"/>
              </a:spcAft>
              <a:buFont typeface="Arial" charset="0"/>
              <a:buChar char="»"/>
              <a:defRPr sz="2000">
                <a:solidFill>
                  <a:schemeClr val="tx1"/>
                </a:solidFill>
                <a:latin typeface="Calibri" charset="0"/>
              </a:defRPr>
            </a:lvl9pPr>
          </a:lstStyle>
          <a:p>
            <a:pPr algn="ctr" defTabSz="457200"/>
            <a:r>
              <a:rPr lang="en-US" altLang="en-US" sz="4000" b="1" dirty="0" smtClean="0">
                <a:solidFill>
                  <a:srgbClr val="1CACE3"/>
                </a:solidFill>
                <a:ea typeface="ＭＳ Ｐゴシック" charset="-128"/>
                <a:cs typeface="ＭＳ Ｐゴシック" charset="-128"/>
              </a:rPr>
              <a:t>Why are we here?</a:t>
            </a:r>
          </a:p>
          <a:p>
            <a:pPr marL="0" indent="0" algn="ctr" defTabSz="457200">
              <a:buFont typeface="Arial" charset="0"/>
              <a:buNone/>
            </a:pPr>
            <a:r>
              <a:rPr lang="en-US" altLang="en-US" sz="3600" i="1" dirty="0" smtClean="0">
                <a:solidFill>
                  <a:srgbClr val="1CACE3"/>
                </a:solidFill>
                <a:ea typeface="ＭＳ Ｐゴシック" charset="-128"/>
                <a:cs typeface="ＭＳ Ｐゴシック" charset="-128"/>
              </a:rPr>
              <a:t>Our people need us!</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69565" y="775252"/>
            <a:ext cx="3987499" cy="5159524"/>
          </a:xfrm>
          <a:prstGeom prst="rect">
            <a:avLst/>
          </a:prstGeom>
        </p:spPr>
      </p:pic>
    </p:spTree>
    <p:extLst>
      <p:ext uri="{BB962C8B-B14F-4D97-AF65-F5344CB8AC3E}">
        <p14:creationId xmlns:p14="http://schemas.microsoft.com/office/powerpoint/2010/main" val="175942733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Employee Benefits\Health Insurance\2013 Renewal\Grenting Christmas Wishes.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rot="20795495">
            <a:off x="1147763" y="2348347"/>
            <a:ext cx="2918149" cy="173397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I:\Marketing\Kruse Family.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rot="816627">
            <a:off x="4853067" y="2383326"/>
            <a:ext cx="3918012" cy="2521493"/>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1434059" y="458951"/>
            <a:ext cx="6800537" cy="1627886"/>
          </a:xfrm>
          <a:prstGeom prst="rect">
            <a:avLst/>
          </a:prstGeom>
        </p:spPr>
        <p:txBody>
          <a:bodyPr vert="horz" lIns="68580" tIns="34290" rIns="68580" bIns="3429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500" dirty="0" smtClean="0">
                <a:solidFill>
                  <a:srgbClr val="1CACE3">
                    <a:lumMod val="50000"/>
                  </a:srgbClr>
                </a:solidFill>
                <a:latin typeface="Arial" panose="020B0604020202020204" pitchFamily="34" charset="0"/>
                <a:cs typeface="Arial" panose="020B0604020202020204" pitchFamily="34" charset="0"/>
              </a:rPr>
              <a:t>As a leadership team, you need to determine how to best be there for every employee in the company because it impacts all of them.</a:t>
            </a:r>
            <a:endParaRPr lang="en-US" sz="2500" dirty="0">
              <a:solidFill>
                <a:srgbClr val="1CACE3">
                  <a:lumMod val="50000"/>
                </a:srgbClr>
              </a:solidFill>
              <a:latin typeface="Arial" panose="020B0604020202020204" pitchFamily="34" charset="0"/>
              <a:cs typeface="Arial" panose="020B0604020202020204" pitchFamily="34" charset="0"/>
            </a:endParaRPr>
          </a:p>
        </p:txBody>
      </p:sp>
      <p:sp>
        <p:nvSpPr>
          <p:cNvPr id="7" name="Title 1"/>
          <p:cNvSpPr txBox="1">
            <a:spLocks/>
          </p:cNvSpPr>
          <p:nvPr/>
        </p:nvSpPr>
        <p:spPr>
          <a:xfrm>
            <a:off x="1099279" y="5003396"/>
            <a:ext cx="7649980" cy="1218750"/>
          </a:xfrm>
          <a:prstGeom prst="rect">
            <a:avLst/>
          </a:prstGeom>
        </p:spPr>
        <p:txBody>
          <a:bodyPr vert="horz" lIns="68580" tIns="34290" rIns="68580" bIns="34290" rtlCol="0" anchor="t">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500" i="1" dirty="0" smtClean="0">
                <a:solidFill>
                  <a:srgbClr val="1CACE3">
                    <a:lumMod val="50000"/>
                  </a:srgbClr>
                </a:solidFill>
                <a:latin typeface="Arial" panose="020B0604020202020204" pitchFamily="34" charset="0"/>
                <a:cs typeface="Arial" panose="020B0604020202020204" pitchFamily="34" charset="0"/>
              </a:rPr>
              <a:t>What my Grandma said:</a:t>
            </a:r>
          </a:p>
          <a:p>
            <a:r>
              <a:rPr lang="en-US" sz="2500" dirty="0" smtClean="0">
                <a:solidFill>
                  <a:srgbClr val="1CACE3">
                    <a:lumMod val="50000"/>
                  </a:srgbClr>
                </a:solidFill>
                <a:latin typeface="Arial" panose="020B0604020202020204" pitchFamily="34" charset="0"/>
                <a:cs typeface="Arial" panose="020B0604020202020204" pitchFamily="34" charset="0"/>
              </a:rPr>
              <a:t>I don’t remember a thing anyone said to me at Grandpa’s funeral, but I remember everyone who was there.</a:t>
            </a:r>
            <a:endParaRPr lang="en-US" sz="2500" dirty="0">
              <a:solidFill>
                <a:srgbClr val="1CACE3">
                  <a:lumMod val="50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765968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a:t>
            </a:r>
            <a:endParaRPr lang="en-US" dirty="0"/>
          </a:p>
        </p:txBody>
      </p:sp>
    </p:spTree>
    <p:extLst>
      <p:ext uri="{BB962C8B-B14F-4D97-AF65-F5344CB8AC3E}">
        <p14:creationId xmlns:p14="http://schemas.microsoft.com/office/powerpoint/2010/main" val="239982981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of Bob </a:t>
            </a:r>
            <a:r>
              <a:rPr lang="en-US" dirty="0" err="1" smtClean="0"/>
              <a:t>VandePol</a:t>
            </a:r>
            <a:endParaRPr lang="en-US" dirty="0"/>
          </a:p>
        </p:txBody>
      </p:sp>
      <p:sp>
        <p:nvSpPr>
          <p:cNvPr id="3" name="Text Placeholder 2"/>
          <p:cNvSpPr>
            <a:spLocks noGrp="1"/>
          </p:cNvSpPr>
          <p:nvPr>
            <p:ph type="body" idx="1"/>
          </p:nvPr>
        </p:nvSpPr>
        <p:spPr>
          <a:xfrm>
            <a:off x="1941910" y="3504847"/>
            <a:ext cx="6686549" cy="1324797"/>
          </a:xfrm>
        </p:spPr>
        <p:txBody>
          <a:bodyPr>
            <a:normAutofit/>
          </a:bodyPr>
          <a:lstStyle/>
          <a:p>
            <a:r>
              <a:rPr lang="en-US" dirty="0" smtClean="0"/>
              <a:t>Chris Duprey</a:t>
            </a:r>
          </a:p>
          <a:p>
            <a:r>
              <a:rPr lang="en-US" dirty="0" smtClean="0"/>
              <a:t>Granger Construction Co.</a:t>
            </a:r>
          </a:p>
          <a:p>
            <a:r>
              <a:rPr lang="en-US" dirty="0" smtClean="0"/>
              <a:t>CFMA Lansing Chapter</a:t>
            </a:r>
            <a:endParaRPr lang="en-US" dirty="0"/>
          </a:p>
        </p:txBody>
      </p:sp>
    </p:spTree>
    <p:extLst>
      <p:ext uri="{BB962C8B-B14F-4D97-AF65-F5344CB8AC3E}">
        <p14:creationId xmlns:p14="http://schemas.microsoft.com/office/powerpoint/2010/main" val="297871837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836824" cy="1468800"/>
          </a:xfrm>
        </p:spPr>
        <p:txBody>
          <a:bodyPr/>
          <a:lstStyle/>
          <a:p>
            <a:r>
              <a:rPr lang="en-US" dirty="0" smtClean="0"/>
              <a:t>Signs/</a:t>
            </a:r>
            <a:r>
              <a:rPr lang="en-US" dirty="0" err="1" smtClean="0"/>
              <a:t>Symptons</a:t>
            </a:r>
            <a:r>
              <a:rPr lang="en-US" dirty="0" smtClean="0"/>
              <a:t>/Prevention</a:t>
            </a:r>
            <a:endParaRPr lang="en-US" dirty="0"/>
          </a:p>
        </p:txBody>
      </p:sp>
      <p:sp>
        <p:nvSpPr>
          <p:cNvPr id="3" name="Text Placeholder 2"/>
          <p:cNvSpPr>
            <a:spLocks noGrp="1"/>
          </p:cNvSpPr>
          <p:nvPr>
            <p:ph type="body" idx="1"/>
          </p:nvPr>
        </p:nvSpPr>
        <p:spPr>
          <a:xfrm>
            <a:off x="1941910" y="3504847"/>
            <a:ext cx="6686549" cy="1324797"/>
          </a:xfrm>
        </p:spPr>
        <p:txBody>
          <a:bodyPr>
            <a:normAutofit/>
          </a:bodyPr>
          <a:lstStyle/>
          <a:p>
            <a:r>
              <a:rPr lang="en-US" dirty="0" smtClean="0"/>
              <a:t>Bob </a:t>
            </a:r>
            <a:r>
              <a:rPr lang="en-US" dirty="0" err="1" smtClean="0"/>
              <a:t>VandePol</a:t>
            </a:r>
            <a:r>
              <a:rPr lang="en-US" dirty="0" smtClean="0"/>
              <a:t>, LMSW</a:t>
            </a:r>
          </a:p>
          <a:p>
            <a:r>
              <a:rPr lang="en-US" dirty="0" smtClean="0"/>
              <a:t>Pine Rest Christian Mental Health Services</a:t>
            </a:r>
            <a:endParaRPr lang="en-US" dirty="0"/>
          </a:p>
        </p:txBody>
      </p:sp>
    </p:spTree>
    <p:extLst>
      <p:ext uri="{BB962C8B-B14F-4D97-AF65-F5344CB8AC3E}">
        <p14:creationId xmlns:p14="http://schemas.microsoft.com/office/powerpoint/2010/main" val="143843879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0223" y="354287"/>
            <a:ext cx="6589199" cy="1280890"/>
          </a:xfrm>
        </p:spPr>
        <p:txBody>
          <a:bodyPr/>
          <a:lstStyle/>
          <a:p>
            <a:r>
              <a:rPr lang="en-US" dirty="0" smtClean="0">
                <a:solidFill>
                  <a:schemeClr val="accent2">
                    <a:lumMod val="50000"/>
                  </a:schemeClr>
                </a:solidFill>
              </a:rPr>
              <a:t>Completed Suicide Data</a:t>
            </a:r>
            <a:endParaRPr lang="en-US" dirty="0">
              <a:solidFill>
                <a:schemeClr val="accent2">
                  <a:lumMod val="50000"/>
                </a:schemeClr>
              </a:solidFill>
            </a:endParaRPr>
          </a:p>
        </p:txBody>
      </p:sp>
      <p:sp>
        <p:nvSpPr>
          <p:cNvPr id="3" name="Content Placeholder 2"/>
          <p:cNvSpPr>
            <a:spLocks noGrp="1"/>
          </p:cNvSpPr>
          <p:nvPr>
            <p:ph idx="1"/>
          </p:nvPr>
        </p:nvSpPr>
        <p:spPr>
          <a:xfrm>
            <a:off x="269192" y="1256232"/>
            <a:ext cx="5434183" cy="4710615"/>
          </a:xfrm>
          <a:noFill/>
          <a:ln>
            <a:solidFill>
              <a:schemeClr val="bg2"/>
            </a:solidFill>
          </a:ln>
        </p:spPr>
        <p:txBody>
          <a:bodyPr>
            <a:normAutofit fontScale="85000" lnSpcReduction="10000"/>
          </a:bodyPr>
          <a:lstStyle/>
          <a:p>
            <a:pPr lvl="1"/>
            <a:r>
              <a:rPr lang="en-US" sz="2000" dirty="0" smtClean="0"/>
              <a:t>43,000 completed suicides in 2015</a:t>
            </a:r>
          </a:p>
          <a:p>
            <a:pPr lvl="1"/>
            <a:r>
              <a:rPr lang="en-US" sz="2000" dirty="0" smtClean="0"/>
              <a:t>States that have the lowest risk (Rhode Island, Connecticut, New York, DC) also have the highest per capita funding for mental health</a:t>
            </a:r>
          </a:p>
          <a:p>
            <a:pPr lvl="1"/>
            <a:r>
              <a:rPr lang="en-US" sz="2000" dirty="0" smtClean="0"/>
              <a:t>States that have the highest risk, (Nevada, New Mexico, Wyoming, Montana, Idaho, Alaska) have more limited access to mental health treatment</a:t>
            </a:r>
          </a:p>
          <a:p>
            <a:pPr lvl="1"/>
            <a:r>
              <a:rPr lang="en-US" sz="2000" dirty="0" smtClean="0"/>
              <a:t>90% of those who die by suicide are suffering from a diagnosable mental health condition</a:t>
            </a:r>
          </a:p>
          <a:p>
            <a:pPr lvl="1"/>
            <a:r>
              <a:rPr lang="en-US" sz="2000" dirty="0" smtClean="0"/>
              <a:t>Alcohol plays a major role in completed suicides, in approx. 50% of completed suicides the individual has a blood alcohol level above the legal intoxication level</a:t>
            </a:r>
          </a:p>
          <a:p>
            <a:pPr lvl="1"/>
            <a:endParaRPr lang="en-US" sz="2000" dirty="0" smtClean="0"/>
          </a:p>
          <a:p>
            <a:pPr marL="0" indent="0">
              <a:buNone/>
            </a:pPr>
            <a:endParaRPr lang="en-US" dirty="0"/>
          </a:p>
        </p:txBody>
      </p:sp>
      <p:pic>
        <p:nvPicPr>
          <p:cNvPr id="4" name="Picture 3" descr="https://encrypted-tbn3.gstatic.com/images?q=tbn:ANd9GcQOA4eHSAT47QOfj8vhA34Uhb3JWRoQSOYZFdRuJkdtAQLnYTBbEw">
            <a:hlinkClick r:id="rId2"/>
          </p:cNvPr>
          <p:cNvPicPr/>
          <p:nvPr/>
        </p:nvPicPr>
        <p:blipFill>
          <a:blip r:embed="rId3"/>
          <a:srcRect/>
          <a:stretch>
            <a:fillRect/>
          </a:stretch>
        </p:blipFill>
        <p:spPr bwMode="auto">
          <a:xfrm>
            <a:off x="5703376" y="1256232"/>
            <a:ext cx="3196934" cy="4710615"/>
          </a:xfrm>
          <a:prstGeom prst="rect">
            <a:avLst/>
          </a:prstGeom>
          <a:noFill/>
          <a:ln w="9525">
            <a:noFill/>
            <a:miter lim="800000"/>
            <a:headEnd/>
            <a:tailEnd/>
          </a:ln>
        </p:spPr>
      </p:pic>
      <p:pic>
        <p:nvPicPr>
          <p:cNvPr id="5" name="Picture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911483" y="6222929"/>
            <a:ext cx="1232517" cy="571500"/>
          </a:xfrm>
          <a:prstGeom prst="rect">
            <a:avLst/>
          </a:prstGeom>
        </p:spPr>
      </p:pic>
    </p:spTree>
    <p:extLst>
      <p:ext uri="{BB962C8B-B14F-4D97-AF65-F5344CB8AC3E}">
        <p14:creationId xmlns:p14="http://schemas.microsoft.com/office/powerpoint/2010/main" val="3859676133"/>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0222" y="204386"/>
            <a:ext cx="6589200" cy="1280890"/>
          </a:xfrm>
        </p:spPr>
        <p:txBody>
          <a:bodyPr>
            <a:normAutofit/>
          </a:bodyPr>
          <a:lstStyle/>
          <a:p>
            <a:pPr algn="l"/>
            <a:r>
              <a:rPr lang="en-US" sz="4000" b="1" dirty="0"/>
              <a:t>  </a:t>
            </a:r>
            <a:endParaRPr lang="en-US" sz="4800" b="1" dirty="0"/>
          </a:p>
        </p:txBody>
      </p:sp>
      <p:sp>
        <p:nvSpPr>
          <p:cNvPr id="7" name="Content Placeholder 6"/>
          <p:cNvSpPr>
            <a:spLocks noGrp="1"/>
          </p:cNvSpPr>
          <p:nvPr>
            <p:ph sz="half" idx="1"/>
          </p:nvPr>
        </p:nvSpPr>
        <p:spPr>
          <a:xfrm>
            <a:off x="4806846" y="1138821"/>
            <a:ext cx="3962400" cy="4742623"/>
          </a:xfrm>
        </p:spPr>
        <p:txBody>
          <a:bodyPr>
            <a:normAutofit/>
          </a:bodyPr>
          <a:lstStyle/>
          <a:p>
            <a:r>
              <a:rPr lang="en-US" dirty="0"/>
              <a:t>117 deaths by suicides per day</a:t>
            </a:r>
          </a:p>
          <a:p>
            <a:r>
              <a:rPr lang="en-US" dirty="0"/>
              <a:t>10</a:t>
            </a:r>
            <a:r>
              <a:rPr lang="en-US" baseline="30000" dirty="0"/>
              <a:t>th</a:t>
            </a:r>
            <a:r>
              <a:rPr lang="en-US" dirty="0"/>
              <a:t> leading cause of death for all ages</a:t>
            </a:r>
          </a:p>
          <a:p>
            <a:pPr lvl="1"/>
            <a:r>
              <a:rPr lang="en-US" dirty="0"/>
              <a:t>2nd leading cause of death for men 25-54 in the United States</a:t>
            </a:r>
          </a:p>
          <a:p>
            <a:r>
              <a:rPr lang="en-US" dirty="0"/>
              <a:t>78% of suicides are by men 	</a:t>
            </a:r>
          </a:p>
          <a:p>
            <a:pPr lvl="1"/>
            <a:r>
              <a:rPr lang="en-US" dirty="0"/>
              <a:t>51% with guns </a:t>
            </a:r>
          </a:p>
          <a:p>
            <a:pPr lvl="1"/>
            <a:r>
              <a:rPr lang="en-US" dirty="0"/>
              <a:t>25 attempts for every suicide </a:t>
            </a:r>
          </a:p>
          <a:p>
            <a:r>
              <a:rPr lang="en-US" dirty="0"/>
              <a:t>Survivors significantly impacted for every suicide</a:t>
            </a:r>
          </a:p>
          <a:p>
            <a:endParaRPr lang="en-US" dirty="0"/>
          </a:p>
        </p:txBody>
      </p:sp>
      <p:pic>
        <p:nvPicPr>
          <p:cNvPr id="9" name="Content Placeholder 8"/>
          <p:cNvPicPr>
            <a:picLocks noGrp="1" noChangeAspect="1"/>
          </p:cNvPicPr>
          <p:nvPr>
            <p:ph sz="half" idx="2"/>
          </p:nvPr>
        </p:nvPicPr>
        <p:blipFill>
          <a:blip r:embed="rId3"/>
          <a:stretch>
            <a:fillRect/>
          </a:stretch>
        </p:blipFill>
        <p:spPr>
          <a:xfrm>
            <a:off x="227451" y="984354"/>
            <a:ext cx="4493342" cy="4431964"/>
          </a:xfrm>
          <a:prstGeom prst="rect">
            <a:avLst/>
          </a:prstGeom>
        </p:spPr>
      </p:pic>
      <p:pic>
        <p:nvPicPr>
          <p:cNvPr id="5" name="Picture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911483" y="6222929"/>
            <a:ext cx="1232517" cy="571500"/>
          </a:xfrm>
          <a:prstGeom prst="rect">
            <a:avLst/>
          </a:prstGeom>
        </p:spPr>
      </p:pic>
    </p:spTree>
    <p:extLst>
      <p:ext uri="{BB962C8B-B14F-4D97-AF65-F5344CB8AC3E}">
        <p14:creationId xmlns:p14="http://schemas.microsoft.com/office/powerpoint/2010/main" val="233019547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0" y="0"/>
            <a:ext cx="9144000" cy="6019800"/>
          </a:xfrm>
          <a:prstGeom prst="rect">
            <a:avLst/>
          </a:prstGeom>
          <a:noFill/>
          <a:ln w="9525">
            <a:noFill/>
            <a:miter lim="800000"/>
            <a:headEnd/>
            <a:tailEnd/>
          </a:ln>
        </p:spPr>
      </p:pic>
      <p:pic>
        <p:nvPicPr>
          <p:cNvPr id="4" name="Picture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911483" y="6222929"/>
            <a:ext cx="1232517" cy="571500"/>
          </a:xfrm>
          <a:prstGeom prst="rect">
            <a:avLst/>
          </a:prstGeom>
        </p:spPr>
      </p:pic>
    </p:spTree>
    <p:extLst>
      <p:ext uri="{BB962C8B-B14F-4D97-AF65-F5344CB8AC3E}">
        <p14:creationId xmlns:p14="http://schemas.microsoft.com/office/powerpoint/2010/main" val="1561893957"/>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pic>
        <p:nvPicPr>
          <p:cNvPr id="44033" name="Picture 2" descr="Comprehensive Approach Bubble Chart 3.4.jpg"/>
          <p:cNvPicPr>
            <a:picLocks noChangeAspect="1"/>
          </p:cNvPicPr>
          <p:nvPr/>
        </p:nvPicPr>
        <p:blipFill>
          <a:blip r:embed="rId2"/>
          <a:srcRect/>
          <a:stretch>
            <a:fillRect/>
          </a:stretch>
        </p:blipFill>
        <p:spPr bwMode="auto">
          <a:xfrm>
            <a:off x="1066800" y="205099"/>
            <a:ext cx="6483531" cy="6195701"/>
          </a:xfrm>
          <a:prstGeom prst="rect">
            <a:avLst/>
          </a:prstGeom>
          <a:noFill/>
          <a:ln w="9525">
            <a:noFill/>
            <a:miter lim="800000"/>
            <a:headEnd/>
            <a:tailEnd/>
          </a:ln>
        </p:spPr>
      </p:pic>
      <p:sp>
        <p:nvSpPr>
          <p:cNvPr id="44034" name="TextBox 2"/>
          <p:cNvSpPr txBox="1">
            <a:spLocks noChangeArrowheads="1"/>
          </p:cNvSpPr>
          <p:nvPr/>
        </p:nvSpPr>
        <p:spPr bwMode="auto">
          <a:xfrm>
            <a:off x="4428309" y="6477000"/>
            <a:ext cx="4410891" cy="369888"/>
          </a:xfrm>
          <a:prstGeom prst="rect">
            <a:avLst/>
          </a:prstGeom>
          <a:noFill/>
          <a:ln w="9525">
            <a:noFill/>
            <a:miter lim="800000"/>
            <a:headEnd/>
            <a:tailEnd/>
          </a:ln>
        </p:spPr>
        <p:txBody>
          <a:bodyPr wrap="square">
            <a:spAutoFit/>
          </a:bodyPr>
          <a:lstStyle/>
          <a:p>
            <a:pPr defTabSz="457200"/>
            <a:r>
              <a:rPr lang="en-US" dirty="0">
                <a:solidFill>
                  <a:prstClr val="black"/>
                </a:solidFill>
              </a:rPr>
              <a:t>Adapted from SPRC/TJF</a:t>
            </a:r>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911483" y="6222929"/>
            <a:ext cx="1232517" cy="571500"/>
          </a:xfrm>
          <a:prstGeom prst="rect">
            <a:avLst/>
          </a:prstGeom>
        </p:spPr>
      </p:pic>
    </p:spTree>
    <p:extLst>
      <p:ext uri="{BB962C8B-B14F-4D97-AF65-F5344CB8AC3E}">
        <p14:creationId xmlns:p14="http://schemas.microsoft.com/office/powerpoint/2010/main" val="3467283851"/>
      </p:ext>
    </p:extLst>
  </p:cSld>
  <p:clrMapOvr>
    <a:masterClrMapping/>
  </p:clrMapOvr>
  <p:transition spd="med">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solidFill>
                  <a:schemeClr val="bg1"/>
                </a:solidFill>
              </a:rPr>
              <a:t>Who is at Risk?</a:t>
            </a:r>
            <a:endParaRPr lang="en-US" dirty="0">
              <a:solidFill>
                <a:schemeClr val="bg1"/>
              </a:solidFill>
            </a:endParaRPr>
          </a:p>
        </p:txBody>
      </p:sp>
      <p:sp>
        <p:nvSpPr>
          <p:cNvPr id="2" name="Content Placeholder 1"/>
          <p:cNvSpPr>
            <a:spLocks noGrp="1"/>
          </p:cNvSpPr>
          <p:nvPr>
            <p:ph idx="1"/>
          </p:nvPr>
        </p:nvSpPr>
        <p:spPr>
          <a:xfrm>
            <a:off x="457200" y="1600201"/>
            <a:ext cx="8229600" cy="4343400"/>
          </a:xfrm>
        </p:spPr>
        <p:txBody>
          <a:bodyPr/>
          <a:lstStyle/>
          <a:p>
            <a:endParaRPr lang="en-US" dirty="0"/>
          </a:p>
        </p:txBody>
      </p:sp>
      <p:pic>
        <p:nvPicPr>
          <p:cNvPr id="4" name="Picture 3" descr=".">
            <a:hlinkClick r:id="rId2" tgtFrame="&quot;_blank&quot;"/>
          </p:cNvPr>
          <p:cNvPicPr/>
          <p:nvPr/>
        </p:nvPicPr>
        <p:blipFill>
          <a:blip r:embed="rId3"/>
          <a:srcRect/>
          <a:stretch>
            <a:fillRect/>
          </a:stretch>
        </p:blipFill>
        <p:spPr bwMode="auto">
          <a:xfrm>
            <a:off x="457200" y="34977"/>
            <a:ext cx="8022236" cy="6112875"/>
          </a:xfrm>
          <a:prstGeom prst="rect">
            <a:avLst/>
          </a:prstGeom>
          <a:noFill/>
          <a:ln w="9525">
            <a:solidFill>
              <a:schemeClr val="accent2">
                <a:lumMod val="75000"/>
              </a:schemeClr>
            </a:solidFill>
            <a:miter lim="800000"/>
            <a:headEnd/>
            <a:tailEnd/>
          </a:ln>
        </p:spPr>
      </p:pic>
      <p:pic>
        <p:nvPicPr>
          <p:cNvPr id="5" name="Picture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911483" y="6222929"/>
            <a:ext cx="1232517" cy="571500"/>
          </a:xfrm>
          <a:prstGeom prst="rect">
            <a:avLst/>
          </a:prstGeom>
        </p:spPr>
      </p:pic>
    </p:spTree>
    <p:extLst>
      <p:ext uri="{BB962C8B-B14F-4D97-AF65-F5344CB8AC3E}">
        <p14:creationId xmlns:p14="http://schemas.microsoft.com/office/powerpoint/2010/main" val="244035390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50000"/>
                  </a:schemeClr>
                </a:solidFill>
              </a:rPr>
              <a:t>Identify Risk - Danger Signs </a:t>
            </a:r>
            <a:endParaRPr lang="en-US" dirty="0">
              <a:solidFill>
                <a:schemeClr val="accent2">
                  <a:lumMod val="50000"/>
                </a:schemeClr>
              </a:solidFill>
            </a:endParaRPr>
          </a:p>
        </p:txBody>
      </p:sp>
      <p:sp>
        <p:nvSpPr>
          <p:cNvPr id="3" name="Content Placeholder 2"/>
          <p:cNvSpPr>
            <a:spLocks noGrp="1"/>
          </p:cNvSpPr>
          <p:nvPr>
            <p:ph sz="half" idx="1"/>
          </p:nvPr>
        </p:nvSpPr>
        <p:spPr>
          <a:xfrm>
            <a:off x="2052988" y="1816934"/>
            <a:ext cx="2343547" cy="3860562"/>
          </a:xfrm>
          <a:ln>
            <a:noFill/>
          </a:ln>
        </p:spPr>
        <p:txBody>
          <a:bodyPr/>
          <a:lstStyle/>
          <a:p>
            <a:pPr marL="0" indent="0">
              <a:buNone/>
            </a:pPr>
            <a:r>
              <a:rPr lang="en-US" sz="3200" dirty="0" smtClean="0">
                <a:solidFill>
                  <a:srgbClr val="C00000"/>
                </a:solidFill>
              </a:rPr>
              <a:t>D</a:t>
            </a:r>
            <a:r>
              <a:rPr lang="en-US" dirty="0" smtClean="0"/>
              <a:t>epression</a:t>
            </a:r>
          </a:p>
          <a:p>
            <a:pPr marL="0" indent="0">
              <a:buNone/>
            </a:pPr>
            <a:r>
              <a:rPr lang="en-US" sz="3200" dirty="0" smtClean="0">
                <a:solidFill>
                  <a:srgbClr val="C00000"/>
                </a:solidFill>
              </a:rPr>
              <a:t>A</a:t>
            </a:r>
            <a:r>
              <a:rPr lang="en-US" dirty="0" smtClean="0"/>
              <a:t>lcohol</a:t>
            </a:r>
          </a:p>
          <a:p>
            <a:pPr marL="0" indent="0">
              <a:buNone/>
            </a:pPr>
            <a:r>
              <a:rPr lang="en-US" sz="3200" dirty="0" smtClean="0">
                <a:solidFill>
                  <a:srgbClr val="C00000"/>
                </a:solidFill>
              </a:rPr>
              <a:t>N</a:t>
            </a:r>
            <a:r>
              <a:rPr lang="en-US" dirty="0" smtClean="0"/>
              <a:t>egativity</a:t>
            </a:r>
          </a:p>
          <a:p>
            <a:pPr marL="0" indent="0">
              <a:buNone/>
            </a:pPr>
            <a:r>
              <a:rPr lang="en-US" sz="3200" dirty="0" smtClean="0">
                <a:solidFill>
                  <a:srgbClr val="C00000"/>
                </a:solidFill>
              </a:rPr>
              <a:t>G</a:t>
            </a:r>
            <a:r>
              <a:rPr lang="en-US" dirty="0" smtClean="0"/>
              <a:t>iving life away</a:t>
            </a:r>
          </a:p>
          <a:p>
            <a:pPr marL="0" indent="0">
              <a:buNone/>
            </a:pPr>
            <a:r>
              <a:rPr lang="en-US" sz="3200" dirty="0" smtClean="0">
                <a:solidFill>
                  <a:srgbClr val="C00000"/>
                </a:solidFill>
              </a:rPr>
              <a:t>E</a:t>
            </a:r>
            <a:r>
              <a:rPr lang="en-US" dirty="0" smtClean="0"/>
              <a:t>strangement</a:t>
            </a:r>
          </a:p>
          <a:p>
            <a:pPr marL="0" indent="0">
              <a:buNone/>
            </a:pPr>
            <a:r>
              <a:rPr lang="en-US" sz="3200" dirty="0" smtClean="0">
                <a:solidFill>
                  <a:srgbClr val="C00000"/>
                </a:solidFill>
              </a:rPr>
              <a:t>R</a:t>
            </a:r>
            <a:r>
              <a:rPr lang="en-US" dirty="0" smtClean="0"/>
              <a:t>age/Revenge</a:t>
            </a:r>
            <a:endParaRPr lang="en-US" dirty="0"/>
          </a:p>
        </p:txBody>
      </p:sp>
      <p:pic>
        <p:nvPicPr>
          <p:cNvPr id="7171" name="Picture 3" descr="\\CCN-DCEXFS\RedirectedFolders\marilynelliott\My Documents\danger of death.jpg"/>
          <p:cNvPicPr>
            <a:picLocks noGrp="1" noChangeAspect="1" noChangeArrowheads="1"/>
          </p:cNvPicPr>
          <p:nvPr>
            <p:ph sz="half" idx="2"/>
          </p:nvPr>
        </p:nvPicPr>
        <p:blipFill>
          <a:blip r:embed="rId2" cstate="print"/>
          <a:srcRect/>
          <a:stretch>
            <a:fillRect/>
          </a:stretch>
        </p:blipFill>
        <p:spPr bwMode="auto">
          <a:xfrm>
            <a:off x="4514981" y="1728868"/>
            <a:ext cx="3567078" cy="3860561"/>
          </a:xfrm>
          <a:prstGeom prst="rect">
            <a:avLst/>
          </a:prstGeom>
          <a:noFill/>
          <a:ln>
            <a:solidFill>
              <a:srgbClr val="D60000"/>
            </a:solidFill>
          </a:ln>
        </p:spPr>
      </p:pic>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911483" y="6222929"/>
            <a:ext cx="1232517" cy="571500"/>
          </a:xfrm>
          <a:prstGeom prst="rect">
            <a:avLst/>
          </a:prstGeom>
        </p:spPr>
      </p:pic>
    </p:spTree>
    <p:extLst>
      <p:ext uri="{BB962C8B-B14F-4D97-AF65-F5344CB8AC3E}">
        <p14:creationId xmlns:p14="http://schemas.microsoft.com/office/powerpoint/2010/main" val="66552415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Placeholder 2"/>
          <p:cNvSpPr txBox="1">
            <a:spLocks/>
          </p:cNvSpPr>
          <p:nvPr/>
        </p:nvSpPr>
        <p:spPr bwMode="auto">
          <a:xfrm>
            <a:off x="188406" y="146133"/>
            <a:ext cx="4547371"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marL="342900" indent="-342900">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fontAlgn="base">
              <a:spcBef>
                <a:spcPct val="20000"/>
              </a:spcBef>
              <a:spcAft>
                <a:spcPct val="0"/>
              </a:spcAft>
              <a:buFont typeface="Arial" charset="0"/>
              <a:buChar char="»"/>
              <a:defRPr sz="2000">
                <a:solidFill>
                  <a:schemeClr val="tx1"/>
                </a:solidFill>
                <a:latin typeface="Calibri" charset="0"/>
              </a:defRPr>
            </a:lvl6pPr>
            <a:lvl7pPr marL="2971800" indent="-228600" defTabSz="457200" fontAlgn="base">
              <a:spcBef>
                <a:spcPct val="20000"/>
              </a:spcBef>
              <a:spcAft>
                <a:spcPct val="0"/>
              </a:spcAft>
              <a:buFont typeface="Arial" charset="0"/>
              <a:buChar char="»"/>
              <a:defRPr sz="2000">
                <a:solidFill>
                  <a:schemeClr val="tx1"/>
                </a:solidFill>
                <a:latin typeface="Calibri" charset="0"/>
              </a:defRPr>
            </a:lvl7pPr>
            <a:lvl8pPr marL="3429000" indent="-228600" defTabSz="457200" fontAlgn="base">
              <a:spcBef>
                <a:spcPct val="20000"/>
              </a:spcBef>
              <a:spcAft>
                <a:spcPct val="0"/>
              </a:spcAft>
              <a:buFont typeface="Arial" charset="0"/>
              <a:buChar char="»"/>
              <a:defRPr sz="2000">
                <a:solidFill>
                  <a:schemeClr val="tx1"/>
                </a:solidFill>
                <a:latin typeface="Calibri" charset="0"/>
              </a:defRPr>
            </a:lvl8pPr>
            <a:lvl9pPr marL="3886200" indent="-228600" defTabSz="457200" fontAlgn="base">
              <a:spcBef>
                <a:spcPct val="20000"/>
              </a:spcBef>
              <a:spcAft>
                <a:spcPct val="0"/>
              </a:spcAft>
              <a:buFont typeface="Arial" charset="0"/>
              <a:buChar char="»"/>
              <a:defRPr sz="2000">
                <a:solidFill>
                  <a:schemeClr val="tx1"/>
                </a:solidFill>
                <a:latin typeface="Calibri" charset="0"/>
              </a:defRPr>
            </a:lvl9pPr>
          </a:lstStyle>
          <a:p>
            <a:pPr defTabSz="457200"/>
            <a:r>
              <a:rPr lang="en-US" altLang="en-US" sz="4000" b="1" dirty="0" smtClean="0">
                <a:solidFill>
                  <a:srgbClr val="1CACE3"/>
                </a:solidFill>
                <a:ea typeface="ＭＳ Ｐゴシック" charset="-128"/>
                <a:cs typeface="ＭＳ Ｐゴシック" charset="-128"/>
              </a:rPr>
              <a:t>Why Construction?</a:t>
            </a:r>
            <a:endParaRPr lang="en-US" altLang="en-US" sz="4000" b="1" dirty="0">
              <a:solidFill>
                <a:srgbClr val="1CACE3"/>
              </a:solidFill>
              <a:ea typeface="ＭＳ Ｐゴシック" charset="-128"/>
              <a:cs typeface="ＭＳ Ｐゴシック" charset="-128"/>
            </a:endParaRPr>
          </a:p>
          <a:p>
            <a:pPr marL="457200" lvl="1" indent="0" algn="ctr" defTabSz="457200">
              <a:buFont typeface="Arial" charset="0"/>
              <a:buNone/>
            </a:pPr>
            <a:r>
              <a:rPr lang="en-US" altLang="en-US" sz="3600" i="1" dirty="0" smtClean="0">
                <a:solidFill>
                  <a:srgbClr val="1CACE3"/>
                </a:solidFill>
                <a:ea typeface="ＭＳ Ｐゴシック" charset="-128"/>
                <a:cs typeface="ＭＳ Ｐゴシック" charset="-128"/>
              </a:rPr>
              <a:t>Construction industry is #1 in number of suicides and #2 in suicide rate</a:t>
            </a: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22274" y="825755"/>
            <a:ext cx="4106283" cy="5314013"/>
          </a:xfrm>
          <a:prstGeom prst="rect">
            <a:avLst/>
          </a:prstGeom>
        </p:spPr>
      </p:pic>
    </p:spTree>
    <p:extLst>
      <p:ext uri="{BB962C8B-B14F-4D97-AF65-F5344CB8AC3E}">
        <p14:creationId xmlns:p14="http://schemas.microsoft.com/office/powerpoint/2010/main" val="182061084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p:cNvSpPr>
          <p:nvPr>
            <p:ph type="title" idx="4294967295"/>
          </p:nvPr>
        </p:nvSpPr>
        <p:spPr>
          <a:xfrm>
            <a:off x="1909701" y="394261"/>
            <a:ext cx="6589200" cy="1280890"/>
          </a:xfrm>
        </p:spPr>
        <p:txBody>
          <a:bodyPr/>
          <a:lstStyle/>
          <a:p>
            <a:r>
              <a:rPr lang="en-US" dirty="0" smtClean="0">
                <a:solidFill>
                  <a:schemeClr val="accent2">
                    <a:lumMod val="50000"/>
                  </a:schemeClr>
                </a:solidFill>
              </a:rPr>
              <a:t>Identify Risk - Warning Signs</a:t>
            </a:r>
          </a:p>
        </p:txBody>
      </p:sp>
      <p:sp>
        <p:nvSpPr>
          <p:cNvPr id="55299" name="Rectangle 3"/>
          <p:cNvSpPr>
            <a:spLocks noGrp="1"/>
          </p:cNvSpPr>
          <p:nvPr>
            <p:ph type="body" idx="4294967295"/>
          </p:nvPr>
        </p:nvSpPr>
        <p:spPr>
          <a:xfrm>
            <a:off x="3400452" y="1396568"/>
            <a:ext cx="5243875" cy="3374220"/>
          </a:xfrm>
        </p:spPr>
        <p:txBody>
          <a:bodyPr>
            <a:normAutofit fontScale="85000" lnSpcReduction="20000"/>
          </a:bodyPr>
          <a:lstStyle/>
          <a:p>
            <a:pPr>
              <a:buNone/>
            </a:pPr>
            <a:r>
              <a:rPr lang="en-US" sz="1800" dirty="0" smtClean="0"/>
              <a:t>• Talking about wanting to die</a:t>
            </a:r>
          </a:p>
          <a:p>
            <a:pPr>
              <a:buNone/>
            </a:pPr>
            <a:r>
              <a:rPr lang="en-US" sz="1800" dirty="0" smtClean="0"/>
              <a:t>• Looking for a way to kill oneself</a:t>
            </a:r>
          </a:p>
          <a:p>
            <a:pPr>
              <a:buNone/>
            </a:pPr>
            <a:r>
              <a:rPr lang="en-US" sz="1800" dirty="0" smtClean="0"/>
              <a:t>• Talking about feeling hopeless or having no purpose</a:t>
            </a:r>
          </a:p>
          <a:p>
            <a:pPr>
              <a:buNone/>
            </a:pPr>
            <a:r>
              <a:rPr lang="en-US" sz="1800" dirty="0" smtClean="0"/>
              <a:t>• Talking about feeling trapped or in unbearable pain</a:t>
            </a:r>
          </a:p>
          <a:p>
            <a:pPr>
              <a:buNone/>
            </a:pPr>
            <a:r>
              <a:rPr lang="en-US" sz="1800" dirty="0" smtClean="0"/>
              <a:t>• Talking about being a burden to others</a:t>
            </a:r>
          </a:p>
          <a:p>
            <a:pPr>
              <a:buNone/>
            </a:pPr>
            <a:r>
              <a:rPr lang="en-US" sz="1800" dirty="0" smtClean="0"/>
              <a:t>• Increasing the use of alcohol or drugs</a:t>
            </a:r>
          </a:p>
          <a:p>
            <a:pPr>
              <a:buNone/>
            </a:pPr>
            <a:r>
              <a:rPr lang="en-US" sz="1800" dirty="0" smtClean="0"/>
              <a:t>• Acting anxious, agitated or recklessly</a:t>
            </a:r>
          </a:p>
          <a:p>
            <a:pPr>
              <a:buNone/>
            </a:pPr>
            <a:r>
              <a:rPr lang="en-US" sz="1800" dirty="0" smtClean="0"/>
              <a:t>• Sleeping too little or too much</a:t>
            </a:r>
          </a:p>
          <a:p>
            <a:pPr>
              <a:buNone/>
            </a:pPr>
            <a:r>
              <a:rPr lang="en-US" sz="1800" dirty="0" smtClean="0"/>
              <a:t>• Withdrawing or feeling isolated</a:t>
            </a:r>
          </a:p>
          <a:p>
            <a:pPr>
              <a:buNone/>
            </a:pPr>
            <a:r>
              <a:rPr lang="en-US" sz="1800" dirty="0" smtClean="0"/>
              <a:t>• Showing rage or talking about seeking  revenge</a:t>
            </a:r>
          </a:p>
          <a:p>
            <a:pPr>
              <a:buNone/>
            </a:pPr>
            <a:r>
              <a:rPr lang="en-US" sz="1800" dirty="0" smtClean="0"/>
              <a:t>• Displaying extreme mood swings</a:t>
            </a:r>
          </a:p>
        </p:txBody>
      </p:sp>
      <p:pic>
        <p:nvPicPr>
          <p:cNvPr id="4" name="Picture 3" descr="and idk how much longer i can take it ">
            <a:hlinkClick r:id="rId2"/>
          </p:cNvPr>
          <p:cNvPicPr/>
          <p:nvPr/>
        </p:nvPicPr>
        <p:blipFill>
          <a:blip r:embed="rId3"/>
          <a:srcRect/>
          <a:stretch>
            <a:fillRect/>
          </a:stretch>
        </p:blipFill>
        <p:spPr bwMode="auto">
          <a:xfrm>
            <a:off x="418949" y="1505375"/>
            <a:ext cx="2981504" cy="2820444"/>
          </a:xfrm>
          <a:prstGeom prst="rect">
            <a:avLst/>
          </a:prstGeom>
          <a:noFill/>
          <a:ln w="9525">
            <a:solidFill>
              <a:schemeClr val="bg2"/>
            </a:solidFill>
            <a:miter lim="800000"/>
            <a:headEnd/>
            <a:tailEnd/>
          </a:ln>
        </p:spPr>
      </p:pic>
      <p:sp>
        <p:nvSpPr>
          <p:cNvPr id="5" name="Rectangle 4"/>
          <p:cNvSpPr/>
          <p:nvPr/>
        </p:nvSpPr>
        <p:spPr>
          <a:xfrm>
            <a:off x="290469" y="5142609"/>
            <a:ext cx="4913832" cy="1260972"/>
          </a:xfrm>
          <a:prstGeom prst="rect">
            <a:avLst/>
          </a:prstGeom>
          <a:solidFill>
            <a:schemeClr val="bg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a:solidFill>
                  <a:prstClr val="black">
                    <a:lumMod val="75000"/>
                    <a:lumOff val="25000"/>
                  </a:prstClr>
                </a:solidFill>
              </a:rPr>
              <a:t>The more of these signs a person shows, the greater the risk. Warning signs are associated with suicide but may not be what causes a suicide</a:t>
            </a:r>
            <a:r>
              <a:rPr lang="en-US" dirty="0">
                <a:solidFill>
                  <a:prstClr val="white"/>
                </a:solidFill>
              </a:rPr>
              <a:t>.</a:t>
            </a:r>
            <a:endParaRPr lang="en-US" dirty="0">
              <a:solidFill>
                <a:prstClr val="white"/>
              </a:solidFill>
            </a:endParaRPr>
          </a:p>
        </p:txBody>
      </p:sp>
      <p:pic>
        <p:nvPicPr>
          <p:cNvPr id="6" name="Picture 5" descr="Dear diary... ">
            <a:hlinkClick r:id="rId4"/>
          </p:cNvPr>
          <p:cNvPicPr/>
          <p:nvPr/>
        </p:nvPicPr>
        <p:blipFill>
          <a:blip r:embed="rId5"/>
          <a:srcRect/>
          <a:stretch>
            <a:fillRect/>
          </a:stretch>
        </p:blipFill>
        <p:spPr bwMode="auto">
          <a:xfrm rot="20893177">
            <a:off x="5453587" y="4786237"/>
            <a:ext cx="2793835" cy="1747627"/>
          </a:xfrm>
          <a:prstGeom prst="rect">
            <a:avLst/>
          </a:prstGeom>
          <a:noFill/>
          <a:ln w="9525">
            <a:solidFill>
              <a:schemeClr val="bg2"/>
            </a:solidFill>
            <a:miter lim="800000"/>
            <a:headEnd/>
            <a:tailEnd/>
          </a:ln>
        </p:spPr>
      </p:pic>
      <p:pic>
        <p:nvPicPr>
          <p:cNvPr id="7" name="Picture 6"/>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911483" y="6222929"/>
            <a:ext cx="1232517" cy="571500"/>
          </a:xfrm>
          <a:prstGeom prst="rect">
            <a:avLst/>
          </a:prstGeom>
        </p:spPr>
      </p:pic>
    </p:spTree>
    <p:extLst>
      <p:ext uri="{BB962C8B-B14F-4D97-AF65-F5344CB8AC3E}">
        <p14:creationId xmlns:p14="http://schemas.microsoft.com/office/powerpoint/2010/main" val="190198650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5888" y="336903"/>
            <a:ext cx="6589200" cy="1280890"/>
          </a:xfrm>
        </p:spPr>
        <p:txBody>
          <a:bodyPr/>
          <a:lstStyle/>
          <a:p>
            <a:r>
              <a:rPr lang="en-US" dirty="0" smtClean="0">
                <a:solidFill>
                  <a:schemeClr val="accent2">
                    <a:lumMod val="50000"/>
                  </a:schemeClr>
                </a:solidFill>
              </a:rPr>
              <a:t>Escalation: Co-Occurring Risk Factors</a:t>
            </a:r>
            <a:endParaRPr lang="en-US" dirty="0">
              <a:solidFill>
                <a:schemeClr val="accent2">
                  <a:lumMod val="50000"/>
                </a:schemeClr>
              </a:solidFill>
            </a:endParaRPr>
          </a:p>
        </p:txBody>
      </p:sp>
      <p:sp>
        <p:nvSpPr>
          <p:cNvPr id="5" name="Isosceles Triangle 4"/>
          <p:cNvSpPr/>
          <p:nvPr/>
        </p:nvSpPr>
        <p:spPr bwMode="auto">
          <a:xfrm>
            <a:off x="5791200" y="3276600"/>
            <a:ext cx="1060704" cy="914400"/>
          </a:xfrm>
          <a:prstGeom prst="triangle">
            <a:avLst/>
          </a:prstGeom>
          <a:no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fontAlgn="base">
              <a:spcBef>
                <a:spcPct val="0"/>
              </a:spcBef>
              <a:spcAft>
                <a:spcPct val="0"/>
              </a:spcAft>
            </a:pPr>
            <a:endParaRPr lang="en-US" sz="1400" b="1" dirty="0">
              <a:solidFill>
                <a:prstClr val="black"/>
              </a:solidFill>
              <a:latin typeface="Humanst521 BT" pitchFamily="34" charset="0"/>
            </a:endParaRPr>
          </a:p>
        </p:txBody>
      </p:sp>
      <p:graphicFrame>
        <p:nvGraphicFramePr>
          <p:cNvPr id="7" name="Content Placeholder 5"/>
          <p:cNvGraphicFramePr>
            <a:graphicFrameLocks noGrp="1"/>
          </p:cNvGraphicFramePr>
          <p:nvPr>
            <p:ph sz="half" idx="1"/>
            <p:extLst>
              <p:ext uri="{D42A27DB-BD31-4B8C-83A1-F6EECF244321}">
                <p14:modId xmlns:p14="http://schemas.microsoft.com/office/powerpoint/2010/main" val="18706951"/>
              </p:ext>
            </p:extLst>
          </p:nvPr>
        </p:nvGraphicFramePr>
        <p:xfrm>
          <a:off x="2973049" y="2615754"/>
          <a:ext cx="3427065" cy="40363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Content Placeholder 9" descr="https://encrypted-tbn2.gstatic.com/images?q=tbn:ANd9GcSe0HzhjnHcHmKIoheFcdD0z5jL35awRLkQAZaV_x6wb6FUlrNM">
            <a:hlinkClick r:id="rId7"/>
          </p:cNvPr>
          <p:cNvPicPr>
            <a:picLocks noGrp="1"/>
          </p:cNvPicPr>
          <p:nvPr>
            <p:ph sz="half" idx="2"/>
          </p:nvPr>
        </p:nvPicPr>
        <p:blipFill>
          <a:blip r:embed="rId8"/>
          <a:srcRect/>
          <a:stretch>
            <a:fillRect/>
          </a:stretch>
        </p:blipFill>
        <p:spPr bwMode="auto">
          <a:xfrm rot="21408708">
            <a:off x="386338" y="2759217"/>
            <a:ext cx="2935574" cy="2670395"/>
          </a:xfrm>
          <a:prstGeom prst="rect">
            <a:avLst/>
          </a:prstGeom>
          <a:noFill/>
          <a:ln w="9525">
            <a:solidFill>
              <a:srgbClr val="C00000"/>
            </a:solidFill>
            <a:miter lim="800000"/>
            <a:headEnd/>
            <a:tailEnd/>
          </a:ln>
        </p:spPr>
      </p:pic>
      <p:pic>
        <p:nvPicPr>
          <p:cNvPr id="31746" name="Picture 2" descr="https://encrypted-tbn0.gstatic.com/images?q=tbn:ANd9GcSlVD9YmyLOn2WWb2PsagZSRuSRPAM1xB97AwMpwh8Caghv0NgZ"/>
          <p:cNvPicPr>
            <a:picLocks noChangeAspect="1" noChangeArrowheads="1"/>
          </p:cNvPicPr>
          <p:nvPr/>
        </p:nvPicPr>
        <p:blipFill>
          <a:blip r:embed="rId9"/>
          <a:srcRect/>
          <a:stretch>
            <a:fillRect/>
          </a:stretch>
        </p:blipFill>
        <p:spPr bwMode="auto">
          <a:xfrm rot="303752">
            <a:off x="4958064" y="1396228"/>
            <a:ext cx="2884101" cy="1594851"/>
          </a:xfrm>
          <a:prstGeom prst="rect">
            <a:avLst/>
          </a:prstGeom>
          <a:noFill/>
          <a:ln>
            <a:solidFill>
              <a:srgbClr val="C00000"/>
            </a:solidFill>
          </a:ln>
        </p:spPr>
      </p:pic>
      <p:pic>
        <p:nvPicPr>
          <p:cNvPr id="13" name="Picture 2"/>
          <p:cNvPicPr>
            <a:picLocks noChangeAspect="1" noChangeArrowheads="1"/>
          </p:cNvPicPr>
          <p:nvPr/>
        </p:nvPicPr>
        <p:blipFill>
          <a:blip r:embed="rId10" cstate="print"/>
          <a:srcRect/>
          <a:stretch>
            <a:fillRect/>
          </a:stretch>
        </p:blipFill>
        <p:spPr bwMode="auto">
          <a:xfrm rot="21309577">
            <a:off x="6592414" y="3863284"/>
            <a:ext cx="1842165" cy="2286001"/>
          </a:xfrm>
          <a:prstGeom prst="rect">
            <a:avLst/>
          </a:prstGeom>
          <a:noFill/>
          <a:ln w="9525">
            <a:solidFill>
              <a:srgbClr val="C00000"/>
            </a:solidFill>
            <a:miter lim="800000"/>
            <a:headEnd/>
            <a:tailEnd/>
          </a:ln>
          <a:effectLst/>
        </p:spPr>
      </p:pic>
      <p:pic>
        <p:nvPicPr>
          <p:cNvPr id="8" name="Picture 7"/>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7911483" y="6222929"/>
            <a:ext cx="1232517" cy="571500"/>
          </a:xfrm>
          <a:prstGeom prst="rect">
            <a:avLst/>
          </a:prstGeom>
        </p:spPr>
      </p:pic>
    </p:spTree>
    <p:extLst>
      <p:ext uri="{BB962C8B-B14F-4D97-AF65-F5344CB8AC3E}">
        <p14:creationId xmlns:p14="http://schemas.microsoft.com/office/powerpoint/2010/main" val="801990646"/>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0217" y="415537"/>
            <a:ext cx="6589199" cy="1280890"/>
          </a:xfrm>
        </p:spPr>
        <p:txBody>
          <a:bodyPr/>
          <a:lstStyle/>
          <a:p>
            <a:r>
              <a:rPr lang="en-US" dirty="0" smtClean="0"/>
              <a:t>Suicide Protective Factors</a:t>
            </a:r>
            <a:endParaRPr lang="en-US" dirty="0"/>
          </a:p>
        </p:txBody>
      </p:sp>
      <p:sp>
        <p:nvSpPr>
          <p:cNvPr id="3" name="Content Placeholder 2"/>
          <p:cNvSpPr>
            <a:spLocks noGrp="1"/>
          </p:cNvSpPr>
          <p:nvPr>
            <p:ph idx="1"/>
          </p:nvPr>
        </p:nvSpPr>
        <p:spPr>
          <a:xfrm>
            <a:off x="2818180" y="1434059"/>
            <a:ext cx="6207708" cy="3412370"/>
          </a:xfrm>
        </p:spPr>
        <p:txBody>
          <a:bodyPr>
            <a:normAutofit/>
          </a:bodyPr>
          <a:lstStyle/>
          <a:p>
            <a:r>
              <a:rPr lang="en-US" dirty="0" smtClean="0"/>
              <a:t>Easy access to effective clinical care</a:t>
            </a:r>
          </a:p>
          <a:p>
            <a:r>
              <a:rPr lang="en-US" dirty="0" smtClean="0"/>
              <a:t>Support for help-seeking</a:t>
            </a:r>
          </a:p>
          <a:p>
            <a:r>
              <a:rPr lang="en-US" dirty="0" smtClean="0"/>
              <a:t>Restricted access to highly lethal means</a:t>
            </a:r>
          </a:p>
          <a:p>
            <a:r>
              <a:rPr lang="en-US" dirty="0" smtClean="0"/>
              <a:t>Strong family and community connections</a:t>
            </a:r>
          </a:p>
          <a:p>
            <a:r>
              <a:rPr lang="en-US" dirty="0" smtClean="0"/>
              <a:t>Skill in problem solving, conflict resolution, and nonviolent handling of disputes</a:t>
            </a:r>
          </a:p>
          <a:p>
            <a:r>
              <a:rPr lang="en-US" dirty="0" smtClean="0"/>
              <a:t>Religious faith that discourages suicide and supports self preservation</a:t>
            </a:r>
            <a:endParaRPr lang="en-US" dirty="0"/>
          </a:p>
        </p:txBody>
      </p:sp>
      <p:pic>
        <p:nvPicPr>
          <p:cNvPr id="5" name="Picture 4" descr="http://www.gannett-cdn.com/-mm-/f90132ee2f22c340f116df19459561ce0a5b67b1/c=0-0-1880-1413&amp;r=x404&amp;c=534x401/local/-/media/Appleton/2014/08/08/help.jpg"/>
          <p:cNvPicPr/>
          <p:nvPr/>
        </p:nvPicPr>
        <p:blipFill>
          <a:blip r:embed="rId3"/>
          <a:srcRect/>
          <a:stretch>
            <a:fillRect/>
          </a:stretch>
        </p:blipFill>
        <p:spPr bwMode="auto">
          <a:xfrm rot="21356422">
            <a:off x="3791027" y="4453996"/>
            <a:ext cx="3319194" cy="2289385"/>
          </a:xfrm>
          <a:prstGeom prst="rect">
            <a:avLst/>
          </a:prstGeom>
          <a:noFill/>
          <a:ln w="9525">
            <a:noFill/>
            <a:miter lim="800000"/>
            <a:headEnd/>
            <a:tailEnd/>
          </a:ln>
        </p:spPr>
      </p:pic>
      <p:pic>
        <p:nvPicPr>
          <p:cNvPr id="6" name="Picture 5" descr="https://encrypted-tbn3.gstatic.com/images?q=tbn:ANd9GcTLGXieY2UKhzvxW9Y_RALpEyzm5UyOmjgCj8XmCKWZq5STUhbJsw">
            <a:hlinkClick r:id="rId4"/>
          </p:cNvPr>
          <p:cNvPicPr/>
          <p:nvPr/>
        </p:nvPicPr>
        <p:blipFill>
          <a:blip r:embed="rId5"/>
          <a:srcRect/>
          <a:stretch>
            <a:fillRect/>
          </a:stretch>
        </p:blipFill>
        <p:spPr bwMode="auto">
          <a:xfrm>
            <a:off x="222865" y="2485911"/>
            <a:ext cx="2455865" cy="2003901"/>
          </a:xfrm>
          <a:prstGeom prst="rect">
            <a:avLst/>
          </a:prstGeom>
          <a:noFill/>
          <a:ln w="9525">
            <a:noFill/>
            <a:miter lim="800000"/>
            <a:headEnd/>
            <a:tailEnd/>
          </a:ln>
        </p:spPr>
      </p:pic>
      <p:pic>
        <p:nvPicPr>
          <p:cNvPr id="7" name="Picture 6"/>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911483" y="6222929"/>
            <a:ext cx="1232517" cy="571500"/>
          </a:xfrm>
          <a:prstGeom prst="rect">
            <a:avLst/>
          </a:prstGeom>
        </p:spPr>
      </p:pic>
    </p:spTree>
    <p:extLst>
      <p:ext uri="{BB962C8B-B14F-4D97-AF65-F5344CB8AC3E}">
        <p14:creationId xmlns:p14="http://schemas.microsoft.com/office/powerpoint/2010/main" val="192912610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a:t>
            </a:r>
            <a:endParaRPr lang="en-US" dirty="0"/>
          </a:p>
        </p:txBody>
      </p:sp>
      <p:sp>
        <p:nvSpPr>
          <p:cNvPr id="3" name="Content Placeholder 2"/>
          <p:cNvSpPr>
            <a:spLocks noGrp="1"/>
          </p:cNvSpPr>
          <p:nvPr>
            <p:ph idx="1"/>
          </p:nvPr>
        </p:nvSpPr>
        <p:spPr>
          <a:xfrm>
            <a:off x="1942415" y="2133600"/>
            <a:ext cx="6591985" cy="2808157"/>
          </a:xfrm>
        </p:spPr>
        <p:txBody>
          <a:bodyPr>
            <a:normAutofit/>
          </a:bodyPr>
          <a:lstStyle/>
          <a:p>
            <a:r>
              <a:rPr lang="en-US" sz="2000" dirty="0" smtClean="0"/>
              <a:t>Pair up</a:t>
            </a:r>
          </a:p>
          <a:p>
            <a:r>
              <a:rPr lang="en-US" sz="2000" dirty="0" smtClean="0"/>
              <a:t>Discuss:</a:t>
            </a:r>
            <a:br>
              <a:rPr lang="en-US" sz="2000" dirty="0" smtClean="0"/>
            </a:br>
            <a:r>
              <a:rPr lang="en-US" sz="2000" i="1" dirty="0" smtClean="0"/>
              <a:t>Imagine yourself with any combination of the risk factors and trigger events plus an erosion of your protective factors.</a:t>
            </a:r>
          </a:p>
          <a:p>
            <a:r>
              <a:rPr lang="en-US" sz="2000" dirty="0" smtClean="0"/>
              <a:t>Who would you tell?</a:t>
            </a:r>
          </a:p>
          <a:p>
            <a:r>
              <a:rPr lang="en-US" sz="2000" dirty="0" smtClean="0"/>
              <a:t>What would you say?</a:t>
            </a:r>
            <a:endParaRPr lang="en-US" sz="2000" dirty="0"/>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911483" y="6222929"/>
            <a:ext cx="1232517" cy="571500"/>
          </a:xfrm>
          <a:prstGeom prst="rect">
            <a:avLst/>
          </a:prstGeom>
        </p:spPr>
      </p:pic>
    </p:spTree>
    <p:extLst>
      <p:ext uri="{BB962C8B-B14F-4D97-AF65-F5344CB8AC3E}">
        <p14:creationId xmlns:p14="http://schemas.microsoft.com/office/powerpoint/2010/main" val="266388915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p:cNvSpPr>
          <p:nvPr>
            <p:ph type="title" idx="4294967295"/>
          </p:nvPr>
        </p:nvSpPr>
        <p:spPr>
          <a:xfrm>
            <a:off x="910879" y="629107"/>
            <a:ext cx="6589200" cy="1280890"/>
          </a:xfrm>
        </p:spPr>
        <p:txBody>
          <a:bodyPr/>
          <a:lstStyle/>
          <a:p>
            <a:r>
              <a:rPr lang="en-US" dirty="0" smtClean="0"/>
              <a:t>What To Do</a:t>
            </a:r>
          </a:p>
        </p:txBody>
      </p:sp>
      <p:sp>
        <p:nvSpPr>
          <p:cNvPr id="56323" name="Rectangle 3"/>
          <p:cNvSpPr>
            <a:spLocks noGrp="1"/>
          </p:cNvSpPr>
          <p:nvPr>
            <p:ph type="body" idx="4294967295"/>
          </p:nvPr>
        </p:nvSpPr>
        <p:spPr>
          <a:xfrm>
            <a:off x="1553979" y="1600200"/>
            <a:ext cx="7132819" cy="4755630"/>
          </a:xfrm>
          <a:noFill/>
        </p:spPr>
        <p:txBody>
          <a:bodyPr>
            <a:normAutofit/>
          </a:bodyPr>
          <a:lstStyle/>
          <a:p>
            <a:pPr>
              <a:buNone/>
            </a:pPr>
            <a:r>
              <a:rPr lang="en-US" sz="2000" b="1" dirty="0" smtClean="0"/>
              <a:t>If someone you know exhibits warning signs of suicide:</a:t>
            </a:r>
          </a:p>
          <a:p>
            <a:r>
              <a:rPr lang="en-US" sz="2000" dirty="0" smtClean="0"/>
              <a:t>ASK!  QPR – Question, Persuade, Refer</a:t>
            </a:r>
          </a:p>
          <a:p>
            <a:r>
              <a:rPr lang="en-US" sz="2000" dirty="0" smtClean="0"/>
              <a:t>Do not leave the person alone</a:t>
            </a:r>
          </a:p>
          <a:p>
            <a:r>
              <a:rPr lang="en-US" sz="2000" dirty="0" smtClean="0"/>
              <a:t>TELL!</a:t>
            </a:r>
          </a:p>
          <a:p>
            <a:r>
              <a:rPr lang="en-US" sz="2000" dirty="0" smtClean="0"/>
              <a:t>Remove any firearms, alcohol, drugs or sharp objects that could be used in a suicide attempt</a:t>
            </a:r>
          </a:p>
          <a:p>
            <a:r>
              <a:rPr lang="en-US" sz="2000" dirty="0" smtClean="0"/>
              <a:t>Call the U.S. National Suicide Prevention Lifeline at 800-273-TALK (8255)</a:t>
            </a:r>
          </a:p>
          <a:p>
            <a:r>
              <a:rPr lang="en-US" sz="2000" dirty="0" smtClean="0"/>
              <a:t>Take the person to an emergency room or seek help from a medical or mental health professional</a:t>
            </a:r>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911483" y="6222929"/>
            <a:ext cx="1232517" cy="571500"/>
          </a:xfrm>
          <a:prstGeom prst="rect">
            <a:avLst/>
          </a:prstGeom>
        </p:spPr>
      </p:pic>
    </p:spTree>
    <p:extLst>
      <p:ext uri="{BB962C8B-B14F-4D97-AF65-F5344CB8AC3E}">
        <p14:creationId xmlns:p14="http://schemas.microsoft.com/office/powerpoint/2010/main" val="123620195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74932" y="444186"/>
            <a:ext cx="4846273" cy="289475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573809" y="860513"/>
            <a:ext cx="3014518" cy="2062103"/>
          </a:xfrm>
          <a:prstGeom prst="rect">
            <a:avLst/>
          </a:prstGeom>
          <a:noFill/>
        </p:spPr>
        <p:txBody>
          <a:bodyPr wrap="square" rtlCol="0">
            <a:spAutoFit/>
          </a:bodyPr>
          <a:lstStyle/>
          <a:p>
            <a:pPr defTabSz="457200"/>
            <a:r>
              <a:rPr lang="en-US" sz="3200" dirty="0">
                <a:solidFill>
                  <a:prstClr val="black"/>
                </a:solidFill>
              </a:rPr>
              <a:t>For the strength of the pack is the wolf….</a:t>
            </a:r>
            <a:endParaRPr lang="en-US" sz="3200" dirty="0">
              <a:solidFill>
                <a:prstClr val="black"/>
              </a:solidFill>
            </a:endParaRPr>
          </a:p>
        </p:txBody>
      </p:sp>
      <p:sp>
        <p:nvSpPr>
          <p:cNvPr id="4" name="TextBox 3"/>
          <p:cNvSpPr txBox="1"/>
          <p:nvPr/>
        </p:nvSpPr>
        <p:spPr>
          <a:xfrm>
            <a:off x="5548514" y="3962400"/>
            <a:ext cx="3020291" cy="1569660"/>
          </a:xfrm>
          <a:prstGeom prst="rect">
            <a:avLst/>
          </a:prstGeom>
          <a:noFill/>
        </p:spPr>
        <p:txBody>
          <a:bodyPr wrap="square" rtlCol="0">
            <a:spAutoFit/>
          </a:bodyPr>
          <a:lstStyle/>
          <a:p>
            <a:pPr defTabSz="457200"/>
            <a:r>
              <a:rPr lang="en-US" sz="3200" dirty="0">
                <a:solidFill>
                  <a:prstClr val="black"/>
                </a:solidFill>
              </a:rPr>
              <a:t>And the strength of the wolf is the pack</a:t>
            </a:r>
            <a:endParaRPr lang="en-US" sz="3200" dirty="0">
              <a:solidFill>
                <a:prstClr val="black"/>
              </a:solidFill>
            </a:endParaRPr>
          </a:p>
        </p:txBody>
      </p:sp>
      <p:pic>
        <p:nvPicPr>
          <p:cNvPr id="2" name="Picture 2" descr="\\pinerest.cmhs\shares\home\rv06142\My Documents\My Pictures\construction-team.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81013" y="3644152"/>
            <a:ext cx="4561633" cy="250115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911483" y="6222929"/>
            <a:ext cx="1232517" cy="571500"/>
          </a:xfrm>
          <a:prstGeom prst="rect">
            <a:avLst/>
          </a:prstGeom>
        </p:spPr>
      </p:pic>
    </p:spTree>
    <p:extLst>
      <p:ext uri="{BB962C8B-B14F-4D97-AF65-F5344CB8AC3E}">
        <p14:creationId xmlns:p14="http://schemas.microsoft.com/office/powerpoint/2010/main" val="3880538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Value of Community</a:t>
            </a:r>
            <a:endParaRPr lang="en-US" dirty="0"/>
          </a:p>
        </p:txBody>
      </p:sp>
      <p:sp>
        <p:nvSpPr>
          <p:cNvPr id="6" name="Content Placeholder 5"/>
          <p:cNvSpPr>
            <a:spLocks noGrp="1"/>
          </p:cNvSpPr>
          <p:nvPr>
            <p:ph idx="1"/>
          </p:nvPr>
        </p:nvSpPr>
        <p:spPr/>
        <p:txBody>
          <a:bodyPr/>
          <a:lstStyle/>
          <a:p>
            <a:pPr algn="ctr">
              <a:buNone/>
            </a:pPr>
            <a:r>
              <a:rPr lang="en-US" dirty="0" smtClean="0"/>
              <a:t>September 11, 2001</a:t>
            </a:r>
            <a:endParaRPr lang="en-US" dirty="0"/>
          </a:p>
        </p:txBody>
      </p:sp>
      <p:pic>
        <p:nvPicPr>
          <p:cNvPr id="4098" name="Picture 1" descr="https://encrypted-tbn0.gstatic.com/images?q=tbn:ANd9GcQwFyCw2g8ZgDSdD-vENqk8FF8Ladg365Em3tEb-lrPV-K_JJEPPg"/>
          <p:cNvPicPr>
            <a:picLocks noChangeAspect="1" noChangeArrowheads="1"/>
          </p:cNvPicPr>
          <p:nvPr/>
        </p:nvPicPr>
        <p:blipFill>
          <a:blip r:embed="rId2"/>
          <a:srcRect/>
          <a:stretch>
            <a:fillRect/>
          </a:stretch>
        </p:blipFill>
        <p:spPr bwMode="auto">
          <a:xfrm>
            <a:off x="2619375" y="2618117"/>
            <a:ext cx="3752850" cy="3752850"/>
          </a:xfrm>
          <a:prstGeom prst="rect">
            <a:avLst/>
          </a:prstGeom>
          <a:noFill/>
          <a:ln w="9525">
            <a:solidFill>
              <a:schemeClr val="tx1"/>
            </a:solidFill>
            <a:miter lim="800000"/>
            <a:headEnd/>
            <a:tailEnd/>
          </a:ln>
        </p:spPr>
      </p:pic>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911483" y="6222929"/>
            <a:ext cx="1232517" cy="571500"/>
          </a:xfrm>
          <a:prstGeom prst="rect">
            <a:avLst/>
          </a:prstGeom>
        </p:spPr>
      </p:pic>
    </p:spTree>
    <p:extLst>
      <p:ext uri="{BB962C8B-B14F-4D97-AF65-F5344CB8AC3E}">
        <p14:creationId xmlns:p14="http://schemas.microsoft.com/office/powerpoint/2010/main" val="2019635324"/>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a:t>
            </a:r>
            <a:endParaRPr lang="en-US" dirty="0"/>
          </a:p>
        </p:txBody>
      </p:sp>
      <p:sp>
        <p:nvSpPr>
          <p:cNvPr id="3" name="Content Placeholder 2"/>
          <p:cNvSpPr>
            <a:spLocks noGrp="1"/>
          </p:cNvSpPr>
          <p:nvPr>
            <p:ph sz="half" idx="1"/>
          </p:nvPr>
        </p:nvSpPr>
        <p:spPr>
          <a:xfrm>
            <a:off x="4544518" y="2393430"/>
            <a:ext cx="4424597" cy="3702570"/>
          </a:xfrm>
        </p:spPr>
        <p:txBody>
          <a:bodyPr/>
          <a:lstStyle/>
          <a:p>
            <a:r>
              <a:rPr lang="en-US" dirty="0" smtClean="0"/>
              <a:t>Pair up</a:t>
            </a:r>
          </a:p>
          <a:p>
            <a:r>
              <a:rPr lang="en-US" dirty="0" smtClean="0"/>
              <a:t>Maintain eye contact with your partner</a:t>
            </a:r>
          </a:p>
          <a:p>
            <a:r>
              <a:rPr lang="en-US" dirty="0" smtClean="0"/>
              <a:t>Say “I care about you enough to risk ticking you off. Your recent behavior concerns me. Are you thinking about killing yourself?”</a:t>
            </a:r>
          </a:p>
          <a:p>
            <a:r>
              <a:rPr lang="en-US" dirty="0" smtClean="0"/>
              <a:t>Switch roles </a:t>
            </a:r>
            <a:endParaRPr lang="en-US" dirty="0"/>
          </a:p>
        </p:txBody>
      </p:sp>
      <p:pic>
        <p:nvPicPr>
          <p:cNvPr id="5" name="Content Placeholder 4" descr="https://i.ytimg.com/vi/i52yAvN6C0s/hqdefault.jpg"/>
          <p:cNvPicPr>
            <a:picLocks noGrp="1"/>
          </p:cNvPicPr>
          <p:nvPr>
            <p:ph sz="half" idx="2"/>
          </p:nvPr>
        </p:nvPicPr>
        <p:blipFill>
          <a:blip r:embed="rId2"/>
          <a:srcRect/>
          <a:stretch>
            <a:fillRect/>
          </a:stretch>
        </p:blipFill>
        <p:spPr bwMode="auto">
          <a:xfrm>
            <a:off x="321039" y="2326047"/>
            <a:ext cx="4038600" cy="3028950"/>
          </a:xfrm>
          <a:prstGeom prst="rect">
            <a:avLst/>
          </a:prstGeom>
          <a:noFill/>
          <a:ln w="9525">
            <a:solidFill>
              <a:schemeClr val="bg1"/>
            </a:solidFill>
            <a:miter lim="800000"/>
            <a:headEnd/>
            <a:tailEnd/>
          </a:ln>
        </p:spPr>
      </p:pic>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911483" y="6222929"/>
            <a:ext cx="1232517" cy="571500"/>
          </a:xfrm>
          <a:prstGeom prst="rect">
            <a:avLst/>
          </a:prstGeom>
        </p:spPr>
      </p:pic>
    </p:spTree>
    <p:extLst>
      <p:ext uri="{BB962C8B-B14F-4D97-AF65-F5344CB8AC3E}">
        <p14:creationId xmlns:p14="http://schemas.microsoft.com/office/powerpoint/2010/main" val="83969589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p:cNvSpPr>
          <p:nvPr>
            <p:ph type="title" idx="4294967295"/>
          </p:nvPr>
        </p:nvSpPr>
        <p:spPr>
          <a:xfrm>
            <a:off x="704537" y="624110"/>
            <a:ext cx="8124669" cy="1280890"/>
          </a:xfrm>
        </p:spPr>
        <p:txBody>
          <a:bodyPr/>
          <a:lstStyle/>
          <a:p>
            <a:r>
              <a:rPr lang="en-US" dirty="0" smtClean="0"/>
              <a:t>Care Enough to Risk Over-Reacting</a:t>
            </a:r>
          </a:p>
        </p:txBody>
      </p:sp>
      <p:sp>
        <p:nvSpPr>
          <p:cNvPr id="57347" name="Rectangle 3"/>
          <p:cNvSpPr>
            <a:spLocks noGrp="1"/>
          </p:cNvSpPr>
          <p:nvPr>
            <p:ph type="body" idx="4294967295"/>
          </p:nvPr>
        </p:nvSpPr>
        <p:spPr>
          <a:xfrm>
            <a:off x="4029558" y="1600200"/>
            <a:ext cx="4085117" cy="3839705"/>
          </a:xfrm>
          <a:solidFill>
            <a:schemeClr val="tx2">
              <a:lumMod val="20000"/>
              <a:lumOff val="80000"/>
            </a:schemeClr>
          </a:solidFill>
        </p:spPr>
        <p:txBody>
          <a:bodyPr>
            <a:normAutofit/>
          </a:bodyPr>
          <a:lstStyle/>
          <a:p>
            <a:pPr>
              <a:buNone/>
            </a:pPr>
            <a:r>
              <a:rPr lang="en-US" dirty="0" smtClean="0"/>
              <a:t>	</a:t>
            </a:r>
            <a:r>
              <a:rPr lang="en-US" b="1" dirty="0" smtClean="0"/>
              <a:t>The Communication Vortex</a:t>
            </a:r>
          </a:p>
          <a:p>
            <a:pPr>
              <a:buNone/>
            </a:pPr>
            <a:r>
              <a:rPr lang="en-US" dirty="0" smtClean="0"/>
              <a:t>	</a:t>
            </a:r>
            <a:r>
              <a:rPr lang="en-US" dirty="0" smtClean="0">
                <a:solidFill>
                  <a:schemeClr val="accent2">
                    <a:lumMod val="75000"/>
                  </a:schemeClr>
                </a:solidFill>
              </a:rPr>
              <a:t>Small bits of concerning behavior or communication are noticed in different areas of a person’s life. By themselves they are not necessarily alarming, but when pulled together, they can paint a very concerning larger picture.</a:t>
            </a:r>
          </a:p>
          <a:p>
            <a:endParaRPr lang="en-US" dirty="0" smtClean="0"/>
          </a:p>
        </p:txBody>
      </p:sp>
      <p:pic>
        <p:nvPicPr>
          <p:cNvPr id="4" name="Picture 3" descr="Image result for images of social media"/>
          <p:cNvPicPr/>
          <p:nvPr/>
        </p:nvPicPr>
        <p:blipFill>
          <a:blip r:embed="rId2"/>
          <a:srcRect/>
          <a:stretch>
            <a:fillRect/>
          </a:stretch>
        </p:blipFill>
        <p:spPr bwMode="auto">
          <a:xfrm>
            <a:off x="628650" y="1600200"/>
            <a:ext cx="3400908" cy="3839705"/>
          </a:xfrm>
          <a:prstGeom prst="rect">
            <a:avLst/>
          </a:prstGeom>
          <a:noFill/>
          <a:ln w="9525">
            <a:noFill/>
            <a:miter lim="800000"/>
            <a:headEnd/>
            <a:tailEnd/>
          </a:ln>
        </p:spPr>
      </p:pic>
      <p:sp>
        <p:nvSpPr>
          <p:cNvPr id="5" name="Rectangle 4"/>
          <p:cNvSpPr/>
          <p:nvPr/>
        </p:nvSpPr>
        <p:spPr>
          <a:xfrm>
            <a:off x="1999281" y="5439904"/>
            <a:ext cx="4788977" cy="707886"/>
          </a:xfrm>
          <a:prstGeom prst="rect">
            <a:avLst/>
          </a:prstGeom>
        </p:spPr>
        <p:txBody>
          <a:bodyPr wrap="square">
            <a:spAutoFit/>
          </a:bodyPr>
          <a:lstStyle/>
          <a:p>
            <a:pPr algn="ctr" defTabSz="457200"/>
            <a:r>
              <a:rPr lang="en-US" sz="4000" dirty="0">
                <a:solidFill>
                  <a:prstClr val="black"/>
                </a:solidFill>
              </a:rPr>
              <a:t>Communicate!</a:t>
            </a:r>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911483" y="6222929"/>
            <a:ext cx="1232517" cy="571500"/>
          </a:xfrm>
          <a:prstGeom prst="rect">
            <a:avLst/>
          </a:prstGeom>
        </p:spPr>
      </p:pic>
    </p:spTree>
    <p:extLst>
      <p:ext uri="{BB962C8B-B14F-4D97-AF65-F5344CB8AC3E}">
        <p14:creationId xmlns:p14="http://schemas.microsoft.com/office/powerpoint/2010/main" val="316817468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lstStyle/>
          <a:p>
            <a:endParaRPr lang="en-US" dirty="0"/>
          </a:p>
        </p:txBody>
      </p:sp>
      <p:pic>
        <p:nvPicPr>
          <p:cNvPr id="4" name="Picture 3"/>
          <p:cNvPicPr/>
          <p:nvPr/>
        </p:nvPicPr>
        <p:blipFill>
          <a:blip r:embed="rId2" cstate="print">
            <a:extLst>
              <a:ext uri="{28A0092B-C50C-407E-A947-70E740481C1C}">
                <a14:useLocalDpi xmlns:a14="http://schemas.microsoft.com/office/drawing/2010/main"/>
              </a:ext>
            </a:extLst>
          </a:blip>
          <a:stretch>
            <a:fillRect/>
          </a:stretch>
        </p:blipFill>
        <p:spPr>
          <a:xfrm>
            <a:off x="457200" y="1600200"/>
            <a:ext cx="4038600" cy="4525962"/>
          </a:xfrm>
          <a:prstGeom prst="rect">
            <a:avLst/>
          </a:prstGeom>
          <a:ln>
            <a:solidFill>
              <a:schemeClr val="tx1"/>
            </a:solidFill>
          </a:ln>
        </p:spPr>
      </p:pic>
      <p:sp>
        <p:nvSpPr>
          <p:cNvPr id="10" name="Rectangle 9"/>
          <p:cNvSpPr/>
          <p:nvPr/>
        </p:nvSpPr>
        <p:spPr>
          <a:xfrm>
            <a:off x="4773478" y="2309247"/>
            <a:ext cx="3719593" cy="3108543"/>
          </a:xfrm>
          <a:prstGeom prst="rect">
            <a:avLst/>
          </a:prstGeom>
        </p:spPr>
        <p:txBody>
          <a:bodyPr wrap="square">
            <a:spAutoFit/>
          </a:bodyPr>
          <a:lstStyle/>
          <a:p>
            <a:pPr defTabSz="457200"/>
            <a:r>
              <a:rPr lang="en-US" sz="2800" dirty="0">
                <a:solidFill>
                  <a:prstClr val="black"/>
                </a:solidFill>
              </a:rPr>
              <a:t>A free, 24/7 service that can provide suicidal persons or those around them with support, information, and local resources.</a:t>
            </a:r>
            <a:endParaRPr lang="en-US" sz="2800" dirty="0">
              <a:solidFill>
                <a:prstClr val="black"/>
              </a:solidFill>
            </a:endParaRPr>
          </a:p>
        </p:txBody>
      </p: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911483" y="6222929"/>
            <a:ext cx="1232517" cy="571500"/>
          </a:xfrm>
          <a:prstGeom prst="rect">
            <a:avLst/>
          </a:prstGeom>
        </p:spPr>
      </p:pic>
    </p:spTree>
    <p:extLst>
      <p:ext uri="{BB962C8B-B14F-4D97-AF65-F5344CB8AC3E}">
        <p14:creationId xmlns:p14="http://schemas.microsoft.com/office/powerpoint/2010/main" val="18091615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Placeholder 2"/>
          <p:cNvSpPr txBox="1">
            <a:spLocks/>
          </p:cNvSpPr>
          <p:nvPr/>
        </p:nvSpPr>
        <p:spPr bwMode="auto">
          <a:xfrm>
            <a:off x="1705238" y="203390"/>
            <a:ext cx="6376081" cy="3203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marL="342900" indent="-342900">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fontAlgn="base">
              <a:spcBef>
                <a:spcPct val="20000"/>
              </a:spcBef>
              <a:spcAft>
                <a:spcPct val="0"/>
              </a:spcAft>
              <a:buFont typeface="Arial" charset="0"/>
              <a:buChar char="»"/>
              <a:defRPr sz="2000">
                <a:solidFill>
                  <a:schemeClr val="tx1"/>
                </a:solidFill>
                <a:latin typeface="Calibri" charset="0"/>
              </a:defRPr>
            </a:lvl6pPr>
            <a:lvl7pPr marL="2971800" indent="-228600" defTabSz="457200" fontAlgn="base">
              <a:spcBef>
                <a:spcPct val="20000"/>
              </a:spcBef>
              <a:spcAft>
                <a:spcPct val="0"/>
              </a:spcAft>
              <a:buFont typeface="Arial" charset="0"/>
              <a:buChar char="»"/>
              <a:defRPr sz="2000">
                <a:solidFill>
                  <a:schemeClr val="tx1"/>
                </a:solidFill>
                <a:latin typeface="Calibri" charset="0"/>
              </a:defRPr>
            </a:lvl7pPr>
            <a:lvl8pPr marL="3429000" indent="-228600" defTabSz="457200" fontAlgn="base">
              <a:spcBef>
                <a:spcPct val="20000"/>
              </a:spcBef>
              <a:spcAft>
                <a:spcPct val="0"/>
              </a:spcAft>
              <a:buFont typeface="Arial" charset="0"/>
              <a:buChar char="»"/>
              <a:defRPr sz="2000">
                <a:solidFill>
                  <a:schemeClr val="tx1"/>
                </a:solidFill>
                <a:latin typeface="Calibri" charset="0"/>
              </a:defRPr>
            </a:lvl8pPr>
            <a:lvl9pPr marL="3886200" indent="-228600" defTabSz="457200" fontAlgn="base">
              <a:spcBef>
                <a:spcPct val="20000"/>
              </a:spcBef>
              <a:spcAft>
                <a:spcPct val="0"/>
              </a:spcAft>
              <a:buFont typeface="Arial" charset="0"/>
              <a:buChar char="»"/>
              <a:defRPr sz="2000">
                <a:solidFill>
                  <a:schemeClr val="tx1"/>
                </a:solidFill>
                <a:latin typeface="Calibri" charset="0"/>
              </a:defRPr>
            </a:lvl9pPr>
          </a:lstStyle>
          <a:p>
            <a:pPr algn="ctr" defTabSz="457200"/>
            <a:r>
              <a:rPr lang="en-US" altLang="en-US" sz="3600" b="1" dirty="0" smtClean="0">
                <a:solidFill>
                  <a:srgbClr val="1CACE3"/>
                </a:solidFill>
                <a:ea typeface="ＭＳ Ｐゴシック" charset="-128"/>
                <a:cs typeface="ＭＳ Ｐゴシック" charset="-128"/>
              </a:rPr>
              <a:t>What can we do?</a:t>
            </a:r>
          </a:p>
          <a:p>
            <a:pPr marL="457200" lvl="1" indent="0" algn="ctr" defTabSz="457200">
              <a:buFont typeface="Arial" charset="0"/>
              <a:buNone/>
            </a:pPr>
            <a:r>
              <a:rPr lang="en-US" altLang="en-US" i="1" dirty="0">
                <a:solidFill>
                  <a:srgbClr val="1CACE3"/>
                </a:solidFill>
                <a:ea typeface="ＭＳ Ｐゴシック" charset="-128"/>
                <a:cs typeface="ＭＳ Ｐゴシック" charset="-128"/>
              </a:rPr>
              <a:t>E</a:t>
            </a:r>
            <a:r>
              <a:rPr lang="en-US" altLang="en-US" i="1" dirty="0" smtClean="0">
                <a:solidFill>
                  <a:srgbClr val="1CACE3"/>
                </a:solidFill>
                <a:ea typeface="ＭＳ Ｐゴシック" charset="-128"/>
                <a:cs typeface="ＭＳ Ｐゴシック" charset="-128"/>
              </a:rPr>
              <a:t>mbrace Mental Health and Wellness as much as they do Physical Wellness and create a Caring Culture</a:t>
            </a:r>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52368" y="2282378"/>
            <a:ext cx="6128951" cy="4575622"/>
          </a:xfrm>
          <a:prstGeom prst="rect">
            <a:avLst/>
          </a:prstGeom>
        </p:spPr>
      </p:pic>
    </p:spTree>
    <p:extLst>
      <p:ext uri="{BB962C8B-B14F-4D97-AF65-F5344CB8AC3E}">
        <p14:creationId xmlns:p14="http://schemas.microsoft.com/office/powerpoint/2010/main" val="164081378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ctrTitle"/>
          </p:nvPr>
        </p:nvSpPr>
        <p:spPr>
          <a:xfrm>
            <a:off x="685800" y="660400"/>
            <a:ext cx="7772400" cy="913567"/>
          </a:xfrm>
        </p:spPr>
        <p:txBody>
          <a:bodyPr>
            <a:normAutofit/>
          </a:bodyPr>
          <a:lstStyle/>
          <a:p>
            <a:pPr algn="ctr" eaLnBrk="1" hangingPunct="1"/>
            <a:r>
              <a:rPr lang="en-US" sz="4000" u="sng" dirty="0" smtClean="0"/>
              <a:t>Contact Information</a:t>
            </a:r>
          </a:p>
        </p:txBody>
      </p:sp>
      <p:sp>
        <p:nvSpPr>
          <p:cNvPr id="3" name="Subtitle 2"/>
          <p:cNvSpPr>
            <a:spLocks noGrp="1"/>
          </p:cNvSpPr>
          <p:nvPr>
            <p:ph type="subTitle" idx="1"/>
          </p:nvPr>
        </p:nvSpPr>
        <p:spPr>
          <a:xfrm>
            <a:off x="1773836" y="2357438"/>
            <a:ext cx="6845508" cy="3281362"/>
          </a:xfrm>
          <a:noFill/>
        </p:spPr>
        <p:style>
          <a:lnRef idx="3">
            <a:schemeClr val="lt1"/>
          </a:lnRef>
          <a:fillRef idx="1">
            <a:schemeClr val="dk1"/>
          </a:fillRef>
          <a:effectRef idx="1">
            <a:schemeClr val="dk1"/>
          </a:effectRef>
          <a:fontRef idx="minor">
            <a:schemeClr val="lt1"/>
          </a:fontRef>
        </p:style>
        <p:txBody>
          <a:bodyPr rtlCol="0">
            <a:normAutofit/>
          </a:bodyPr>
          <a:lstStyle/>
          <a:p>
            <a:pPr>
              <a:defRPr/>
            </a:pPr>
            <a:r>
              <a:rPr lang="en-US" sz="2800" dirty="0" smtClean="0">
                <a:solidFill>
                  <a:schemeClr val="accent2">
                    <a:lumMod val="50000"/>
                  </a:schemeClr>
                </a:solidFill>
              </a:rPr>
              <a:t>Bob VandePol</a:t>
            </a:r>
          </a:p>
          <a:p>
            <a:pPr>
              <a:defRPr/>
            </a:pPr>
            <a:r>
              <a:rPr lang="en-US" sz="2800" dirty="0" smtClean="0">
                <a:solidFill>
                  <a:schemeClr val="accent2">
                    <a:lumMod val="50000"/>
                  </a:schemeClr>
                </a:solidFill>
              </a:rPr>
              <a:t>Pine Rest Christian Mental Health Services</a:t>
            </a:r>
          </a:p>
          <a:p>
            <a:pPr>
              <a:defRPr/>
            </a:pPr>
            <a:r>
              <a:rPr lang="en-US" sz="2800" dirty="0" smtClean="0">
                <a:solidFill>
                  <a:schemeClr val="accent2">
                    <a:lumMod val="50000"/>
                  </a:schemeClr>
                </a:solidFill>
                <a:hlinkClick r:id="rId2"/>
              </a:rPr>
              <a:t>www.Pinerest.org</a:t>
            </a:r>
            <a:endParaRPr lang="en-US" sz="2800" dirty="0" smtClean="0">
              <a:solidFill>
                <a:schemeClr val="accent2">
                  <a:lumMod val="50000"/>
                </a:schemeClr>
              </a:solidFill>
            </a:endParaRPr>
          </a:p>
          <a:p>
            <a:pPr>
              <a:defRPr/>
            </a:pPr>
            <a:r>
              <a:rPr lang="en-US" sz="2800" dirty="0" smtClean="0">
                <a:solidFill>
                  <a:schemeClr val="accent2">
                    <a:lumMod val="50000"/>
                  </a:schemeClr>
                </a:solidFill>
              </a:rPr>
              <a:t>Bob.vandepol@pinerest.org</a:t>
            </a:r>
          </a:p>
          <a:p>
            <a:pPr>
              <a:defRPr/>
            </a:pPr>
            <a:r>
              <a:rPr lang="en-US" sz="2800" dirty="0" smtClean="0">
                <a:solidFill>
                  <a:schemeClr val="accent2">
                    <a:lumMod val="50000"/>
                  </a:schemeClr>
                </a:solidFill>
              </a:rPr>
              <a:t>616-258-7548</a:t>
            </a:r>
            <a:endParaRPr lang="en-US" sz="2800" dirty="0">
              <a:solidFill>
                <a:schemeClr val="accent2">
                  <a:lumMod val="50000"/>
                </a:schemeClr>
              </a:solidFill>
            </a:endParaRPr>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911483" y="6222929"/>
            <a:ext cx="1232517" cy="571500"/>
          </a:xfrm>
          <a:prstGeom prst="rect">
            <a:avLst/>
          </a:prstGeom>
        </p:spPr>
      </p:pic>
    </p:spTree>
    <p:extLst>
      <p:ext uri="{BB962C8B-B14F-4D97-AF65-F5344CB8AC3E}">
        <p14:creationId xmlns:p14="http://schemas.microsoft.com/office/powerpoint/2010/main" val="216124879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Lived Experience</a:t>
            </a:r>
            <a:endParaRPr lang="en-US" dirty="0"/>
          </a:p>
        </p:txBody>
      </p:sp>
      <p:sp>
        <p:nvSpPr>
          <p:cNvPr id="3" name="Text Placeholder 2"/>
          <p:cNvSpPr>
            <a:spLocks noGrp="1"/>
          </p:cNvSpPr>
          <p:nvPr>
            <p:ph type="body" idx="1"/>
          </p:nvPr>
        </p:nvSpPr>
        <p:spPr>
          <a:xfrm>
            <a:off x="1941910" y="3504847"/>
            <a:ext cx="6686549" cy="1324797"/>
          </a:xfrm>
        </p:spPr>
        <p:txBody>
          <a:bodyPr>
            <a:normAutofit/>
          </a:bodyPr>
          <a:lstStyle/>
          <a:p>
            <a:r>
              <a:rPr lang="en-US" dirty="0" err="1" smtClean="0"/>
              <a:t>Vonnie</a:t>
            </a:r>
            <a:r>
              <a:rPr lang="en-US" dirty="0" smtClean="0"/>
              <a:t> </a:t>
            </a:r>
            <a:r>
              <a:rPr lang="en-US" dirty="0" err="1" smtClean="0"/>
              <a:t>Woodrick</a:t>
            </a:r>
            <a:endParaRPr lang="en-US" dirty="0" smtClean="0"/>
          </a:p>
          <a:p>
            <a:r>
              <a:rPr lang="en-US" dirty="0" smtClean="0"/>
              <a:t>Suicide Loss Survivor</a:t>
            </a:r>
            <a:endParaRPr lang="en-US" dirty="0"/>
          </a:p>
        </p:txBody>
      </p:sp>
    </p:spTree>
    <p:extLst>
      <p:ext uri="{BB962C8B-B14F-4D97-AF65-F5344CB8AC3E}">
        <p14:creationId xmlns:p14="http://schemas.microsoft.com/office/powerpoint/2010/main" val="266332204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murphy\AppData\Local\Microsoft\Windows\Temporary Internet Files\Content.Word\logo_700x@2x.png">
            <a:hlinkClick r:id="rId2"/>
          </p:cNvPr>
          <p:cNvPicPr/>
          <p:nvPr/>
        </p:nvPicPr>
        <p:blipFill>
          <a:blip r:embed="rId3">
            <a:extLst>
              <a:ext uri="{28A0092B-C50C-407E-A947-70E740481C1C}">
                <a14:useLocalDpi xmlns:a14="http://schemas.microsoft.com/office/drawing/2010/main"/>
              </a:ext>
            </a:extLst>
          </a:blip>
          <a:srcRect/>
          <a:stretch>
            <a:fillRect/>
          </a:stretch>
        </p:blipFill>
        <p:spPr bwMode="auto">
          <a:xfrm>
            <a:off x="1942414" y="2353456"/>
            <a:ext cx="5960085" cy="1064301"/>
          </a:xfrm>
          <a:prstGeom prst="rect">
            <a:avLst/>
          </a:prstGeom>
          <a:noFill/>
          <a:ln>
            <a:noFill/>
          </a:ln>
        </p:spPr>
      </p:pic>
    </p:spTree>
    <p:extLst>
      <p:ext uri="{BB962C8B-B14F-4D97-AF65-F5344CB8AC3E}">
        <p14:creationId xmlns:p14="http://schemas.microsoft.com/office/powerpoint/2010/main" val="211362859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42415" y="2133600"/>
            <a:ext cx="6397113" cy="3777622"/>
          </a:xfrm>
        </p:spPr>
        <p:txBody>
          <a:bodyPr/>
          <a:lstStyle/>
          <a:p>
            <a:pPr>
              <a:spcBef>
                <a:spcPts val="1800"/>
              </a:spcBef>
            </a:pPr>
            <a:r>
              <a:rPr lang="en-US" b="1" dirty="0" err="1"/>
              <a:t>i</a:t>
            </a:r>
            <a:r>
              <a:rPr lang="en-US" b="1" dirty="0"/>
              <a:t> understand</a:t>
            </a:r>
            <a:r>
              <a:rPr lang="en-US" dirty="0"/>
              <a:t> is a non-profit organization to support those who have lost a loved one by suicide or struggle with mental illness.</a:t>
            </a:r>
          </a:p>
          <a:p>
            <a:pPr>
              <a:spcBef>
                <a:spcPts val="1800"/>
              </a:spcBef>
            </a:pPr>
            <a:r>
              <a:rPr lang="en-US" dirty="0"/>
              <a:t>Based in Ada, Michigan, </a:t>
            </a:r>
            <a:r>
              <a:rPr lang="en-US" b="1" dirty="0" err="1"/>
              <a:t>i</a:t>
            </a:r>
            <a:r>
              <a:rPr lang="en-US" b="1" dirty="0"/>
              <a:t> understand</a:t>
            </a:r>
            <a:r>
              <a:rPr lang="en-US" dirty="0"/>
              <a:t> provides compassionate comfort to individuals and communities by hosting monthly educational awareness events. Through a partnership with Helen </a:t>
            </a:r>
            <a:r>
              <a:rPr lang="en-US" dirty="0" err="1"/>
              <a:t>DeVos</a:t>
            </a:r>
            <a:r>
              <a:rPr lang="en-US" dirty="0"/>
              <a:t> Children's Hospital, </a:t>
            </a:r>
            <a:r>
              <a:rPr lang="en-US" b="1" dirty="0" err="1"/>
              <a:t>i</a:t>
            </a:r>
            <a:r>
              <a:rPr lang="en-US" b="1" dirty="0"/>
              <a:t> understand</a:t>
            </a:r>
            <a:r>
              <a:rPr lang="en-US" dirty="0"/>
              <a:t> delivers mental health care packages to patients in West Michigan and families around the world</a:t>
            </a:r>
            <a:r>
              <a:rPr lang="en-US" dirty="0" smtClean="0"/>
              <a:t>.</a:t>
            </a:r>
            <a:endParaRPr lang="en-US" dirty="0"/>
          </a:p>
        </p:txBody>
      </p:sp>
      <p:pic>
        <p:nvPicPr>
          <p:cNvPr id="4" name="Picture 3" descr="C:\Users\jmurphy\AppData\Local\Microsoft\Windows\Temporary Internet Files\Content.Word\logo_700x@2x.png"/>
          <p:cNvPicPr/>
          <p:nvPr/>
        </p:nvPicPr>
        <p:blipFill>
          <a:blip r:embed="rId2">
            <a:extLst>
              <a:ext uri="{28A0092B-C50C-407E-A947-70E740481C1C}">
                <a14:useLocalDpi xmlns:a14="http://schemas.microsoft.com/office/drawing/2010/main"/>
              </a:ext>
            </a:extLst>
          </a:blip>
          <a:srcRect/>
          <a:stretch>
            <a:fillRect/>
          </a:stretch>
        </p:blipFill>
        <p:spPr bwMode="auto">
          <a:xfrm>
            <a:off x="1977392" y="650199"/>
            <a:ext cx="5447736" cy="972810"/>
          </a:xfrm>
          <a:prstGeom prst="rect">
            <a:avLst/>
          </a:prstGeom>
          <a:noFill/>
          <a:ln>
            <a:noFill/>
          </a:ln>
        </p:spPr>
      </p:pic>
    </p:spTree>
    <p:extLst>
      <p:ext uri="{BB962C8B-B14F-4D97-AF65-F5344CB8AC3E}">
        <p14:creationId xmlns:p14="http://schemas.microsoft.com/office/powerpoint/2010/main" val="262311601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2605" y="1853784"/>
            <a:ext cx="7166608" cy="4969239"/>
          </a:xfrm>
        </p:spPr>
        <p:txBody>
          <a:bodyPr>
            <a:normAutofit fontScale="92500" lnSpcReduction="10000"/>
          </a:bodyPr>
          <a:lstStyle/>
          <a:p>
            <a:pPr marL="0" indent="0">
              <a:buNone/>
            </a:pPr>
            <a:r>
              <a:rPr lang="en-US" sz="2300" dirty="0"/>
              <a:t>What We Believe:</a:t>
            </a:r>
          </a:p>
          <a:p>
            <a:pPr marL="630238" lvl="0"/>
            <a:r>
              <a:rPr lang="en-US" sz="1700" b="1" dirty="0" err="1"/>
              <a:t>i</a:t>
            </a:r>
            <a:r>
              <a:rPr lang="en-US" sz="1700" b="1" dirty="0"/>
              <a:t> understand</a:t>
            </a:r>
            <a:r>
              <a:rPr lang="en-US" sz="1700" dirty="0"/>
              <a:t> suicide is an effect of an illness</a:t>
            </a:r>
          </a:p>
          <a:p>
            <a:pPr marL="630238" lvl="0"/>
            <a:r>
              <a:rPr lang="en-US" sz="1700" b="1" dirty="0" err="1"/>
              <a:t>i</a:t>
            </a:r>
            <a:r>
              <a:rPr lang="en-US" sz="1700" b="1" dirty="0"/>
              <a:t> understand</a:t>
            </a:r>
            <a:r>
              <a:rPr lang="en-US" sz="1700" dirty="0"/>
              <a:t> mental illnesses are treatable</a:t>
            </a:r>
          </a:p>
          <a:p>
            <a:pPr marL="630238" lvl="0"/>
            <a:r>
              <a:rPr lang="en-US" sz="1700" b="1" dirty="0" err="1"/>
              <a:t>i</a:t>
            </a:r>
            <a:r>
              <a:rPr lang="en-US" sz="1700" b="1" dirty="0"/>
              <a:t> understand</a:t>
            </a:r>
            <a:r>
              <a:rPr lang="en-US" sz="1700" dirty="0"/>
              <a:t> stigma is the #1 reason why someone would not seek treatment for mental illness; education and awareness are vital to saving and changing lives</a:t>
            </a:r>
          </a:p>
          <a:p>
            <a:pPr marL="630238" lvl="0"/>
            <a:r>
              <a:rPr lang="en-US" sz="1700" b="1" dirty="0" err="1"/>
              <a:t>i</a:t>
            </a:r>
            <a:r>
              <a:rPr lang="en-US" sz="1700" b="1" dirty="0"/>
              <a:t> understand</a:t>
            </a:r>
            <a:r>
              <a:rPr lang="en-US" sz="1700" dirty="0"/>
              <a:t> reaching out to those who are suffering could save a life; let someone know you are available and treat them with respect and compassion</a:t>
            </a:r>
          </a:p>
          <a:p>
            <a:pPr marL="630238" lvl="0"/>
            <a:r>
              <a:rPr lang="en-US" sz="1700" b="1" dirty="0" err="1"/>
              <a:t>i</a:t>
            </a:r>
            <a:r>
              <a:rPr lang="en-US" sz="1700" b="1" dirty="0"/>
              <a:t> understand</a:t>
            </a:r>
            <a:r>
              <a:rPr lang="en-US" sz="1700" dirty="0"/>
              <a:t> most people who are suicidal do not want to die; they want their pain to end</a:t>
            </a:r>
          </a:p>
          <a:p>
            <a:pPr marL="630238" lvl="0"/>
            <a:r>
              <a:rPr lang="en-US" sz="1700" b="1" dirty="0" err="1"/>
              <a:t>i</a:t>
            </a:r>
            <a:r>
              <a:rPr lang="en-US" sz="1700" b="1" dirty="0"/>
              <a:t> understand</a:t>
            </a:r>
            <a:r>
              <a:rPr lang="en-US" sz="1700" dirty="0"/>
              <a:t> speaking out about suicide may empower others to share their stories</a:t>
            </a:r>
          </a:p>
          <a:p>
            <a:pPr marL="630238" lvl="0"/>
            <a:r>
              <a:rPr lang="en-US" sz="1700" b="1" dirty="0" err="1"/>
              <a:t>i</a:t>
            </a:r>
            <a:r>
              <a:rPr lang="en-US" sz="1700" b="1" dirty="0"/>
              <a:t> understand</a:t>
            </a:r>
            <a:r>
              <a:rPr lang="en-US" sz="1700" dirty="0"/>
              <a:t> feelings of guilt are part of the grieving process on the way to finding peace and acceptance</a:t>
            </a:r>
          </a:p>
          <a:p>
            <a:pPr marL="630238" lvl="0"/>
            <a:r>
              <a:rPr lang="en-US" sz="1700" b="1" dirty="0" err="1"/>
              <a:t>i</a:t>
            </a:r>
            <a:r>
              <a:rPr lang="en-US" sz="1700" b="1" dirty="0"/>
              <a:t> understand</a:t>
            </a:r>
            <a:r>
              <a:rPr lang="en-US" sz="1700" dirty="0"/>
              <a:t> those who die by suicide do make it to </a:t>
            </a:r>
            <a:r>
              <a:rPr lang="en-US" sz="1700" dirty="0" smtClean="0"/>
              <a:t>heaven</a:t>
            </a:r>
            <a:endParaRPr lang="en-US" sz="1700" dirty="0"/>
          </a:p>
        </p:txBody>
      </p:sp>
      <p:pic>
        <p:nvPicPr>
          <p:cNvPr id="5" name="Picture 4" descr="C:\Users\jmurphy\AppData\Local\Microsoft\Windows\Temporary Internet Files\Content.Word\logo_700x@2x.png"/>
          <p:cNvPicPr/>
          <p:nvPr/>
        </p:nvPicPr>
        <p:blipFill>
          <a:blip r:embed="rId2">
            <a:extLst>
              <a:ext uri="{28A0092B-C50C-407E-A947-70E740481C1C}">
                <a14:useLocalDpi xmlns:a14="http://schemas.microsoft.com/office/drawing/2010/main"/>
              </a:ext>
            </a:extLst>
          </a:blip>
          <a:srcRect/>
          <a:stretch>
            <a:fillRect/>
          </a:stretch>
        </p:blipFill>
        <p:spPr bwMode="auto">
          <a:xfrm>
            <a:off x="1977392" y="650199"/>
            <a:ext cx="5447736" cy="972810"/>
          </a:xfrm>
          <a:prstGeom prst="rect">
            <a:avLst/>
          </a:prstGeom>
          <a:noFill/>
          <a:ln>
            <a:noFill/>
          </a:ln>
        </p:spPr>
      </p:pic>
    </p:spTree>
    <p:extLst>
      <p:ext uri="{BB962C8B-B14F-4D97-AF65-F5344CB8AC3E}">
        <p14:creationId xmlns:p14="http://schemas.microsoft.com/office/powerpoint/2010/main" val="369236290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2605" y="1853784"/>
            <a:ext cx="6636956" cy="4969239"/>
          </a:xfrm>
        </p:spPr>
        <p:txBody>
          <a:bodyPr>
            <a:normAutofit/>
          </a:bodyPr>
          <a:lstStyle/>
          <a:p>
            <a:pPr marL="0" indent="0" algn="ctr">
              <a:buNone/>
            </a:pPr>
            <a:r>
              <a:rPr lang="en-US" sz="1600" u="sng" dirty="0">
                <a:hlinkClick r:id="rId2"/>
              </a:rPr>
              <a:t>National Suicide Prevention Lifeline</a:t>
            </a:r>
            <a:r>
              <a:rPr lang="en-US" sz="1600" dirty="0"/>
              <a:t> </a:t>
            </a:r>
            <a:br>
              <a:rPr lang="en-US" sz="1600" dirty="0"/>
            </a:br>
            <a:r>
              <a:rPr lang="en-US" sz="1600" dirty="0"/>
              <a:t>Call 24/7 </a:t>
            </a:r>
            <a:br>
              <a:rPr lang="en-US" sz="1600" dirty="0"/>
            </a:br>
            <a:r>
              <a:rPr lang="en-US" sz="1600" dirty="0"/>
              <a:t>800-273-8255</a:t>
            </a:r>
          </a:p>
          <a:p>
            <a:pPr marL="0" indent="0" algn="ctr">
              <a:buNone/>
            </a:pPr>
            <a:r>
              <a:rPr lang="en-US" sz="1600" dirty="0"/>
              <a:t>Crisis Text </a:t>
            </a:r>
            <a:r>
              <a:rPr lang="en-US" sz="1600" dirty="0" smtClean="0"/>
              <a:t>Line</a:t>
            </a:r>
            <a:br>
              <a:rPr lang="en-US" sz="1600" dirty="0" smtClean="0"/>
            </a:br>
            <a:r>
              <a:rPr lang="en-US" sz="1600" dirty="0" smtClean="0"/>
              <a:t>TEXT </a:t>
            </a:r>
            <a:r>
              <a:rPr lang="en-US" sz="1600" dirty="0"/>
              <a:t>CONNECT TO 741741</a:t>
            </a:r>
          </a:p>
          <a:p>
            <a:pPr marL="0" indent="0" algn="ctr">
              <a:buNone/>
            </a:pPr>
            <a:endParaRPr lang="en-US" sz="1600" dirty="0" smtClean="0"/>
          </a:p>
          <a:p>
            <a:pPr marL="0" indent="0" algn="ctr">
              <a:buNone/>
            </a:pPr>
            <a:r>
              <a:rPr lang="en-US" sz="1600" dirty="0"/>
              <a:t> </a:t>
            </a:r>
          </a:p>
          <a:p>
            <a:pPr marL="0" indent="0" algn="ctr">
              <a:buNone/>
            </a:pPr>
            <a:r>
              <a:rPr lang="en-US" sz="1600" dirty="0"/>
              <a:t>Website: </a:t>
            </a:r>
            <a:br>
              <a:rPr lang="en-US" sz="1600" dirty="0"/>
            </a:br>
            <a:r>
              <a:rPr lang="en-US" sz="1600" u="sng" dirty="0">
                <a:hlinkClick r:id="rId3"/>
              </a:rPr>
              <a:t>iunderstandloveheals.com</a:t>
            </a:r>
            <a:r>
              <a:rPr lang="en-US" sz="1600" dirty="0"/>
              <a:t> </a:t>
            </a:r>
          </a:p>
          <a:p>
            <a:pPr marL="0" indent="0" algn="ctr">
              <a:buNone/>
            </a:pPr>
            <a:r>
              <a:rPr lang="en-US" sz="1600" dirty="0" smtClean="0"/>
              <a:t>Stay </a:t>
            </a:r>
            <a:r>
              <a:rPr lang="en-US" sz="1600" dirty="0"/>
              <a:t>Connected: </a:t>
            </a:r>
            <a:endParaRPr lang="en-US" sz="1600" dirty="0" smtClean="0"/>
          </a:p>
          <a:p>
            <a:pPr marL="0" indent="0" algn="ctr">
              <a:buNone/>
            </a:pPr>
            <a:r>
              <a:rPr lang="en-US" sz="1600" dirty="0" smtClean="0"/>
              <a:t>Facebook.com/</a:t>
            </a:r>
            <a:r>
              <a:rPr lang="en-US" sz="1600" dirty="0" err="1" smtClean="0"/>
              <a:t>iunderstandloveheals</a:t>
            </a:r>
            <a:endParaRPr lang="en-US" sz="1600" dirty="0" smtClean="0"/>
          </a:p>
          <a:p>
            <a:pPr marL="0" indent="0" algn="ctr">
              <a:buNone/>
            </a:pPr>
            <a:r>
              <a:rPr lang="en-US" sz="1600" dirty="0" smtClean="0"/>
              <a:t>Instagram: @</a:t>
            </a:r>
            <a:r>
              <a:rPr lang="en-US" sz="1600" dirty="0" err="1" smtClean="0"/>
              <a:t>iunderstand_loveheals</a:t>
            </a:r>
            <a:r>
              <a:rPr lang="en-US" sz="1600" dirty="0" smtClean="0"/>
              <a:t/>
            </a:r>
            <a:br>
              <a:rPr lang="en-US" sz="1600" dirty="0" smtClean="0"/>
            </a:br>
            <a:endParaRPr lang="en-US" sz="1600" dirty="0" smtClean="0"/>
          </a:p>
          <a:p>
            <a:pPr marL="0" indent="0">
              <a:buNone/>
            </a:pPr>
            <a:endParaRPr lang="en-US" sz="1700" dirty="0"/>
          </a:p>
        </p:txBody>
      </p:sp>
      <p:pic>
        <p:nvPicPr>
          <p:cNvPr id="5" name="Picture 4" descr="C:\Users\jmurphy\AppData\Local\Microsoft\Windows\Temporary Internet Files\Content.Word\logo_700x@2x.png"/>
          <p:cNvPicPr/>
          <p:nvPr/>
        </p:nvPicPr>
        <p:blipFill>
          <a:blip r:embed="rId4">
            <a:extLst>
              <a:ext uri="{28A0092B-C50C-407E-A947-70E740481C1C}">
                <a14:useLocalDpi xmlns:a14="http://schemas.microsoft.com/office/drawing/2010/main"/>
              </a:ext>
            </a:extLst>
          </a:blip>
          <a:srcRect/>
          <a:stretch>
            <a:fillRect/>
          </a:stretch>
        </p:blipFill>
        <p:spPr bwMode="auto">
          <a:xfrm>
            <a:off x="1977392" y="650199"/>
            <a:ext cx="5447736" cy="972810"/>
          </a:xfrm>
          <a:prstGeom prst="rect">
            <a:avLst/>
          </a:prstGeom>
          <a:noFill/>
          <a:ln>
            <a:noFill/>
          </a:ln>
        </p:spPr>
      </p:pic>
    </p:spTree>
    <p:extLst>
      <p:ext uri="{BB962C8B-B14F-4D97-AF65-F5344CB8AC3E}">
        <p14:creationId xmlns:p14="http://schemas.microsoft.com/office/powerpoint/2010/main" val="196686987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Panel Discussion</a:t>
            </a:r>
            <a:endParaRPr lang="en-US" dirty="0"/>
          </a:p>
        </p:txBody>
      </p:sp>
      <p:sp>
        <p:nvSpPr>
          <p:cNvPr id="3" name="Text Placeholder 2"/>
          <p:cNvSpPr>
            <a:spLocks noGrp="1"/>
          </p:cNvSpPr>
          <p:nvPr>
            <p:ph type="body" idx="1"/>
          </p:nvPr>
        </p:nvSpPr>
        <p:spPr>
          <a:xfrm>
            <a:off x="1941910" y="3504847"/>
            <a:ext cx="6686549" cy="1324797"/>
          </a:xfrm>
        </p:spPr>
        <p:txBody>
          <a:bodyPr>
            <a:normAutofit/>
          </a:bodyPr>
          <a:lstStyle/>
          <a:p>
            <a:endParaRPr lang="en-US" dirty="0"/>
          </a:p>
        </p:txBody>
      </p:sp>
    </p:spTree>
    <p:extLst>
      <p:ext uri="{BB962C8B-B14F-4D97-AF65-F5344CB8AC3E}">
        <p14:creationId xmlns:p14="http://schemas.microsoft.com/office/powerpoint/2010/main" val="103215226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 Up</a:t>
            </a:r>
            <a:endParaRPr lang="en-US" dirty="0"/>
          </a:p>
        </p:txBody>
      </p:sp>
      <p:sp>
        <p:nvSpPr>
          <p:cNvPr id="3" name="Text Placeholder 2"/>
          <p:cNvSpPr>
            <a:spLocks noGrp="1"/>
          </p:cNvSpPr>
          <p:nvPr>
            <p:ph type="body" idx="1"/>
          </p:nvPr>
        </p:nvSpPr>
        <p:spPr>
          <a:xfrm>
            <a:off x="1941910" y="3504847"/>
            <a:ext cx="6686549" cy="1324797"/>
          </a:xfrm>
        </p:spPr>
        <p:txBody>
          <a:bodyPr>
            <a:normAutofit/>
          </a:bodyPr>
          <a:lstStyle/>
          <a:p>
            <a:r>
              <a:rPr lang="en-US" dirty="0" smtClean="0"/>
              <a:t>Ken Bos</a:t>
            </a:r>
          </a:p>
          <a:p>
            <a:r>
              <a:rPr lang="en-US" dirty="0" err="1" smtClean="0"/>
              <a:t>Hylant</a:t>
            </a:r>
            <a:endParaRPr lang="en-US" dirty="0" smtClean="0"/>
          </a:p>
          <a:p>
            <a:r>
              <a:rPr lang="en-US" dirty="0" smtClean="0"/>
              <a:t>CFMA SW Michigan Chapter</a:t>
            </a:r>
          </a:p>
        </p:txBody>
      </p:sp>
    </p:spTree>
    <p:extLst>
      <p:ext uri="{BB962C8B-B14F-4D97-AF65-F5344CB8AC3E}">
        <p14:creationId xmlns:p14="http://schemas.microsoft.com/office/powerpoint/2010/main" val="2161787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Placeholder 2"/>
          <p:cNvSpPr txBox="1">
            <a:spLocks/>
          </p:cNvSpPr>
          <p:nvPr/>
        </p:nvSpPr>
        <p:spPr bwMode="auto">
          <a:xfrm>
            <a:off x="361421" y="395724"/>
            <a:ext cx="8782579"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marL="342900" indent="-342900">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fontAlgn="base">
              <a:spcBef>
                <a:spcPct val="20000"/>
              </a:spcBef>
              <a:spcAft>
                <a:spcPct val="0"/>
              </a:spcAft>
              <a:buFont typeface="Arial" charset="0"/>
              <a:buChar char="»"/>
              <a:defRPr sz="2000">
                <a:solidFill>
                  <a:schemeClr val="tx1"/>
                </a:solidFill>
                <a:latin typeface="Calibri" charset="0"/>
              </a:defRPr>
            </a:lvl6pPr>
            <a:lvl7pPr marL="2971800" indent="-228600" defTabSz="457200" fontAlgn="base">
              <a:spcBef>
                <a:spcPct val="20000"/>
              </a:spcBef>
              <a:spcAft>
                <a:spcPct val="0"/>
              </a:spcAft>
              <a:buFont typeface="Arial" charset="0"/>
              <a:buChar char="»"/>
              <a:defRPr sz="2000">
                <a:solidFill>
                  <a:schemeClr val="tx1"/>
                </a:solidFill>
                <a:latin typeface="Calibri" charset="0"/>
              </a:defRPr>
            </a:lvl7pPr>
            <a:lvl8pPr marL="3429000" indent="-228600" defTabSz="457200" fontAlgn="base">
              <a:spcBef>
                <a:spcPct val="20000"/>
              </a:spcBef>
              <a:spcAft>
                <a:spcPct val="0"/>
              </a:spcAft>
              <a:buFont typeface="Arial" charset="0"/>
              <a:buChar char="»"/>
              <a:defRPr sz="2000">
                <a:solidFill>
                  <a:schemeClr val="tx1"/>
                </a:solidFill>
                <a:latin typeface="Calibri" charset="0"/>
              </a:defRPr>
            </a:lvl8pPr>
            <a:lvl9pPr marL="3886200" indent="-228600" defTabSz="457200" fontAlgn="base">
              <a:spcBef>
                <a:spcPct val="20000"/>
              </a:spcBef>
              <a:spcAft>
                <a:spcPct val="0"/>
              </a:spcAft>
              <a:buFont typeface="Arial" charset="0"/>
              <a:buChar char="»"/>
              <a:defRPr sz="2000">
                <a:solidFill>
                  <a:schemeClr val="tx1"/>
                </a:solidFill>
                <a:latin typeface="Calibri" charset="0"/>
              </a:defRPr>
            </a:lvl9pPr>
          </a:lstStyle>
          <a:p>
            <a:pPr defTabSz="457200"/>
            <a:r>
              <a:rPr lang="en-US" altLang="en-US" sz="3600" b="1" dirty="0" smtClean="0">
                <a:solidFill>
                  <a:srgbClr val="1CACE3"/>
                </a:solidFill>
                <a:ea typeface="ＭＳ Ｐゴシック" charset="-128"/>
                <a:cs typeface="ＭＳ Ｐゴシック" charset="-128"/>
              </a:rPr>
              <a:t>Where Are We At?</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25363" y="1269150"/>
            <a:ext cx="4692072" cy="6070890"/>
          </a:xfrm>
          <a:prstGeom prst="rect">
            <a:avLst/>
          </a:prstGeom>
        </p:spPr>
      </p:pic>
    </p:spTree>
    <p:extLst>
      <p:ext uri="{BB962C8B-B14F-4D97-AF65-F5344CB8AC3E}">
        <p14:creationId xmlns:p14="http://schemas.microsoft.com/office/powerpoint/2010/main" val="24375758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89687" y="329755"/>
            <a:ext cx="8101085" cy="6174128"/>
          </a:xfrm>
          <a:prstGeom prst="rect">
            <a:avLst/>
          </a:prstGeom>
        </p:spPr>
      </p:pic>
    </p:spTree>
    <p:extLst>
      <p:ext uri="{BB962C8B-B14F-4D97-AF65-F5344CB8AC3E}">
        <p14:creationId xmlns:p14="http://schemas.microsoft.com/office/powerpoint/2010/main" val="33914965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Wisp">
  <a:themeElements>
    <a:clrScheme name="Wisp">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4F34B87B-9C7A-41AE-A6CB-48536223DFFD}"/>
    </a:ext>
  </a:extLst>
</a:theme>
</file>

<file path=ppt/theme/theme11.xml><?xml version="1.0" encoding="utf-8"?>
<a:theme xmlns:a="http://schemas.openxmlformats.org/drawingml/2006/main" name="9_Wisp">
  <a:themeElements>
    <a:clrScheme name="Wisp">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4F34B87B-9C7A-41AE-A6CB-48536223DFFD}"/>
    </a:ext>
  </a:extLst>
</a:theme>
</file>

<file path=ppt/theme/theme12.xml><?xml version="1.0" encoding="utf-8"?>
<a:theme xmlns:a="http://schemas.openxmlformats.org/drawingml/2006/main" name="10_Wisp">
  <a:themeElements>
    <a:clrScheme name="Wisp">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4F34B87B-9C7A-41AE-A6CB-48536223DFFD}"/>
    </a:ext>
  </a:extLst>
</a:theme>
</file>

<file path=ppt/theme/theme13.xml><?xml version="1.0" encoding="utf-8"?>
<a:theme xmlns:a="http://schemas.openxmlformats.org/drawingml/2006/main" name="11_Wisp">
  <a:themeElements>
    <a:clrScheme name="Wisp">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4F34B87B-9C7A-41AE-A6CB-48536223DFFD}"/>
    </a:ext>
  </a:extLst>
</a:theme>
</file>

<file path=ppt/theme/theme14.xml><?xml version="1.0" encoding="utf-8"?>
<a:theme xmlns:a="http://schemas.openxmlformats.org/drawingml/2006/main" name="12_Wisp">
  <a:themeElements>
    <a:clrScheme name="Wisp">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4F34B87B-9C7A-41AE-A6CB-48536223DFFD}"/>
    </a:ext>
  </a:extLst>
</a:theme>
</file>

<file path=ppt/theme/theme15.xml><?xml version="1.0" encoding="utf-8"?>
<a:theme xmlns:a="http://schemas.openxmlformats.org/drawingml/2006/main" name="13_Wisp">
  <a:themeElements>
    <a:clrScheme name="Wisp">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4F34B87B-9C7A-41AE-A6CB-48536223DFFD}"/>
    </a:ext>
  </a:extLst>
</a:theme>
</file>

<file path=ppt/theme/theme16.xml><?xml version="1.0" encoding="utf-8"?>
<a:theme xmlns:a="http://schemas.openxmlformats.org/drawingml/2006/main" name="14_Wisp">
  <a:themeElements>
    <a:clrScheme name="Wisp">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4F34B87B-9C7A-41AE-A6CB-48536223DFFD}"/>
    </a:ext>
  </a:extLst>
</a:theme>
</file>

<file path=ppt/theme/theme17.xml><?xml version="1.0" encoding="utf-8"?>
<a:theme xmlns:a="http://schemas.openxmlformats.org/drawingml/2006/main" name="15_Wisp">
  <a:themeElements>
    <a:clrScheme name="Wisp">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4F34B87B-9C7A-41AE-A6CB-48536223DFFD}"/>
    </a:ext>
  </a:extLst>
</a:theme>
</file>

<file path=ppt/theme/theme18.xml><?xml version="1.0" encoding="utf-8"?>
<a:theme xmlns:a="http://schemas.openxmlformats.org/drawingml/2006/main" name="16_Wisp">
  <a:themeElements>
    <a:clrScheme name="Wisp">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4F34B87B-9C7A-41AE-A6CB-48536223DFFD}"/>
    </a:ext>
  </a:extLst>
</a:theme>
</file>

<file path=ppt/theme/theme19.xml><?xml version="1.0" encoding="utf-8"?>
<a:theme xmlns:a="http://schemas.openxmlformats.org/drawingml/2006/main" name="17_Wisp">
  <a:themeElements>
    <a:clrScheme name="Wisp">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4F34B87B-9C7A-41AE-A6CB-48536223DFFD}"/>
    </a:ext>
  </a:extLst>
</a:theme>
</file>

<file path=ppt/theme/theme2.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4F34B87B-9C7A-41AE-A6CB-48536223DFFD}"/>
    </a:ext>
  </a:extLst>
</a:theme>
</file>

<file path=ppt/theme/theme20.xml><?xml version="1.0" encoding="utf-8"?>
<a:theme xmlns:a="http://schemas.openxmlformats.org/drawingml/2006/main" name="18_Wisp">
  <a:themeElements>
    <a:clrScheme name="Wisp">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4F34B87B-9C7A-41AE-A6CB-48536223DFFD}"/>
    </a:ext>
  </a:extLst>
</a:theme>
</file>

<file path=ppt/theme/theme21.xml><?xml version="1.0" encoding="utf-8"?>
<a:theme xmlns:a="http://schemas.openxmlformats.org/drawingml/2006/main" name="19_Wisp">
  <a:themeElements>
    <a:clrScheme name="Wisp">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4F34B87B-9C7A-41AE-A6CB-48536223DFFD}"/>
    </a:ext>
  </a:extLst>
</a:theme>
</file>

<file path=ppt/theme/theme22.xml><?xml version="1.0" encoding="utf-8"?>
<a:theme xmlns:a="http://schemas.openxmlformats.org/drawingml/2006/main" name="20_Wisp">
  <a:themeElements>
    <a:clrScheme name="Wisp">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4F34B87B-9C7A-41AE-A6CB-48536223DFFD}"/>
    </a:ext>
  </a:extLst>
</a:theme>
</file>

<file path=ppt/theme/theme23.xml><?xml version="1.0" encoding="utf-8"?>
<a:theme xmlns:a="http://schemas.openxmlformats.org/drawingml/2006/main" name="21_Wisp">
  <a:themeElements>
    <a:clrScheme name="Wisp">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4F34B87B-9C7A-41AE-A6CB-48536223DFFD}"/>
    </a:ext>
  </a:extLst>
</a:theme>
</file>

<file path=ppt/theme/theme24.xml><?xml version="1.0" encoding="utf-8"?>
<a:theme xmlns:a="http://schemas.openxmlformats.org/drawingml/2006/main" name="22_Wisp">
  <a:themeElements>
    <a:clrScheme name="Wisp">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4F34B87B-9C7A-41AE-A6CB-48536223DFFD}"/>
    </a:ext>
  </a:extLst>
</a:theme>
</file>

<file path=ppt/theme/theme25.xml><?xml version="1.0" encoding="utf-8"?>
<a:theme xmlns:a="http://schemas.openxmlformats.org/drawingml/2006/main" name="23_Wisp">
  <a:themeElements>
    <a:clrScheme name="Wisp">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4F34B87B-9C7A-41AE-A6CB-48536223DFFD}"/>
    </a:ext>
  </a:extLst>
</a:theme>
</file>

<file path=ppt/theme/theme26.xml><?xml version="1.0" encoding="utf-8"?>
<a:theme xmlns:a="http://schemas.openxmlformats.org/drawingml/2006/main" name="24_Wisp">
  <a:themeElements>
    <a:clrScheme name="Wisp">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4F34B87B-9C7A-41AE-A6CB-48536223DFFD}"/>
    </a:ext>
  </a:extLst>
</a:theme>
</file>

<file path=ppt/theme/theme27.xml><?xml version="1.0" encoding="utf-8"?>
<a:theme xmlns:a="http://schemas.openxmlformats.org/drawingml/2006/main" name="25_Wisp">
  <a:themeElements>
    <a:clrScheme name="Wisp">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4F34B87B-9C7A-41AE-A6CB-48536223DFFD}"/>
    </a:ext>
  </a:extLst>
</a:theme>
</file>

<file path=ppt/theme/theme28.xml><?xml version="1.0" encoding="utf-8"?>
<a:theme xmlns:a="http://schemas.openxmlformats.org/drawingml/2006/main" name="26_Wisp">
  <a:themeElements>
    <a:clrScheme name="Wisp">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4F34B87B-9C7A-41AE-A6CB-48536223DFFD}"/>
    </a:ext>
  </a:extLst>
</a:theme>
</file>

<file path=ppt/theme/theme29.xml><?xml version="1.0" encoding="utf-8"?>
<a:theme xmlns:a="http://schemas.openxmlformats.org/drawingml/2006/main" name="27_Wisp">
  <a:themeElements>
    <a:clrScheme name="Wisp">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4F34B87B-9C7A-41AE-A6CB-48536223DFFD}"/>
    </a:ext>
  </a:extLst>
</a:theme>
</file>

<file path=ppt/theme/theme3.xml><?xml version="1.0" encoding="utf-8"?>
<a:theme xmlns:a="http://schemas.openxmlformats.org/drawingml/2006/main" name="1_Wisp">
  <a:themeElements>
    <a:clrScheme name="Wisp">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4F34B87B-9C7A-41AE-A6CB-48536223DFFD}"/>
    </a:ext>
  </a:extLst>
</a:theme>
</file>

<file path=ppt/theme/theme30.xml><?xml version="1.0" encoding="utf-8"?>
<a:theme xmlns:a="http://schemas.openxmlformats.org/drawingml/2006/main" name="28_Wisp">
  <a:themeElements>
    <a:clrScheme name="Wisp">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4F34B87B-9C7A-41AE-A6CB-48536223DFFD}"/>
    </a:ext>
  </a:extLst>
</a:theme>
</file>

<file path=ppt/theme/theme31.xml><?xml version="1.0" encoding="utf-8"?>
<a:theme xmlns:a="http://schemas.openxmlformats.org/drawingml/2006/main" name="29_Wisp">
  <a:themeElements>
    <a:clrScheme name="Wisp">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4F34B87B-9C7A-41AE-A6CB-48536223DFFD}"/>
    </a:ext>
  </a:extLst>
</a:theme>
</file>

<file path=ppt/theme/theme32.xml><?xml version="1.0" encoding="utf-8"?>
<a:theme xmlns:a="http://schemas.openxmlformats.org/drawingml/2006/main" name="30_Wisp">
  <a:themeElements>
    <a:clrScheme name="Wisp">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4F34B87B-9C7A-41AE-A6CB-48536223DFFD}"/>
    </a:ext>
  </a:extLst>
</a:theme>
</file>

<file path=ppt/theme/theme33.xml><?xml version="1.0" encoding="utf-8"?>
<a:theme xmlns:a="http://schemas.openxmlformats.org/drawingml/2006/main" name="31_Wisp">
  <a:themeElements>
    <a:clrScheme name="Wisp">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4F34B87B-9C7A-41AE-A6CB-48536223DFFD}"/>
    </a:ext>
  </a:extLst>
</a:theme>
</file>

<file path=ppt/theme/theme34.xml><?xml version="1.0" encoding="utf-8"?>
<a:theme xmlns:a="http://schemas.openxmlformats.org/drawingml/2006/main" name="32_Wisp">
  <a:themeElements>
    <a:clrScheme name="Wisp">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4F34B87B-9C7A-41AE-A6CB-48536223DFFD}"/>
    </a:ext>
  </a:extLst>
</a:theme>
</file>

<file path=ppt/theme/theme35.xml><?xml version="1.0" encoding="utf-8"?>
<a:theme xmlns:a="http://schemas.openxmlformats.org/drawingml/2006/main" name="33_Wisp">
  <a:themeElements>
    <a:clrScheme name="Wisp">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4F34B87B-9C7A-41AE-A6CB-48536223DFFD}"/>
    </a:ext>
  </a:extLst>
</a:theme>
</file>

<file path=ppt/theme/theme36.xml><?xml version="1.0" encoding="utf-8"?>
<a:theme xmlns:a="http://schemas.openxmlformats.org/drawingml/2006/main" name="34_Wisp">
  <a:themeElements>
    <a:clrScheme name="Wisp">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4F34B87B-9C7A-41AE-A6CB-48536223DFFD}"/>
    </a:ext>
  </a:extLst>
</a:theme>
</file>

<file path=ppt/theme/theme37.xml><?xml version="1.0" encoding="utf-8"?>
<a:theme xmlns:a="http://schemas.openxmlformats.org/drawingml/2006/main" name="35_Wisp">
  <a:themeElements>
    <a:clrScheme name="Wisp">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4F34B87B-9C7A-41AE-A6CB-48536223DFFD}"/>
    </a:ext>
  </a:extLst>
</a:theme>
</file>

<file path=ppt/theme/theme38.xml><?xml version="1.0" encoding="utf-8"?>
<a:theme xmlns:a="http://schemas.openxmlformats.org/drawingml/2006/main" name="36_Wisp">
  <a:themeElements>
    <a:clrScheme name="Wisp">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4F34B87B-9C7A-41AE-A6CB-48536223DFFD}"/>
    </a:ext>
  </a:extLst>
</a:theme>
</file>

<file path=ppt/theme/theme39.xml><?xml version="1.0" encoding="utf-8"?>
<a:theme xmlns:a="http://schemas.openxmlformats.org/drawingml/2006/main" name="37_Wisp">
  <a:themeElements>
    <a:clrScheme name="Wisp">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4F34B87B-9C7A-41AE-A6CB-48536223DFFD}"/>
    </a:ext>
  </a:extLst>
</a:theme>
</file>

<file path=ppt/theme/theme4.xml><?xml version="1.0" encoding="utf-8"?>
<a:theme xmlns:a="http://schemas.openxmlformats.org/drawingml/2006/main" name="2_Wisp">
  <a:themeElements>
    <a:clrScheme name="Wisp">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4F34B87B-9C7A-41AE-A6CB-48536223DFFD}"/>
    </a:ext>
  </a:extLst>
</a:theme>
</file>

<file path=ppt/theme/theme40.xml><?xml version="1.0" encoding="utf-8"?>
<a:theme xmlns:a="http://schemas.openxmlformats.org/drawingml/2006/main" name="38_Wisp">
  <a:themeElements>
    <a:clrScheme name="Wisp">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4F34B87B-9C7A-41AE-A6CB-48536223DFFD}"/>
    </a:ext>
  </a:extLst>
</a:theme>
</file>

<file path=ppt/theme/theme41.xml><?xml version="1.0" encoding="utf-8"?>
<a:theme xmlns:a="http://schemas.openxmlformats.org/drawingml/2006/main" name="39_Wisp">
  <a:themeElements>
    <a:clrScheme name="Wisp">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4F34B87B-9C7A-41AE-A6CB-48536223DFFD}"/>
    </a:ext>
  </a:extLst>
</a:theme>
</file>

<file path=ppt/theme/theme42.xml><?xml version="1.0" encoding="utf-8"?>
<a:theme xmlns:a="http://schemas.openxmlformats.org/drawingml/2006/main" name="40_Wisp">
  <a:themeElements>
    <a:clrScheme name="Wisp">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4F34B87B-9C7A-41AE-A6CB-48536223DFFD}"/>
    </a:ext>
  </a:extLst>
</a:theme>
</file>

<file path=ppt/theme/theme43.xml><?xml version="1.0" encoding="utf-8"?>
<a:theme xmlns:a="http://schemas.openxmlformats.org/drawingml/2006/main" name="41_Wisp">
  <a:themeElements>
    <a:clrScheme name="Wisp">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4F34B87B-9C7A-41AE-A6CB-48536223DFFD}"/>
    </a:ext>
  </a:extLst>
</a:theme>
</file>

<file path=ppt/theme/theme44.xml><?xml version="1.0" encoding="utf-8"?>
<a:theme xmlns:a="http://schemas.openxmlformats.org/drawingml/2006/main" name="42_Wisp">
  <a:themeElements>
    <a:clrScheme name="Wisp">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4F34B87B-9C7A-41AE-A6CB-48536223DFFD}"/>
    </a:ext>
  </a:extLst>
</a:theme>
</file>

<file path=ppt/theme/theme4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6.xml><?xml version="1.0" encoding="utf-8"?>
<a:theme xmlns:a="http://schemas.openxmlformats.org/drawingml/2006/main" name="43_Wisp">
  <a:themeElements>
    <a:clrScheme name="Wisp">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4F34B87B-9C7A-41AE-A6CB-48536223DFFD}"/>
    </a:ext>
  </a:extLst>
</a:theme>
</file>

<file path=ppt/theme/theme47.xml><?xml version="1.0" encoding="utf-8"?>
<a:theme xmlns:a="http://schemas.openxmlformats.org/drawingml/2006/main" name="44_Wisp">
  <a:themeElements>
    <a:clrScheme name="Wisp">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4F34B87B-9C7A-41AE-A6CB-48536223DFFD}"/>
    </a:ext>
  </a:extLst>
</a:theme>
</file>

<file path=ppt/theme/theme48.xml><?xml version="1.0" encoding="utf-8"?>
<a:theme xmlns:a="http://schemas.openxmlformats.org/drawingml/2006/main" name="45_Wisp">
  <a:themeElements>
    <a:clrScheme name="Wisp">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4F34B87B-9C7A-41AE-A6CB-48536223DFFD}"/>
    </a:ext>
  </a:extLst>
</a:theme>
</file>

<file path=ppt/theme/theme49.xml><?xml version="1.0" encoding="utf-8"?>
<a:theme xmlns:a="http://schemas.openxmlformats.org/drawingml/2006/main" name="46_Wisp">
  <a:themeElements>
    <a:clrScheme name="Wisp">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4F34B87B-9C7A-41AE-A6CB-48536223DFFD}"/>
    </a:ext>
  </a:extLst>
</a:theme>
</file>

<file path=ppt/theme/theme5.xml><?xml version="1.0" encoding="utf-8"?>
<a:theme xmlns:a="http://schemas.openxmlformats.org/drawingml/2006/main" name="3_Wisp">
  <a:themeElements>
    <a:clrScheme name="Wisp">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4F34B87B-9C7A-41AE-A6CB-48536223DFFD}"/>
    </a:ext>
  </a:extLst>
</a:theme>
</file>

<file path=ppt/theme/theme50.xml><?xml version="1.0" encoding="utf-8"?>
<a:theme xmlns:a="http://schemas.openxmlformats.org/drawingml/2006/main" name="47_Wisp">
  <a:themeElements>
    <a:clrScheme name="Wisp">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4F34B87B-9C7A-41AE-A6CB-48536223DFFD}"/>
    </a:ext>
  </a:extLst>
</a:theme>
</file>

<file path=ppt/theme/theme51.xml><?xml version="1.0" encoding="utf-8"?>
<a:theme xmlns:a="http://schemas.openxmlformats.org/drawingml/2006/main" name="48_Wisp">
  <a:themeElements>
    <a:clrScheme name="Wisp">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4F34B87B-9C7A-41AE-A6CB-48536223DFFD}"/>
    </a:ext>
  </a:extLst>
</a:theme>
</file>

<file path=ppt/theme/theme52.xml><?xml version="1.0" encoding="utf-8"?>
<a:theme xmlns:a="http://schemas.openxmlformats.org/drawingml/2006/main" name="49_Wisp">
  <a:themeElements>
    <a:clrScheme name="Wisp">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4F34B87B-9C7A-41AE-A6CB-48536223DFFD}"/>
    </a:ext>
  </a:extLst>
</a:theme>
</file>

<file path=ppt/theme/theme53.xml><?xml version="1.0" encoding="utf-8"?>
<a:theme xmlns:a="http://schemas.openxmlformats.org/drawingml/2006/main" name="50_Wisp">
  <a:themeElements>
    <a:clrScheme name="Wisp">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4F34B87B-9C7A-41AE-A6CB-48536223DFFD}"/>
    </a:ext>
  </a:extLst>
</a:theme>
</file>

<file path=ppt/theme/theme54.xml><?xml version="1.0" encoding="utf-8"?>
<a:theme xmlns:a="http://schemas.openxmlformats.org/drawingml/2006/main" name="51_Wisp">
  <a:themeElements>
    <a:clrScheme name="Wisp">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4F34B87B-9C7A-41AE-A6CB-48536223DFFD}"/>
    </a:ext>
  </a:extLst>
</a:theme>
</file>

<file path=ppt/theme/theme55.xml><?xml version="1.0" encoding="utf-8"?>
<a:theme xmlns:a="http://schemas.openxmlformats.org/drawingml/2006/main" name="52_Wisp">
  <a:themeElements>
    <a:clrScheme name="Wisp">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4F34B87B-9C7A-41AE-A6CB-48536223DFFD}"/>
    </a:ext>
  </a:extLst>
</a:theme>
</file>

<file path=ppt/theme/theme56.xml><?xml version="1.0" encoding="utf-8"?>
<a:theme xmlns:a="http://schemas.openxmlformats.org/drawingml/2006/main" name="53_Wisp">
  <a:themeElements>
    <a:clrScheme name="Wisp">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4F34B87B-9C7A-41AE-A6CB-48536223DFFD}"/>
    </a:ext>
  </a:extLst>
</a:theme>
</file>

<file path=ppt/theme/theme57.xml><?xml version="1.0" encoding="utf-8"?>
<a:theme xmlns:a="http://schemas.openxmlformats.org/drawingml/2006/main" name="54_Wisp">
  <a:themeElements>
    <a:clrScheme name="Wisp">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4F34B87B-9C7A-41AE-A6CB-48536223DFFD}"/>
    </a:ext>
  </a:extLst>
</a:theme>
</file>

<file path=ppt/theme/theme58.xml><?xml version="1.0" encoding="utf-8"?>
<a:theme xmlns:a="http://schemas.openxmlformats.org/drawingml/2006/main" name="55_Wisp">
  <a:themeElements>
    <a:clrScheme name="Wisp">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4F34B87B-9C7A-41AE-A6CB-48536223DFFD}"/>
    </a:ext>
  </a:extLst>
</a:theme>
</file>

<file path=ppt/theme/theme59.xml><?xml version="1.0" encoding="utf-8"?>
<a:theme xmlns:a="http://schemas.openxmlformats.org/drawingml/2006/main" name="56_Wisp">
  <a:themeElements>
    <a:clrScheme name="Wisp">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4F34B87B-9C7A-41AE-A6CB-48536223DFFD}"/>
    </a:ext>
  </a:extLst>
</a:theme>
</file>

<file path=ppt/theme/theme6.xml><?xml version="1.0" encoding="utf-8"?>
<a:theme xmlns:a="http://schemas.openxmlformats.org/drawingml/2006/main" name="4_Wisp">
  <a:themeElements>
    <a:clrScheme name="Wisp">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4F34B87B-9C7A-41AE-A6CB-48536223DFFD}"/>
    </a:ext>
  </a:extLst>
</a:theme>
</file>

<file path=ppt/theme/theme60.xml><?xml version="1.0" encoding="utf-8"?>
<a:theme xmlns:a="http://schemas.openxmlformats.org/drawingml/2006/main" name="57_Wisp">
  <a:themeElements>
    <a:clrScheme name="Wisp">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4F34B87B-9C7A-41AE-A6CB-48536223DFFD}"/>
    </a:ext>
  </a:extLst>
</a:theme>
</file>

<file path=ppt/theme/theme61.xml><?xml version="1.0" encoding="utf-8"?>
<a:theme xmlns:a="http://schemas.openxmlformats.org/drawingml/2006/main" name="58_Wisp">
  <a:themeElements>
    <a:clrScheme name="Wisp">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4F34B87B-9C7A-41AE-A6CB-48536223DFFD}"/>
    </a:ext>
  </a:extLst>
</a:theme>
</file>

<file path=ppt/theme/theme62.xml><?xml version="1.0" encoding="utf-8"?>
<a:theme xmlns:a="http://schemas.openxmlformats.org/drawingml/2006/main" name="59_Wisp">
  <a:themeElements>
    <a:clrScheme name="Wisp">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4F34B87B-9C7A-41AE-A6CB-48536223DFFD}"/>
    </a:ext>
  </a:extLst>
</a:theme>
</file>

<file path=ppt/theme/theme63.xml><?xml version="1.0" encoding="utf-8"?>
<a:theme xmlns:a="http://schemas.openxmlformats.org/drawingml/2006/main" name="60_Wisp">
  <a:themeElements>
    <a:clrScheme name="Wisp">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4F34B87B-9C7A-41AE-A6CB-48536223DFFD}"/>
    </a:ext>
  </a:extLst>
</a:theme>
</file>

<file path=ppt/theme/theme64.xml><?xml version="1.0" encoding="utf-8"?>
<a:theme xmlns:a="http://schemas.openxmlformats.org/drawingml/2006/main" name="61_Wisp">
  <a:themeElements>
    <a:clrScheme name="Wisp">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4F34B87B-9C7A-41AE-A6CB-48536223DFFD}"/>
    </a:ext>
  </a:extLst>
</a:theme>
</file>

<file path=ppt/theme/theme65.xml><?xml version="1.0" encoding="utf-8"?>
<a:theme xmlns:a="http://schemas.openxmlformats.org/drawingml/2006/main" name="62_Wisp">
  <a:themeElements>
    <a:clrScheme name="Wisp">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4F34B87B-9C7A-41AE-A6CB-48536223DFFD}"/>
    </a:ext>
  </a:extLst>
</a:theme>
</file>

<file path=ppt/theme/theme66.xml><?xml version="1.0" encoding="utf-8"?>
<a:theme xmlns:a="http://schemas.openxmlformats.org/drawingml/2006/main" name="63_Wisp">
  <a:themeElements>
    <a:clrScheme name="Wisp">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4F34B87B-9C7A-41AE-A6CB-48536223DFFD}"/>
    </a:ext>
  </a:extLst>
</a:theme>
</file>

<file path=ppt/theme/theme67.xml><?xml version="1.0" encoding="utf-8"?>
<a:theme xmlns:a="http://schemas.openxmlformats.org/drawingml/2006/main" name="64_Wisp">
  <a:themeElements>
    <a:clrScheme name="Wisp">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4F34B87B-9C7A-41AE-A6CB-48536223DFFD}"/>
    </a:ext>
  </a:extLst>
</a:theme>
</file>

<file path=ppt/theme/theme68.xml><?xml version="1.0" encoding="utf-8"?>
<a:theme xmlns:a="http://schemas.openxmlformats.org/drawingml/2006/main" name="65_Wisp">
  <a:themeElements>
    <a:clrScheme name="Wisp">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4F34B87B-9C7A-41AE-A6CB-48536223DFFD}"/>
    </a:ext>
  </a:extLst>
</a:theme>
</file>

<file path=ppt/theme/theme69.xml><?xml version="1.0" encoding="utf-8"?>
<a:theme xmlns:a="http://schemas.openxmlformats.org/drawingml/2006/main" name="66_Wisp">
  <a:themeElements>
    <a:clrScheme name="Wisp">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4F34B87B-9C7A-41AE-A6CB-48536223DFFD}"/>
    </a:ext>
  </a:extLst>
</a:theme>
</file>

<file path=ppt/theme/theme7.xml><?xml version="1.0" encoding="utf-8"?>
<a:theme xmlns:a="http://schemas.openxmlformats.org/drawingml/2006/main" name="5_Wisp">
  <a:themeElements>
    <a:clrScheme name="Wisp">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4F34B87B-9C7A-41AE-A6CB-48536223DFFD}"/>
    </a:ext>
  </a:extLst>
</a:theme>
</file>

<file path=ppt/theme/theme70.xml><?xml version="1.0" encoding="utf-8"?>
<a:theme xmlns:a="http://schemas.openxmlformats.org/drawingml/2006/main" name="67_Wisp">
  <a:themeElements>
    <a:clrScheme name="Wisp">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4F34B87B-9C7A-41AE-A6CB-48536223DFFD}"/>
    </a:ext>
  </a:extLst>
</a:theme>
</file>

<file path=ppt/theme/theme71.xml><?xml version="1.0" encoding="utf-8"?>
<a:theme xmlns:a="http://schemas.openxmlformats.org/drawingml/2006/main" name="68_Wisp">
  <a:themeElements>
    <a:clrScheme name="Wisp">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4F34B87B-9C7A-41AE-A6CB-48536223DFFD}"/>
    </a:ext>
  </a:extLst>
</a:theme>
</file>

<file path=ppt/theme/theme72.xml><?xml version="1.0" encoding="utf-8"?>
<a:theme xmlns:a="http://schemas.openxmlformats.org/drawingml/2006/main" name="69_Wisp">
  <a:themeElements>
    <a:clrScheme name="Wisp">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4F34B87B-9C7A-41AE-A6CB-48536223DFFD}"/>
    </a:ext>
  </a:extLst>
</a:theme>
</file>

<file path=ppt/theme/theme73.xml><?xml version="1.0" encoding="utf-8"?>
<a:theme xmlns:a="http://schemas.openxmlformats.org/drawingml/2006/main" name="70_Wisp">
  <a:themeElements>
    <a:clrScheme name="Wisp">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4F34B87B-9C7A-41AE-A6CB-48536223DFFD}"/>
    </a:ext>
  </a:extLst>
</a:theme>
</file>

<file path=ppt/theme/theme74.xml><?xml version="1.0" encoding="utf-8"?>
<a:theme xmlns:a="http://schemas.openxmlformats.org/drawingml/2006/main" name="71_Wisp">
  <a:themeElements>
    <a:clrScheme name="Wisp">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4F34B87B-9C7A-41AE-A6CB-48536223DFFD}"/>
    </a:ext>
  </a:extLst>
</a:theme>
</file>

<file path=ppt/theme/theme75.xml><?xml version="1.0" encoding="utf-8"?>
<a:theme xmlns:a="http://schemas.openxmlformats.org/drawingml/2006/main" name="72_Wisp">
  <a:themeElements>
    <a:clrScheme name="Wisp">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4F34B87B-9C7A-41AE-A6CB-48536223DFFD}"/>
    </a:ext>
  </a:extLst>
</a:theme>
</file>

<file path=ppt/theme/theme7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Wisp">
  <a:themeElements>
    <a:clrScheme name="Wisp">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4F34B87B-9C7A-41AE-A6CB-48536223DFFD}"/>
    </a:ext>
  </a:extLst>
</a:theme>
</file>

<file path=ppt/theme/theme9.xml><?xml version="1.0" encoding="utf-8"?>
<a:theme xmlns:a="http://schemas.openxmlformats.org/drawingml/2006/main" name="7_Wisp">
  <a:themeElements>
    <a:clrScheme name="Wisp">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otalTime>4</TotalTime>
  <Words>5557</Words>
  <Application>Microsoft Office PowerPoint</Application>
  <PresentationFormat>On-screen Show (4:3)</PresentationFormat>
  <Paragraphs>681</Paragraphs>
  <Slides>77</Slides>
  <Notes>35</Notes>
  <HiddenSlides>0</HiddenSlides>
  <MMClips>0</MMClips>
  <ScaleCrop>false</ScaleCrop>
  <HeadingPairs>
    <vt:vector size="4" baseType="variant">
      <vt:variant>
        <vt:lpstr>Theme</vt:lpstr>
      </vt:variant>
      <vt:variant>
        <vt:i4>75</vt:i4>
      </vt:variant>
      <vt:variant>
        <vt:lpstr>Slide Titles</vt:lpstr>
      </vt:variant>
      <vt:variant>
        <vt:i4>77</vt:i4>
      </vt:variant>
    </vt:vector>
  </HeadingPairs>
  <TitlesOfParts>
    <vt:vector size="152" baseType="lpstr">
      <vt:lpstr>Office Theme</vt:lpstr>
      <vt:lpstr>Wisp</vt:lpstr>
      <vt:lpstr>1_Wisp</vt:lpstr>
      <vt:lpstr>2_Wisp</vt:lpstr>
      <vt:lpstr>3_Wisp</vt:lpstr>
      <vt:lpstr>4_Wisp</vt:lpstr>
      <vt:lpstr>5_Wisp</vt:lpstr>
      <vt:lpstr>6_Wisp</vt:lpstr>
      <vt:lpstr>7_Wisp</vt:lpstr>
      <vt:lpstr>8_Wisp</vt:lpstr>
      <vt:lpstr>9_Wisp</vt:lpstr>
      <vt:lpstr>10_Wisp</vt:lpstr>
      <vt:lpstr>11_Wisp</vt:lpstr>
      <vt:lpstr>12_Wisp</vt:lpstr>
      <vt:lpstr>13_Wisp</vt:lpstr>
      <vt:lpstr>14_Wisp</vt:lpstr>
      <vt:lpstr>15_Wisp</vt:lpstr>
      <vt:lpstr>16_Wisp</vt:lpstr>
      <vt:lpstr>17_Wisp</vt:lpstr>
      <vt:lpstr>18_Wisp</vt:lpstr>
      <vt:lpstr>19_Wisp</vt:lpstr>
      <vt:lpstr>20_Wisp</vt:lpstr>
      <vt:lpstr>21_Wisp</vt:lpstr>
      <vt:lpstr>22_Wisp</vt:lpstr>
      <vt:lpstr>23_Wisp</vt:lpstr>
      <vt:lpstr>24_Wisp</vt:lpstr>
      <vt:lpstr>25_Wisp</vt:lpstr>
      <vt:lpstr>26_Wisp</vt:lpstr>
      <vt:lpstr>27_Wisp</vt:lpstr>
      <vt:lpstr>28_Wisp</vt:lpstr>
      <vt:lpstr>29_Wisp</vt:lpstr>
      <vt:lpstr>30_Wisp</vt:lpstr>
      <vt:lpstr>31_Wisp</vt:lpstr>
      <vt:lpstr>32_Wisp</vt:lpstr>
      <vt:lpstr>33_Wisp</vt:lpstr>
      <vt:lpstr>34_Wisp</vt:lpstr>
      <vt:lpstr>35_Wisp</vt:lpstr>
      <vt:lpstr>36_Wisp</vt:lpstr>
      <vt:lpstr>37_Wisp</vt:lpstr>
      <vt:lpstr>38_Wisp</vt:lpstr>
      <vt:lpstr>39_Wisp</vt:lpstr>
      <vt:lpstr>40_Wisp</vt:lpstr>
      <vt:lpstr>41_Wisp</vt:lpstr>
      <vt:lpstr>42_Wisp</vt:lpstr>
      <vt:lpstr>2_Office Theme</vt:lpstr>
      <vt:lpstr>43_Wisp</vt:lpstr>
      <vt:lpstr>44_Wisp</vt:lpstr>
      <vt:lpstr>45_Wisp</vt:lpstr>
      <vt:lpstr>46_Wisp</vt:lpstr>
      <vt:lpstr>47_Wisp</vt:lpstr>
      <vt:lpstr>48_Wisp</vt:lpstr>
      <vt:lpstr>49_Wisp</vt:lpstr>
      <vt:lpstr>50_Wisp</vt:lpstr>
      <vt:lpstr>51_Wisp</vt:lpstr>
      <vt:lpstr>52_Wisp</vt:lpstr>
      <vt:lpstr>53_Wisp</vt:lpstr>
      <vt:lpstr>54_Wisp</vt:lpstr>
      <vt:lpstr>55_Wisp</vt:lpstr>
      <vt:lpstr>56_Wisp</vt:lpstr>
      <vt:lpstr>57_Wisp</vt:lpstr>
      <vt:lpstr>58_Wisp</vt:lpstr>
      <vt:lpstr>59_Wisp</vt:lpstr>
      <vt:lpstr>60_Wisp</vt:lpstr>
      <vt:lpstr>61_Wisp</vt:lpstr>
      <vt:lpstr>62_Wisp</vt:lpstr>
      <vt:lpstr>63_Wisp</vt:lpstr>
      <vt:lpstr>64_Wisp</vt:lpstr>
      <vt:lpstr>65_Wisp</vt:lpstr>
      <vt:lpstr>66_Wisp</vt:lpstr>
      <vt:lpstr>67_Wisp</vt:lpstr>
      <vt:lpstr>68_Wisp</vt:lpstr>
      <vt:lpstr>69_Wisp</vt:lpstr>
      <vt:lpstr>70_Wisp</vt:lpstr>
      <vt:lpstr>71_Wisp</vt:lpstr>
      <vt:lpstr>72_Wisp</vt:lpstr>
      <vt:lpstr>PowerPoint Presentation</vt:lpstr>
      <vt:lpstr>CFMA Suicide Prevention Summit</vt:lpstr>
      <vt:lpstr>Welcome</vt:lpstr>
      <vt:lpstr>CFMA &amp;  Construction Industry Alliance for Suicide Prevention</vt:lpstr>
      <vt:lpstr>PowerPoint Presentation</vt:lpstr>
      <vt:lpstr>PowerPoint Presentation</vt:lpstr>
      <vt:lpstr>PowerPoint Presentation</vt:lpstr>
      <vt:lpstr>PowerPoint Presentation</vt:lpstr>
      <vt:lpstr>PowerPoint Presentation</vt:lpstr>
      <vt:lpstr>Lived Experience</vt:lpstr>
      <vt:lpstr>What do you see?</vt:lpstr>
      <vt:lpstr>The Journey of Michael Swanson</vt:lpstr>
      <vt:lpstr>Mental Illness Is…</vt:lpstr>
      <vt:lpstr>Common Traits of Mental Illness</vt:lpstr>
      <vt:lpstr>Facts of Mental Illness</vt:lpstr>
      <vt:lpstr>Facts of Suicide</vt:lpstr>
      <vt:lpstr>Suicide Myths</vt:lpstr>
      <vt:lpstr>Warning Signs of Suicide</vt:lpstr>
      <vt:lpstr>Resources</vt:lpstr>
      <vt:lpstr>Healthy Men Michigan</vt:lpstr>
      <vt:lpstr>Healthy Men Michigan</vt:lpstr>
      <vt:lpstr>Healthy Men Michigan</vt:lpstr>
      <vt:lpstr>PowerPoint Presentation</vt:lpstr>
      <vt:lpstr>PowerPoint Presentation</vt:lpstr>
      <vt:lpstr>Middle-Aged Men and Suicide</vt:lpstr>
      <vt:lpstr>Risk Factors for Men</vt:lpstr>
      <vt:lpstr>Construction is a “high risk” industry</vt:lpstr>
      <vt:lpstr>PowerPoint Presentation</vt:lpstr>
      <vt:lpstr>Protective Factors</vt:lpstr>
      <vt:lpstr>PowerPoint Presentation</vt:lpstr>
      <vt:lpstr>PowerPoint Presentation</vt:lpstr>
      <vt:lpstr>PowerPoint Presentation</vt:lpstr>
      <vt:lpstr>Man Therapy</vt:lpstr>
      <vt:lpstr>PowerPoint Presentation</vt:lpstr>
      <vt:lpstr>PowerPoint Presentation</vt:lpstr>
      <vt:lpstr>PowerPoint Presentation</vt:lpstr>
      <vt:lpstr>PowerPoint Presentation</vt:lpstr>
      <vt:lpstr>PowerPoint Presentation</vt:lpstr>
      <vt:lpstr>PowerPoint Presentation</vt:lpstr>
      <vt:lpstr>Downloadable Resource Center</vt:lpstr>
      <vt:lpstr>PowerPoint Presentation</vt:lpstr>
      <vt:lpstr>PowerPoint Presentation</vt:lpstr>
      <vt:lpstr>PowerPoint Presentation</vt:lpstr>
      <vt:lpstr>PowerPoint Presentation</vt:lpstr>
      <vt:lpstr>PowerPoint Presentation</vt:lpstr>
      <vt:lpstr>Lived Experience</vt:lpstr>
      <vt:lpstr>PowerPoint Presentation</vt:lpstr>
      <vt:lpstr>PowerPoint Presentation</vt:lpstr>
      <vt:lpstr>PowerPoint Presentation</vt:lpstr>
      <vt:lpstr>PowerPoint Presentation</vt:lpstr>
      <vt:lpstr>Break</vt:lpstr>
      <vt:lpstr>Introduction of Bob VandePol</vt:lpstr>
      <vt:lpstr>Signs/Symptons/Prevention</vt:lpstr>
      <vt:lpstr>Completed Suicide Data</vt:lpstr>
      <vt:lpstr>  </vt:lpstr>
      <vt:lpstr>PowerPoint Presentation</vt:lpstr>
      <vt:lpstr>PowerPoint Presentation</vt:lpstr>
      <vt:lpstr>Who is at Risk?</vt:lpstr>
      <vt:lpstr>Identify Risk - Danger Signs </vt:lpstr>
      <vt:lpstr>Identify Risk - Warning Signs</vt:lpstr>
      <vt:lpstr>Escalation: Co-Occurring Risk Factors</vt:lpstr>
      <vt:lpstr>Suicide Protective Factors</vt:lpstr>
      <vt:lpstr>Exercise</vt:lpstr>
      <vt:lpstr>What To Do</vt:lpstr>
      <vt:lpstr>PowerPoint Presentation</vt:lpstr>
      <vt:lpstr>The Value of Community</vt:lpstr>
      <vt:lpstr>Exercise</vt:lpstr>
      <vt:lpstr>Care Enough to Risk Over-Reacting</vt:lpstr>
      <vt:lpstr>PowerPoint Presentation</vt:lpstr>
      <vt:lpstr>Contact Information</vt:lpstr>
      <vt:lpstr>Lived Experience</vt:lpstr>
      <vt:lpstr>PowerPoint Presentation</vt:lpstr>
      <vt:lpstr>PowerPoint Presentation</vt:lpstr>
      <vt:lpstr>PowerPoint Presentation</vt:lpstr>
      <vt:lpstr>PowerPoint Presentation</vt:lpstr>
      <vt:lpstr>Panel Discussion</vt:lpstr>
      <vt:lpstr>Wrap Up</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Perdue, Harriet</dc:creator>
  <cp:lastModifiedBy>Perdue, Harriet</cp:lastModifiedBy>
  <cp:revision>1</cp:revision>
  <dcterms:created xsi:type="dcterms:W3CDTF">2017-04-26T12:53:43Z</dcterms:created>
  <dcterms:modified xsi:type="dcterms:W3CDTF">2017-04-26T12:57:43Z</dcterms:modified>
</cp:coreProperties>
</file>