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sldIdLst>
    <p:sldId id="279" r:id="rId3"/>
    <p:sldId id="281" r:id="rId4"/>
    <p:sldId id="283" r:id="rId5"/>
    <p:sldId id="285" r:id="rId6"/>
    <p:sldId id="287" r:id="rId7"/>
    <p:sldId id="289" r:id="rId8"/>
    <p:sldId id="262" r:id="rId9"/>
    <p:sldId id="266" r:id="rId10"/>
    <p:sldId id="268" r:id="rId11"/>
    <p:sldId id="269" r:id="rId12"/>
    <p:sldId id="267" r:id="rId13"/>
    <p:sldId id="270" r:id="rId14"/>
    <p:sldId id="271" r:id="rId15"/>
    <p:sldId id="272" r:id="rId16"/>
    <p:sldId id="273" r:id="rId17"/>
    <p:sldId id="274" r:id="rId18"/>
    <p:sldId id="275" r:id="rId19"/>
    <p:sldId id="276" r:id="rId20"/>
    <p:sldId id="277" r:id="rId21"/>
    <p:sldId id="256" r:id="rId22"/>
    <p:sldId id="290" r:id="rId23"/>
    <p:sldId id="257" r:id="rId24"/>
    <p:sldId id="258" r:id="rId25"/>
    <p:sldId id="295" r:id="rId26"/>
    <p:sldId id="294" r:id="rId27"/>
    <p:sldId id="260" r:id="rId28"/>
    <p:sldId id="261" r:id="rId29"/>
    <p:sldId id="292" r:id="rId30"/>
    <p:sldId id="293" r:id="rId31"/>
    <p:sldId id="29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 Yeo"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100" d="100"/>
          <a:sy n="100" d="100"/>
        </p:scale>
        <p:origin x="-113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000">
                <a:solidFill>
                  <a:schemeClr val="accent1">
                    <a:lumMod val="50000"/>
                  </a:schemeClr>
                </a:solidFill>
                <a:latin typeface="Aharoni" panose="02010803020104030203" pitchFamily="2" charset="-79"/>
                <a:cs typeface="Aharoni" panose="02010803020104030203" pitchFamily="2" charset="-79"/>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solidFill>
                  <a:schemeClr val="accent1">
                    <a:lumMod val="50000"/>
                  </a:schemeClr>
                </a:solidFill>
                <a:latin typeface="Aharoni" panose="02010803020104030203" pitchFamily="2" charset="-79"/>
                <a:cs typeface="Aharoni" panose="02010803020104030203"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5B9E3A7-80F8-444E-BC03-63C2D4FEA4BC}"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6A466-7F36-4123-BF42-0571B922A222}" type="slidenum">
              <a:rPr lang="en-US" smtClean="0"/>
              <a:t>‹#›</a:t>
            </a:fld>
            <a:endParaRPr lang="en-US"/>
          </a:p>
        </p:txBody>
      </p:sp>
    </p:spTree>
    <p:extLst>
      <p:ext uri="{BB962C8B-B14F-4D97-AF65-F5344CB8AC3E}">
        <p14:creationId xmlns:p14="http://schemas.microsoft.com/office/powerpoint/2010/main" val="7907750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40442" y="365129"/>
            <a:ext cx="3774908"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B9E3A7-80F8-444E-BC03-63C2D4FEA4BC}"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6A466-7F36-4123-BF42-0571B922A222}" type="slidenum">
              <a:rPr lang="en-US" smtClean="0"/>
              <a:t>‹#›</a:t>
            </a:fld>
            <a:endParaRPr lang="en-US"/>
          </a:p>
        </p:txBody>
      </p:sp>
    </p:spTree>
    <p:extLst>
      <p:ext uri="{BB962C8B-B14F-4D97-AF65-F5344CB8AC3E}">
        <p14:creationId xmlns:p14="http://schemas.microsoft.com/office/powerpoint/2010/main" val="144269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B9E3A7-80F8-444E-BC03-63C2D4FEA4BC}"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6A466-7F36-4123-BF42-0571B922A222}" type="slidenum">
              <a:rPr lang="en-US" smtClean="0"/>
              <a:t>‹#›</a:t>
            </a:fld>
            <a:endParaRPr lang="en-US"/>
          </a:p>
        </p:txBody>
      </p:sp>
    </p:spTree>
    <p:extLst>
      <p:ext uri="{BB962C8B-B14F-4D97-AF65-F5344CB8AC3E}">
        <p14:creationId xmlns:p14="http://schemas.microsoft.com/office/powerpoint/2010/main" val="2397686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E65445-756D-4DF9-89E9-D50AC226DD4B}"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36206-4088-4606-80A3-EF1028A315BE}" type="slidenum">
              <a:rPr lang="en-US" smtClean="0"/>
              <a:t>‹#›</a:t>
            </a:fld>
            <a:endParaRPr lang="en-US"/>
          </a:p>
        </p:txBody>
      </p:sp>
    </p:spTree>
    <p:extLst>
      <p:ext uri="{BB962C8B-B14F-4D97-AF65-F5344CB8AC3E}">
        <p14:creationId xmlns:p14="http://schemas.microsoft.com/office/powerpoint/2010/main" val="3977635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65445-756D-4DF9-89E9-D50AC226DD4B}"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36206-4088-4606-80A3-EF1028A315BE}" type="slidenum">
              <a:rPr lang="en-US" smtClean="0"/>
              <a:t>‹#›</a:t>
            </a:fld>
            <a:endParaRPr lang="en-US"/>
          </a:p>
        </p:txBody>
      </p:sp>
    </p:spTree>
    <p:extLst>
      <p:ext uri="{BB962C8B-B14F-4D97-AF65-F5344CB8AC3E}">
        <p14:creationId xmlns:p14="http://schemas.microsoft.com/office/powerpoint/2010/main" val="3003215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4"/>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9"/>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E65445-756D-4DF9-89E9-D50AC226DD4B}"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36206-4088-4606-80A3-EF1028A315BE}" type="slidenum">
              <a:rPr lang="en-US" smtClean="0"/>
              <a:t>‹#›</a:t>
            </a:fld>
            <a:endParaRPr lang="en-US"/>
          </a:p>
        </p:txBody>
      </p:sp>
    </p:spTree>
    <p:extLst>
      <p:ext uri="{BB962C8B-B14F-4D97-AF65-F5344CB8AC3E}">
        <p14:creationId xmlns:p14="http://schemas.microsoft.com/office/powerpoint/2010/main" val="1690696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E65445-756D-4DF9-89E9-D50AC226DD4B}"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36206-4088-4606-80A3-EF1028A315BE}" type="slidenum">
              <a:rPr lang="en-US" smtClean="0"/>
              <a:t>‹#›</a:t>
            </a:fld>
            <a:endParaRPr lang="en-US"/>
          </a:p>
        </p:txBody>
      </p:sp>
    </p:spTree>
    <p:extLst>
      <p:ext uri="{BB962C8B-B14F-4D97-AF65-F5344CB8AC3E}">
        <p14:creationId xmlns:p14="http://schemas.microsoft.com/office/powerpoint/2010/main" val="477226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E65445-756D-4DF9-89E9-D50AC226DD4B}" type="datetimeFigureOut">
              <a:rPr lang="en-US" smtClean="0"/>
              <a:t>3/23/2017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A36206-4088-4606-80A3-EF1028A315BE}" type="slidenum">
              <a:rPr lang="en-US" smtClean="0"/>
              <a:t>‹#›</a:t>
            </a:fld>
            <a:endParaRPr lang="en-US"/>
          </a:p>
        </p:txBody>
      </p:sp>
    </p:spTree>
    <p:extLst>
      <p:ext uri="{BB962C8B-B14F-4D97-AF65-F5344CB8AC3E}">
        <p14:creationId xmlns:p14="http://schemas.microsoft.com/office/powerpoint/2010/main" val="303388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E65445-756D-4DF9-89E9-D50AC226DD4B}" type="datetimeFigureOut">
              <a:rPr lang="en-US" smtClean="0"/>
              <a:t>3/23/2017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36206-4088-4606-80A3-EF1028A315BE}" type="slidenum">
              <a:rPr lang="en-US" smtClean="0"/>
              <a:t>‹#›</a:t>
            </a:fld>
            <a:endParaRPr lang="en-US"/>
          </a:p>
        </p:txBody>
      </p:sp>
    </p:spTree>
    <p:extLst>
      <p:ext uri="{BB962C8B-B14F-4D97-AF65-F5344CB8AC3E}">
        <p14:creationId xmlns:p14="http://schemas.microsoft.com/office/powerpoint/2010/main" val="842801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65445-756D-4DF9-89E9-D50AC226DD4B}" type="datetimeFigureOut">
              <a:rPr lang="en-US" smtClean="0"/>
              <a:t>3/23/2017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A36206-4088-4606-80A3-EF1028A315BE}" type="slidenum">
              <a:rPr lang="en-US" smtClean="0"/>
              <a:t>‹#›</a:t>
            </a:fld>
            <a:endParaRPr lang="en-US"/>
          </a:p>
        </p:txBody>
      </p:sp>
    </p:spTree>
    <p:extLst>
      <p:ext uri="{BB962C8B-B14F-4D97-AF65-F5344CB8AC3E}">
        <p14:creationId xmlns:p14="http://schemas.microsoft.com/office/powerpoint/2010/main" val="3300184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1"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31"/>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41"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65445-756D-4DF9-89E9-D50AC226DD4B}"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36206-4088-4606-80A3-EF1028A315BE}" type="slidenum">
              <a:rPr lang="en-US" smtClean="0"/>
              <a:t>‹#›</a:t>
            </a:fld>
            <a:endParaRPr lang="en-US"/>
          </a:p>
        </p:txBody>
      </p:sp>
    </p:spTree>
    <p:extLst>
      <p:ext uri="{BB962C8B-B14F-4D97-AF65-F5344CB8AC3E}">
        <p14:creationId xmlns:p14="http://schemas.microsoft.com/office/powerpoint/2010/main" val="67017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352" y="1617328"/>
            <a:ext cx="7282113" cy="1122948"/>
          </a:xfrm>
          <a:prstGeom prst="rect">
            <a:avLst/>
          </a:prstGeom>
        </p:spPr>
        <p:txBody>
          <a:bodyPr/>
          <a:lstStyle>
            <a:lvl1pPr>
              <a:defRPr sz="55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59494" y="2919663"/>
            <a:ext cx="7625013" cy="3257300"/>
          </a:xfrm>
          <a:prstGeom prst="rect">
            <a:avLst/>
          </a:prstGeom>
        </p:spPr>
        <p:txBody>
          <a:bodyPr/>
          <a:lstStyle>
            <a:lvl1pPr>
              <a:defRPr sz="3500">
                <a:solidFill>
                  <a:schemeClr val="tx1"/>
                </a:solidFill>
              </a:defRPr>
            </a:lvl1pPr>
            <a:lvl2pPr>
              <a:defRPr sz="3200">
                <a:solidFill>
                  <a:schemeClr val="tx1"/>
                </a:solidFill>
              </a:defRPr>
            </a:lvl2pPr>
            <a:lvl3pPr>
              <a:defRPr sz="3000">
                <a:solidFill>
                  <a:schemeClr val="tx1"/>
                </a:solidFill>
              </a:defRPr>
            </a:lvl3pPr>
            <a:lvl4pPr>
              <a:defRPr sz="2800">
                <a:solidFill>
                  <a:schemeClr val="tx1"/>
                </a:solidFill>
              </a:defRPr>
            </a:lvl4pPr>
            <a:lvl5pPr>
              <a:defRPr sz="26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5B9E3A7-80F8-444E-BC03-63C2D4FEA4BC}"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6A466-7F36-4123-BF42-0571B922A222}" type="slidenum">
              <a:rPr lang="en-US" smtClean="0"/>
              <a:t>‹#›</a:t>
            </a:fld>
            <a:endParaRPr lang="en-US"/>
          </a:p>
        </p:txBody>
      </p:sp>
    </p:spTree>
    <p:extLst>
      <p:ext uri="{BB962C8B-B14F-4D97-AF65-F5344CB8AC3E}">
        <p14:creationId xmlns:p14="http://schemas.microsoft.com/office/powerpoint/2010/main" val="31341579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1"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31"/>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41"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65445-756D-4DF9-89E9-D50AC226DD4B}"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36206-4088-4606-80A3-EF1028A315BE}" type="slidenum">
              <a:rPr lang="en-US" smtClean="0"/>
              <a:t>‹#›</a:t>
            </a:fld>
            <a:endParaRPr lang="en-US"/>
          </a:p>
        </p:txBody>
      </p:sp>
    </p:spTree>
    <p:extLst>
      <p:ext uri="{BB962C8B-B14F-4D97-AF65-F5344CB8AC3E}">
        <p14:creationId xmlns:p14="http://schemas.microsoft.com/office/powerpoint/2010/main" val="2479860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65445-756D-4DF9-89E9-D50AC226DD4B}"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36206-4088-4606-80A3-EF1028A315BE}" type="slidenum">
              <a:rPr lang="en-US" smtClean="0"/>
              <a:t>‹#›</a:t>
            </a:fld>
            <a:endParaRPr lang="en-US"/>
          </a:p>
        </p:txBody>
      </p:sp>
    </p:spTree>
    <p:extLst>
      <p:ext uri="{BB962C8B-B14F-4D97-AF65-F5344CB8AC3E}">
        <p14:creationId xmlns:p14="http://schemas.microsoft.com/office/powerpoint/2010/main" val="3971020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65445-756D-4DF9-89E9-D50AC226DD4B}"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36206-4088-4606-80A3-EF1028A315BE}" type="slidenum">
              <a:rPr lang="en-US" smtClean="0"/>
              <a:t>‹#›</a:t>
            </a:fld>
            <a:endParaRPr lang="en-US"/>
          </a:p>
        </p:txBody>
      </p:sp>
    </p:spTree>
    <p:extLst>
      <p:ext uri="{BB962C8B-B14F-4D97-AF65-F5344CB8AC3E}">
        <p14:creationId xmlns:p14="http://schemas.microsoft.com/office/powerpoint/2010/main" val="872559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a:prstGeom prst="rect">
            <a:avLst/>
          </a:prstGeo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74"/>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B9E3A7-80F8-444E-BC03-63C2D4FEA4BC}"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6A466-7F36-4123-BF42-0571B922A222}" type="slidenum">
              <a:rPr lang="en-US" smtClean="0"/>
              <a:t>‹#›</a:t>
            </a:fld>
            <a:endParaRPr lang="en-US"/>
          </a:p>
        </p:txBody>
      </p:sp>
    </p:spTree>
    <p:extLst>
      <p:ext uri="{BB962C8B-B14F-4D97-AF65-F5344CB8AC3E}">
        <p14:creationId xmlns:p14="http://schemas.microsoft.com/office/powerpoint/2010/main" val="37968252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71750" y="820915"/>
            <a:ext cx="5620252"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B9E3A7-80F8-444E-BC03-63C2D4FEA4BC}"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6A466-7F36-4123-BF42-0571B922A222}" type="slidenum">
              <a:rPr lang="en-US" smtClean="0"/>
              <a:t>‹#›</a:t>
            </a:fld>
            <a:endParaRPr lang="en-US"/>
          </a:p>
        </p:txBody>
      </p:sp>
    </p:spTree>
    <p:extLst>
      <p:ext uri="{BB962C8B-B14F-4D97-AF65-F5344CB8AC3E}">
        <p14:creationId xmlns:p14="http://schemas.microsoft.com/office/powerpoint/2010/main" val="38349515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97247" y="1528021"/>
            <a:ext cx="6268453"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2609099"/>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3433011"/>
            <a:ext cx="3868340" cy="275665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7961" y="2609099"/>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3433011"/>
            <a:ext cx="3887391" cy="275665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B9E3A7-80F8-444E-BC03-63C2D4FEA4BC}" type="datetimeFigureOut">
              <a:rPr lang="en-US" smtClean="0"/>
              <a:t>3/23/2017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F6A466-7F36-4123-BF42-0571B922A222}" type="slidenum">
              <a:rPr lang="en-US" smtClean="0"/>
              <a:t>‹#›</a:t>
            </a:fld>
            <a:endParaRPr lang="en-US"/>
          </a:p>
        </p:txBody>
      </p:sp>
    </p:spTree>
    <p:extLst>
      <p:ext uri="{BB962C8B-B14F-4D97-AF65-F5344CB8AC3E}">
        <p14:creationId xmlns:p14="http://schemas.microsoft.com/office/powerpoint/2010/main" val="7284059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40442" y="365129"/>
            <a:ext cx="3774908"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B9E3A7-80F8-444E-BC03-63C2D4FEA4BC}" type="datetimeFigureOut">
              <a:rPr lang="en-US" smtClean="0"/>
              <a:t>3/23/2017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F6A466-7F36-4123-BF42-0571B922A222}" type="slidenum">
              <a:rPr lang="en-US" smtClean="0"/>
              <a:t>‹#›</a:t>
            </a:fld>
            <a:endParaRPr lang="en-US"/>
          </a:p>
        </p:txBody>
      </p:sp>
    </p:spTree>
    <p:extLst>
      <p:ext uri="{BB962C8B-B14F-4D97-AF65-F5344CB8AC3E}">
        <p14:creationId xmlns:p14="http://schemas.microsoft.com/office/powerpoint/2010/main" val="203764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B9E3A7-80F8-444E-BC03-63C2D4FEA4BC}" type="datetimeFigureOut">
              <a:rPr lang="en-US" smtClean="0"/>
              <a:t>3/23/2017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F6A466-7F36-4123-BF42-0571B922A222}" type="slidenum">
              <a:rPr lang="en-US" smtClean="0"/>
              <a:t>‹#›</a:t>
            </a:fld>
            <a:endParaRPr lang="en-US"/>
          </a:p>
        </p:txBody>
      </p:sp>
    </p:spTree>
    <p:extLst>
      <p:ext uri="{BB962C8B-B14F-4D97-AF65-F5344CB8AC3E}">
        <p14:creationId xmlns:p14="http://schemas.microsoft.com/office/powerpoint/2010/main" val="169323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3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B9E3A7-80F8-444E-BC03-63C2D4FEA4BC}"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6A466-7F36-4123-BF42-0571B922A222}" type="slidenum">
              <a:rPr lang="en-US" smtClean="0"/>
              <a:t>‹#›</a:t>
            </a:fld>
            <a:endParaRPr lang="en-US"/>
          </a:p>
        </p:txBody>
      </p:sp>
    </p:spTree>
    <p:extLst>
      <p:ext uri="{BB962C8B-B14F-4D97-AF65-F5344CB8AC3E}">
        <p14:creationId xmlns:p14="http://schemas.microsoft.com/office/powerpoint/2010/main" val="265844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6"/>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B9E3A7-80F8-444E-BC03-63C2D4FEA4BC}"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6A466-7F36-4123-BF42-0571B922A222}" type="slidenum">
              <a:rPr lang="en-US" smtClean="0"/>
              <a:t>‹#›</a:t>
            </a:fld>
            <a:endParaRPr lang="en-US"/>
          </a:p>
        </p:txBody>
      </p:sp>
    </p:spTree>
    <p:extLst>
      <p:ext uri="{BB962C8B-B14F-4D97-AF65-F5344CB8AC3E}">
        <p14:creationId xmlns:p14="http://schemas.microsoft.com/office/powerpoint/2010/main" val="382924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9E3A7-80F8-444E-BC03-63C2D4FEA4BC}" type="datetimeFigureOut">
              <a:rPr lang="en-US" smtClean="0"/>
              <a:t>3/23/2017</a:t>
            </a:fld>
            <a:endParaRPr lang="en-US"/>
          </a:p>
        </p:txBody>
      </p:sp>
      <p:sp>
        <p:nvSpPr>
          <p:cNvPr id="5" name="Footer Placeholder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6A466-7F36-4123-BF42-0571B922A222}" type="slidenum">
              <a:rPr lang="en-US" smtClean="0"/>
              <a:t>‹#›</a:t>
            </a:fld>
            <a:endParaRPr lang="en-US"/>
          </a:p>
        </p:txBody>
      </p:sp>
      <p:sp>
        <p:nvSpPr>
          <p:cNvPr id="7" name="Right Triangle 6"/>
          <p:cNvSpPr/>
          <p:nvPr userDrawn="1"/>
        </p:nvSpPr>
        <p:spPr>
          <a:xfrm rot="5400000">
            <a:off x="-98677" y="98682"/>
            <a:ext cx="3340610" cy="3143250"/>
          </a:xfrm>
          <a:prstGeom prst="rtTriangle">
            <a:avLst/>
          </a:prstGeom>
          <a:solidFill>
            <a:srgbClr val="01397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8" name="Picture 5"/>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159901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userDrawn="1"/>
        </p:nvSpPr>
        <p:spPr>
          <a:xfrm>
            <a:off x="5119692" y="220746"/>
            <a:ext cx="3852863" cy="1066800"/>
          </a:xfrm>
          <a:prstGeom prst="rect">
            <a:avLst/>
          </a:prstGeom>
        </p:spPr>
        <p:txBody>
          <a:bodyPr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b="1" dirty="0" smtClean="0">
                <a:solidFill>
                  <a:srgbClr val="013976"/>
                </a:solidFill>
                <a:latin typeface="+mn-lt"/>
              </a:rPr>
              <a:t>West </a:t>
            </a:r>
            <a:r>
              <a:rPr lang="en-US" sz="4000" b="1" dirty="0" smtClean="0">
                <a:solidFill>
                  <a:srgbClr val="013976"/>
                </a:solidFill>
                <a:latin typeface="Calibri (heading)"/>
              </a:rPr>
              <a:t>Michigan</a:t>
            </a:r>
            <a:r>
              <a:rPr lang="en-US" sz="4000" b="1" dirty="0" smtClean="0">
                <a:solidFill>
                  <a:srgbClr val="013976"/>
                </a:solidFill>
                <a:latin typeface="+mn-lt"/>
              </a:rPr>
              <a:t> Chapter</a:t>
            </a:r>
            <a:r>
              <a:rPr lang="en-US" sz="4400" b="1" dirty="0" smtClean="0">
                <a:solidFill>
                  <a:srgbClr val="013976"/>
                </a:solidFill>
              </a:rPr>
              <a:t/>
            </a:r>
            <a:br>
              <a:rPr lang="en-US" sz="4400" b="1" dirty="0" smtClean="0">
                <a:solidFill>
                  <a:srgbClr val="013976"/>
                </a:solidFill>
              </a:rPr>
            </a:br>
            <a:endParaRPr lang="en-US" sz="4400" dirty="0">
              <a:solidFill>
                <a:srgbClr val="013976"/>
              </a:solidFill>
            </a:endParaRPr>
          </a:p>
        </p:txBody>
      </p:sp>
      <p:sp>
        <p:nvSpPr>
          <p:cNvPr id="10" name="Right Triangle 9"/>
          <p:cNvSpPr/>
          <p:nvPr userDrawn="1"/>
        </p:nvSpPr>
        <p:spPr>
          <a:xfrm flipH="1">
            <a:off x="8286750" y="5902336"/>
            <a:ext cx="857250" cy="955675"/>
          </a:xfrm>
          <a:prstGeom prst="rtTriangle">
            <a:avLst/>
          </a:prstGeom>
          <a:solidFill>
            <a:srgbClr val="01397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678119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65445-756D-4DF9-89E9-D50AC226DD4B}" type="datetimeFigureOut">
              <a:rPr lang="en-US" smtClean="0"/>
              <a:t>3/23/2017</a:t>
            </a:fld>
            <a:endParaRPr lang="en-US"/>
          </a:p>
        </p:txBody>
      </p:sp>
      <p:sp>
        <p:nvSpPr>
          <p:cNvPr id="5" name="Footer Placeholder 4"/>
          <p:cNvSpPr>
            <a:spLocks noGrp="1"/>
          </p:cNvSpPr>
          <p:nvPr>
            <p:ph type="ftr" sz="quarter" idx="3"/>
          </p:nvPr>
        </p:nvSpPr>
        <p:spPr>
          <a:xfrm>
            <a:off x="3028950" y="635635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36206-4088-4606-80A3-EF1028A315BE}" type="slidenum">
              <a:rPr lang="en-US" smtClean="0"/>
              <a:t>‹#›</a:t>
            </a:fld>
            <a:endParaRPr lang="en-US"/>
          </a:p>
        </p:txBody>
      </p:sp>
    </p:spTree>
    <p:extLst>
      <p:ext uri="{BB962C8B-B14F-4D97-AF65-F5344CB8AC3E}">
        <p14:creationId xmlns:p14="http://schemas.microsoft.com/office/powerpoint/2010/main" val="13864796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2"/>
            <a:ext cx="6858000" cy="3433161"/>
          </a:xfrm>
        </p:spPr>
        <p:txBody>
          <a:bodyPr/>
          <a:lstStyle/>
          <a:p>
            <a:r>
              <a:rPr lang="en-US" sz="5400" b="1" dirty="0" smtClean="0"/>
              <a:t>Health Insurance</a:t>
            </a:r>
            <a:br>
              <a:rPr lang="en-US" sz="5400" b="1" dirty="0" smtClean="0"/>
            </a:br>
            <a:r>
              <a:rPr lang="en-US" sz="5400" b="1" dirty="0" smtClean="0"/>
              <a:t>Trends &amp; Strategies</a:t>
            </a:r>
            <a:endParaRPr lang="en-US" sz="5400" b="1" dirty="0"/>
          </a:p>
        </p:txBody>
      </p:sp>
    </p:spTree>
    <p:extLst>
      <p:ext uri="{BB962C8B-B14F-4D97-AF65-F5344CB8AC3E}">
        <p14:creationId xmlns:p14="http://schemas.microsoft.com/office/powerpoint/2010/main" val="3578631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8893" y="1246626"/>
            <a:ext cx="7282113" cy="1122948"/>
          </a:xfrm>
        </p:spPr>
        <p:txBody>
          <a:bodyPr>
            <a:normAutofit/>
          </a:bodyPr>
          <a:lstStyle/>
          <a:p>
            <a:r>
              <a:rPr lang="en-US" sz="3600" dirty="0">
                <a:solidFill>
                  <a:prstClr val="black"/>
                </a:solidFill>
              </a:rPr>
              <a:t>Pricing </a:t>
            </a:r>
            <a:r>
              <a:rPr lang="en-US" sz="3600" dirty="0" smtClean="0">
                <a:solidFill>
                  <a:prstClr val="black"/>
                </a:solidFill>
              </a:rPr>
              <a:t>Transparency</a:t>
            </a:r>
            <a:br>
              <a:rPr lang="en-US" sz="3600" dirty="0" smtClean="0">
                <a:solidFill>
                  <a:prstClr val="black"/>
                </a:solidFill>
              </a:rPr>
            </a:br>
            <a:r>
              <a:rPr lang="en-US" sz="2800" dirty="0" smtClean="0">
                <a:solidFill>
                  <a:prstClr val="black"/>
                </a:solidFill>
              </a:rPr>
              <a:t>Tools and Resources</a:t>
            </a:r>
            <a:endParaRPr lang="en-US" sz="1800" dirty="0"/>
          </a:p>
        </p:txBody>
      </p:sp>
      <p:sp>
        <p:nvSpPr>
          <p:cNvPr id="3" name="Content Placeholder 2"/>
          <p:cNvSpPr>
            <a:spLocks noGrp="1"/>
          </p:cNvSpPr>
          <p:nvPr>
            <p:ph idx="1"/>
          </p:nvPr>
        </p:nvSpPr>
        <p:spPr>
          <a:xfrm>
            <a:off x="1518989" y="2487826"/>
            <a:ext cx="7625013" cy="2906541"/>
          </a:xfrm>
        </p:spPr>
        <p:txBody>
          <a:bodyPr>
            <a:normAutofit fontScale="70000" lnSpcReduction="20000"/>
          </a:bodyPr>
          <a:lstStyle/>
          <a:p>
            <a:pPr marL="0" indent="0">
              <a:buNone/>
            </a:pPr>
            <a:r>
              <a:rPr lang="en-US" sz="3600" dirty="0"/>
              <a:t>Tools &amp; Resources via the Insurance Carrier</a:t>
            </a:r>
          </a:p>
          <a:p>
            <a:pPr lvl="1"/>
            <a:r>
              <a:rPr lang="en-US" sz="3100" b="1" dirty="0" err="1"/>
              <a:t>PriorityHealth</a:t>
            </a:r>
            <a:r>
              <a:rPr lang="en-US" sz="3100" b="1" dirty="0"/>
              <a:t> Rewards - </a:t>
            </a:r>
            <a:r>
              <a:rPr lang="en-US" sz="3100" dirty="0"/>
              <a:t>Cost Estimator Tool</a:t>
            </a:r>
          </a:p>
          <a:p>
            <a:pPr lvl="1"/>
            <a:r>
              <a:rPr lang="en-US" sz="3100" b="1" dirty="0"/>
              <a:t>BCBSM (PPO Only) </a:t>
            </a:r>
            <a:r>
              <a:rPr lang="en-US" sz="3100" dirty="0"/>
              <a:t>– Estimator Tool </a:t>
            </a:r>
          </a:p>
          <a:p>
            <a:pPr lvl="1"/>
            <a:r>
              <a:rPr lang="en-US" sz="3100" b="1" dirty="0" err="1"/>
              <a:t>UnitedHealthcare’s</a:t>
            </a:r>
            <a:r>
              <a:rPr lang="en-US" sz="3100" b="1" dirty="0"/>
              <a:t> Price Transparency Tool</a:t>
            </a:r>
          </a:p>
          <a:p>
            <a:pPr lvl="1"/>
            <a:r>
              <a:rPr lang="en-US" sz="3100" b="1" dirty="0"/>
              <a:t>Aetna’s Member Payment Estimator</a:t>
            </a:r>
          </a:p>
          <a:p>
            <a:pPr marL="0" indent="0">
              <a:buNone/>
            </a:pPr>
            <a:r>
              <a:rPr lang="en-US" sz="3600" dirty="0"/>
              <a:t>Tools &amp; Resources via Third Party Companies</a:t>
            </a:r>
          </a:p>
          <a:p>
            <a:pPr lvl="1"/>
            <a:r>
              <a:rPr lang="en-US" sz="3100" b="1" dirty="0"/>
              <a:t>Healthcare Bluebook</a:t>
            </a:r>
          </a:p>
          <a:p>
            <a:pPr lvl="1"/>
            <a:r>
              <a:rPr lang="en-US" sz="3100" b="1" dirty="0"/>
              <a:t>Health Advocate </a:t>
            </a:r>
            <a:r>
              <a:rPr lang="en-US" sz="3100" dirty="0"/>
              <a:t>– Health Cost Estimator</a:t>
            </a:r>
          </a:p>
          <a:p>
            <a:pPr lvl="1"/>
            <a:r>
              <a:rPr lang="en-US" sz="3100" b="1" dirty="0" err="1"/>
              <a:t>Castlight</a:t>
            </a:r>
            <a:r>
              <a:rPr lang="en-US" sz="3100" b="1" dirty="0"/>
              <a:t> Health </a:t>
            </a:r>
          </a:p>
        </p:txBody>
      </p:sp>
      <p:pic>
        <p:nvPicPr>
          <p:cNvPr id="5" name="Picture 4"/>
          <p:cNvPicPr>
            <a:picLocks noChangeAspect="1"/>
          </p:cNvPicPr>
          <p:nvPr/>
        </p:nvPicPr>
        <p:blipFill>
          <a:blip r:embed="rId2"/>
          <a:stretch>
            <a:fillRect/>
          </a:stretch>
        </p:blipFill>
        <p:spPr>
          <a:xfrm>
            <a:off x="7391400" y="4648200"/>
            <a:ext cx="1663062" cy="1308100"/>
          </a:xfrm>
          <a:prstGeom prst="rect">
            <a:avLst/>
          </a:prstGeom>
        </p:spPr>
      </p:pic>
    </p:spTree>
    <p:extLst>
      <p:ext uri="{BB962C8B-B14F-4D97-AF65-F5344CB8AC3E}">
        <p14:creationId xmlns:p14="http://schemas.microsoft.com/office/powerpoint/2010/main" val="2054265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372" y="1297431"/>
            <a:ext cx="7282113" cy="1122948"/>
          </a:xfrm>
        </p:spPr>
        <p:txBody>
          <a:bodyPr>
            <a:normAutofit/>
          </a:bodyPr>
          <a:lstStyle/>
          <a:p>
            <a:r>
              <a:rPr lang="en-US" sz="3600" dirty="0"/>
              <a:t>Pricing Transparency: Examples</a:t>
            </a:r>
          </a:p>
        </p:txBody>
      </p:sp>
      <p:sp>
        <p:nvSpPr>
          <p:cNvPr id="3" name="Content Placeholder 2"/>
          <p:cNvSpPr>
            <a:spLocks noGrp="1"/>
          </p:cNvSpPr>
          <p:nvPr>
            <p:ph idx="1"/>
          </p:nvPr>
        </p:nvSpPr>
        <p:spPr>
          <a:xfrm>
            <a:off x="1204343" y="2267200"/>
            <a:ext cx="7625013" cy="3257300"/>
          </a:xfrm>
        </p:spPr>
        <p:txBody>
          <a:bodyPr/>
          <a:lstStyle/>
          <a:p>
            <a:pPr marL="571500" indent="-514350">
              <a:buFont typeface="+mj-lt"/>
              <a:buAutoNum type="arabicPeriod"/>
            </a:pPr>
            <a:r>
              <a:rPr lang="en-US" sz="2800" dirty="0"/>
              <a:t>Self-Insured Employer Group (300 Employees)</a:t>
            </a:r>
          </a:p>
          <a:p>
            <a:pPr marL="1371600" lvl="2" indent="-514350"/>
            <a:r>
              <a:rPr lang="en-US" sz="2400" dirty="0"/>
              <a:t>Incentivized employees to have child delivery at 1 of 3 researched and selected hospitals. Original price range was $16,000 - $85,000. Incentive = Free Diapers &amp; Baby Wipes for 2 years. </a:t>
            </a:r>
          </a:p>
          <a:p>
            <a:pPr marL="571500" indent="-514350">
              <a:buFont typeface="+mj-lt"/>
              <a:buAutoNum type="arabicPeriod"/>
            </a:pPr>
            <a:r>
              <a:rPr lang="en-US" sz="2800" dirty="0"/>
              <a:t>Fully-Insured Employer Group (145 Employees)</a:t>
            </a:r>
          </a:p>
          <a:p>
            <a:pPr lvl="2"/>
            <a:r>
              <a:rPr lang="en-US" sz="2400" dirty="0"/>
              <a:t>Incentivized employees to use the transparency tools and resources available to them for medical procedures. Incentive = Visa Debit Cards ($) and additional PTO/Vacation. </a:t>
            </a:r>
          </a:p>
          <a:p>
            <a:pPr marL="1371600" lvl="2" indent="-514350">
              <a:buFont typeface="+mj-lt"/>
              <a:buAutoNum type="arabicPeriod"/>
            </a:pPr>
            <a:endParaRPr lang="en-US" dirty="0" smtClean="0"/>
          </a:p>
          <a:p>
            <a:pPr marL="1371600" lvl="2" indent="-514350"/>
            <a:endParaRPr lang="en-US" dirty="0" smtClean="0"/>
          </a:p>
          <a:p>
            <a:pPr marL="1200150" lvl="2" indent="-342900"/>
            <a:endParaRPr lang="en-US" dirty="0"/>
          </a:p>
        </p:txBody>
      </p:sp>
      <p:pic>
        <p:nvPicPr>
          <p:cNvPr id="4" name="Picture 3"/>
          <p:cNvPicPr>
            <a:picLocks noChangeAspect="1"/>
          </p:cNvPicPr>
          <p:nvPr/>
        </p:nvPicPr>
        <p:blipFill>
          <a:blip r:embed="rId2"/>
          <a:stretch>
            <a:fillRect/>
          </a:stretch>
        </p:blipFill>
        <p:spPr>
          <a:xfrm>
            <a:off x="1293347" y="3175686"/>
            <a:ext cx="969917" cy="838200"/>
          </a:xfrm>
          <a:prstGeom prst="rect">
            <a:avLst/>
          </a:prstGeom>
        </p:spPr>
      </p:pic>
      <p:pic>
        <p:nvPicPr>
          <p:cNvPr id="5" name="Picture 4"/>
          <p:cNvPicPr>
            <a:picLocks noChangeAspect="1"/>
          </p:cNvPicPr>
          <p:nvPr/>
        </p:nvPicPr>
        <p:blipFill>
          <a:blip r:embed="rId3"/>
          <a:stretch>
            <a:fillRect/>
          </a:stretch>
        </p:blipFill>
        <p:spPr>
          <a:xfrm>
            <a:off x="902314" y="5136807"/>
            <a:ext cx="1193058" cy="1143000"/>
          </a:xfrm>
          <a:prstGeom prst="rect">
            <a:avLst/>
          </a:prstGeom>
        </p:spPr>
      </p:pic>
    </p:spTree>
    <p:extLst>
      <p:ext uri="{BB962C8B-B14F-4D97-AF65-F5344CB8AC3E}">
        <p14:creationId xmlns:p14="http://schemas.microsoft.com/office/powerpoint/2010/main" val="3472475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641" y="1988787"/>
            <a:ext cx="7625013" cy="3257300"/>
          </a:xfrm>
        </p:spPr>
        <p:txBody>
          <a:bodyPr/>
          <a:lstStyle/>
          <a:p>
            <a:pPr marL="0" indent="0" algn="ctr">
              <a:buNone/>
            </a:pPr>
            <a:r>
              <a:rPr lang="en-US" sz="2800" b="1" dirty="0"/>
              <a:t>Incentivize or Penalize?</a:t>
            </a:r>
          </a:p>
          <a:p>
            <a:pPr marL="457200" lvl="1" indent="0">
              <a:buNone/>
            </a:pPr>
            <a:r>
              <a:rPr lang="en-US" sz="2400" u="sng" dirty="0" smtClean="0"/>
              <a:t>Honeywell </a:t>
            </a:r>
            <a:r>
              <a:rPr lang="en-US" sz="2400" u="sng" dirty="0"/>
              <a:t>Study: </a:t>
            </a:r>
          </a:p>
          <a:p>
            <a:pPr marL="457200" lvl="1" indent="0">
              <a:buNone/>
            </a:pPr>
            <a:r>
              <a:rPr lang="en-US" sz="2400" dirty="0"/>
              <a:t>In 2016, the company switched from an employee incentive to an employee penalty for their pricing transparency program – support services, utilization and savings rose 4 times without a negative impact on employee satisfaction.</a:t>
            </a:r>
          </a:p>
          <a:p>
            <a:pPr lvl="2"/>
            <a:endParaRPr lang="en-US" dirty="0"/>
          </a:p>
        </p:txBody>
      </p:sp>
      <p:pic>
        <p:nvPicPr>
          <p:cNvPr id="4" name="Picture 3"/>
          <p:cNvPicPr>
            <a:picLocks noChangeAspect="1"/>
          </p:cNvPicPr>
          <p:nvPr/>
        </p:nvPicPr>
        <p:blipFill>
          <a:blip r:embed="rId2"/>
          <a:stretch>
            <a:fillRect/>
          </a:stretch>
        </p:blipFill>
        <p:spPr>
          <a:xfrm>
            <a:off x="8250194" y="1134909"/>
            <a:ext cx="762000" cy="1869057"/>
          </a:xfrm>
          <a:prstGeom prst="rect">
            <a:avLst/>
          </a:prstGeom>
        </p:spPr>
      </p:pic>
      <p:sp>
        <p:nvSpPr>
          <p:cNvPr id="5" name="Title 4"/>
          <p:cNvSpPr>
            <a:spLocks noGrp="1"/>
          </p:cNvSpPr>
          <p:nvPr>
            <p:ph type="title"/>
          </p:nvPr>
        </p:nvSpPr>
        <p:spPr>
          <a:xfrm>
            <a:off x="1657352" y="1312528"/>
            <a:ext cx="7282113" cy="1122948"/>
          </a:xfrm>
        </p:spPr>
        <p:txBody>
          <a:bodyPr/>
          <a:lstStyle/>
          <a:p>
            <a:r>
              <a:rPr lang="en-US" sz="3600" dirty="0" smtClean="0">
                <a:solidFill>
                  <a:prstClr val="black"/>
                </a:solidFill>
              </a:rPr>
              <a:t>          Pricing </a:t>
            </a:r>
            <a:r>
              <a:rPr lang="en-US" sz="3600" dirty="0">
                <a:solidFill>
                  <a:prstClr val="black"/>
                </a:solidFill>
              </a:rPr>
              <a:t>Transparency</a:t>
            </a:r>
            <a:endParaRPr lang="en-US" dirty="0"/>
          </a:p>
        </p:txBody>
      </p:sp>
    </p:spTree>
    <p:extLst>
      <p:ext uri="{BB962C8B-B14F-4D97-AF65-F5344CB8AC3E}">
        <p14:creationId xmlns:p14="http://schemas.microsoft.com/office/powerpoint/2010/main" val="2296084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190" y="1096322"/>
            <a:ext cx="8026676" cy="1122948"/>
          </a:xfrm>
        </p:spPr>
        <p:txBody>
          <a:bodyPr/>
          <a:lstStyle/>
          <a:p>
            <a:r>
              <a:rPr lang="en-US" sz="3600" dirty="0"/>
              <a:t>Employee Communication</a:t>
            </a:r>
          </a:p>
        </p:txBody>
      </p:sp>
      <p:sp>
        <p:nvSpPr>
          <p:cNvPr id="3" name="Content Placeholder 2"/>
          <p:cNvSpPr>
            <a:spLocks noGrp="1"/>
          </p:cNvSpPr>
          <p:nvPr>
            <p:ph idx="1"/>
          </p:nvPr>
        </p:nvSpPr>
        <p:spPr>
          <a:xfrm>
            <a:off x="973683" y="2377817"/>
            <a:ext cx="7625013" cy="4560295"/>
          </a:xfrm>
        </p:spPr>
        <p:txBody>
          <a:bodyPr/>
          <a:lstStyle/>
          <a:p>
            <a:pPr marL="0" indent="0" algn="ctr">
              <a:buNone/>
            </a:pPr>
            <a:r>
              <a:rPr lang="en-US" sz="2800" dirty="0"/>
              <a:t>The estimated average time an employee spends on weighing benefits options is……</a:t>
            </a:r>
          </a:p>
          <a:p>
            <a:pPr marL="0" indent="0" algn="ctr">
              <a:buNone/>
            </a:pPr>
            <a:endParaRPr lang="en-US" sz="2800" dirty="0"/>
          </a:p>
          <a:p>
            <a:pPr marL="0" indent="0" algn="ctr">
              <a:buNone/>
            </a:pPr>
            <a:endParaRPr lang="en-US" sz="2800" dirty="0"/>
          </a:p>
          <a:p>
            <a:pPr marL="0" indent="0" algn="ctr">
              <a:buNone/>
            </a:pPr>
            <a:endParaRPr lang="en-US" sz="2800" dirty="0"/>
          </a:p>
          <a:p>
            <a:pPr marL="0" indent="0" algn="ctr">
              <a:buNone/>
            </a:pPr>
            <a:r>
              <a:rPr lang="en-US" sz="2800" dirty="0"/>
              <a:t>15 MINUTES!</a:t>
            </a:r>
          </a:p>
        </p:txBody>
      </p:sp>
      <p:pic>
        <p:nvPicPr>
          <p:cNvPr id="4" name="Picture 3"/>
          <p:cNvPicPr>
            <a:picLocks noChangeAspect="1"/>
          </p:cNvPicPr>
          <p:nvPr/>
        </p:nvPicPr>
        <p:blipFill>
          <a:blip r:embed="rId2"/>
          <a:stretch>
            <a:fillRect/>
          </a:stretch>
        </p:blipFill>
        <p:spPr>
          <a:xfrm>
            <a:off x="4043237" y="3265919"/>
            <a:ext cx="1485900" cy="1485900"/>
          </a:xfrm>
          <a:prstGeom prst="rect">
            <a:avLst/>
          </a:prstGeom>
        </p:spPr>
      </p:pic>
    </p:spTree>
    <p:extLst>
      <p:ext uri="{BB962C8B-B14F-4D97-AF65-F5344CB8AC3E}">
        <p14:creationId xmlns:p14="http://schemas.microsoft.com/office/powerpoint/2010/main" val="3486807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152" y="1205268"/>
            <a:ext cx="7840875" cy="1122948"/>
          </a:xfrm>
        </p:spPr>
        <p:txBody>
          <a:bodyPr/>
          <a:lstStyle/>
          <a:p>
            <a:r>
              <a:rPr lang="en-US" sz="3600" dirty="0"/>
              <a:t>Employee Communication</a:t>
            </a:r>
          </a:p>
        </p:txBody>
      </p:sp>
      <p:sp>
        <p:nvSpPr>
          <p:cNvPr id="3" name="Content Placeholder 2"/>
          <p:cNvSpPr>
            <a:spLocks noGrp="1"/>
          </p:cNvSpPr>
          <p:nvPr>
            <p:ph idx="1"/>
          </p:nvPr>
        </p:nvSpPr>
        <p:spPr>
          <a:xfrm>
            <a:off x="1098863" y="1944131"/>
            <a:ext cx="7625013" cy="3079912"/>
          </a:xfrm>
        </p:spPr>
        <p:txBody>
          <a:bodyPr/>
          <a:lstStyle/>
          <a:p>
            <a:pPr marL="457200" lvl="1" indent="0">
              <a:buNone/>
            </a:pPr>
            <a:r>
              <a:rPr lang="en-US" sz="2400" dirty="0"/>
              <a:t>Employee Communication about your Employee Benefits Programs is as important as ever!</a:t>
            </a:r>
          </a:p>
          <a:p>
            <a:pPr marL="457200" lvl="1" indent="0">
              <a:buNone/>
            </a:pPr>
            <a:endParaRPr lang="en-US" sz="2400" dirty="0"/>
          </a:p>
          <a:p>
            <a:pPr marL="457200" lvl="1" indent="0">
              <a:buNone/>
            </a:pPr>
            <a:r>
              <a:rPr lang="en-US" sz="2800" u="sng" dirty="0"/>
              <a:t>Three Important Reasons:</a:t>
            </a:r>
          </a:p>
          <a:p>
            <a:pPr marL="971550" lvl="1" indent="-514350">
              <a:buFont typeface="+mj-lt"/>
              <a:buAutoNum type="arabicPeriod"/>
            </a:pPr>
            <a:r>
              <a:rPr lang="en-US" sz="2400" b="1" dirty="0"/>
              <a:t>ACA is moving the marketplace to consumerism in benefits</a:t>
            </a:r>
          </a:p>
          <a:p>
            <a:pPr marL="971550" lvl="1" indent="-514350">
              <a:buFont typeface="+mj-lt"/>
              <a:buAutoNum type="arabicPeriod"/>
            </a:pPr>
            <a:r>
              <a:rPr lang="en-US" sz="2400" b="1" dirty="0"/>
              <a:t>The escalation of medical costs &amp; insurance premiums</a:t>
            </a:r>
          </a:p>
          <a:p>
            <a:pPr marL="971550" lvl="1" indent="-514350">
              <a:buFont typeface="+mj-lt"/>
              <a:buAutoNum type="arabicPeriod"/>
            </a:pPr>
            <a:r>
              <a:rPr lang="en-US" sz="2400" b="1" dirty="0"/>
              <a:t>Multigenerational Workforce </a:t>
            </a:r>
          </a:p>
          <a:p>
            <a:pPr marL="457200" lvl="1" indent="0">
              <a:buNone/>
            </a:pPr>
            <a:endParaRPr lang="en-US" dirty="0"/>
          </a:p>
        </p:txBody>
      </p:sp>
      <p:pic>
        <p:nvPicPr>
          <p:cNvPr id="4" name="Picture 3"/>
          <p:cNvPicPr>
            <a:picLocks noChangeAspect="1"/>
          </p:cNvPicPr>
          <p:nvPr/>
        </p:nvPicPr>
        <p:blipFill>
          <a:blip r:embed="rId2"/>
          <a:stretch>
            <a:fillRect/>
          </a:stretch>
        </p:blipFill>
        <p:spPr>
          <a:xfrm>
            <a:off x="98859" y="5281481"/>
            <a:ext cx="1831157" cy="1371600"/>
          </a:xfrm>
          <a:prstGeom prst="rect">
            <a:avLst/>
          </a:prstGeom>
        </p:spPr>
      </p:pic>
    </p:spTree>
    <p:extLst>
      <p:ext uri="{BB962C8B-B14F-4D97-AF65-F5344CB8AC3E}">
        <p14:creationId xmlns:p14="http://schemas.microsoft.com/office/powerpoint/2010/main" val="1325225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599" y="949442"/>
            <a:ext cx="7816162" cy="1122948"/>
          </a:xfrm>
        </p:spPr>
        <p:txBody>
          <a:bodyPr/>
          <a:lstStyle/>
          <a:p>
            <a:r>
              <a:rPr lang="en-US" sz="3600" dirty="0"/>
              <a:t>Employee Communication</a:t>
            </a:r>
          </a:p>
        </p:txBody>
      </p:sp>
      <p:sp>
        <p:nvSpPr>
          <p:cNvPr id="3" name="Content Placeholder 2"/>
          <p:cNvSpPr>
            <a:spLocks noGrp="1"/>
          </p:cNvSpPr>
          <p:nvPr>
            <p:ph idx="1"/>
          </p:nvPr>
        </p:nvSpPr>
        <p:spPr>
          <a:xfrm>
            <a:off x="1583284" y="1988431"/>
            <a:ext cx="7625013" cy="3257300"/>
          </a:xfrm>
        </p:spPr>
        <p:txBody>
          <a:bodyPr/>
          <a:lstStyle/>
          <a:p>
            <a:pPr marL="0" indent="0" algn="ctr">
              <a:buNone/>
            </a:pPr>
            <a:r>
              <a:rPr lang="en-US" sz="2800" dirty="0"/>
              <a:t>Culture Change – Engage Employees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108" y="3489840"/>
            <a:ext cx="1066800" cy="1902623"/>
          </a:xfrm>
          <a:prstGeom prst="rect">
            <a:avLst/>
          </a:prstGeom>
        </p:spPr>
      </p:pic>
      <p:sp>
        <p:nvSpPr>
          <p:cNvPr id="5" name="Oval Callout 4"/>
          <p:cNvSpPr/>
          <p:nvPr/>
        </p:nvSpPr>
        <p:spPr>
          <a:xfrm>
            <a:off x="1365381" y="2528027"/>
            <a:ext cx="1405128" cy="915741"/>
          </a:xfrm>
          <a:prstGeom prst="wedgeEllipseCallou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a:solidFill>
                  <a:prstClr val="white"/>
                </a:solidFill>
                <a:latin typeface="Calibri"/>
              </a:rPr>
              <a:t>Boomer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9494" y="3815422"/>
            <a:ext cx="1405128" cy="2039702"/>
          </a:xfrm>
          <a:prstGeom prst="rect">
            <a:avLst/>
          </a:prstGeom>
        </p:spPr>
      </p:pic>
      <p:pic>
        <p:nvPicPr>
          <p:cNvPr id="7" name="Picture 6"/>
          <p:cNvPicPr>
            <a:picLocks noChangeAspect="1"/>
          </p:cNvPicPr>
          <p:nvPr/>
        </p:nvPicPr>
        <p:blipFill>
          <a:blip r:embed="rId4"/>
          <a:stretch>
            <a:fillRect/>
          </a:stretch>
        </p:blipFill>
        <p:spPr>
          <a:xfrm>
            <a:off x="3896038" y="2925905"/>
            <a:ext cx="1499746" cy="1127858"/>
          </a:xfrm>
          <a:prstGeom prst="rect">
            <a:avLst/>
          </a:prstGeom>
        </p:spPr>
      </p:pic>
      <p:pic>
        <p:nvPicPr>
          <p:cNvPr id="8" name="Picture 7"/>
          <p:cNvPicPr>
            <a:picLocks noChangeAspect="1"/>
          </p:cNvPicPr>
          <p:nvPr/>
        </p:nvPicPr>
        <p:blipFill>
          <a:blip r:embed="rId5"/>
          <a:stretch>
            <a:fillRect/>
          </a:stretch>
        </p:blipFill>
        <p:spPr>
          <a:xfrm>
            <a:off x="5425518" y="3872566"/>
            <a:ext cx="2911876" cy="1828800"/>
          </a:xfrm>
          <a:prstGeom prst="rect">
            <a:avLst/>
          </a:prstGeom>
        </p:spPr>
      </p:pic>
      <p:pic>
        <p:nvPicPr>
          <p:cNvPr id="9" name="Picture 8"/>
          <p:cNvPicPr>
            <a:picLocks noChangeAspect="1"/>
          </p:cNvPicPr>
          <p:nvPr/>
        </p:nvPicPr>
        <p:blipFill>
          <a:blip r:embed="rId6"/>
          <a:stretch>
            <a:fillRect/>
          </a:stretch>
        </p:blipFill>
        <p:spPr>
          <a:xfrm>
            <a:off x="7151788" y="2859460"/>
            <a:ext cx="1499746" cy="1127858"/>
          </a:xfrm>
          <a:prstGeom prst="rect">
            <a:avLst/>
          </a:prstGeom>
        </p:spPr>
      </p:pic>
    </p:spTree>
    <p:extLst>
      <p:ext uri="{BB962C8B-B14F-4D97-AF65-F5344CB8AC3E}">
        <p14:creationId xmlns:p14="http://schemas.microsoft.com/office/powerpoint/2010/main" val="1206699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574" y="965340"/>
            <a:ext cx="7282113" cy="1122948"/>
          </a:xfrm>
        </p:spPr>
        <p:txBody>
          <a:bodyPr>
            <a:normAutofit/>
          </a:bodyPr>
          <a:lstStyle/>
          <a:p>
            <a:r>
              <a:rPr lang="en-US" sz="3600" dirty="0"/>
              <a:t>Employee Communication</a:t>
            </a:r>
          </a:p>
        </p:txBody>
      </p:sp>
      <p:pic>
        <p:nvPicPr>
          <p:cNvPr id="4" name="Content Placeholder 3"/>
          <p:cNvPicPr>
            <a:picLocks noGrp="1" noChangeAspect="1"/>
          </p:cNvPicPr>
          <p:nvPr>
            <p:ph idx="1"/>
          </p:nvPr>
        </p:nvPicPr>
        <p:blipFill>
          <a:blip r:embed="rId2"/>
          <a:stretch>
            <a:fillRect/>
          </a:stretch>
        </p:blipFill>
        <p:spPr>
          <a:xfrm>
            <a:off x="4782072" y="2068583"/>
            <a:ext cx="4184803" cy="3805367"/>
          </a:xfrm>
          <a:prstGeom prst="rect">
            <a:avLst/>
          </a:prstGeom>
        </p:spPr>
      </p:pic>
      <p:sp>
        <p:nvSpPr>
          <p:cNvPr id="5" name="TextBox 4"/>
          <p:cNvSpPr txBox="1"/>
          <p:nvPr/>
        </p:nvSpPr>
        <p:spPr>
          <a:xfrm>
            <a:off x="1503406" y="2088292"/>
            <a:ext cx="3429000" cy="3785652"/>
          </a:xfrm>
          <a:prstGeom prst="rect">
            <a:avLst/>
          </a:prstGeom>
          <a:noFill/>
        </p:spPr>
        <p:txBody>
          <a:bodyPr wrap="square" rtlCol="0">
            <a:spAutoFit/>
          </a:bodyPr>
          <a:lstStyle/>
          <a:p>
            <a:r>
              <a:rPr lang="en-US" sz="2400" dirty="0"/>
              <a:t>Today’s workforce is largely comprised of young millennials, MetLife’s EB Trend Study shows the group isn’t as self-reliant as they may seem……</a:t>
            </a:r>
          </a:p>
          <a:p>
            <a:endParaRPr lang="en-US" sz="2400" dirty="0"/>
          </a:p>
          <a:p>
            <a:r>
              <a:rPr lang="en-US" sz="2400" dirty="0"/>
              <a:t>They are looking to their employer for guidance.</a:t>
            </a:r>
          </a:p>
        </p:txBody>
      </p:sp>
    </p:spTree>
    <p:extLst>
      <p:ext uri="{BB962C8B-B14F-4D97-AF65-F5344CB8AC3E}">
        <p14:creationId xmlns:p14="http://schemas.microsoft.com/office/powerpoint/2010/main" val="1738168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1185" y="970527"/>
            <a:ext cx="7282113" cy="1122948"/>
          </a:xfrm>
        </p:spPr>
        <p:txBody>
          <a:bodyPr/>
          <a:lstStyle/>
          <a:p>
            <a:r>
              <a:rPr lang="en-US" sz="3600" dirty="0"/>
              <a:t>Methods &amp; Strategies</a:t>
            </a:r>
          </a:p>
        </p:txBody>
      </p:sp>
      <p:sp>
        <p:nvSpPr>
          <p:cNvPr id="3" name="Content Placeholder 2"/>
          <p:cNvSpPr>
            <a:spLocks noGrp="1"/>
          </p:cNvSpPr>
          <p:nvPr>
            <p:ph idx="1"/>
          </p:nvPr>
        </p:nvSpPr>
        <p:spPr>
          <a:xfrm>
            <a:off x="1355827" y="2093477"/>
            <a:ext cx="7625013" cy="4608005"/>
          </a:xfrm>
        </p:spPr>
        <p:txBody>
          <a:bodyPr/>
          <a:lstStyle/>
          <a:p>
            <a:pPr marL="0" indent="0">
              <a:buNone/>
            </a:pPr>
            <a:r>
              <a:rPr lang="en-US" sz="2800" b="1" dirty="0"/>
              <a:t>Employee Surveys</a:t>
            </a:r>
          </a:p>
          <a:p>
            <a:pPr lvl="1"/>
            <a:r>
              <a:rPr lang="en-US" sz="2400" dirty="0"/>
              <a:t>The Good, The Bad, &amp; The Ugly</a:t>
            </a:r>
          </a:p>
          <a:p>
            <a:pPr lvl="1"/>
            <a:r>
              <a:rPr lang="en-US" sz="2400" dirty="0"/>
              <a:t>“Watercooler Talk” </a:t>
            </a:r>
          </a:p>
          <a:p>
            <a:pPr lvl="1"/>
            <a:r>
              <a:rPr lang="en-US" sz="2400" dirty="0"/>
              <a:t>Future Surveys: Culture + Wellness</a:t>
            </a:r>
          </a:p>
          <a:p>
            <a:pPr lvl="1"/>
            <a:endParaRPr lang="en-US" sz="2400" dirty="0"/>
          </a:p>
          <a:p>
            <a:pPr marL="0" indent="0">
              <a:buNone/>
            </a:pPr>
            <a:r>
              <a:rPr lang="en-US" sz="2800" b="1" dirty="0"/>
              <a:t>Employee Benefits Committee</a:t>
            </a:r>
          </a:p>
          <a:p>
            <a:pPr lvl="1"/>
            <a:r>
              <a:rPr lang="en-US" sz="2400" dirty="0"/>
              <a:t>Engage employees from each department</a:t>
            </a:r>
          </a:p>
          <a:p>
            <a:pPr lvl="1"/>
            <a:r>
              <a:rPr lang="en-US" sz="2400" dirty="0"/>
              <a:t>Monthly, Quarterly, Semi-Annually </a:t>
            </a:r>
          </a:p>
          <a:p>
            <a:pPr lvl="1"/>
            <a:endParaRPr lang="en-US" b="1" dirty="0" smtClean="0"/>
          </a:p>
        </p:txBody>
      </p:sp>
      <p:pic>
        <p:nvPicPr>
          <p:cNvPr id="4" name="Picture 3"/>
          <p:cNvPicPr>
            <a:picLocks noChangeAspect="1"/>
          </p:cNvPicPr>
          <p:nvPr/>
        </p:nvPicPr>
        <p:blipFill>
          <a:blip r:embed="rId2"/>
          <a:stretch>
            <a:fillRect/>
          </a:stretch>
        </p:blipFill>
        <p:spPr>
          <a:xfrm>
            <a:off x="7391400" y="1805824"/>
            <a:ext cx="1461270" cy="2072827"/>
          </a:xfrm>
          <a:prstGeom prst="rect">
            <a:avLst/>
          </a:prstGeom>
        </p:spPr>
      </p:pic>
      <p:pic>
        <p:nvPicPr>
          <p:cNvPr id="5" name="Picture 4"/>
          <p:cNvPicPr>
            <a:picLocks noChangeAspect="1"/>
          </p:cNvPicPr>
          <p:nvPr/>
        </p:nvPicPr>
        <p:blipFill>
          <a:blip r:embed="rId3"/>
          <a:stretch>
            <a:fillRect/>
          </a:stretch>
        </p:blipFill>
        <p:spPr>
          <a:xfrm>
            <a:off x="7391400" y="5135563"/>
            <a:ext cx="1589438" cy="990600"/>
          </a:xfrm>
          <a:prstGeom prst="rect">
            <a:avLst/>
          </a:prstGeom>
        </p:spPr>
      </p:pic>
    </p:spTree>
    <p:extLst>
      <p:ext uri="{BB962C8B-B14F-4D97-AF65-F5344CB8AC3E}">
        <p14:creationId xmlns:p14="http://schemas.microsoft.com/office/powerpoint/2010/main" val="1812987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866" y="1008647"/>
            <a:ext cx="7282113" cy="1122948"/>
          </a:xfrm>
        </p:spPr>
        <p:txBody>
          <a:bodyPr/>
          <a:lstStyle/>
          <a:p>
            <a:r>
              <a:rPr lang="en-US" sz="3600" dirty="0"/>
              <a:t>Methods &amp; Strategies</a:t>
            </a:r>
          </a:p>
        </p:txBody>
      </p:sp>
      <p:sp>
        <p:nvSpPr>
          <p:cNvPr id="3" name="Content Placeholder 2"/>
          <p:cNvSpPr>
            <a:spLocks noGrp="1"/>
          </p:cNvSpPr>
          <p:nvPr>
            <p:ph idx="1"/>
          </p:nvPr>
        </p:nvSpPr>
        <p:spPr>
          <a:xfrm>
            <a:off x="1518987" y="1570121"/>
            <a:ext cx="7625013" cy="4082500"/>
          </a:xfrm>
        </p:spPr>
        <p:txBody>
          <a:bodyPr/>
          <a:lstStyle/>
          <a:p>
            <a:pPr marL="0" indent="0">
              <a:buNone/>
            </a:pPr>
            <a:r>
              <a:rPr lang="en-US" sz="2800" b="1" dirty="0"/>
              <a:t>Delivery of Benefits Communication</a:t>
            </a:r>
          </a:p>
          <a:p>
            <a:pPr marL="0" indent="0">
              <a:buNone/>
            </a:pPr>
            <a:endParaRPr lang="en-US" sz="1200" dirty="0"/>
          </a:p>
          <a:p>
            <a:pPr lvl="1"/>
            <a:r>
              <a:rPr lang="en-US" sz="2400" b="1" dirty="0"/>
              <a:t>Enrollment Systems: </a:t>
            </a:r>
            <a:r>
              <a:rPr lang="en-US" sz="2400" dirty="0"/>
              <a:t>Online Technology, Mobile App Friendly </a:t>
            </a:r>
          </a:p>
          <a:p>
            <a:pPr lvl="1"/>
            <a:r>
              <a:rPr lang="en-US" sz="2400" b="1" dirty="0"/>
              <a:t>HRIS/Payroll/Benefits Administration Systems</a:t>
            </a:r>
          </a:p>
          <a:p>
            <a:pPr lvl="1"/>
            <a:r>
              <a:rPr lang="en-US" sz="2400" b="1" dirty="0"/>
              <a:t>Decision-Advice-Guidance Platforms </a:t>
            </a:r>
            <a:r>
              <a:rPr lang="en-US" sz="2400" dirty="0"/>
              <a:t>(i.e. </a:t>
            </a:r>
            <a:r>
              <a:rPr lang="en-US" sz="2400" dirty="0" err="1"/>
              <a:t>Jellyvision</a:t>
            </a:r>
            <a:r>
              <a:rPr lang="en-US" sz="2400" dirty="0"/>
              <a:t>)</a:t>
            </a:r>
          </a:p>
          <a:p>
            <a:pPr lvl="1"/>
            <a:r>
              <a:rPr lang="en-US" sz="2400" b="1" dirty="0"/>
              <a:t>Paper</a:t>
            </a:r>
            <a:r>
              <a:rPr lang="en-US" sz="2400" dirty="0"/>
              <a:t>: Posters, Mailings, Flyers, Pre-Populated Enrollment Forms </a:t>
            </a:r>
          </a:p>
          <a:p>
            <a:pPr lvl="1"/>
            <a:r>
              <a:rPr lang="en-US" sz="2400" b="1" dirty="0"/>
              <a:t>In-Person: </a:t>
            </a:r>
            <a:r>
              <a:rPr lang="en-US" sz="2400" dirty="0"/>
              <a:t>One-on-One Meetings, Small Group Meetings</a:t>
            </a:r>
          </a:p>
          <a:p>
            <a:pPr lvl="1"/>
            <a:r>
              <a:rPr lang="en-US" sz="2400" b="1" dirty="0"/>
              <a:t>Telephonic: </a:t>
            </a:r>
            <a:r>
              <a:rPr lang="en-US" sz="2400" dirty="0"/>
              <a:t>Dedicated Call Center for Enrollment, Claims, Employee Issues, Questions, etc…</a:t>
            </a:r>
          </a:p>
          <a:p>
            <a:pPr lvl="1"/>
            <a:r>
              <a:rPr lang="en-US" sz="2400" b="1" dirty="0"/>
              <a:t>Lunch ‘N Learns</a:t>
            </a:r>
          </a:p>
          <a:p>
            <a:pPr lvl="1"/>
            <a:r>
              <a:rPr lang="en-US" sz="2400" b="1" dirty="0"/>
              <a:t>Training Videos/Recorded Webinars </a:t>
            </a:r>
          </a:p>
          <a:p>
            <a:pPr lvl="1"/>
            <a:endParaRPr lang="en-US" sz="2000" dirty="0"/>
          </a:p>
          <a:p>
            <a:pPr lvl="1"/>
            <a:endParaRPr lang="en-US" sz="2000" dirty="0"/>
          </a:p>
          <a:p>
            <a:pPr lvl="1"/>
            <a:endParaRPr lang="en-US" sz="2000" b="1" dirty="0"/>
          </a:p>
          <a:p>
            <a:pPr lvl="1"/>
            <a:endParaRPr lang="en-US" sz="2000" dirty="0"/>
          </a:p>
          <a:p>
            <a:pPr lvl="1"/>
            <a:endParaRPr lang="en-US" dirty="0"/>
          </a:p>
        </p:txBody>
      </p:sp>
      <p:pic>
        <p:nvPicPr>
          <p:cNvPr id="4" name="Picture 3"/>
          <p:cNvPicPr>
            <a:picLocks noChangeAspect="1"/>
          </p:cNvPicPr>
          <p:nvPr/>
        </p:nvPicPr>
        <p:blipFill>
          <a:blip r:embed="rId2"/>
          <a:stretch>
            <a:fillRect/>
          </a:stretch>
        </p:blipFill>
        <p:spPr>
          <a:xfrm>
            <a:off x="7034987" y="739113"/>
            <a:ext cx="1959127" cy="1030122"/>
          </a:xfrm>
          <a:prstGeom prst="rect">
            <a:avLst/>
          </a:prstGeom>
        </p:spPr>
      </p:pic>
    </p:spTree>
    <p:extLst>
      <p:ext uri="{BB962C8B-B14F-4D97-AF65-F5344CB8AC3E}">
        <p14:creationId xmlns:p14="http://schemas.microsoft.com/office/powerpoint/2010/main" val="2256432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488" y="1460809"/>
            <a:ext cx="7585502" cy="1122948"/>
          </a:xfrm>
        </p:spPr>
        <p:txBody>
          <a:bodyPr/>
          <a:lstStyle/>
          <a:p>
            <a:r>
              <a:rPr lang="en-US" sz="3600" dirty="0"/>
              <a:t>Employee Communication </a:t>
            </a:r>
          </a:p>
        </p:txBody>
      </p:sp>
      <p:sp>
        <p:nvSpPr>
          <p:cNvPr id="3" name="Content Placeholder 2"/>
          <p:cNvSpPr>
            <a:spLocks noGrp="1"/>
          </p:cNvSpPr>
          <p:nvPr>
            <p:ph idx="1"/>
          </p:nvPr>
        </p:nvSpPr>
        <p:spPr>
          <a:xfrm>
            <a:off x="940728" y="3133847"/>
            <a:ext cx="7625013" cy="3257300"/>
          </a:xfrm>
        </p:spPr>
        <p:txBody>
          <a:bodyPr/>
          <a:lstStyle/>
          <a:p>
            <a:pPr marL="0" indent="0" algn="ctr">
              <a:buNone/>
            </a:pPr>
            <a:r>
              <a:rPr lang="en-US" sz="2800" dirty="0"/>
              <a:t>“Employees who are satisfied with the benefits offered by their employer are </a:t>
            </a:r>
            <a:r>
              <a:rPr lang="en-US" sz="2800" b="1" u="sng" dirty="0"/>
              <a:t>three times </a:t>
            </a:r>
            <a:r>
              <a:rPr lang="en-US" sz="2800" dirty="0"/>
              <a:t>more likely to be satisfied with their jobs and feel more loyal to their employer”</a:t>
            </a:r>
          </a:p>
          <a:p>
            <a:pPr marL="0" indent="0" algn="ctr">
              <a:buNone/>
            </a:pPr>
            <a:r>
              <a:rPr lang="en-US" dirty="0" smtClean="0"/>
              <a:t>- </a:t>
            </a:r>
            <a:r>
              <a:rPr lang="en-US" sz="2000" dirty="0"/>
              <a:t>MetLife Employee Benefits Trend Study </a:t>
            </a:r>
          </a:p>
        </p:txBody>
      </p:sp>
    </p:spTree>
    <p:extLst>
      <p:ext uri="{BB962C8B-B14F-4D97-AF65-F5344CB8AC3E}">
        <p14:creationId xmlns:p14="http://schemas.microsoft.com/office/powerpoint/2010/main" val="2110949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Speakers</a:t>
            </a:r>
            <a:endParaRPr lang="en-US" sz="6600" dirty="0"/>
          </a:p>
        </p:txBody>
      </p:sp>
      <p:sp>
        <p:nvSpPr>
          <p:cNvPr id="3" name="Subtitle 2"/>
          <p:cNvSpPr>
            <a:spLocks noGrp="1"/>
          </p:cNvSpPr>
          <p:nvPr>
            <p:ph type="subTitle" idx="1"/>
          </p:nvPr>
        </p:nvSpPr>
        <p:spPr/>
        <p:txBody>
          <a:bodyPr/>
          <a:lstStyle/>
          <a:p>
            <a:pPr algn="l"/>
            <a:r>
              <a:rPr lang="en-US" sz="2800" dirty="0" smtClean="0"/>
              <a:t>Charley Schlosser – BHS Insurance</a:t>
            </a:r>
          </a:p>
          <a:p>
            <a:pPr algn="l"/>
            <a:r>
              <a:rPr lang="en-US" sz="2800" dirty="0" smtClean="0"/>
              <a:t>Spencer Olson – BHS Insurance</a:t>
            </a:r>
          </a:p>
          <a:p>
            <a:pPr algn="l"/>
            <a:r>
              <a:rPr lang="en-US" sz="2800" dirty="0" smtClean="0"/>
              <a:t>Amy McCulloch – Lighthouse Insurance</a:t>
            </a:r>
            <a:endParaRPr lang="en-US" sz="2800" dirty="0"/>
          </a:p>
        </p:txBody>
      </p:sp>
    </p:spTree>
    <p:extLst>
      <p:ext uri="{BB962C8B-B14F-4D97-AF65-F5344CB8AC3E}">
        <p14:creationId xmlns:p14="http://schemas.microsoft.com/office/powerpoint/2010/main" val="3859179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6030" y="1353717"/>
            <a:ext cx="7282113" cy="1122948"/>
          </a:xfrm>
        </p:spPr>
        <p:txBody>
          <a:bodyPr/>
          <a:lstStyle/>
          <a:p>
            <a:r>
              <a:rPr lang="en-US" sz="3600" dirty="0"/>
              <a:t>Alternative Funding Methods</a:t>
            </a:r>
          </a:p>
        </p:txBody>
      </p:sp>
      <p:sp>
        <p:nvSpPr>
          <p:cNvPr id="5" name="Content Placeholder 4"/>
          <p:cNvSpPr>
            <a:spLocks noGrp="1"/>
          </p:cNvSpPr>
          <p:nvPr>
            <p:ph idx="1"/>
          </p:nvPr>
        </p:nvSpPr>
        <p:spPr>
          <a:xfrm>
            <a:off x="1179626" y="2351253"/>
            <a:ext cx="7625013" cy="4675623"/>
          </a:xfrm>
        </p:spPr>
        <p:txBody>
          <a:bodyPr/>
          <a:lstStyle/>
          <a:p>
            <a:pPr>
              <a:lnSpc>
                <a:spcPct val="100000"/>
              </a:lnSpc>
              <a:spcBef>
                <a:spcPts val="0"/>
              </a:spcBef>
            </a:pPr>
            <a:r>
              <a:rPr lang="en-US" sz="2400" dirty="0"/>
              <a:t>Fully insured plan</a:t>
            </a:r>
          </a:p>
          <a:p>
            <a:pPr lvl="1">
              <a:lnSpc>
                <a:spcPct val="100000"/>
              </a:lnSpc>
              <a:spcBef>
                <a:spcPts val="0"/>
              </a:spcBef>
            </a:pPr>
            <a:r>
              <a:rPr lang="en-US" sz="2400" dirty="0"/>
              <a:t>Employer pays fixed monthly premium to insurance company</a:t>
            </a:r>
          </a:p>
          <a:p>
            <a:pPr lvl="1">
              <a:lnSpc>
                <a:spcPct val="100000"/>
              </a:lnSpc>
              <a:spcBef>
                <a:spcPts val="0"/>
              </a:spcBef>
            </a:pPr>
            <a:r>
              <a:rPr lang="en-US" sz="2400" dirty="0"/>
              <a:t>Pros</a:t>
            </a:r>
          </a:p>
          <a:p>
            <a:pPr lvl="2">
              <a:lnSpc>
                <a:spcPct val="100000"/>
              </a:lnSpc>
              <a:spcBef>
                <a:spcPts val="0"/>
              </a:spcBef>
            </a:pPr>
            <a:r>
              <a:rPr lang="en-US" sz="2400" dirty="0"/>
              <a:t>Monthly costs do not fluctuate/no to low risk</a:t>
            </a:r>
          </a:p>
          <a:p>
            <a:pPr lvl="2">
              <a:lnSpc>
                <a:spcPct val="100000"/>
              </a:lnSpc>
              <a:spcBef>
                <a:spcPts val="0"/>
              </a:spcBef>
            </a:pPr>
            <a:r>
              <a:rPr lang="en-US" sz="2400" dirty="0"/>
              <a:t>Easy to budget</a:t>
            </a:r>
          </a:p>
          <a:p>
            <a:pPr lvl="2">
              <a:lnSpc>
                <a:spcPct val="100000"/>
              </a:lnSpc>
              <a:spcBef>
                <a:spcPts val="0"/>
              </a:spcBef>
            </a:pPr>
            <a:r>
              <a:rPr lang="en-US" sz="2400" dirty="0"/>
              <a:t>Minimal administrative &amp; accounting work</a:t>
            </a:r>
          </a:p>
          <a:p>
            <a:pPr lvl="2">
              <a:lnSpc>
                <a:spcPct val="100000"/>
              </a:lnSpc>
              <a:spcBef>
                <a:spcPts val="0"/>
              </a:spcBef>
            </a:pPr>
            <a:r>
              <a:rPr lang="en-US" sz="2400" dirty="0"/>
              <a:t>Depending on size, employer can be somewhat shielded from own experience (community rating)</a:t>
            </a:r>
          </a:p>
          <a:p>
            <a:pPr marL="914400" lvl="2" indent="0">
              <a:buNone/>
            </a:pPr>
            <a:endParaRPr lang="en-US" dirty="0" smtClean="0"/>
          </a:p>
          <a:p>
            <a:pPr lvl="2"/>
            <a:endParaRPr lang="en-US" dirty="0" smtClean="0"/>
          </a:p>
          <a:p>
            <a:pPr marL="342900" lvl="1" indent="0">
              <a:buNone/>
            </a:pPr>
            <a:endParaRPr lang="en-US" dirty="0"/>
          </a:p>
        </p:txBody>
      </p:sp>
    </p:spTree>
    <p:extLst>
      <p:ext uri="{BB962C8B-B14F-4D97-AF65-F5344CB8AC3E}">
        <p14:creationId xmlns:p14="http://schemas.microsoft.com/office/powerpoint/2010/main" val="1841688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rPr>
              <a:t>Alternative Funding Methods</a:t>
            </a:r>
            <a:endParaRPr lang="en-US" dirty="0"/>
          </a:p>
        </p:txBody>
      </p:sp>
      <p:sp>
        <p:nvSpPr>
          <p:cNvPr id="3" name="Content Placeholder 2"/>
          <p:cNvSpPr>
            <a:spLocks noGrp="1"/>
          </p:cNvSpPr>
          <p:nvPr>
            <p:ph idx="1"/>
          </p:nvPr>
        </p:nvSpPr>
        <p:spPr>
          <a:xfrm>
            <a:off x="883064" y="2499533"/>
            <a:ext cx="7625013" cy="3257300"/>
          </a:xfrm>
        </p:spPr>
        <p:txBody>
          <a:bodyPr/>
          <a:lstStyle/>
          <a:p>
            <a:pPr lvl="1">
              <a:lnSpc>
                <a:spcPct val="100000"/>
              </a:lnSpc>
              <a:spcBef>
                <a:spcPts val="0"/>
              </a:spcBef>
            </a:pPr>
            <a:r>
              <a:rPr lang="en-US" sz="2400" dirty="0"/>
              <a:t>Cons</a:t>
            </a:r>
          </a:p>
          <a:p>
            <a:pPr lvl="2">
              <a:lnSpc>
                <a:spcPct val="100000"/>
              </a:lnSpc>
              <a:spcBef>
                <a:spcPts val="0"/>
              </a:spcBef>
            </a:pPr>
            <a:r>
              <a:rPr lang="en-US" sz="2400" dirty="0"/>
              <a:t>“unused” premiums = insurance carrier profit</a:t>
            </a:r>
          </a:p>
          <a:p>
            <a:pPr lvl="2">
              <a:lnSpc>
                <a:spcPct val="100000"/>
              </a:lnSpc>
              <a:spcBef>
                <a:spcPts val="0"/>
              </a:spcBef>
            </a:pPr>
            <a:r>
              <a:rPr lang="en-US" sz="2400" dirty="0"/>
              <a:t>Negative loss ratio can result in large renewal increase</a:t>
            </a:r>
          </a:p>
          <a:p>
            <a:pPr lvl="2">
              <a:lnSpc>
                <a:spcPct val="100000"/>
              </a:lnSpc>
              <a:spcBef>
                <a:spcPts val="0"/>
              </a:spcBef>
            </a:pPr>
            <a:r>
              <a:rPr lang="en-US" sz="2400" dirty="0"/>
              <a:t>Limited flexibility with plan design</a:t>
            </a:r>
          </a:p>
          <a:p>
            <a:pPr lvl="2">
              <a:lnSpc>
                <a:spcPct val="100000"/>
              </a:lnSpc>
              <a:spcBef>
                <a:spcPts val="0"/>
              </a:spcBef>
            </a:pPr>
            <a:r>
              <a:rPr lang="en-US" sz="2400" dirty="0"/>
              <a:t>High administrative expenses/overhead including taxes &amp; fees</a:t>
            </a:r>
          </a:p>
          <a:p>
            <a:pPr lvl="2"/>
            <a:endParaRPr lang="en-US" dirty="0"/>
          </a:p>
          <a:p>
            <a:pPr lvl="2"/>
            <a:endParaRPr lang="en-US" dirty="0"/>
          </a:p>
          <a:p>
            <a:endParaRPr lang="en-US" dirty="0"/>
          </a:p>
        </p:txBody>
      </p:sp>
    </p:spTree>
    <p:extLst>
      <p:ext uri="{BB962C8B-B14F-4D97-AF65-F5344CB8AC3E}">
        <p14:creationId xmlns:p14="http://schemas.microsoft.com/office/powerpoint/2010/main" val="922879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76338" y="1598141"/>
            <a:ext cx="7282113" cy="708454"/>
          </a:xfrm>
        </p:spPr>
        <p:txBody>
          <a:bodyPr/>
          <a:lstStyle/>
          <a:p>
            <a:r>
              <a:rPr lang="en-US" sz="3600" dirty="0">
                <a:solidFill>
                  <a:prstClr val="black"/>
                </a:solidFill>
              </a:rPr>
              <a:t>Alternative Funding Methods</a:t>
            </a:r>
            <a:endParaRPr lang="en-US" dirty="0"/>
          </a:p>
        </p:txBody>
      </p:sp>
      <p:sp>
        <p:nvSpPr>
          <p:cNvPr id="5" name="Content Placeholder 4"/>
          <p:cNvSpPr>
            <a:spLocks noGrp="1"/>
          </p:cNvSpPr>
          <p:nvPr>
            <p:ph idx="1"/>
          </p:nvPr>
        </p:nvSpPr>
        <p:spPr>
          <a:xfrm>
            <a:off x="1385571" y="2594918"/>
            <a:ext cx="7625013" cy="2782973"/>
          </a:xfrm>
        </p:spPr>
        <p:txBody>
          <a:bodyPr>
            <a:normAutofit fontScale="40000" lnSpcReduction="20000"/>
          </a:bodyPr>
          <a:lstStyle/>
          <a:p>
            <a:pPr marL="0" indent="0">
              <a:buNone/>
            </a:pPr>
            <a:r>
              <a:rPr lang="en-US" sz="5100" dirty="0"/>
              <a:t>Health Reimbursement Arrangement (HRA)</a:t>
            </a:r>
          </a:p>
          <a:p>
            <a:pPr lvl="1"/>
            <a:r>
              <a:rPr lang="en-US" sz="3800" dirty="0"/>
              <a:t>Typically partnered with a fully insured plan</a:t>
            </a:r>
          </a:p>
          <a:p>
            <a:pPr lvl="1"/>
            <a:r>
              <a:rPr lang="en-US" sz="3800" dirty="0"/>
              <a:t>Employer purchases “high deductible” and self-funds the difference between employee deductible and plan deductible</a:t>
            </a:r>
          </a:p>
          <a:p>
            <a:pPr lvl="1"/>
            <a:r>
              <a:rPr lang="en-US" sz="3800" dirty="0"/>
              <a:t>Premium savings is used to fund HRA claims</a:t>
            </a:r>
          </a:p>
          <a:p>
            <a:pPr lvl="1"/>
            <a:r>
              <a:rPr lang="en-US" sz="3800" dirty="0"/>
              <a:t>Pros</a:t>
            </a:r>
          </a:p>
          <a:p>
            <a:pPr lvl="2"/>
            <a:r>
              <a:rPr lang="en-US" sz="3800" dirty="0"/>
              <a:t>Reduced plan costs with limited risk</a:t>
            </a:r>
          </a:p>
          <a:p>
            <a:pPr lvl="2"/>
            <a:r>
              <a:rPr lang="en-US" sz="3800" dirty="0"/>
              <a:t>Minimal disruption to level of benefits</a:t>
            </a:r>
          </a:p>
          <a:p>
            <a:pPr lvl="2"/>
            <a:r>
              <a:rPr lang="en-US" sz="3800" dirty="0"/>
              <a:t>Easy to administer (usually seamless with carrier)</a:t>
            </a:r>
          </a:p>
          <a:p>
            <a:pPr lvl="1"/>
            <a:r>
              <a:rPr lang="en-US" sz="3800" dirty="0"/>
              <a:t>Cons</a:t>
            </a:r>
          </a:p>
          <a:p>
            <a:pPr lvl="2"/>
            <a:r>
              <a:rPr lang="en-US" sz="3800" dirty="0"/>
              <a:t>Risk of claims exceeding premium savings</a:t>
            </a:r>
          </a:p>
          <a:p>
            <a:pPr lvl="2"/>
            <a:endParaRPr lang="en-US" dirty="0" smtClean="0"/>
          </a:p>
          <a:p>
            <a:pPr marL="342900" lvl="1" indent="0">
              <a:buNone/>
            </a:pPr>
            <a:endParaRPr lang="en-US" dirty="0"/>
          </a:p>
        </p:txBody>
      </p:sp>
    </p:spTree>
    <p:extLst>
      <p:ext uri="{BB962C8B-B14F-4D97-AF65-F5344CB8AC3E}">
        <p14:creationId xmlns:p14="http://schemas.microsoft.com/office/powerpoint/2010/main" val="3634793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53084" y="2295541"/>
            <a:ext cx="7625013" cy="3161157"/>
          </a:xfrm>
        </p:spPr>
        <p:txBody>
          <a:bodyPr>
            <a:noAutofit/>
          </a:bodyPr>
          <a:lstStyle/>
          <a:p>
            <a:pPr marL="0" indent="0">
              <a:buNone/>
            </a:pPr>
            <a:r>
              <a:rPr lang="en-US" sz="2000" dirty="0"/>
              <a:t>Shared funded or level funded plan</a:t>
            </a:r>
          </a:p>
          <a:p>
            <a:pPr lvl="1"/>
            <a:r>
              <a:rPr lang="en-US" sz="1800" dirty="0"/>
              <a:t>Employer pays a fixed monthly expense for</a:t>
            </a:r>
          </a:p>
          <a:p>
            <a:pPr lvl="2"/>
            <a:r>
              <a:rPr lang="en-US" sz="1800" dirty="0"/>
              <a:t>Administration</a:t>
            </a:r>
          </a:p>
          <a:p>
            <a:pPr lvl="2"/>
            <a:r>
              <a:rPr lang="en-US" sz="1800" dirty="0"/>
              <a:t>Insurance premium</a:t>
            </a:r>
          </a:p>
          <a:p>
            <a:pPr lvl="2"/>
            <a:r>
              <a:rPr lang="en-US" sz="1800" dirty="0"/>
              <a:t>Claims spend</a:t>
            </a:r>
          </a:p>
          <a:p>
            <a:pPr lvl="1"/>
            <a:r>
              <a:rPr lang="en-US" sz="1800" dirty="0"/>
              <a:t>If claims exceed projections the carrier is on the risk, if claims are lower than projected, employer receives a refund</a:t>
            </a:r>
          </a:p>
          <a:p>
            <a:pPr lvl="1"/>
            <a:r>
              <a:rPr lang="en-US" sz="1800" dirty="0"/>
              <a:t>Pros</a:t>
            </a:r>
          </a:p>
          <a:p>
            <a:pPr lvl="2"/>
            <a:r>
              <a:rPr lang="en-US" sz="1800" dirty="0"/>
              <a:t>Reduced plan costs with limited/no risk</a:t>
            </a:r>
          </a:p>
          <a:p>
            <a:pPr lvl="2"/>
            <a:r>
              <a:rPr lang="en-US" sz="1800" dirty="0"/>
              <a:t>Minimal disruption to level of benefits</a:t>
            </a:r>
          </a:p>
          <a:p>
            <a:pPr lvl="1"/>
            <a:r>
              <a:rPr lang="en-US" sz="1800" dirty="0"/>
              <a:t>Cons</a:t>
            </a:r>
          </a:p>
          <a:p>
            <a:pPr lvl="2"/>
            <a:r>
              <a:rPr lang="en-US" sz="1800" dirty="0"/>
              <a:t>Limited carrier market</a:t>
            </a:r>
          </a:p>
          <a:p>
            <a:pPr lvl="2"/>
            <a:r>
              <a:rPr lang="en-US" sz="1800" dirty="0"/>
              <a:t>Difficult to obtain competitive quote (carriers are picky on risk)</a:t>
            </a:r>
          </a:p>
          <a:p>
            <a:pPr lvl="2"/>
            <a:r>
              <a:rPr lang="en-US" sz="1800" dirty="0"/>
              <a:t>Terminating can be costly</a:t>
            </a:r>
          </a:p>
          <a:p>
            <a:pPr marL="342900" lvl="1" indent="0">
              <a:buNone/>
            </a:pPr>
            <a:endParaRPr lang="en-US" sz="600" dirty="0"/>
          </a:p>
        </p:txBody>
      </p:sp>
      <p:sp>
        <p:nvSpPr>
          <p:cNvPr id="2" name="Title 1"/>
          <p:cNvSpPr>
            <a:spLocks noGrp="1"/>
          </p:cNvSpPr>
          <p:nvPr>
            <p:ph type="title"/>
          </p:nvPr>
        </p:nvSpPr>
        <p:spPr>
          <a:xfrm>
            <a:off x="1953916" y="1523999"/>
            <a:ext cx="7282113" cy="285509"/>
          </a:xfrm>
        </p:spPr>
        <p:txBody>
          <a:bodyPr/>
          <a:lstStyle/>
          <a:p>
            <a:r>
              <a:rPr lang="en-US" sz="3600" dirty="0">
                <a:solidFill>
                  <a:prstClr val="black"/>
                </a:solidFill>
              </a:rPr>
              <a:t>Alternative Funding Methods</a:t>
            </a:r>
            <a:endParaRPr lang="en-US" dirty="0"/>
          </a:p>
        </p:txBody>
      </p:sp>
    </p:spTree>
    <p:extLst>
      <p:ext uri="{BB962C8B-B14F-4D97-AF65-F5344CB8AC3E}">
        <p14:creationId xmlns:p14="http://schemas.microsoft.com/office/powerpoint/2010/main" val="1530890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06" y="1913891"/>
            <a:ext cx="7282113" cy="1122948"/>
          </a:xfrm>
        </p:spPr>
        <p:txBody>
          <a:bodyPr/>
          <a:lstStyle/>
          <a:p>
            <a:r>
              <a:rPr lang="en-US" sz="3600" dirty="0">
                <a:solidFill>
                  <a:prstClr val="black"/>
                </a:solidFill>
              </a:rPr>
              <a:t>Alternative Funding Methods</a:t>
            </a:r>
            <a:endParaRPr lang="en-US" dirty="0"/>
          </a:p>
        </p:txBody>
      </p:sp>
      <p:sp>
        <p:nvSpPr>
          <p:cNvPr id="3" name="Content Placeholder 2"/>
          <p:cNvSpPr>
            <a:spLocks noGrp="1"/>
          </p:cNvSpPr>
          <p:nvPr>
            <p:ph idx="1"/>
          </p:nvPr>
        </p:nvSpPr>
        <p:spPr>
          <a:xfrm>
            <a:off x="1138435" y="2833815"/>
            <a:ext cx="7625013" cy="2741785"/>
          </a:xfrm>
        </p:spPr>
        <p:txBody>
          <a:bodyPr/>
          <a:lstStyle/>
          <a:p>
            <a:pPr marL="0" indent="0">
              <a:buNone/>
            </a:pPr>
            <a:r>
              <a:rPr lang="en-US" sz="2800" dirty="0"/>
              <a:t>Captive Arrangement</a:t>
            </a:r>
          </a:p>
          <a:p>
            <a:pPr lvl="1"/>
            <a:r>
              <a:rPr lang="en-US" sz="2100" dirty="0"/>
              <a:t>A self-funded insurance arrangement that is typically “owned” by multiple employers</a:t>
            </a:r>
          </a:p>
          <a:p>
            <a:pPr lvl="1"/>
            <a:r>
              <a:rPr lang="en-US" sz="2100" dirty="0"/>
              <a:t>Allows employers to purchase a higher level of catastrophic coverage compared to buying on their own</a:t>
            </a:r>
          </a:p>
          <a:p>
            <a:pPr lvl="1"/>
            <a:r>
              <a:rPr lang="en-US" sz="2100" dirty="0"/>
              <a:t>Employers assume their own first level of risk (self-funding), claims in the captive level are shared by all employers, stop loss is in place for claims after the captive level</a:t>
            </a:r>
          </a:p>
          <a:p>
            <a:endParaRPr lang="en-US" dirty="0"/>
          </a:p>
        </p:txBody>
      </p:sp>
    </p:spTree>
    <p:extLst>
      <p:ext uri="{BB962C8B-B14F-4D97-AF65-F5344CB8AC3E}">
        <p14:creationId xmlns:p14="http://schemas.microsoft.com/office/powerpoint/2010/main" val="4052882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351" y="1318054"/>
            <a:ext cx="7926211" cy="721462"/>
          </a:xfrm>
        </p:spPr>
        <p:txBody>
          <a:bodyPr/>
          <a:lstStyle/>
          <a:p>
            <a:r>
              <a:rPr lang="en-US" sz="3600" dirty="0">
                <a:solidFill>
                  <a:prstClr val="black"/>
                </a:solidFill>
              </a:rPr>
              <a:t>Alternative Funding Methods</a:t>
            </a:r>
            <a:r>
              <a:rPr lang="en-US" dirty="0"/>
              <a:t/>
            </a:r>
            <a:br>
              <a:rPr lang="en-US" dirty="0"/>
            </a:br>
            <a:endParaRPr lang="en-US" dirty="0"/>
          </a:p>
        </p:txBody>
      </p:sp>
      <p:sp>
        <p:nvSpPr>
          <p:cNvPr id="3" name="Content Placeholder 2"/>
          <p:cNvSpPr>
            <a:spLocks noGrp="1"/>
          </p:cNvSpPr>
          <p:nvPr>
            <p:ph idx="1"/>
          </p:nvPr>
        </p:nvSpPr>
        <p:spPr>
          <a:xfrm>
            <a:off x="1278479" y="2150076"/>
            <a:ext cx="7625013" cy="2585265"/>
          </a:xfrm>
        </p:spPr>
        <p:txBody>
          <a:bodyPr/>
          <a:lstStyle/>
          <a:p>
            <a:pPr marL="457200" lvl="1" indent="0">
              <a:lnSpc>
                <a:spcPct val="100000"/>
              </a:lnSpc>
              <a:spcBef>
                <a:spcPts val="0"/>
              </a:spcBef>
              <a:buNone/>
            </a:pPr>
            <a:r>
              <a:rPr lang="en-US" sz="2800" dirty="0" smtClean="0">
                <a:solidFill>
                  <a:prstClr val="black"/>
                </a:solidFill>
              </a:rPr>
              <a:t>Captive </a:t>
            </a:r>
            <a:r>
              <a:rPr lang="en-US" sz="2800" dirty="0" err="1" smtClean="0">
                <a:solidFill>
                  <a:prstClr val="black"/>
                </a:solidFill>
              </a:rPr>
              <a:t>Arrangment</a:t>
            </a:r>
            <a:endParaRPr lang="en-US" sz="2800" dirty="0" smtClean="0">
              <a:solidFill>
                <a:prstClr val="black"/>
              </a:solidFill>
            </a:endParaRPr>
          </a:p>
          <a:p>
            <a:pPr marL="457200" lvl="1" indent="0">
              <a:lnSpc>
                <a:spcPct val="100000"/>
              </a:lnSpc>
              <a:spcBef>
                <a:spcPts val="0"/>
              </a:spcBef>
              <a:buNone/>
            </a:pPr>
            <a:endParaRPr lang="en-US" sz="1800" dirty="0">
              <a:solidFill>
                <a:prstClr val="black"/>
              </a:solidFill>
            </a:endParaRPr>
          </a:p>
          <a:p>
            <a:pPr marL="457200" lvl="1" indent="0">
              <a:lnSpc>
                <a:spcPct val="100000"/>
              </a:lnSpc>
              <a:spcBef>
                <a:spcPts val="0"/>
              </a:spcBef>
              <a:buNone/>
            </a:pPr>
            <a:r>
              <a:rPr lang="en-US" sz="1800" dirty="0" smtClean="0">
                <a:solidFill>
                  <a:prstClr val="black"/>
                </a:solidFill>
              </a:rPr>
              <a:t>Pros</a:t>
            </a:r>
            <a:endParaRPr lang="en-US" sz="1800" dirty="0">
              <a:solidFill>
                <a:prstClr val="black"/>
              </a:solidFill>
            </a:endParaRPr>
          </a:p>
          <a:p>
            <a:pPr lvl="2">
              <a:lnSpc>
                <a:spcPct val="100000"/>
              </a:lnSpc>
              <a:spcBef>
                <a:spcPts val="0"/>
              </a:spcBef>
            </a:pPr>
            <a:r>
              <a:rPr lang="en-US" sz="1800" dirty="0">
                <a:solidFill>
                  <a:prstClr val="black"/>
                </a:solidFill>
              </a:rPr>
              <a:t>Can lowers plan cost/stabilized pricing</a:t>
            </a:r>
          </a:p>
          <a:p>
            <a:pPr lvl="2">
              <a:lnSpc>
                <a:spcPct val="100000"/>
              </a:lnSpc>
              <a:spcBef>
                <a:spcPts val="0"/>
              </a:spcBef>
            </a:pPr>
            <a:r>
              <a:rPr lang="en-US" sz="1800" dirty="0">
                <a:solidFill>
                  <a:prstClr val="black"/>
                </a:solidFill>
              </a:rPr>
              <a:t>Controls risk</a:t>
            </a:r>
          </a:p>
          <a:p>
            <a:pPr lvl="2">
              <a:lnSpc>
                <a:spcPct val="100000"/>
              </a:lnSpc>
              <a:spcBef>
                <a:spcPts val="0"/>
              </a:spcBef>
            </a:pPr>
            <a:r>
              <a:rPr lang="en-US" sz="1800" dirty="0">
                <a:solidFill>
                  <a:prstClr val="black"/>
                </a:solidFill>
              </a:rPr>
              <a:t>Plan design flexibility</a:t>
            </a:r>
          </a:p>
          <a:p>
            <a:pPr lvl="2">
              <a:lnSpc>
                <a:spcPct val="100000"/>
              </a:lnSpc>
              <a:spcBef>
                <a:spcPts val="0"/>
              </a:spcBef>
            </a:pPr>
            <a:r>
              <a:rPr lang="en-US" sz="1800" dirty="0">
                <a:solidFill>
                  <a:prstClr val="black"/>
                </a:solidFill>
              </a:rPr>
              <a:t>Access to data</a:t>
            </a:r>
          </a:p>
          <a:p>
            <a:pPr lvl="2">
              <a:lnSpc>
                <a:spcPct val="100000"/>
              </a:lnSpc>
              <a:spcBef>
                <a:spcPts val="0"/>
              </a:spcBef>
            </a:pPr>
            <a:r>
              <a:rPr lang="en-US" sz="1800" dirty="0">
                <a:solidFill>
                  <a:prstClr val="black"/>
                </a:solidFill>
              </a:rPr>
              <a:t>Minimal disruption to level of benefits</a:t>
            </a:r>
          </a:p>
          <a:p>
            <a:pPr lvl="2">
              <a:lnSpc>
                <a:spcPct val="100000"/>
              </a:lnSpc>
              <a:spcBef>
                <a:spcPts val="0"/>
              </a:spcBef>
            </a:pPr>
            <a:r>
              <a:rPr lang="en-US" sz="1800" dirty="0">
                <a:solidFill>
                  <a:prstClr val="black"/>
                </a:solidFill>
              </a:rPr>
              <a:t>Emphasis on wellness</a:t>
            </a:r>
          </a:p>
          <a:p>
            <a:pPr lvl="2">
              <a:lnSpc>
                <a:spcPct val="100000"/>
              </a:lnSpc>
              <a:spcBef>
                <a:spcPts val="0"/>
              </a:spcBef>
            </a:pPr>
            <a:r>
              <a:rPr lang="en-US" sz="1800" dirty="0">
                <a:solidFill>
                  <a:prstClr val="black"/>
                </a:solidFill>
              </a:rPr>
              <a:t>Employers share best practices</a:t>
            </a:r>
          </a:p>
          <a:p>
            <a:pPr marL="457200" lvl="1" indent="0">
              <a:lnSpc>
                <a:spcPct val="100000"/>
              </a:lnSpc>
              <a:spcBef>
                <a:spcPts val="0"/>
              </a:spcBef>
              <a:buNone/>
            </a:pPr>
            <a:r>
              <a:rPr lang="en-US" sz="1800" dirty="0">
                <a:solidFill>
                  <a:prstClr val="black"/>
                </a:solidFill>
              </a:rPr>
              <a:t>Cons</a:t>
            </a:r>
          </a:p>
          <a:p>
            <a:pPr lvl="2">
              <a:lnSpc>
                <a:spcPct val="100000"/>
              </a:lnSpc>
              <a:spcBef>
                <a:spcPts val="0"/>
              </a:spcBef>
            </a:pPr>
            <a:r>
              <a:rPr lang="en-US" sz="1800" dirty="0">
                <a:solidFill>
                  <a:prstClr val="black"/>
                </a:solidFill>
              </a:rPr>
              <a:t>Initial capitol investment </a:t>
            </a:r>
          </a:p>
          <a:p>
            <a:pPr lvl="2">
              <a:lnSpc>
                <a:spcPct val="100000"/>
              </a:lnSpc>
              <a:spcBef>
                <a:spcPts val="0"/>
              </a:spcBef>
            </a:pPr>
            <a:r>
              <a:rPr lang="en-US" sz="1800" dirty="0">
                <a:solidFill>
                  <a:prstClr val="black"/>
                </a:solidFill>
              </a:rPr>
              <a:t>Additional administration/accounting responsibilities</a:t>
            </a:r>
          </a:p>
          <a:p>
            <a:pPr lvl="2">
              <a:lnSpc>
                <a:spcPct val="100000"/>
              </a:lnSpc>
              <a:spcBef>
                <a:spcPts val="0"/>
              </a:spcBef>
            </a:pPr>
            <a:r>
              <a:rPr lang="en-US" sz="1800" dirty="0">
                <a:solidFill>
                  <a:prstClr val="black"/>
                </a:solidFill>
              </a:rPr>
              <a:t>Potential for “bad risk/unknown” to join captive</a:t>
            </a:r>
          </a:p>
          <a:p>
            <a:pPr lvl="2">
              <a:lnSpc>
                <a:spcPct val="100000"/>
              </a:lnSpc>
              <a:spcBef>
                <a:spcPts val="0"/>
              </a:spcBef>
            </a:pPr>
            <a:r>
              <a:rPr lang="en-US" sz="1800" dirty="0">
                <a:solidFill>
                  <a:prstClr val="black"/>
                </a:solidFill>
              </a:rPr>
              <a:t>Terminating can be costly</a:t>
            </a:r>
          </a:p>
          <a:p>
            <a:endParaRPr lang="en-US" dirty="0"/>
          </a:p>
        </p:txBody>
      </p:sp>
    </p:spTree>
    <p:extLst>
      <p:ext uri="{BB962C8B-B14F-4D97-AF65-F5344CB8AC3E}">
        <p14:creationId xmlns:p14="http://schemas.microsoft.com/office/powerpoint/2010/main" val="3173653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7456" y="1334529"/>
            <a:ext cx="7282113" cy="1018567"/>
          </a:xfrm>
        </p:spPr>
        <p:txBody>
          <a:bodyPr/>
          <a:lstStyle/>
          <a:p>
            <a:r>
              <a:rPr lang="en-US" sz="3600" dirty="0">
                <a:solidFill>
                  <a:prstClr val="black"/>
                </a:solidFill>
              </a:rPr>
              <a:t>Alternative Funding Methods</a:t>
            </a:r>
            <a:endParaRPr lang="en-US" dirty="0"/>
          </a:p>
        </p:txBody>
      </p:sp>
      <p:sp>
        <p:nvSpPr>
          <p:cNvPr id="5" name="Content Placeholder 4"/>
          <p:cNvSpPr>
            <a:spLocks noGrp="1"/>
          </p:cNvSpPr>
          <p:nvPr>
            <p:ph idx="1"/>
          </p:nvPr>
        </p:nvSpPr>
        <p:spPr>
          <a:xfrm>
            <a:off x="1904556" y="2158314"/>
            <a:ext cx="7625013" cy="2313415"/>
          </a:xfrm>
        </p:spPr>
        <p:txBody>
          <a:bodyPr>
            <a:noAutofit/>
          </a:bodyPr>
          <a:lstStyle/>
          <a:p>
            <a:pPr marL="0" indent="0">
              <a:buNone/>
            </a:pPr>
            <a:r>
              <a:rPr lang="en-US" sz="2000" dirty="0"/>
              <a:t>Partial Self-funding</a:t>
            </a:r>
          </a:p>
          <a:p>
            <a:pPr lvl="1"/>
            <a:r>
              <a:rPr lang="en-US" sz="1800" dirty="0"/>
              <a:t>Employers pay their own claims up to reinsurance limits</a:t>
            </a:r>
          </a:p>
          <a:p>
            <a:pPr lvl="2"/>
            <a:r>
              <a:rPr lang="en-US" sz="1800" dirty="0"/>
              <a:t>Specific insurance protects against individual catastrophic claims</a:t>
            </a:r>
          </a:p>
          <a:p>
            <a:pPr lvl="2"/>
            <a:r>
              <a:rPr lang="en-US" sz="1800" dirty="0"/>
              <a:t>Aggregate protects against group’s entire claims</a:t>
            </a:r>
          </a:p>
          <a:p>
            <a:pPr lvl="1"/>
            <a:r>
              <a:rPr lang="en-US" sz="1800" dirty="0"/>
              <a:t>Pros</a:t>
            </a:r>
          </a:p>
          <a:p>
            <a:pPr lvl="2"/>
            <a:r>
              <a:rPr lang="en-US" sz="1800" dirty="0"/>
              <a:t>Can lower plan cost</a:t>
            </a:r>
          </a:p>
          <a:p>
            <a:pPr lvl="2"/>
            <a:r>
              <a:rPr lang="en-US" sz="1800" dirty="0"/>
              <a:t>Plan design flexibility</a:t>
            </a:r>
          </a:p>
          <a:p>
            <a:pPr lvl="2"/>
            <a:r>
              <a:rPr lang="en-US" sz="1800" dirty="0"/>
              <a:t>Access to data</a:t>
            </a:r>
          </a:p>
          <a:p>
            <a:pPr lvl="2"/>
            <a:r>
              <a:rPr lang="en-US" sz="1800" dirty="0"/>
              <a:t>Minimal disruption to level of benefits</a:t>
            </a:r>
          </a:p>
          <a:p>
            <a:pPr lvl="1"/>
            <a:r>
              <a:rPr lang="en-US" sz="1800" dirty="0"/>
              <a:t>Cons</a:t>
            </a:r>
          </a:p>
          <a:p>
            <a:pPr lvl="2"/>
            <a:r>
              <a:rPr lang="en-US" sz="1800" dirty="0"/>
              <a:t>Fluctuating monthly costs (can be hard on cash flow)</a:t>
            </a:r>
          </a:p>
          <a:p>
            <a:pPr lvl="2"/>
            <a:r>
              <a:rPr lang="en-US" sz="1800" dirty="0"/>
              <a:t>Risk can outweigh potential financial gain</a:t>
            </a:r>
          </a:p>
          <a:p>
            <a:pPr lvl="2"/>
            <a:r>
              <a:rPr lang="en-US" sz="1800" dirty="0"/>
              <a:t>Additional administrative/accounting requirements</a:t>
            </a:r>
          </a:p>
          <a:p>
            <a:pPr lvl="2"/>
            <a:r>
              <a:rPr lang="en-US" sz="1800" dirty="0"/>
              <a:t>Can be costly to terminate</a:t>
            </a:r>
          </a:p>
        </p:txBody>
      </p:sp>
    </p:spTree>
    <p:extLst>
      <p:ext uri="{BB962C8B-B14F-4D97-AF65-F5344CB8AC3E}">
        <p14:creationId xmlns:p14="http://schemas.microsoft.com/office/powerpoint/2010/main" val="2316928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9862" y="1260389"/>
            <a:ext cx="7282113" cy="770888"/>
          </a:xfrm>
        </p:spPr>
        <p:txBody>
          <a:bodyPr/>
          <a:lstStyle/>
          <a:p>
            <a:r>
              <a:rPr lang="en-US" sz="3600" dirty="0"/>
              <a:t>Cost containment strategies</a:t>
            </a:r>
          </a:p>
        </p:txBody>
      </p:sp>
      <p:sp>
        <p:nvSpPr>
          <p:cNvPr id="5" name="Content Placeholder 4"/>
          <p:cNvSpPr>
            <a:spLocks noGrp="1"/>
          </p:cNvSpPr>
          <p:nvPr>
            <p:ph idx="1"/>
          </p:nvPr>
        </p:nvSpPr>
        <p:spPr>
          <a:xfrm>
            <a:off x="1578065" y="2356021"/>
            <a:ext cx="7625013" cy="2371081"/>
          </a:xfrm>
        </p:spPr>
        <p:txBody>
          <a:bodyPr>
            <a:normAutofit fontScale="25000" lnSpcReduction="20000"/>
          </a:bodyPr>
          <a:lstStyle/>
          <a:p>
            <a:pPr>
              <a:lnSpc>
                <a:spcPct val="120000"/>
              </a:lnSpc>
              <a:spcBef>
                <a:spcPts val="0"/>
              </a:spcBef>
            </a:pPr>
            <a:r>
              <a:rPr lang="en-US" sz="8000" dirty="0"/>
              <a:t>Implement alternative funding </a:t>
            </a:r>
            <a:r>
              <a:rPr lang="en-US" sz="8000" dirty="0" smtClean="0"/>
              <a:t>mechanisms  </a:t>
            </a:r>
            <a:endParaRPr lang="en-US" sz="8000" dirty="0"/>
          </a:p>
          <a:p>
            <a:pPr>
              <a:lnSpc>
                <a:spcPct val="120000"/>
              </a:lnSpc>
              <a:spcBef>
                <a:spcPts val="0"/>
              </a:spcBef>
            </a:pPr>
            <a:r>
              <a:rPr lang="en-US" sz="8000" dirty="0"/>
              <a:t>Plan design strategies</a:t>
            </a:r>
          </a:p>
          <a:p>
            <a:pPr lvl="1">
              <a:lnSpc>
                <a:spcPct val="120000"/>
              </a:lnSpc>
              <a:spcBef>
                <a:spcPts val="0"/>
              </a:spcBef>
            </a:pPr>
            <a:r>
              <a:rPr lang="en-US" sz="8000" dirty="0"/>
              <a:t>Defined contribution</a:t>
            </a:r>
          </a:p>
          <a:p>
            <a:pPr lvl="1">
              <a:lnSpc>
                <a:spcPct val="120000"/>
              </a:lnSpc>
              <a:spcBef>
                <a:spcPts val="0"/>
              </a:spcBef>
            </a:pPr>
            <a:r>
              <a:rPr lang="en-US" sz="8000" dirty="0"/>
              <a:t>Spousal exclusion</a:t>
            </a:r>
          </a:p>
          <a:p>
            <a:pPr lvl="1">
              <a:lnSpc>
                <a:spcPct val="120000"/>
              </a:lnSpc>
              <a:spcBef>
                <a:spcPts val="0"/>
              </a:spcBef>
            </a:pPr>
            <a:r>
              <a:rPr lang="en-US" sz="8000" dirty="0"/>
              <a:t>Auto exclusion</a:t>
            </a:r>
          </a:p>
          <a:p>
            <a:pPr lvl="1">
              <a:lnSpc>
                <a:spcPct val="120000"/>
              </a:lnSpc>
              <a:spcBef>
                <a:spcPts val="0"/>
              </a:spcBef>
            </a:pPr>
            <a:r>
              <a:rPr lang="en-US" sz="8000" dirty="0"/>
              <a:t>High Deductible Health Plan (HSA)</a:t>
            </a:r>
          </a:p>
          <a:p>
            <a:pPr>
              <a:lnSpc>
                <a:spcPct val="120000"/>
              </a:lnSpc>
              <a:spcBef>
                <a:spcPts val="0"/>
              </a:spcBef>
            </a:pPr>
            <a:r>
              <a:rPr lang="en-US" sz="8000" dirty="0"/>
              <a:t>Disease Management/wellness</a:t>
            </a:r>
          </a:p>
          <a:p>
            <a:pPr>
              <a:lnSpc>
                <a:spcPct val="120000"/>
              </a:lnSpc>
              <a:spcBef>
                <a:spcPts val="0"/>
              </a:spcBef>
            </a:pPr>
            <a:r>
              <a:rPr lang="en-US" sz="8000" dirty="0"/>
              <a:t>Onsite Clinic</a:t>
            </a:r>
          </a:p>
          <a:p>
            <a:pPr>
              <a:lnSpc>
                <a:spcPct val="120000"/>
              </a:lnSpc>
              <a:spcBef>
                <a:spcPts val="0"/>
              </a:spcBef>
            </a:pPr>
            <a:r>
              <a:rPr lang="en-US" sz="8000" dirty="0"/>
              <a:t>Pricing transparency</a:t>
            </a:r>
          </a:p>
          <a:p>
            <a:pPr>
              <a:lnSpc>
                <a:spcPct val="120000"/>
              </a:lnSpc>
              <a:spcBef>
                <a:spcPts val="0"/>
              </a:spcBef>
            </a:pPr>
            <a:r>
              <a:rPr lang="en-US" sz="8000" dirty="0"/>
              <a:t>Telehealth</a:t>
            </a:r>
          </a:p>
          <a:p>
            <a:pPr>
              <a:lnSpc>
                <a:spcPct val="120000"/>
              </a:lnSpc>
              <a:spcBef>
                <a:spcPts val="0"/>
              </a:spcBef>
            </a:pPr>
            <a:r>
              <a:rPr lang="en-US" sz="8000" dirty="0"/>
              <a:t>Direct Provider Contracting</a:t>
            </a:r>
          </a:p>
          <a:p>
            <a:pPr>
              <a:lnSpc>
                <a:spcPct val="120000"/>
              </a:lnSpc>
              <a:spcBef>
                <a:spcPts val="0"/>
              </a:spcBef>
            </a:pPr>
            <a:r>
              <a:rPr lang="en-US" sz="8000" dirty="0"/>
              <a:t>Narrow Networks</a:t>
            </a:r>
          </a:p>
          <a:p>
            <a:pPr>
              <a:lnSpc>
                <a:spcPct val="120000"/>
              </a:lnSpc>
            </a:pPr>
            <a:r>
              <a:rPr lang="en-US" sz="8000" dirty="0"/>
              <a:t>Vendor evaluation (particularly prescription benefit manager)</a:t>
            </a:r>
          </a:p>
          <a:p>
            <a:pPr lvl="1"/>
            <a:endParaRPr lang="en-US" dirty="0"/>
          </a:p>
        </p:txBody>
      </p:sp>
    </p:spTree>
    <p:extLst>
      <p:ext uri="{BB962C8B-B14F-4D97-AF65-F5344CB8AC3E}">
        <p14:creationId xmlns:p14="http://schemas.microsoft.com/office/powerpoint/2010/main" val="3303188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287" y="1666755"/>
            <a:ext cx="7282113" cy="1122948"/>
          </a:xfrm>
        </p:spPr>
        <p:txBody>
          <a:bodyPr/>
          <a:lstStyle/>
          <a:p>
            <a:r>
              <a:rPr lang="en-US" sz="3600" dirty="0" smtClean="0"/>
              <a:t>Future</a:t>
            </a:r>
            <a:endParaRPr lang="en-US" sz="3600" dirty="0"/>
          </a:p>
        </p:txBody>
      </p:sp>
      <p:sp>
        <p:nvSpPr>
          <p:cNvPr id="3" name="Content Placeholder 2"/>
          <p:cNvSpPr>
            <a:spLocks noGrp="1"/>
          </p:cNvSpPr>
          <p:nvPr>
            <p:ph idx="1"/>
          </p:nvPr>
        </p:nvSpPr>
        <p:spPr>
          <a:xfrm>
            <a:off x="1031342" y="2441868"/>
            <a:ext cx="7625013" cy="3257300"/>
          </a:xfrm>
        </p:spPr>
        <p:txBody>
          <a:bodyPr/>
          <a:lstStyle/>
          <a:p>
            <a:pPr marL="0" indent="0">
              <a:buNone/>
            </a:pPr>
            <a:r>
              <a:rPr lang="en-US" sz="2400" dirty="0" smtClean="0"/>
              <a:t>When it comes to employee health plans in March 2017, one thing is certain – nothing is certain! We’re anticipating changes to ACA, but the extent of those changes is still up in the air.  We’re hearing that the majority party in Washington, DC may see parts of the ACA they like and wish to retain. The timeline for change is also uncertain. If the repeal and replacement process follows a timeline similar to the ACA’s implementation, we may be looking a multi-year process. </a:t>
            </a:r>
            <a:endParaRPr lang="en-US" sz="2400" dirty="0"/>
          </a:p>
        </p:txBody>
      </p:sp>
    </p:spTree>
    <p:extLst>
      <p:ext uri="{BB962C8B-B14F-4D97-AF65-F5344CB8AC3E}">
        <p14:creationId xmlns:p14="http://schemas.microsoft.com/office/powerpoint/2010/main" val="8347690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prstClr val="black"/>
                </a:solidFill>
              </a:rPr>
              <a:t>Future</a:t>
            </a:r>
            <a:endParaRPr lang="en-US" dirty="0"/>
          </a:p>
        </p:txBody>
      </p:sp>
      <p:sp>
        <p:nvSpPr>
          <p:cNvPr id="3" name="Content Placeholder 2"/>
          <p:cNvSpPr>
            <a:spLocks noGrp="1"/>
          </p:cNvSpPr>
          <p:nvPr>
            <p:ph idx="1"/>
          </p:nvPr>
        </p:nvSpPr>
        <p:spPr>
          <a:xfrm>
            <a:off x="916012" y="2606626"/>
            <a:ext cx="7625013" cy="3257300"/>
          </a:xfrm>
        </p:spPr>
        <p:txBody>
          <a:bodyPr/>
          <a:lstStyle/>
          <a:p>
            <a:pPr marL="0" indent="0" algn="ctr">
              <a:buNone/>
            </a:pPr>
            <a:r>
              <a:rPr lang="en-US" dirty="0" smtClean="0"/>
              <a:t>February 16, 2017 House Republicans release ACA replacement plan</a:t>
            </a:r>
          </a:p>
          <a:p>
            <a:pPr algn="ctr"/>
            <a:endParaRPr lang="en-US" dirty="0"/>
          </a:p>
          <a:p>
            <a:pPr marL="0" indent="0" algn="ctr">
              <a:buNone/>
            </a:pPr>
            <a:r>
              <a:rPr lang="en-US" dirty="0" smtClean="0"/>
              <a:t>Just Do it!!!</a:t>
            </a:r>
            <a:endParaRPr lang="en-US" dirty="0"/>
          </a:p>
        </p:txBody>
      </p:sp>
    </p:spTree>
    <p:extLst>
      <p:ext uri="{BB962C8B-B14F-4D97-AF65-F5344CB8AC3E}">
        <p14:creationId xmlns:p14="http://schemas.microsoft.com/office/powerpoint/2010/main" val="314763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3115" y="3435178"/>
            <a:ext cx="7805351" cy="2424304"/>
          </a:xfrm>
        </p:spPr>
        <p:txBody>
          <a:bodyPr/>
          <a:lstStyle/>
          <a:p>
            <a:pPr marL="0" indent="0">
              <a:buNone/>
            </a:pPr>
            <a:r>
              <a:rPr lang="en-US" sz="2800" dirty="0" smtClean="0"/>
              <a:t>Healthcare </a:t>
            </a:r>
            <a:r>
              <a:rPr lang="en-US" sz="2800" dirty="0"/>
              <a:t>versus Health Insurance</a:t>
            </a:r>
          </a:p>
          <a:p>
            <a:pPr lvl="1"/>
            <a:r>
              <a:rPr lang="en-US" sz="2400" dirty="0"/>
              <a:t>Healthcare drives the cost of health insurance </a:t>
            </a:r>
          </a:p>
          <a:p>
            <a:pPr lvl="1"/>
            <a:r>
              <a:rPr lang="en-US" sz="2400" dirty="0"/>
              <a:t>Health insurance does NOT drive the cost of healthcare </a:t>
            </a:r>
          </a:p>
          <a:p>
            <a:endParaRPr lang="en-US" dirty="0"/>
          </a:p>
        </p:txBody>
      </p:sp>
      <p:sp>
        <p:nvSpPr>
          <p:cNvPr id="5" name="Title 4"/>
          <p:cNvSpPr>
            <a:spLocks noGrp="1"/>
          </p:cNvSpPr>
          <p:nvPr>
            <p:ph type="title"/>
          </p:nvPr>
        </p:nvSpPr>
        <p:spPr>
          <a:xfrm>
            <a:off x="1506353" y="1736588"/>
            <a:ext cx="7282113" cy="1122948"/>
          </a:xfrm>
        </p:spPr>
        <p:txBody>
          <a:bodyPr/>
          <a:lstStyle/>
          <a:p>
            <a:r>
              <a:rPr lang="en-US" sz="4000" dirty="0" smtClean="0"/>
              <a:t>How we got to where we are today</a:t>
            </a:r>
            <a:endParaRPr lang="en-US" sz="4000" dirty="0"/>
          </a:p>
        </p:txBody>
      </p:sp>
    </p:spTree>
    <p:extLst>
      <p:ext uri="{BB962C8B-B14F-4D97-AF65-F5344CB8AC3E}">
        <p14:creationId xmlns:p14="http://schemas.microsoft.com/office/powerpoint/2010/main" val="15064601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Panel Discussion/Questions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55288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905" y="1710867"/>
            <a:ext cx="9709484" cy="1122948"/>
          </a:xfrm>
        </p:spPr>
        <p:txBody>
          <a:bodyPr/>
          <a:lstStyle/>
          <a:p>
            <a:r>
              <a:rPr lang="en-US" sz="4000" dirty="0">
                <a:solidFill>
                  <a:prstClr val="black"/>
                </a:solidFill>
              </a:rPr>
              <a:t>How we got to where we are today</a:t>
            </a:r>
            <a:endParaRPr lang="en-US" dirty="0"/>
          </a:p>
        </p:txBody>
      </p:sp>
      <p:sp>
        <p:nvSpPr>
          <p:cNvPr id="3" name="Content Placeholder 2"/>
          <p:cNvSpPr>
            <a:spLocks noGrp="1"/>
          </p:cNvSpPr>
          <p:nvPr>
            <p:ph idx="1"/>
          </p:nvPr>
        </p:nvSpPr>
        <p:spPr>
          <a:xfrm>
            <a:off x="1487905" y="2833815"/>
            <a:ext cx="7159874" cy="3632887"/>
          </a:xfrm>
        </p:spPr>
        <p:txBody>
          <a:bodyPr/>
          <a:lstStyle/>
          <a:p>
            <a:pPr marL="0" indent="0">
              <a:buNone/>
            </a:pPr>
            <a:r>
              <a:rPr lang="en-US" sz="2800" dirty="0" smtClean="0"/>
              <a:t>Healthcare </a:t>
            </a:r>
            <a:r>
              <a:rPr lang="en-US" sz="2800" dirty="0"/>
              <a:t>becomes institutionalized </a:t>
            </a:r>
          </a:p>
          <a:p>
            <a:pPr lvl="1"/>
            <a:r>
              <a:rPr lang="en-US" sz="2400" dirty="0"/>
              <a:t>First quarter of 20</a:t>
            </a:r>
            <a:r>
              <a:rPr lang="en-US" sz="2400" baseline="30000" dirty="0"/>
              <a:t>th</a:t>
            </a:r>
            <a:r>
              <a:rPr lang="en-US" sz="2400" dirty="0"/>
              <a:t> century there was little need for health insurance </a:t>
            </a:r>
          </a:p>
          <a:p>
            <a:pPr lvl="1"/>
            <a:r>
              <a:rPr lang="en-US" sz="2400" dirty="0"/>
              <a:t>Medicine became more advanced with respect to scientific discoveries </a:t>
            </a:r>
          </a:p>
          <a:p>
            <a:pPr marL="0" indent="0">
              <a:buNone/>
            </a:pPr>
            <a:r>
              <a:rPr lang="en-US" sz="2800" dirty="0"/>
              <a:t>Wage Freeze </a:t>
            </a:r>
          </a:p>
          <a:p>
            <a:pPr lvl="1"/>
            <a:r>
              <a:rPr lang="en-US" sz="2400" dirty="0"/>
              <a:t>True start of group insurance </a:t>
            </a:r>
          </a:p>
          <a:p>
            <a:pPr lvl="2"/>
            <a:r>
              <a:rPr lang="en-US" sz="2400" dirty="0"/>
              <a:t>Fragmented healthcare delivery system </a:t>
            </a:r>
          </a:p>
          <a:p>
            <a:pPr lvl="3"/>
            <a:r>
              <a:rPr lang="en-US" sz="2400" dirty="0"/>
              <a:t>Profit centers within delivery system </a:t>
            </a:r>
          </a:p>
        </p:txBody>
      </p:sp>
    </p:spTree>
    <p:extLst>
      <p:ext uri="{BB962C8B-B14F-4D97-AF65-F5344CB8AC3E}">
        <p14:creationId xmlns:p14="http://schemas.microsoft.com/office/powerpoint/2010/main" val="2507328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2" y="2141838"/>
            <a:ext cx="7282113" cy="598438"/>
          </a:xfrm>
        </p:spPr>
        <p:txBody>
          <a:bodyPr/>
          <a:lstStyle/>
          <a:p>
            <a:r>
              <a:rPr lang="en-US" sz="4000" dirty="0">
                <a:solidFill>
                  <a:prstClr val="black"/>
                </a:solidFill>
              </a:rPr>
              <a:t>How we got to where we are today</a:t>
            </a:r>
            <a:endParaRPr lang="en-US" dirty="0"/>
          </a:p>
        </p:txBody>
      </p:sp>
      <p:sp>
        <p:nvSpPr>
          <p:cNvPr id="3" name="Content Placeholder 2"/>
          <p:cNvSpPr>
            <a:spLocks noGrp="1"/>
          </p:cNvSpPr>
          <p:nvPr>
            <p:ph idx="1"/>
          </p:nvPr>
        </p:nvSpPr>
        <p:spPr>
          <a:xfrm>
            <a:off x="1558100" y="3657600"/>
            <a:ext cx="7361321" cy="2022058"/>
          </a:xfrm>
        </p:spPr>
        <p:txBody>
          <a:bodyPr/>
          <a:lstStyle/>
          <a:p>
            <a:pPr marL="0" indent="0">
              <a:buNone/>
            </a:pPr>
            <a:r>
              <a:rPr lang="en-US" sz="2800" dirty="0"/>
              <a:t>Politics </a:t>
            </a:r>
          </a:p>
          <a:p>
            <a:pPr lvl="1"/>
            <a:r>
              <a:rPr lang="en-US" sz="2400" dirty="0"/>
              <a:t>1954: Employers become the “fall guy”</a:t>
            </a:r>
          </a:p>
          <a:p>
            <a:pPr lvl="1"/>
            <a:r>
              <a:rPr lang="en-US" sz="2400" dirty="0"/>
              <a:t>Quick education from lobbyist </a:t>
            </a:r>
          </a:p>
          <a:p>
            <a:pPr lvl="1"/>
            <a:r>
              <a:rPr lang="en-US" sz="2400" dirty="0"/>
              <a:t>Capitol Conference </a:t>
            </a:r>
          </a:p>
          <a:p>
            <a:pPr lvl="1"/>
            <a:r>
              <a:rPr lang="en-US" sz="2400" dirty="0"/>
              <a:t>Mandates</a:t>
            </a:r>
          </a:p>
        </p:txBody>
      </p:sp>
    </p:spTree>
    <p:extLst>
      <p:ext uri="{BB962C8B-B14F-4D97-AF65-F5344CB8AC3E}">
        <p14:creationId xmlns:p14="http://schemas.microsoft.com/office/powerpoint/2010/main" val="3818088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8583" y="3229232"/>
            <a:ext cx="9796687" cy="3320168"/>
          </a:xfrm>
        </p:spPr>
        <p:txBody>
          <a:bodyPr/>
          <a:lstStyle/>
          <a:p>
            <a:pPr marL="0" indent="0">
              <a:buNone/>
            </a:pPr>
            <a:r>
              <a:rPr lang="en-US" sz="2800" dirty="0"/>
              <a:t>Insurance companies have made their own blunders</a:t>
            </a:r>
          </a:p>
          <a:p>
            <a:pPr lvl="1"/>
            <a:r>
              <a:rPr lang="en-US" sz="2400" dirty="0"/>
              <a:t>HMO’s</a:t>
            </a:r>
          </a:p>
          <a:p>
            <a:pPr lvl="1"/>
            <a:r>
              <a:rPr lang="en-US" sz="2400" dirty="0"/>
              <a:t>Ivory white tower</a:t>
            </a:r>
          </a:p>
          <a:p>
            <a:pPr marL="0" indent="0">
              <a:buNone/>
            </a:pPr>
            <a:r>
              <a:rPr lang="en-US" sz="2800" dirty="0"/>
              <a:t>CEO of Humana </a:t>
            </a:r>
          </a:p>
          <a:p>
            <a:pPr lvl="1"/>
            <a:r>
              <a:rPr lang="en-US" sz="2400" dirty="0"/>
              <a:t>Bill Clinton, “Within 100 days.” </a:t>
            </a:r>
            <a:r>
              <a:rPr lang="en-US" dirty="0"/>
              <a:t>	</a:t>
            </a:r>
            <a:r>
              <a:rPr lang="en-US" dirty="0" smtClean="0"/>
              <a:t>	</a:t>
            </a:r>
            <a:endParaRPr lang="en-US" dirty="0"/>
          </a:p>
        </p:txBody>
      </p:sp>
      <p:sp>
        <p:nvSpPr>
          <p:cNvPr id="4" name="Title 1"/>
          <p:cNvSpPr>
            <a:spLocks noGrp="1"/>
          </p:cNvSpPr>
          <p:nvPr>
            <p:ph type="title"/>
          </p:nvPr>
        </p:nvSpPr>
        <p:spPr>
          <a:xfrm>
            <a:off x="1657352" y="2150076"/>
            <a:ext cx="7282113" cy="590200"/>
          </a:xfrm>
        </p:spPr>
        <p:txBody>
          <a:bodyPr/>
          <a:lstStyle/>
          <a:p>
            <a:r>
              <a:rPr lang="en-US" sz="4000" dirty="0">
                <a:solidFill>
                  <a:prstClr val="black"/>
                </a:solidFill>
              </a:rPr>
              <a:t>How we got to where we are today</a:t>
            </a:r>
            <a:endParaRPr lang="en-US" dirty="0"/>
          </a:p>
        </p:txBody>
      </p:sp>
    </p:spTree>
    <p:extLst>
      <p:ext uri="{BB962C8B-B14F-4D97-AF65-F5344CB8AC3E}">
        <p14:creationId xmlns:p14="http://schemas.microsoft.com/office/powerpoint/2010/main" val="2200180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2" y="2084172"/>
            <a:ext cx="7282113" cy="656103"/>
          </a:xfrm>
        </p:spPr>
        <p:txBody>
          <a:bodyPr/>
          <a:lstStyle/>
          <a:p>
            <a:r>
              <a:rPr lang="en-US" sz="4000" dirty="0">
                <a:solidFill>
                  <a:prstClr val="black"/>
                </a:solidFill>
              </a:rPr>
              <a:t>How we got to where we are today</a:t>
            </a:r>
            <a:endParaRPr lang="en-US" dirty="0"/>
          </a:p>
        </p:txBody>
      </p:sp>
      <p:sp>
        <p:nvSpPr>
          <p:cNvPr id="3" name="Content Placeholder 2"/>
          <p:cNvSpPr>
            <a:spLocks noGrp="1"/>
          </p:cNvSpPr>
          <p:nvPr>
            <p:ph idx="1"/>
          </p:nvPr>
        </p:nvSpPr>
        <p:spPr>
          <a:xfrm>
            <a:off x="1657352" y="3501081"/>
            <a:ext cx="10166684" cy="2731220"/>
          </a:xfrm>
        </p:spPr>
        <p:txBody>
          <a:bodyPr/>
          <a:lstStyle/>
          <a:p>
            <a:pPr marL="0" indent="0">
              <a:buNone/>
            </a:pPr>
            <a:r>
              <a:rPr lang="en-US" sz="2800" dirty="0"/>
              <a:t>ACA/Healthcare Reform </a:t>
            </a:r>
          </a:p>
          <a:p>
            <a:pPr lvl="1"/>
            <a:r>
              <a:rPr lang="en-US" sz="2400" dirty="0"/>
              <a:t>Reducing cost changed to increasing access</a:t>
            </a:r>
          </a:p>
          <a:p>
            <a:pPr lvl="1"/>
            <a:r>
              <a:rPr lang="en-US" sz="2400" dirty="0"/>
              <a:t>Healthcare versus Health Insurance </a:t>
            </a:r>
          </a:p>
        </p:txBody>
      </p:sp>
    </p:spTree>
    <p:extLst>
      <p:ext uri="{BB962C8B-B14F-4D97-AF65-F5344CB8AC3E}">
        <p14:creationId xmlns:p14="http://schemas.microsoft.com/office/powerpoint/2010/main" val="3939475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3307" y="1014303"/>
            <a:ext cx="4732955" cy="1122948"/>
          </a:xfrm>
        </p:spPr>
        <p:txBody>
          <a:bodyPr/>
          <a:lstStyle/>
          <a:p>
            <a:r>
              <a:rPr lang="en-US" sz="3600" dirty="0"/>
              <a:t>Pricing Transparency</a:t>
            </a:r>
          </a:p>
        </p:txBody>
      </p:sp>
      <p:sp>
        <p:nvSpPr>
          <p:cNvPr id="3" name="Content Placeholder 2"/>
          <p:cNvSpPr>
            <a:spLocks noGrp="1"/>
          </p:cNvSpPr>
          <p:nvPr>
            <p:ph idx="1"/>
          </p:nvPr>
        </p:nvSpPr>
        <p:spPr>
          <a:xfrm>
            <a:off x="1377336" y="1856150"/>
            <a:ext cx="7625013" cy="3257300"/>
          </a:xfrm>
        </p:spPr>
        <p:txBody>
          <a:bodyPr/>
          <a:lstStyle/>
          <a:p>
            <a:pPr marL="0" indent="0">
              <a:buNone/>
            </a:pPr>
            <a:r>
              <a:rPr lang="en-US" sz="2800" dirty="0"/>
              <a:t>What is Pricing Transparency?</a:t>
            </a:r>
          </a:p>
          <a:p>
            <a:pPr lvl="1"/>
            <a:r>
              <a:rPr lang="en-US" sz="2400" b="1" dirty="0"/>
              <a:t>The ability of a patient to discover the cost of a particular medical service or treatment prior to receiving the actual medical service or treatment</a:t>
            </a:r>
          </a:p>
          <a:p>
            <a:pPr lvl="2"/>
            <a:r>
              <a:rPr lang="en-US" sz="2400" dirty="0"/>
              <a:t>i.e. MRI, Surgeries, Specialist Visits, X-Rays, etc…</a:t>
            </a:r>
          </a:p>
          <a:p>
            <a:pPr lvl="1"/>
            <a:r>
              <a:rPr lang="en-US" sz="2400" b="1" dirty="0"/>
              <a:t>Understanding your Health Insurance Plan</a:t>
            </a:r>
          </a:p>
          <a:p>
            <a:pPr lvl="2"/>
            <a:r>
              <a:rPr lang="en-US" sz="2400" dirty="0"/>
              <a:t>Deductibles, Co-Insurance, Total-Out-Of-Pocket Maximums</a:t>
            </a:r>
          </a:p>
          <a:p>
            <a:pPr lvl="2"/>
            <a:r>
              <a:rPr lang="en-US" sz="2400" dirty="0"/>
              <a:t>Extremely important for HDHP/HSA </a:t>
            </a:r>
          </a:p>
          <a:p>
            <a:pPr lvl="1"/>
            <a:r>
              <a:rPr lang="en-US" sz="2400" b="1" dirty="0"/>
              <a:t>Consumers Becoming Savvy Healthcare Shoppers</a:t>
            </a:r>
          </a:p>
          <a:p>
            <a:pPr lvl="2"/>
            <a:r>
              <a:rPr lang="en-US" sz="2400" dirty="0"/>
              <a:t>Understanding the tools and resources available</a:t>
            </a:r>
          </a:p>
          <a:p>
            <a:pPr lvl="2"/>
            <a:r>
              <a:rPr lang="en-US" sz="2400" dirty="0"/>
              <a:t>The </a:t>
            </a:r>
            <a:r>
              <a:rPr lang="en-US" sz="2400" i="1" dirty="0"/>
              <a:t>“Amazon” </a:t>
            </a:r>
            <a:r>
              <a:rPr lang="en-US" sz="2400" dirty="0"/>
              <a:t>mentality </a:t>
            </a:r>
          </a:p>
          <a:p>
            <a:pPr lvl="1"/>
            <a:endParaRPr lang="en-US" sz="2200" dirty="0"/>
          </a:p>
          <a:p>
            <a:pPr lvl="1"/>
            <a:endParaRPr lang="en-US" sz="2400" dirty="0"/>
          </a:p>
          <a:p>
            <a:pPr lvl="1"/>
            <a:endParaRPr lang="en-US" dirty="0" smtClean="0"/>
          </a:p>
          <a:p>
            <a:pPr lvl="1"/>
            <a:endParaRPr lang="en-US" dirty="0"/>
          </a:p>
        </p:txBody>
      </p:sp>
      <p:sp>
        <p:nvSpPr>
          <p:cNvPr id="4" name="AutoShape 2" descr="Image result for pricing transparency healthcare log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245710" y="4355758"/>
            <a:ext cx="1323714" cy="998838"/>
          </a:xfrm>
          <a:prstGeom prst="rect">
            <a:avLst/>
          </a:prstGeom>
        </p:spPr>
      </p:pic>
    </p:spTree>
    <p:extLst>
      <p:ext uri="{BB962C8B-B14F-4D97-AF65-F5344CB8AC3E}">
        <p14:creationId xmlns:p14="http://schemas.microsoft.com/office/powerpoint/2010/main" val="2915462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269" y="965840"/>
            <a:ext cx="7282113" cy="1122948"/>
          </a:xfrm>
        </p:spPr>
        <p:txBody>
          <a:bodyPr/>
          <a:lstStyle/>
          <a:p>
            <a:r>
              <a:rPr lang="en-US" sz="3600" dirty="0">
                <a:solidFill>
                  <a:prstClr val="black"/>
                </a:solidFill>
              </a:rPr>
              <a:t>Pricing Transparency</a:t>
            </a:r>
            <a:endParaRPr lang="en-US" sz="3600" dirty="0"/>
          </a:p>
        </p:txBody>
      </p:sp>
      <p:sp>
        <p:nvSpPr>
          <p:cNvPr id="3" name="Content Placeholder 2"/>
          <p:cNvSpPr>
            <a:spLocks noGrp="1"/>
          </p:cNvSpPr>
          <p:nvPr>
            <p:ph idx="1"/>
          </p:nvPr>
        </p:nvSpPr>
        <p:spPr>
          <a:xfrm>
            <a:off x="1206459" y="2283079"/>
            <a:ext cx="7625013" cy="3257300"/>
          </a:xfrm>
        </p:spPr>
        <p:txBody>
          <a:bodyPr>
            <a:normAutofit fontScale="85000" lnSpcReduction="20000"/>
          </a:bodyPr>
          <a:lstStyle/>
          <a:p>
            <a:pPr marL="0" indent="0">
              <a:buNone/>
            </a:pPr>
            <a:r>
              <a:rPr lang="en-US" sz="3000" dirty="0"/>
              <a:t>Why is Pricing Transparency Important?</a:t>
            </a:r>
          </a:p>
          <a:p>
            <a:pPr lvl="1"/>
            <a:r>
              <a:rPr lang="en-US" sz="2600" dirty="0"/>
              <a:t>It allows employees and their dependents </a:t>
            </a:r>
            <a:r>
              <a:rPr lang="en-US" sz="2600" b="1" dirty="0"/>
              <a:t>to make informed decisions </a:t>
            </a:r>
            <a:r>
              <a:rPr lang="en-US" sz="2600" dirty="0"/>
              <a:t>about their health care. They are able to compare prices and shop. </a:t>
            </a:r>
          </a:p>
          <a:p>
            <a:pPr lvl="1"/>
            <a:r>
              <a:rPr lang="en-US" sz="2600" dirty="0"/>
              <a:t>It can help </a:t>
            </a:r>
            <a:r>
              <a:rPr lang="en-US" sz="2600" b="1" dirty="0"/>
              <a:t>drive down health care expenses </a:t>
            </a:r>
            <a:r>
              <a:rPr lang="en-US" sz="2600" dirty="0"/>
              <a:t>for both the employer and the employee. </a:t>
            </a:r>
          </a:p>
          <a:p>
            <a:pPr lvl="1"/>
            <a:r>
              <a:rPr lang="en-US" sz="2600" b="1" dirty="0"/>
              <a:t>It informs the public about health care costs </a:t>
            </a:r>
            <a:r>
              <a:rPr lang="en-US" sz="2600" dirty="0"/>
              <a:t>which has the potential to support a more efficient health care delivery system in the U.S.</a:t>
            </a:r>
          </a:p>
          <a:p>
            <a:pPr lvl="1"/>
            <a:r>
              <a:rPr lang="en-US" sz="2600" dirty="0"/>
              <a:t>More expensive doesn’t necessarily mean better. </a:t>
            </a:r>
            <a:r>
              <a:rPr lang="en-US" sz="2600" b="1" dirty="0"/>
              <a:t>You can find fair, low cost providers</a:t>
            </a:r>
            <a:r>
              <a:rPr lang="en-US" sz="2600" dirty="0"/>
              <a:t> to get services rendered. </a:t>
            </a:r>
          </a:p>
          <a:p>
            <a:pPr lvl="1"/>
            <a:endParaRPr lang="en-US" dirty="0" smtClean="0"/>
          </a:p>
        </p:txBody>
      </p:sp>
      <p:pic>
        <p:nvPicPr>
          <p:cNvPr id="4" name="Picture 3"/>
          <p:cNvPicPr>
            <a:picLocks noChangeAspect="1"/>
          </p:cNvPicPr>
          <p:nvPr/>
        </p:nvPicPr>
        <p:blipFill>
          <a:blip r:embed="rId2"/>
          <a:stretch>
            <a:fillRect/>
          </a:stretch>
        </p:blipFill>
        <p:spPr>
          <a:xfrm>
            <a:off x="271671" y="5009292"/>
            <a:ext cx="1375342" cy="1369230"/>
          </a:xfrm>
          <a:prstGeom prst="rect">
            <a:avLst/>
          </a:prstGeom>
        </p:spPr>
      </p:pic>
    </p:spTree>
    <p:extLst>
      <p:ext uri="{BB962C8B-B14F-4D97-AF65-F5344CB8AC3E}">
        <p14:creationId xmlns:p14="http://schemas.microsoft.com/office/powerpoint/2010/main" val="733310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1325</Words>
  <Application>Microsoft Office PowerPoint</Application>
  <PresentationFormat>On-screen Show (4:3)</PresentationFormat>
  <Paragraphs>215</Paragraphs>
  <Slides>30</Slides>
  <Notes>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Custom Design</vt:lpstr>
      <vt:lpstr>Health Insurance Trends &amp; Strategies</vt:lpstr>
      <vt:lpstr>Speakers</vt:lpstr>
      <vt:lpstr>How we got to where we are today</vt:lpstr>
      <vt:lpstr>How we got to where we are today</vt:lpstr>
      <vt:lpstr>How we got to where we are today</vt:lpstr>
      <vt:lpstr>How we got to where we are today</vt:lpstr>
      <vt:lpstr>How we got to where we are today</vt:lpstr>
      <vt:lpstr>Pricing Transparency</vt:lpstr>
      <vt:lpstr>Pricing Transparency</vt:lpstr>
      <vt:lpstr>Pricing Transparency Tools and Resources</vt:lpstr>
      <vt:lpstr>Pricing Transparency: Examples</vt:lpstr>
      <vt:lpstr>          Pricing Transparency</vt:lpstr>
      <vt:lpstr>Employee Communication</vt:lpstr>
      <vt:lpstr>Employee Communication</vt:lpstr>
      <vt:lpstr>Employee Communication</vt:lpstr>
      <vt:lpstr>Employee Communication</vt:lpstr>
      <vt:lpstr>Methods &amp; Strategies</vt:lpstr>
      <vt:lpstr>Methods &amp; Strategies</vt:lpstr>
      <vt:lpstr>Employee Communication </vt:lpstr>
      <vt:lpstr>Alternative Funding Methods</vt:lpstr>
      <vt:lpstr>Alternative Funding Methods</vt:lpstr>
      <vt:lpstr>Alternative Funding Methods</vt:lpstr>
      <vt:lpstr>Alternative Funding Methods</vt:lpstr>
      <vt:lpstr>Alternative Funding Methods</vt:lpstr>
      <vt:lpstr>Alternative Funding Methods </vt:lpstr>
      <vt:lpstr>Alternative Funding Methods</vt:lpstr>
      <vt:lpstr>Cost containment strategies</vt:lpstr>
      <vt:lpstr>Future</vt:lpstr>
      <vt:lpstr>Future</vt:lpstr>
      <vt:lpstr>Panel Discussion/Questions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Heatl</dc:title>
  <dc:creator>Zach Yeo</dc:creator>
  <cp:lastModifiedBy>Perdue, Harriet</cp:lastModifiedBy>
  <cp:revision>28</cp:revision>
  <dcterms:created xsi:type="dcterms:W3CDTF">2017-03-03T15:47:08Z</dcterms:created>
  <dcterms:modified xsi:type="dcterms:W3CDTF">2017-03-23T13:53:49Z</dcterms:modified>
</cp:coreProperties>
</file>