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65" r:id="rId1"/>
    <p:sldMasterId id="2147483940" r:id="rId2"/>
    <p:sldMasterId id="2147483942" r:id="rId3"/>
    <p:sldMasterId id="2147483944" r:id="rId4"/>
  </p:sldMasterIdLst>
  <p:notesMasterIdLst>
    <p:notesMasterId r:id="rId28"/>
  </p:notesMasterIdLst>
  <p:handoutMasterIdLst>
    <p:handoutMasterId r:id="rId29"/>
  </p:handoutMasterIdLst>
  <p:sldIdLst>
    <p:sldId id="499" r:id="rId5"/>
    <p:sldId id="713" r:id="rId6"/>
    <p:sldId id="708" r:id="rId7"/>
    <p:sldId id="705" r:id="rId8"/>
    <p:sldId id="702" r:id="rId9"/>
    <p:sldId id="711" r:id="rId10"/>
    <p:sldId id="710" r:id="rId11"/>
    <p:sldId id="715" r:id="rId12"/>
    <p:sldId id="723" r:id="rId13"/>
    <p:sldId id="712" r:id="rId14"/>
    <p:sldId id="724" r:id="rId15"/>
    <p:sldId id="725" r:id="rId16"/>
    <p:sldId id="716" r:id="rId17"/>
    <p:sldId id="698" r:id="rId18"/>
    <p:sldId id="720" r:id="rId19"/>
    <p:sldId id="726" r:id="rId20"/>
    <p:sldId id="727" r:id="rId21"/>
    <p:sldId id="701" r:id="rId22"/>
    <p:sldId id="700" r:id="rId23"/>
    <p:sldId id="717" r:id="rId24"/>
    <p:sldId id="719" r:id="rId25"/>
    <p:sldId id="721" r:id="rId26"/>
    <p:sldId id="722" r:id="rId27"/>
  </p:sldIdLst>
  <p:sldSz cx="9144000" cy="6858000" type="screen4x3"/>
  <p:notesSz cx="6938963" cy="9236075"/>
  <p:defaultTextStyle>
    <a:defPPr>
      <a:defRPr lang="en-CA"/>
    </a:defPPr>
    <a:lvl1pPr algn="l" rtl="0" fontAlgn="base">
      <a:spcBef>
        <a:spcPct val="0"/>
      </a:spcBef>
      <a:spcAft>
        <a:spcPct val="0"/>
      </a:spcAft>
      <a:defRPr sz="20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0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0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0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000" b="1" kern="1200">
        <a:solidFill>
          <a:schemeClr val="tx1"/>
        </a:solidFill>
        <a:latin typeface="Arial" charset="0"/>
        <a:ea typeface="ＭＳ Ｐゴシック" pitchFamily="34" charset="-128"/>
        <a:cs typeface="+mn-cs"/>
      </a:defRPr>
    </a:lvl5pPr>
    <a:lvl6pPr marL="2286000" algn="l" defTabSz="914400" rtl="0" eaLnBrk="1" latinLnBrk="0" hangingPunct="1">
      <a:defRPr sz="2000" b="1" kern="1200">
        <a:solidFill>
          <a:schemeClr val="tx1"/>
        </a:solidFill>
        <a:latin typeface="Arial" charset="0"/>
        <a:ea typeface="ＭＳ Ｐゴシック" pitchFamily="34" charset="-128"/>
        <a:cs typeface="+mn-cs"/>
      </a:defRPr>
    </a:lvl6pPr>
    <a:lvl7pPr marL="2743200" algn="l" defTabSz="914400" rtl="0" eaLnBrk="1" latinLnBrk="0" hangingPunct="1">
      <a:defRPr sz="2000" b="1" kern="1200">
        <a:solidFill>
          <a:schemeClr val="tx1"/>
        </a:solidFill>
        <a:latin typeface="Arial" charset="0"/>
        <a:ea typeface="ＭＳ Ｐゴシック" pitchFamily="34" charset="-128"/>
        <a:cs typeface="+mn-cs"/>
      </a:defRPr>
    </a:lvl7pPr>
    <a:lvl8pPr marL="3200400" algn="l" defTabSz="914400" rtl="0" eaLnBrk="1" latinLnBrk="0" hangingPunct="1">
      <a:defRPr sz="2000" b="1" kern="1200">
        <a:solidFill>
          <a:schemeClr val="tx1"/>
        </a:solidFill>
        <a:latin typeface="Arial" charset="0"/>
        <a:ea typeface="ＭＳ Ｐゴシック" pitchFamily="34" charset="-128"/>
        <a:cs typeface="+mn-cs"/>
      </a:defRPr>
    </a:lvl8pPr>
    <a:lvl9pPr marL="3657600" algn="l" defTabSz="914400" rtl="0" eaLnBrk="1" latinLnBrk="0" hangingPunct="1">
      <a:defRPr sz="2000"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799">
          <p15:clr>
            <a:srgbClr val="A4A3A4"/>
          </p15:clr>
        </p15:guide>
        <p15:guide id="3" orient="horz" pos="981">
          <p15:clr>
            <a:srgbClr val="A4A3A4"/>
          </p15:clr>
        </p15:guide>
        <p15:guide id="4" orient="horz" pos="2341">
          <p15:clr>
            <a:srgbClr val="A4A3A4"/>
          </p15:clr>
        </p15:guide>
        <p15:guide id="5" orient="horz" pos="3793">
          <p15:clr>
            <a:srgbClr val="A4A3A4"/>
          </p15:clr>
        </p15:guide>
        <p15:guide id="6" orient="horz" pos="2251">
          <p15:clr>
            <a:srgbClr val="A4A3A4"/>
          </p15:clr>
        </p15:guide>
        <p15:guide id="7" pos="2880">
          <p15:clr>
            <a:srgbClr val="A4A3A4"/>
          </p15:clr>
        </p15:guide>
        <p15:guide id="8" pos="1474">
          <p15:clr>
            <a:srgbClr val="A4A3A4"/>
          </p15:clr>
        </p15:guide>
        <p15:guide id="9" pos="5647">
          <p15:clr>
            <a:srgbClr val="A4A3A4"/>
          </p15:clr>
        </p15:guide>
        <p15:guide id="10" pos="113">
          <p15:clr>
            <a:srgbClr val="A4A3A4"/>
          </p15:clr>
        </p15:guide>
        <p15:guide id="11" pos="4286">
          <p15:clr>
            <a:srgbClr val="A4A3A4"/>
          </p15:clr>
        </p15:guide>
      </p15:sldGuideLst>
    </p:ext>
    <p:ext uri="{2D200454-40CA-4A62-9FC3-DE9A4176ACB9}">
      <p15:notesGuideLst xmlns:p15="http://schemas.microsoft.com/office/powerpoint/2012/main" xmlns="">
        <p15:guide id="1" orient="horz" pos="2910">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2D86"/>
    <a:srgbClr val="A0C5E4"/>
    <a:srgbClr val="F1DEDA"/>
    <a:srgbClr val="E9CCA7"/>
    <a:srgbClr val="CA6D3C"/>
    <a:srgbClr val="C29D63"/>
    <a:srgbClr val="8D6313"/>
    <a:srgbClr val="3D9BCB"/>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17" autoAdjust="0"/>
    <p:restoredTop sz="85714" autoAdjust="0"/>
  </p:normalViewPr>
  <p:slideViewPr>
    <p:cSldViewPr>
      <p:cViewPr>
        <p:scale>
          <a:sx n="106" d="100"/>
          <a:sy n="106" d="100"/>
        </p:scale>
        <p:origin x="-1764" y="-72"/>
      </p:cViewPr>
      <p:guideLst>
        <p:guide orient="horz" pos="2160"/>
        <p:guide orient="horz" pos="799"/>
        <p:guide orient="horz" pos="981"/>
        <p:guide orient="horz" pos="2341"/>
        <p:guide orient="horz" pos="3793"/>
        <p:guide orient="horz" pos="2251"/>
        <p:guide pos="2880"/>
        <p:guide pos="1474"/>
        <p:guide pos="5647"/>
        <p:guide pos="113"/>
        <p:guide pos="42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5" d="100"/>
          <a:sy n="85" d="100"/>
        </p:scale>
        <p:origin x="-3786" y="-72"/>
      </p:cViewPr>
      <p:guideLst>
        <p:guide orient="horz" pos="2910"/>
        <p:guide pos="21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Foreign Born Population</a:t>
            </a:r>
          </a:p>
        </c:rich>
      </c:tx>
      <c:layout/>
      <c:overlay val="1"/>
    </c:title>
    <c:autoTitleDeleted val="0"/>
    <c:plotArea>
      <c:layout>
        <c:manualLayout>
          <c:layoutTarget val="inner"/>
          <c:xMode val="edge"/>
          <c:yMode val="edge"/>
          <c:x val="8.3295143132244606E-2"/>
          <c:y val="0.10344397683048243"/>
          <c:w val="0.84585161833870337"/>
          <c:h val="0.76596346261328918"/>
        </c:manualLayout>
      </c:layout>
      <c:barChart>
        <c:barDir val="col"/>
        <c:grouping val="clustered"/>
        <c:varyColors val="0"/>
        <c:ser>
          <c:idx val="1"/>
          <c:order val="1"/>
          <c:tx>
            <c:strRef>
              <c:f>'Foreign Born Pop 1850-2010'!$A$5</c:f>
              <c:strCache>
                <c:ptCount val="1"/>
                <c:pt idx="0">
                  <c:v>Foreign Born Population</c:v>
                </c:pt>
              </c:strCache>
            </c:strRef>
          </c:tx>
          <c:spPr>
            <a:solidFill>
              <a:schemeClr val="accent6">
                <a:lumMod val="60000"/>
                <a:lumOff val="40000"/>
              </a:schemeClr>
            </a:solidFill>
          </c:spPr>
          <c:invertIfNegative val="0"/>
          <c:cat>
            <c:numRef>
              <c:f>'Foreign Born Pop 1850-2010'!$B$3:$R$3</c:f>
              <c:numCache>
                <c:formatCode>General</c:formatCode>
                <c:ptCount val="17"/>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pt idx="16">
                  <c:v>2010</c:v>
                </c:pt>
              </c:numCache>
            </c:numRef>
          </c:cat>
          <c:val>
            <c:numRef>
              <c:f>'Foreign Born Pop 1850-2010'!$B$5:$R$5</c:f>
              <c:numCache>
                <c:formatCode>General</c:formatCode>
                <c:ptCount val="17"/>
                <c:pt idx="0">
                  <c:v>2.2000000000000002</c:v>
                </c:pt>
                <c:pt idx="1">
                  <c:v>4.0999999999999996</c:v>
                </c:pt>
                <c:pt idx="2">
                  <c:v>5.6</c:v>
                </c:pt>
                <c:pt idx="3">
                  <c:v>6.7</c:v>
                </c:pt>
                <c:pt idx="4">
                  <c:v>9.2000000000000011</c:v>
                </c:pt>
                <c:pt idx="5">
                  <c:v>10.3</c:v>
                </c:pt>
                <c:pt idx="6">
                  <c:v>13.5</c:v>
                </c:pt>
                <c:pt idx="7">
                  <c:v>13.9</c:v>
                </c:pt>
                <c:pt idx="8">
                  <c:v>14.2</c:v>
                </c:pt>
                <c:pt idx="9">
                  <c:v>11.6</c:v>
                </c:pt>
                <c:pt idx="10">
                  <c:v>10.3</c:v>
                </c:pt>
                <c:pt idx="11">
                  <c:v>9.7000000000000011</c:v>
                </c:pt>
                <c:pt idx="12">
                  <c:v>9.6</c:v>
                </c:pt>
                <c:pt idx="13">
                  <c:v>14.1</c:v>
                </c:pt>
                <c:pt idx="14">
                  <c:v>19.8</c:v>
                </c:pt>
                <c:pt idx="15">
                  <c:v>31.1</c:v>
                </c:pt>
                <c:pt idx="16">
                  <c:v>40</c:v>
                </c:pt>
              </c:numCache>
            </c:numRef>
          </c:val>
        </c:ser>
        <c:dLbls>
          <c:showLegendKey val="0"/>
          <c:showVal val="0"/>
          <c:showCatName val="0"/>
          <c:showSerName val="0"/>
          <c:showPercent val="0"/>
          <c:showBubbleSize val="0"/>
        </c:dLbls>
        <c:gapWidth val="150"/>
        <c:axId val="48504832"/>
        <c:axId val="48506368"/>
      </c:barChart>
      <c:lineChart>
        <c:grouping val="standard"/>
        <c:varyColors val="0"/>
        <c:ser>
          <c:idx val="0"/>
          <c:order val="0"/>
          <c:tx>
            <c:strRef>
              <c:f>'Foreign Born Pop 1850-2010'!$A$4</c:f>
              <c:strCache>
                <c:ptCount val="1"/>
                <c:pt idx="0">
                  <c:v>% of Total</c:v>
                </c:pt>
              </c:strCache>
            </c:strRef>
          </c:tx>
          <c:spPr>
            <a:ln>
              <a:solidFill>
                <a:schemeClr val="accent6">
                  <a:lumMod val="50000"/>
                </a:schemeClr>
              </a:solidFill>
            </a:ln>
          </c:spPr>
          <c:marker>
            <c:symbol val="none"/>
          </c:marker>
          <c:cat>
            <c:numRef>
              <c:f>'Foreign Born Pop 1850-2010'!$B$3:$R$3</c:f>
              <c:numCache>
                <c:formatCode>General</c:formatCode>
                <c:ptCount val="17"/>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pt idx="16">
                  <c:v>2010</c:v>
                </c:pt>
              </c:numCache>
            </c:numRef>
          </c:cat>
          <c:val>
            <c:numRef>
              <c:f>'Foreign Born Pop 1850-2010'!$B$4:$R$4</c:f>
              <c:numCache>
                <c:formatCode>0.0%</c:formatCode>
                <c:ptCount val="17"/>
                <c:pt idx="0">
                  <c:v>9.7000000000000031E-2</c:v>
                </c:pt>
                <c:pt idx="1">
                  <c:v>0.13200000000000001</c:v>
                </c:pt>
                <c:pt idx="2">
                  <c:v>0.14400000000000004</c:v>
                </c:pt>
                <c:pt idx="3">
                  <c:v>0.13300000000000001</c:v>
                </c:pt>
                <c:pt idx="4">
                  <c:v>0.14800000000000005</c:v>
                </c:pt>
                <c:pt idx="5">
                  <c:v>0.13600000000000001</c:v>
                </c:pt>
                <c:pt idx="6">
                  <c:v>0.14700000000000005</c:v>
                </c:pt>
                <c:pt idx="7">
                  <c:v>0.13200000000000001</c:v>
                </c:pt>
                <c:pt idx="8">
                  <c:v>0.11600000000000005</c:v>
                </c:pt>
                <c:pt idx="9">
                  <c:v>8.8000000000000037E-2</c:v>
                </c:pt>
                <c:pt idx="10">
                  <c:v>6.9000000000000034E-2</c:v>
                </c:pt>
                <c:pt idx="11">
                  <c:v>5.400000000000002E-2</c:v>
                </c:pt>
                <c:pt idx="12">
                  <c:v>4.7000000000000021E-2</c:v>
                </c:pt>
                <c:pt idx="13">
                  <c:v>6.200000000000002E-2</c:v>
                </c:pt>
                <c:pt idx="14">
                  <c:v>7.9000000000000042E-2</c:v>
                </c:pt>
                <c:pt idx="15">
                  <c:v>0.11100000000000003</c:v>
                </c:pt>
                <c:pt idx="16">
                  <c:v>0.129</c:v>
                </c:pt>
              </c:numCache>
            </c:numRef>
          </c:val>
          <c:smooth val="0"/>
        </c:ser>
        <c:dLbls>
          <c:showLegendKey val="0"/>
          <c:showVal val="0"/>
          <c:showCatName val="0"/>
          <c:showSerName val="0"/>
          <c:showPercent val="0"/>
          <c:showBubbleSize val="0"/>
        </c:dLbls>
        <c:marker val="1"/>
        <c:smooth val="0"/>
        <c:axId val="48522368"/>
        <c:axId val="48508288"/>
      </c:lineChart>
      <c:catAx>
        <c:axId val="48504832"/>
        <c:scaling>
          <c:orientation val="minMax"/>
        </c:scaling>
        <c:delete val="0"/>
        <c:axPos val="b"/>
        <c:numFmt formatCode="General" sourceLinked="1"/>
        <c:majorTickMark val="out"/>
        <c:minorTickMark val="none"/>
        <c:tickLblPos val="nextTo"/>
        <c:spPr>
          <a:ln>
            <a:solidFill>
              <a:schemeClr val="tx1"/>
            </a:solidFill>
          </a:ln>
        </c:spPr>
        <c:txPr>
          <a:bodyPr/>
          <a:lstStyle/>
          <a:p>
            <a:pPr>
              <a:defRPr b="1"/>
            </a:pPr>
            <a:endParaRPr lang="en-US"/>
          </a:p>
        </c:txPr>
        <c:crossAx val="48506368"/>
        <c:crosses val="autoZero"/>
        <c:auto val="1"/>
        <c:lblAlgn val="ctr"/>
        <c:lblOffset val="100"/>
        <c:noMultiLvlLbl val="0"/>
      </c:catAx>
      <c:valAx>
        <c:axId val="48506368"/>
        <c:scaling>
          <c:orientation val="minMax"/>
          <c:max val="40"/>
        </c:scaling>
        <c:delete val="0"/>
        <c:axPos val="l"/>
        <c:title>
          <c:tx>
            <c:rich>
              <a:bodyPr rot="-5400000" vert="horz"/>
              <a:lstStyle/>
              <a:p>
                <a:pPr>
                  <a:defRPr/>
                </a:pPr>
                <a:r>
                  <a:rPr lang="en-US"/>
                  <a:t>Foreign-Born Population (millions)</a:t>
                </a:r>
              </a:p>
            </c:rich>
          </c:tx>
          <c:layout>
            <c:manualLayout>
              <c:xMode val="edge"/>
              <c:yMode val="edge"/>
              <c:x val="0"/>
              <c:y val="0.16422571847167503"/>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48504832"/>
        <c:crosses val="autoZero"/>
        <c:crossBetween val="between"/>
      </c:valAx>
      <c:valAx>
        <c:axId val="48508288"/>
        <c:scaling>
          <c:orientation val="minMax"/>
        </c:scaling>
        <c:delete val="0"/>
        <c:axPos val="r"/>
        <c:numFmt formatCode="0%" sourceLinked="0"/>
        <c:majorTickMark val="out"/>
        <c:minorTickMark val="none"/>
        <c:tickLblPos val="nextTo"/>
        <c:spPr>
          <a:ln>
            <a:solidFill>
              <a:schemeClr val="tx1"/>
            </a:solidFill>
          </a:ln>
        </c:spPr>
        <c:txPr>
          <a:bodyPr/>
          <a:lstStyle/>
          <a:p>
            <a:pPr>
              <a:defRPr b="1"/>
            </a:pPr>
            <a:endParaRPr lang="en-US"/>
          </a:p>
        </c:txPr>
        <c:crossAx val="48522368"/>
        <c:crosses val="max"/>
        <c:crossBetween val="between"/>
      </c:valAx>
      <c:catAx>
        <c:axId val="48522368"/>
        <c:scaling>
          <c:orientation val="minMax"/>
        </c:scaling>
        <c:delete val="1"/>
        <c:axPos val="b"/>
        <c:numFmt formatCode="General" sourceLinked="1"/>
        <c:majorTickMark val="out"/>
        <c:minorTickMark val="none"/>
        <c:tickLblPos val="none"/>
        <c:crossAx val="48508288"/>
        <c:crosses val="autoZero"/>
        <c:auto val="1"/>
        <c:lblAlgn val="ctr"/>
        <c:lblOffset val="100"/>
        <c:noMultiLvlLbl val="0"/>
      </c:catAx>
    </c:plotArea>
    <c:legend>
      <c:legendPos val="tr"/>
      <c:layout>
        <c:manualLayout>
          <c:xMode val="edge"/>
          <c:yMode val="edge"/>
          <c:x val="8.9721161389524046E-2"/>
          <c:y val="0.49838892044637467"/>
          <c:w val="0.32638550184745674"/>
          <c:h val="9.8537625111449909E-2"/>
        </c:manualLayout>
      </c:layout>
      <c:overlay val="1"/>
    </c:legend>
    <c:plotVisOnly val="1"/>
    <c:dispBlanksAs val="gap"/>
    <c:showDLblsOverMax val="0"/>
  </c:chart>
  <c:spPr>
    <a:ln>
      <a:noFill/>
    </a:ln>
  </c:spPr>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88714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586225" y="6"/>
            <a:ext cx="3002527" cy="465553"/>
          </a:xfrm>
          <a:prstGeom prst="rect">
            <a:avLst/>
          </a:prstGeom>
        </p:spPr>
        <p:txBody>
          <a:bodyPr vert="horz" wrap="square" lIns="0" tIns="0" rIns="0" bIns="0" numCol="1" anchor="b" anchorCtr="0" compatLnSpc="1">
            <a:prstTxWarp prst="textNoShape">
              <a:avLst/>
            </a:prstTxWarp>
          </a:bodyPr>
          <a:lstStyle>
            <a:lvl1pPr algn="r" defTabSz="917628">
              <a:defRPr sz="800" b="0">
                <a:solidFill>
                  <a:srgbClr val="7F7F7F"/>
                </a:solidFill>
                <a:latin typeface="Calibri" pitchFamily="34" charset="0"/>
              </a:defRPr>
            </a:lvl1pPr>
          </a:lstStyle>
          <a:p>
            <a:pPr>
              <a:defRPr/>
            </a:pPr>
            <a:r>
              <a:rPr lang="en-CA" dirty="0" smtClean="0"/>
              <a:t>10/7/2014</a:t>
            </a:r>
            <a:endParaRPr lang="en-CA" dirty="0"/>
          </a:p>
        </p:txBody>
      </p:sp>
      <p:sp>
        <p:nvSpPr>
          <p:cNvPr id="34819" name="Slide Image Placeholder 3"/>
          <p:cNvSpPr>
            <a:spLocks noGrp="1" noRot="1" noChangeAspect="1"/>
          </p:cNvSpPr>
          <p:nvPr>
            <p:ph type="sldImg" idx="2"/>
          </p:nvPr>
        </p:nvSpPr>
        <p:spPr bwMode="auto">
          <a:xfrm>
            <a:off x="1014413" y="688975"/>
            <a:ext cx="4937125" cy="370205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a:xfrm>
            <a:off x="434275" y="4547737"/>
            <a:ext cx="6154479" cy="4172792"/>
          </a:xfrm>
          <a:prstGeom prst="rect">
            <a:avLst/>
          </a:prstGeom>
        </p:spPr>
        <p:txBody>
          <a:bodyPr vert="horz" wrap="square" lIns="0" tIns="0" rIns="0" bIns="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6" name="Footer Placeholder 5"/>
          <p:cNvSpPr>
            <a:spLocks noGrp="1"/>
          </p:cNvSpPr>
          <p:nvPr>
            <p:ph type="ftr" sz="quarter" idx="4"/>
          </p:nvPr>
        </p:nvSpPr>
        <p:spPr bwMode="auto">
          <a:xfrm>
            <a:off x="350221" y="8770527"/>
            <a:ext cx="1735519" cy="463992"/>
          </a:xfrm>
          <a:prstGeom prst="rect">
            <a:avLst/>
          </a:prstGeom>
          <a:noFill/>
          <a:ln w="9525">
            <a:noFill/>
            <a:miter lim="800000"/>
            <a:headEnd/>
            <a:tailEnd/>
          </a:ln>
        </p:spPr>
        <p:txBody>
          <a:bodyPr vert="horz" wrap="square" lIns="0" tIns="45768" rIns="0" bIns="45768" numCol="1" anchor="t" anchorCtr="0" compatLnSpc="1">
            <a:prstTxWarp prst="textNoShape">
              <a:avLst/>
            </a:prstTxWarp>
          </a:bodyPr>
          <a:lstStyle>
            <a:lvl1pPr defTabSz="917628">
              <a:defRPr sz="800" b="0">
                <a:solidFill>
                  <a:srgbClr val="7F7F7F"/>
                </a:solidFill>
                <a:latin typeface="Calibri" pitchFamily="34" charset="0"/>
              </a:defRPr>
            </a:lvl1pPr>
          </a:lstStyle>
          <a:p>
            <a:pPr>
              <a:defRPr/>
            </a:pPr>
            <a:r>
              <a:rPr lang="en-CA" dirty="0" smtClean="0"/>
              <a:t>© 2014 Bentall Kennedy</a:t>
            </a:r>
            <a:endParaRPr lang="en-CA" dirty="0"/>
          </a:p>
        </p:txBody>
      </p:sp>
      <p:sp>
        <p:nvSpPr>
          <p:cNvPr id="7" name="Slide Number Placeholder 6"/>
          <p:cNvSpPr>
            <a:spLocks noGrp="1"/>
          </p:cNvSpPr>
          <p:nvPr>
            <p:ph type="sldNum" sz="quarter" idx="5"/>
          </p:nvPr>
        </p:nvSpPr>
        <p:spPr>
          <a:xfrm>
            <a:off x="3586225" y="8770527"/>
            <a:ext cx="3002527" cy="463992"/>
          </a:xfrm>
          <a:prstGeom prst="rect">
            <a:avLst/>
          </a:prstGeom>
        </p:spPr>
        <p:txBody>
          <a:bodyPr vert="horz" wrap="square" lIns="0" tIns="0" rIns="0" bIns="0" numCol="1" anchor="t" anchorCtr="0" compatLnSpc="1">
            <a:prstTxWarp prst="textNoShape">
              <a:avLst/>
            </a:prstTxWarp>
          </a:bodyPr>
          <a:lstStyle>
            <a:lvl1pPr algn="r" defTabSz="917628">
              <a:defRPr sz="800" b="0">
                <a:solidFill>
                  <a:srgbClr val="7F7F7F"/>
                </a:solidFill>
                <a:latin typeface="Calibri" pitchFamily="34" charset="0"/>
              </a:defRPr>
            </a:lvl1pPr>
          </a:lstStyle>
          <a:p>
            <a:pPr>
              <a:defRPr/>
            </a:pPr>
            <a:fld id="{A373E44F-D255-4F57-ACF0-EF830BA6A1CB}" type="slidenum">
              <a:rPr lang="en-CA"/>
              <a:pPr>
                <a:defRPr/>
              </a:pPr>
              <a:t>‹#›</a:t>
            </a:fld>
            <a:endParaRPr lang="en-CA" dirty="0"/>
          </a:p>
        </p:txBody>
      </p:sp>
      <p:sp>
        <p:nvSpPr>
          <p:cNvPr id="8" name="Header Placeholder 7"/>
          <p:cNvSpPr>
            <a:spLocks noGrp="1"/>
          </p:cNvSpPr>
          <p:nvPr>
            <p:ph type="hdr" sz="quarter"/>
          </p:nvPr>
        </p:nvSpPr>
        <p:spPr>
          <a:xfrm>
            <a:off x="3" y="8"/>
            <a:ext cx="3007195" cy="462429"/>
          </a:xfrm>
          <a:prstGeom prst="rect">
            <a:avLst/>
          </a:prstGeom>
        </p:spPr>
        <p:txBody>
          <a:bodyPr vert="horz" lIns="88438" tIns="44217" rIns="88438" bIns="44217" rtlCol="0"/>
          <a:lstStyle>
            <a:lvl1pPr algn="l">
              <a:defRPr sz="1200"/>
            </a:lvl1pPr>
          </a:lstStyle>
          <a:p>
            <a:pPr>
              <a:defRPr/>
            </a:pPr>
            <a:r>
              <a:rPr lang="en-US" dirty="0" smtClean="0"/>
              <a:t>Market Overview</a:t>
            </a:r>
            <a:endParaRPr lang="en-US" dirty="0"/>
          </a:p>
        </p:txBody>
      </p:sp>
    </p:spTree>
    <p:extLst>
      <p:ext uri="{BB962C8B-B14F-4D97-AF65-F5344CB8AC3E}">
        <p14:creationId xmlns:p14="http://schemas.microsoft.com/office/powerpoint/2010/main" val="2542882540"/>
      </p:ext>
    </p:extLst>
  </p:cSld>
  <p:clrMap bg1="lt1" tx1="dk1" bg2="lt2" tx2="dk2" accent1="accent1" accent2="accent2" accent3="accent3" accent4="accent4" accent5="accent5" accent6="accent6" hlink="hlink" folHlink="folHlink"/>
  <p:hf/>
  <p:notesStyle>
    <a:lvl1pPr algn="l" rtl="0" eaLnBrk="0" fontAlgn="base" hangingPunct="0">
      <a:lnSpc>
        <a:spcPct val="110000"/>
      </a:lnSpc>
      <a:spcBef>
        <a:spcPts val="600"/>
      </a:spcBef>
      <a:spcAft>
        <a:spcPts val="600"/>
      </a:spcAft>
      <a:defRPr sz="900" b="1" kern="1200">
        <a:solidFill>
          <a:srgbClr val="376092"/>
        </a:solidFill>
        <a:latin typeface="+mn-lt"/>
        <a:ea typeface="ＭＳ Ｐゴシック" charset="-128"/>
        <a:cs typeface="ＭＳ Ｐゴシック" charset="-128"/>
      </a:defRPr>
    </a:lvl1pPr>
    <a:lvl2pPr algn="l" rtl="0" eaLnBrk="0" fontAlgn="base" hangingPunct="0">
      <a:lnSpc>
        <a:spcPct val="110000"/>
      </a:lnSpc>
      <a:spcBef>
        <a:spcPct val="0"/>
      </a:spcBef>
      <a:spcAft>
        <a:spcPts val="600"/>
      </a:spcAft>
      <a:defRPr sz="900" kern="1200">
        <a:solidFill>
          <a:srgbClr val="7F7F7F"/>
        </a:solidFill>
        <a:latin typeface="+mn-lt"/>
        <a:ea typeface="ＭＳ Ｐゴシック" charset="-128"/>
        <a:cs typeface="+mn-cs"/>
      </a:defRPr>
    </a:lvl2pPr>
    <a:lvl3pPr marL="112713" indent="-112713" algn="l" rtl="0" eaLnBrk="0" fontAlgn="base" hangingPunct="0">
      <a:lnSpc>
        <a:spcPct val="110000"/>
      </a:lnSpc>
      <a:spcBef>
        <a:spcPct val="0"/>
      </a:spcBef>
      <a:spcAft>
        <a:spcPts val="600"/>
      </a:spcAft>
      <a:buFont typeface="Arial" charset="0"/>
      <a:buChar char="•"/>
      <a:defRPr sz="900" kern="1200">
        <a:solidFill>
          <a:srgbClr val="7F7F7F"/>
        </a:solidFill>
        <a:latin typeface="+mn-lt"/>
        <a:ea typeface="ＭＳ Ｐゴシック" charset="-128"/>
        <a:cs typeface="+mn-cs"/>
      </a:defRPr>
    </a:lvl3pPr>
    <a:lvl4pPr marL="284163" indent="-171450" algn="l" rtl="0" eaLnBrk="0" fontAlgn="base" hangingPunct="0">
      <a:lnSpc>
        <a:spcPct val="110000"/>
      </a:lnSpc>
      <a:spcBef>
        <a:spcPct val="0"/>
      </a:spcBef>
      <a:spcAft>
        <a:spcPct val="0"/>
      </a:spcAft>
      <a:buFont typeface="Calibri" pitchFamily="34" charset="0"/>
      <a:buAutoNum type="alphaLcPeriod"/>
      <a:defRPr sz="800" kern="1200">
        <a:solidFill>
          <a:srgbClr val="558ED5"/>
        </a:solidFill>
        <a:latin typeface="+mn-lt"/>
        <a:ea typeface="ＭＳ Ｐゴシック" charset="-128"/>
        <a:cs typeface="+mn-cs"/>
      </a:defRPr>
    </a:lvl4pPr>
    <a:lvl5pPr marL="112713" algn="l" rtl="0" eaLnBrk="0" fontAlgn="base" hangingPunct="0">
      <a:spcBef>
        <a:spcPct val="30000"/>
      </a:spcBef>
      <a:spcAft>
        <a:spcPct val="0"/>
      </a:spcAft>
      <a:defRPr sz="900" kern="1200">
        <a:solidFill>
          <a:srgbClr val="558ED5"/>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Image Placeholder 12"/>
          <p:cNvSpPr>
            <a:spLocks noGrp="1" noRot="1" noChangeAspect="1" noTextEdit="1"/>
          </p:cNvSpPr>
          <p:nvPr>
            <p:ph type="sldImg"/>
          </p:nvPr>
        </p:nvSpPr>
        <p:spPr>
          <a:xfrm>
            <a:off x="444500" y="790575"/>
            <a:ext cx="6142038" cy="4605338"/>
          </a:xfrm>
          <a:ln/>
        </p:spPr>
      </p:sp>
      <p:sp>
        <p:nvSpPr>
          <p:cNvPr id="4" name="Notes Placeholder 3"/>
          <p:cNvSpPr>
            <a:spLocks noGrp="1"/>
          </p:cNvSpPr>
          <p:nvPr>
            <p:ph type="body" sz="quarter" idx="10"/>
          </p:nvPr>
        </p:nvSpPr>
        <p:spPr>
          <a:xfrm>
            <a:off x="434275" y="5680627"/>
            <a:ext cx="6154479" cy="3039905"/>
          </a:xfrm>
        </p:spPr>
        <p:txBody>
          <a:bodyPr>
            <a:normAutofit/>
          </a:bodyPr>
          <a:lstStyle/>
          <a:p>
            <a:pPr marL="284291" indent="-284291">
              <a:buFont typeface="Arial" pitchFamily="34" charset="0"/>
              <a:buChar char="•"/>
            </a:pPr>
            <a:r>
              <a:rPr lang="en-US" sz="1400" dirty="0"/>
              <a:t>Going to provide an overview of U.S. economic, capital market, and real estate market trends.</a:t>
            </a:r>
          </a:p>
          <a:p>
            <a:pPr marL="284291" indent="-284291">
              <a:buFont typeface="Arial" pitchFamily="34" charset="0"/>
              <a:buChar char="•"/>
            </a:pPr>
            <a:endParaRPr lang="en-US" sz="1400" dirty="0"/>
          </a:p>
          <a:p>
            <a:pPr marL="284291" indent="-284291">
              <a:buFont typeface="Arial" pitchFamily="34" charset="0"/>
              <a:buChar char="•"/>
            </a:pPr>
            <a:r>
              <a:rPr lang="en-US" sz="1400" dirty="0"/>
              <a:t>We’ll identify some of the key macro trends we believe have and will continue to drive real estate investment performance.</a:t>
            </a:r>
          </a:p>
        </p:txBody>
      </p:sp>
      <p:sp>
        <p:nvSpPr>
          <p:cNvPr id="5"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366185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396875"/>
            <a:ext cx="4938713" cy="3703638"/>
          </a:xfrm>
        </p:spPr>
      </p:sp>
      <p:sp>
        <p:nvSpPr>
          <p:cNvPr id="3" name="Notes Placeholder 2"/>
          <p:cNvSpPr>
            <a:spLocks noGrp="1"/>
          </p:cNvSpPr>
          <p:nvPr>
            <p:ph type="body" idx="1"/>
          </p:nvPr>
        </p:nvSpPr>
        <p:spPr>
          <a:xfrm>
            <a:off x="392245" y="4260334"/>
            <a:ext cx="6154478" cy="4435526"/>
          </a:xfrm>
        </p:spPr>
        <p:txBody>
          <a:bodyPr>
            <a:noAutofit/>
          </a:bodyPr>
          <a:lstStyle/>
          <a:p>
            <a:pPr marL="170575" indent="-170575">
              <a:buFont typeface="Arial" panose="020B0604020202020204" pitchFamily="34" charset="0"/>
              <a:buChar char="•"/>
            </a:pPr>
            <a:r>
              <a:rPr lang="en-US" sz="1200" dirty="0"/>
              <a:t>Adding foreign born population into our innovation bubble chart, we see that innovation markets are leveraging foreign talent as the local unemployment rate falls and skilled workers become increasingly scarce.</a:t>
            </a:r>
          </a:p>
          <a:p>
            <a:pPr marL="170575" indent="-170575">
              <a:buFont typeface="Arial" panose="020B0604020202020204" pitchFamily="34" charset="0"/>
              <a:buChar char="•"/>
            </a:pPr>
            <a:r>
              <a:rPr lang="en-US" sz="1200" dirty="0"/>
              <a:t>Employers look abroad for skilled workers to help fuel their rapid growth.</a:t>
            </a:r>
          </a:p>
          <a:p>
            <a:pPr marL="170575" indent="-170575">
              <a:buFont typeface="Arial" panose="020B0604020202020204" pitchFamily="34" charset="0"/>
              <a:buChar char="•"/>
            </a:pPr>
            <a:r>
              <a:rPr lang="en-US" sz="1200" dirty="0"/>
              <a:t>Markets high on the y-axis have high percentage of foreign born, see San Jose and San Francisco.</a:t>
            </a:r>
          </a:p>
          <a:p>
            <a:pPr marL="170575" indent="-170575">
              <a:buFont typeface="Arial" panose="020B0604020202020204" pitchFamily="34" charset="0"/>
              <a:buChar char="•"/>
            </a:pPr>
            <a:endParaRPr lang="en-US" sz="1200" dirty="0"/>
          </a:p>
          <a:p>
            <a:pPr marL="170575" indent="-170575">
              <a:buFont typeface="Arial" panose="020B0604020202020204" pitchFamily="34" charset="0"/>
              <a:buChar char="•"/>
            </a:pPr>
            <a:r>
              <a:rPr lang="en-US" sz="1200" dirty="0"/>
              <a:t>Innovation economies in particular are leveraging foreign workers so that they can continue to grow, as unemployment falls.</a:t>
            </a:r>
          </a:p>
          <a:p>
            <a:pPr marL="170575" indent="-170575">
              <a:buFont typeface="Arial" panose="020B0604020202020204" pitchFamily="34" charset="0"/>
              <a:buChar char="•"/>
            </a:pPr>
            <a:r>
              <a:rPr lang="en-US" sz="1200" dirty="0"/>
              <a:t>In the interest of time, I haven’t included the slide but if we look at these West Coast tech economies and the number of H1B visa applications firms file, they are far and away above most other markets and salaries are also much higher.  (WAGES)</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9</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117600" y="695325"/>
            <a:ext cx="5040313" cy="3779838"/>
          </a:xfrm>
          <a:ln/>
        </p:spPr>
      </p:sp>
      <p:sp>
        <p:nvSpPr>
          <p:cNvPr id="40963" name="Rectangle 3"/>
          <p:cNvSpPr>
            <a:spLocks noGrp="1"/>
          </p:cNvSpPr>
          <p:nvPr>
            <p:ph type="body" idx="1"/>
          </p:nvPr>
        </p:nvSpPr>
        <p:spPr bwMode="auto">
          <a:xfrm>
            <a:off x="786051" y="4830518"/>
            <a:ext cx="5807373" cy="3891587"/>
          </a:xfrm>
          <a:noFill/>
        </p:spPr>
        <p:txBody>
          <a:bodyPr lIns="86909" tIns="43455" rIns="86909" bIns="43455">
            <a:normAutofit/>
          </a:bodyPr>
          <a:lstStyle/>
          <a:p>
            <a:pPr defTabSz="869620" eaLnBrk="1" hangingPunct="1">
              <a:lnSpc>
                <a:spcPct val="150000"/>
              </a:lnSpc>
              <a:spcBef>
                <a:spcPct val="0"/>
              </a:spcBef>
              <a:spcAft>
                <a:spcPts val="571"/>
              </a:spcAft>
              <a:defRPr/>
            </a:pPr>
            <a:r>
              <a:rPr lang="en-US" sz="1000" dirty="0">
                <a:ea typeface="ＭＳ Ｐゴシック" pitchFamily="34" charset="-128"/>
              </a:rPr>
              <a:t>Updated 8/5/2013</a:t>
            </a:r>
          </a:p>
        </p:txBody>
      </p:sp>
    </p:spTree>
    <p:extLst>
      <p:ext uri="{BB962C8B-B14F-4D97-AF65-F5344CB8AC3E}">
        <p14:creationId xmlns:p14="http://schemas.microsoft.com/office/powerpoint/2010/main" val="613218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117600" y="695325"/>
            <a:ext cx="5040313" cy="3779838"/>
          </a:xfrm>
          <a:ln/>
        </p:spPr>
      </p:sp>
      <p:sp>
        <p:nvSpPr>
          <p:cNvPr id="40963" name="Rectangle 3"/>
          <p:cNvSpPr>
            <a:spLocks noGrp="1"/>
          </p:cNvSpPr>
          <p:nvPr>
            <p:ph type="body" idx="1"/>
          </p:nvPr>
        </p:nvSpPr>
        <p:spPr bwMode="auto">
          <a:xfrm>
            <a:off x="786051" y="4830518"/>
            <a:ext cx="5807373" cy="3891587"/>
          </a:xfrm>
          <a:noFill/>
        </p:spPr>
        <p:txBody>
          <a:bodyPr lIns="86909" tIns="43455" rIns="86909" bIns="43455">
            <a:normAutofit/>
          </a:bodyPr>
          <a:lstStyle/>
          <a:p>
            <a:pPr defTabSz="869620" eaLnBrk="1" hangingPunct="1">
              <a:lnSpc>
                <a:spcPct val="150000"/>
              </a:lnSpc>
              <a:spcBef>
                <a:spcPct val="0"/>
              </a:spcBef>
              <a:spcAft>
                <a:spcPts val="571"/>
              </a:spcAft>
              <a:defRPr/>
            </a:pPr>
            <a:r>
              <a:rPr lang="en-US" sz="1000" dirty="0">
                <a:ea typeface="ＭＳ Ｐゴシック" pitchFamily="34" charset="-128"/>
              </a:rPr>
              <a:t>Updated 8/5/2013</a:t>
            </a:r>
          </a:p>
        </p:txBody>
      </p:sp>
    </p:spTree>
    <p:extLst>
      <p:ext uri="{BB962C8B-B14F-4D97-AF65-F5344CB8AC3E}">
        <p14:creationId xmlns:p14="http://schemas.microsoft.com/office/powerpoint/2010/main" val="78509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0089" indent="-280089">
              <a:buFont typeface="Arial" panose="020B0604020202020204" pitchFamily="34" charset="0"/>
              <a:buChar char="•"/>
            </a:pPr>
            <a:r>
              <a:rPr lang="en-US" sz="1400" dirty="0"/>
              <a:t>Use San Francisco’s SOMA neighborhood as an example.  This area has experienced explosive growth, which is only being enhanced by public investment in the </a:t>
            </a:r>
            <a:r>
              <a:rPr lang="en-US" sz="1400" dirty="0" err="1"/>
              <a:t>Transbay</a:t>
            </a:r>
            <a:r>
              <a:rPr lang="en-US" sz="1400" dirty="0"/>
              <a:t> Transit Center.</a:t>
            </a:r>
          </a:p>
          <a:p>
            <a:pPr marL="280089" indent="-280089">
              <a:buFont typeface="Arial" panose="020B0604020202020204" pitchFamily="34" charset="0"/>
              <a:buChar char="•"/>
            </a:pPr>
            <a:r>
              <a:rPr lang="en-US" sz="1400" dirty="0"/>
              <a:t>What we’ve seen here is firms like </a:t>
            </a:r>
            <a:r>
              <a:rPr lang="en-US" sz="1400" dirty="0" err="1"/>
              <a:t>Salesforce</a:t>
            </a:r>
            <a:r>
              <a:rPr lang="en-US" sz="1400" dirty="0"/>
              <a:t> and LinkedIn grab large blocks of space still in development in order to ensure they can meet their future growth objectives.</a:t>
            </a:r>
          </a:p>
          <a:p>
            <a:pPr marL="562801" lvl="3" indent="-280089">
              <a:buFont typeface="Arial" panose="020B0604020202020204" pitchFamily="34" charset="0"/>
              <a:buChar char="•"/>
            </a:pPr>
            <a:r>
              <a:rPr lang="en-US" sz="1300" dirty="0" err="1"/>
              <a:t>Linkedin</a:t>
            </a:r>
            <a:r>
              <a:rPr lang="en-US" sz="1300" dirty="0"/>
              <a:t> 450,000 </a:t>
            </a:r>
            <a:r>
              <a:rPr lang="en-US" sz="1300" dirty="0" err="1"/>
              <a:t>sf</a:t>
            </a:r>
            <a:r>
              <a:rPr lang="en-US" sz="1300" dirty="0"/>
              <a:t> and 222 2</a:t>
            </a:r>
            <a:r>
              <a:rPr lang="en-US" sz="1300" baseline="30000" dirty="0"/>
              <a:t>nd</a:t>
            </a:r>
            <a:r>
              <a:rPr lang="en-US" sz="1300" dirty="0"/>
              <a:t> and </a:t>
            </a:r>
            <a:r>
              <a:rPr lang="en-US" sz="1300" dirty="0" err="1"/>
              <a:t>Salesforce</a:t>
            </a:r>
            <a:r>
              <a:rPr lang="en-US" sz="1300" dirty="0"/>
              <a:t> at the </a:t>
            </a:r>
            <a:r>
              <a:rPr lang="en-US" sz="1300" dirty="0" err="1"/>
              <a:t>Transbay</a:t>
            </a:r>
            <a:r>
              <a:rPr lang="en-US" sz="1300" dirty="0"/>
              <a:t> Tower.</a:t>
            </a:r>
          </a:p>
          <a:p>
            <a:pPr marL="280089" indent="-280089">
              <a:buFont typeface="Arial" panose="020B0604020202020204" pitchFamily="34" charset="0"/>
              <a:buChar char="•"/>
            </a:pPr>
            <a:r>
              <a:rPr lang="en-US" sz="1400" dirty="0"/>
              <a:t>This isn’t just an office story though.  These firms need workers and workers need housing and we are underway on our second residential project in San Francisco, one is in the Civic Center Area across from Twitter’s headquarters and the other is here at the location labeled Block 6.</a:t>
            </a:r>
          </a:p>
          <a:p>
            <a:pPr marL="280089" indent="-280089">
              <a:buFont typeface="Arial" panose="020B0604020202020204" pitchFamily="34" charset="0"/>
              <a:buChar char="•"/>
            </a:pPr>
            <a:endParaRPr lang="en-US" sz="1400" dirty="0"/>
          </a:p>
        </p:txBody>
      </p:sp>
      <p:sp>
        <p:nvSpPr>
          <p:cNvPr id="4" name="Date Placeholder 3"/>
          <p:cNvSpPr>
            <a:spLocks noGrp="1"/>
          </p:cNvSpPr>
          <p:nvPr>
            <p:ph type="dt" idx="10"/>
          </p:nvPr>
        </p:nvSpPr>
        <p:spPr/>
        <p:txBody>
          <a:bodyPr/>
          <a:lstStyle/>
          <a:p>
            <a:pPr>
              <a:defRPr/>
            </a:pPr>
            <a:fld id="{F68D4DF0-404C-4932-A422-0C80922AAFB0}" type="datetime1">
              <a:rPr lang="en-CA" smtClean="0"/>
              <a:pPr>
                <a:defRPr/>
              </a:pPr>
              <a:t>05/12/2014</a:t>
            </a:fld>
            <a:endParaRPr lang="en-CA" dirty="0"/>
          </a:p>
        </p:txBody>
      </p:sp>
      <p:sp>
        <p:nvSpPr>
          <p:cNvPr id="5" name="Footer Placeholder 4"/>
          <p:cNvSpPr>
            <a:spLocks noGrp="1"/>
          </p:cNvSpPr>
          <p:nvPr>
            <p:ph type="ftr" sz="quarter" idx="11"/>
          </p:nvPr>
        </p:nvSpPr>
        <p:spPr/>
        <p:txBody>
          <a:bodyPr/>
          <a:lstStyle/>
          <a:p>
            <a:pPr>
              <a:defRPr/>
            </a:pPr>
            <a:r>
              <a:rPr lang="en-CA" dirty="0" smtClean="0"/>
              <a:t>© 2013 Bentall Kennedy</a:t>
            </a:r>
            <a:endParaRPr lang="en-CA" dirty="0"/>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12</a:t>
            </a:fld>
            <a:endParaRPr lang="en-CA" dirty="0"/>
          </a:p>
        </p:txBody>
      </p:sp>
      <p:sp>
        <p:nvSpPr>
          <p:cNvPr id="7" name="Header Placeholder 6"/>
          <p:cNvSpPr>
            <a:spLocks noGrp="1"/>
          </p:cNvSpPr>
          <p:nvPr>
            <p:ph type="hdr" sz="quarter" idx="13"/>
          </p:nvPr>
        </p:nvSpPr>
        <p:spPr/>
        <p:txBody>
          <a:bodyPr/>
          <a:lstStyle/>
          <a:p>
            <a:pPr>
              <a:defRPr/>
            </a:pPr>
            <a:r>
              <a:rPr lang="en-US" dirty="0" smtClean="0"/>
              <a:t>#file</a:t>
            </a:r>
            <a:endParaRPr lang="en-US" dirty="0"/>
          </a:p>
        </p:txBody>
      </p:sp>
    </p:spTree>
    <p:extLst>
      <p:ext uri="{BB962C8B-B14F-4D97-AF65-F5344CB8AC3E}">
        <p14:creationId xmlns:p14="http://schemas.microsoft.com/office/powerpoint/2010/main" val="255536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254000"/>
            <a:ext cx="4764087" cy="3573463"/>
          </a:xfrm>
        </p:spPr>
      </p:sp>
      <p:sp>
        <p:nvSpPr>
          <p:cNvPr id="3" name="Notes Placeholder 2"/>
          <p:cNvSpPr>
            <a:spLocks noGrp="1"/>
          </p:cNvSpPr>
          <p:nvPr>
            <p:ph type="body" idx="1"/>
          </p:nvPr>
        </p:nvSpPr>
        <p:spPr>
          <a:xfrm>
            <a:off x="392244" y="3902635"/>
            <a:ext cx="6154479" cy="4936311"/>
          </a:xfrm>
        </p:spPr>
        <p:txBody>
          <a:bodyPr>
            <a:noAutofit/>
          </a:bodyPr>
          <a:lstStyle/>
          <a:p>
            <a:pPr marL="220821" indent="-220821">
              <a:buFont typeface="Arial" panose="020B0604020202020204" pitchFamily="34" charset="0"/>
              <a:buChar char="•"/>
            </a:pPr>
            <a:r>
              <a:rPr lang="en-US" sz="1000" dirty="0"/>
              <a:t>Apartments have been the best performing sector so far in the recovery but are starting to top out as vacancy does not have much further to fall in many markets and supply has picked up enough to moderate rent increases.</a:t>
            </a:r>
          </a:p>
          <a:p>
            <a:pPr marL="220821" indent="-220821">
              <a:buFont typeface="Arial" panose="020B0604020202020204" pitchFamily="34" charset="0"/>
              <a:buChar char="•"/>
            </a:pPr>
            <a:r>
              <a:rPr lang="en-US" sz="1000" dirty="0"/>
              <a:t>The apartment market is still very healthy, however, and here we see numerous markets with vacancy rates sub-5% and also quite a few markets with demand growth of around 2% or more.</a:t>
            </a:r>
          </a:p>
          <a:p>
            <a:pPr marL="220821" indent="-220821">
              <a:buFont typeface="Arial" panose="020B0604020202020204" pitchFamily="34" charset="0"/>
              <a:buChar char="•"/>
            </a:pPr>
            <a:r>
              <a:rPr lang="en-US" sz="1000" dirty="0"/>
              <a:t>We’ll see similar charts for the other three property types so I just want to make sure I explain the concepts in the chart.  Current vacancy is on the x-axis, year-over-year demand growth is on the y-axis, and the colors of the bubbles indicate the pace and direction of rent growth.</a:t>
            </a:r>
          </a:p>
          <a:p>
            <a:pPr marL="220821" indent="-220821">
              <a:buFont typeface="Arial" panose="020B0604020202020204" pitchFamily="34" charset="0"/>
              <a:buChar char="•"/>
            </a:pPr>
            <a:r>
              <a:rPr lang="en-US" sz="1000" dirty="0"/>
              <a:t>In the apartment market, the only major metro areas with declining rents (red bubbles) are D.C. and Boston.</a:t>
            </a:r>
          </a:p>
          <a:p>
            <a:pPr marL="220821" indent="-220821">
              <a:buFont typeface="Arial" panose="020B0604020202020204" pitchFamily="34" charset="0"/>
              <a:buChar char="•"/>
            </a:pPr>
            <a:r>
              <a:rPr lang="en-US" sz="1000" dirty="0"/>
              <a:t>Let’s focus on New York, vacancy is very low and demand isn’t growing.  This is basically because there are no apartments to lease, you can’t grow demand if you aren’t growing supply.</a:t>
            </a:r>
          </a:p>
          <a:p>
            <a:pPr marL="220821" indent="-220821">
              <a:buFont typeface="Arial" panose="020B0604020202020204" pitchFamily="34" charset="0"/>
              <a:buChar char="•"/>
            </a:pPr>
            <a:r>
              <a:rPr lang="en-US" sz="1000" dirty="0"/>
              <a:t>We see a lot of the technology markets with relatively low vacancy rates and in many of these markets we believe that demand is or soon will be constrained by a lack of supply.  In other words we need more new apartments.</a:t>
            </a:r>
          </a:p>
          <a:p>
            <a:pPr marL="220821" indent="-220821">
              <a:buFont typeface="Arial" panose="020B0604020202020204" pitchFamily="34" charset="0"/>
              <a:buChar char="•"/>
            </a:pPr>
            <a:r>
              <a:rPr lang="en-US" sz="1000" dirty="0"/>
              <a:t>The table on the right is interesting.  These are the markets with the highest levels of construction starts relative to renter households in the U.S. and what we see is that for the most part these are markets with very strong job growth, which should help drive new apartment demand.</a:t>
            </a:r>
          </a:p>
          <a:p>
            <a:pPr marL="220821" indent="-220821">
              <a:buFont typeface="Arial" panose="020B0604020202020204" pitchFamily="34" charset="0"/>
              <a:buChar char="•"/>
            </a:pPr>
            <a:r>
              <a:rPr lang="en-US" sz="1000" dirty="0"/>
              <a:t>There are a variety of factors leading to growth in apartment demand, in particular demand has been strong for transit oriented, urban locations as the Echo Boom generation shows a preference for active, amenity rich neighborhoods in close proximity to their jobs.</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13</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254000"/>
            <a:ext cx="4764087" cy="3573463"/>
          </a:xfrm>
        </p:spPr>
      </p:sp>
      <p:sp>
        <p:nvSpPr>
          <p:cNvPr id="3" name="Notes Placeholder 2"/>
          <p:cNvSpPr>
            <a:spLocks noGrp="1"/>
          </p:cNvSpPr>
          <p:nvPr>
            <p:ph type="body" idx="1"/>
          </p:nvPr>
        </p:nvSpPr>
        <p:spPr>
          <a:xfrm>
            <a:off x="392244" y="3902635"/>
            <a:ext cx="6154479" cy="4936311"/>
          </a:xfrm>
        </p:spPr>
        <p:txBody>
          <a:bodyPr>
            <a:noAutofit/>
          </a:bodyPr>
          <a:lstStyle/>
          <a:p>
            <a:pPr marL="220821" indent="-220821">
              <a:buFont typeface="Arial" panose="020B0604020202020204" pitchFamily="34" charset="0"/>
              <a:buChar char="•"/>
            </a:pPr>
            <a:r>
              <a:rPr lang="en-US" sz="1000" dirty="0"/>
              <a:t>Apartments have been the best performing sector so far in the recovery but are starting to top out as vacancy does not have much further to fall in many markets and supply has picked up enough to moderate rent increases.</a:t>
            </a:r>
          </a:p>
          <a:p>
            <a:pPr marL="220821" indent="-220821">
              <a:buFont typeface="Arial" panose="020B0604020202020204" pitchFamily="34" charset="0"/>
              <a:buChar char="•"/>
            </a:pPr>
            <a:r>
              <a:rPr lang="en-US" sz="1000" dirty="0"/>
              <a:t>The apartment market is still very healthy, however, and here we see numerous markets with vacancy rates sub-5% and also quite a few markets with demand growth of around 2% or more.</a:t>
            </a:r>
          </a:p>
          <a:p>
            <a:pPr marL="220821" indent="-220821">
              <a:buFont typeface="Arial" panose="020B0604020202020204" pitchFamily="34" charset="0"/>
              <a:buChar char="•"/>
            </a:pPr>
            <a:r>
              <a:rPr lang="en-US" sz="1000" dirty="0"/>
              <a:t>We’ll see similar charts for the other three property types so I just want to make sure I explain the concepts in the chart.  Current vacancy is on the x-axis, year-over-year demand growth is on the y-axis, and the colors of the bubbles indicate the pace and direction of rent growth.</a:t>
            </a:r>
          </a:p>
          <a:p>
            <a:pPr marL="220821" indent="-220821">
              <a:buFont typeface="Arial" panose="020B0604020202020204" pitchFamily="34" charset="0"/>
              <a:buChar char="•"/>
            </a:pPr>
            <a:r>
              <a:rPr lang="en-US" sz="1000" dirty="0"/>
              <a:t>In the apartment market, the only major metro areas with declining rents (red bubbles) are D.C. and Boston.</a:t>
            </a:r>
          </a:p>
          <a:p>
            <a:pPr marL="220821" indent="-220821">
              <a:buFont typeface="Arial" panose="020B0604020202020204" pitchFamily="34" charset="0"/>
              <a:buChar char="•"/>
            </a:pPr>
            <a:r>
              <a:rPr lang="en-US" sz="1000" dirty="0"/>
              <a:t>Let’s focus on New York, vacancy is very low and demand isn’t growing.  This is basically because there are no apartments to lease, you can’t grow demand if you aren’t growing supply.</a:t>
            </a:r>
          </a:p>
          <a:p>
            <a:pPr marL="220821" indent="-220821">
              <a:buFont typeface="Arial" panose="020B0604020202020204" pitchFamily="34" charset="0"/>
              <a:buChar char="•"/>
            </a:pPr>
            <a:r>
              <a:rPr lang="en-US" sz="1000" dirty="0"/>
              <a:t>We see a lot of the technology markets with relatively low vacancy rates and in many of these markets we believe that demand is or soon will be constrained by a lack of supply.  In other words we need more new apartments.</a:t>
            </a:r>
          </a:p>
          <a:p>
            <a:pPr marL="220821" indent="-220821">
              <a:buFont typeface="Arial" panose="020B0604020202020204" pitchFamily="34" charset="0"/>
              <a:buChar char="•"/>
            </a:pPr>
            <a:r>
              <a:rPr lang="en-US" sz="1000" dirty="0"/>
              <a:t>The table on the right is interesting.  These are the markets with the highest levels of construction starts relative to renter households in the U.S. and what we see is that for the most part these are markets with very strong job growth, which should help drive new apartment demand.</a:t>
            </a:r>
          </a:p>
          <a:p>
            <a:pPr marL="220821" indent="-220821">
              <a:buFont typeface="Arial" panose="020B0604020202020204" pitchFamily="34" charset="0"/>
              <a:buChar char="•"/>
            </a:pPr>
            <a:r>
              <a:rPr lang="en-US" sz="1000" dirty="0"/>
              <a:t>There are a variety of factors leading to growth in apartment demand, in particular demand has been strong for transit oriented, urban locations as the Echo Boom generation shows a preference for active, amenity rich neighborhoods in close proximity to their jobs.</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14</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254000"/>
            <a:ext cx="4764087" cy="3573463"/>
          </a:xfrm>
        </p:spPr>
      </p:sp>
      <p:sp>
        <p:nvSpPr>
          <p:cNvPr id="3" name="Notes Placeholder 2"/>
          <p:cNvSpPr>
            <a:spLocks noGrp="1"/>
          </p:cNvSpPr>
          <p:nvPr>
            <p:ph type="body" idx="1"/>
          </p:nvPr>
        </p:nvSpPr>
        <p:spPr>
          <a:xfrm>
            <a:off x="392244" y="3902635"/>
            <a:ext cx="6154479" cy="4936311"/>
          </a:xfrm>
        </p:spPr>
        <p:txBody>
          <a:bodyPr>
            <a:noAutofit/>
          </a:bodyPr>
          <a:lstStyle/>
          <a:p>
            <a:pPr marL="220821" indent="-220821">
              <a:buFont typeface="Arial" panose="020B0604020202020204" pitchFamily="34" charset="0"/>
              <a:buChar char="•"/>
            </a:pPr>
            <a:r>
              <a:rPr lang="en-US" sz="1000" dirty="0"/>
              <a:t>Apartments have been the best performing sector so far in the recovery but are starting to top out as vacancy does not have much further to fall in many markets and supply has picked up enough to moderate rent increases.</a:t>
            </a:r>
          </a:p>
          <a:p>
            <a:pPr marL="220821" indent="-220821">
              <a:buFont typeface="Arial" panose="020B0604020202020204" pitchFamily="34" charset="0"/>
              <a:buChar char="•"/>
            </a:pPr>
            <a:r>
              <a:rPr lang="en-US" sz="1000" dirty="0"/>
              <a:t>The apartment market is still very healthy, however, and here we see numerous markets with vacancy rates sub-5% and also quite a few markets with demand growth of around 2% or more.</a:t>
            </a:r>
          </a:p>
          <a:p>
            <a:pPr marL="220821" indent="-220821">
              <a:buFont typeface="Arial" panose="020B0604020202020204" pitchFamily="34" charset="0"/>
              <a:buChar char="•"/>
            </a:pPr>
            <a:r>
              <a:rPr lang="en-US" sz="1000" dirty="0"/>
              <a:t>We’ll see similar charts for the other three property types so I just want to make sure I explain the concepts in the chart.  Current vacancy is on the x-axis, year-over-year demand growth is on the y-axis, and the colors of the bubbles indicate the pace and direction of rent growth.</a:t>
            </a:r>
          </a:p>
          <a:p>
            <a:pPr marL="220821" indent="-220821">
              <a:buFont typeface="Arial" panose="020B0604020202020204" pitchFamily="34" charset="0"/>
              <a:buChar char="•"/>
            </a:pPr>
            <a:r>
              <a:rPr lang="en-US" sz="1000" dirty="0"/>
              <a:t>In the apartment market, the only major metro areas with declining rents (red bubbles) are D.C. and Boston.</a:t>
            </a:r>
          </a:p>
          <a:p>
            <a:pPr marL="220821" indent="-220821">
              <a:buFont typeface="Arial" panose="020B0604020202020204" pitchFamily="34" charset="0"/>
              <a:buChar char="•"/>
            </a:pPr>
            <a:r>
              <a:rPr lang="en-US" sz="1000" dirty="0"/>
              <a:t>Let’s focus on New York, vacancy is very low and demand isn’t growing.  This is basically because there are no apartments to lease, you can’t grow demand if you aren’t growing supply.</a:t>
            </a:r>
          </a:p>
          <a:p>
            <a:pPr marL="220821" indent="-220821">
              <a:buFont typeface="Arial" panose="020B0604020202020204" pitchFamily="34" charset="0"/>
              <a:buChar char="•"/>
            </a:pPr>
            <a:r>
              <a:rPr lang="en-US" sz="1000" dirty="0"/>
              <a:t>We see a lot of the technology markets with relatively low vacancy rates and in many of these markets we believe that demand is or soon will be constrained by a lack of supply.  In other words we need more new apartments.</a:t>
            </a:r>
          </a:p>
          <a:p>
            <a:pPr marL="220821" indent="-220821">
              <a:buFont typeface="Arial" panose="020B0604020202020204" pitchFamily="34" charset="0"/>
              <a:buChar char="•"/>
            </a:pPr>
            <a:r>
              <a:rPr lang="en-US" sz="1000" dirty="0"/>
              <a:t>The table on the right is interesting.  These are the markets with the highest levels of construction starts relative to renter households in the U.S. and what we see is that for the most part these are markets with very strong job growth, which should help drive new apartment demand.</a:t>
            </a:r>
          </a:p>
          <a:p>
            <a:pPr marL="220821" indent="-220821">
              <a:buFont typeface="Arial" panose="020B0604020202020204" pitchFamily="34" charset="0"/>
              <a:buChar char="•"/>
            </a:pPr>
            <a:r>
              <a:rPr lang="en-US" sz="1000" dirty="0"/>
              <a:t>There are a variety of factors leading to growth in apartment demand, in particular demand has been strong for transit oriented, urban locations as the Echo Boom generation shows a preference for active, amenity rich neighborhoods in close proximity to their jobs.</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15</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447" indent="-166447">
              <a:buFont typeface="Arial" panose="020B0604020202020204" pitchFamily="34" charset="0"/>
              <a:buChar char="•"/>
            </a:pPr>
            <a:r>
              <a:rPr lang="en-US" sz="1200" dirty="0"/>
              <a:t>Taking a break from all the bars, lines and bubbles we have this great cartoon that I think many people can relate to in real life as an adult child sits on the recliner in </a:t>
            </a:r>
            <a:r>
              <a:rPr lang="en-US" sz="1200"/>
              <a:t>his parents’ </a:t>
            </a:r>
            <a:r>
              <a:rPr lang="en-US" sz="1200" dirty="0"/>
              <a:t>house, while the parents look at him in dismay.</a:t>
            </a:r>
          </a:p>
          <a:p>
            <a:pPr marL="166447" indent="-166447">
              <a:buFont typeface="Arial" panose="020B0604020202020204" pitchFamily="34" charset="0"/>
              <a:buChar char="•"/>
            </a:pPr>
            <a:r>
              <a:rPr lang="en-US" sz="1200" dirty="0"/>
              <a:t>The job market still isn’t back to full strength and this is preventing some people from going out and forming new households.</a:t>
            </a:r>
          </a:p>
          <a:p>
            <a:pPr marL="166447" indent="-166447">
              <a:buFont typeface="Arial" panose="020B0604020202020204" pitchFamily="34" charset="0"/>
              <a:buChar char="•"/>
            </a:pPr>
            <a:r>
              <a:rPr lang="en-US" sz="1200" dirty="0"/>
              <a:t>Some of you may be living through this or have a close friend that may be experiencing it, we thought we’d dig up the data to see if this is really a trend that has had a material impact on the market….</a:t>
            </a:r>
          </a:p>
        </p:txBody>
      </p:sp>
      <p:sp>
        <p:nvSpPr>
          <p:cNvPr id="4" name="Date Placeholder 3"/>
          <p:cNvSpPr>
            <a:spLocks noGrp="1"/>
          </p:cNvSpPr>
          <p:nvPr>
            <p:ph type="dt" idx="10"/>
          </p:nvPr>
        </p:nvSpPr>
        <p:spPr/>
        <p:txBody>
          <a:bodyPr/>
          <a:lstStyle/>
          <a:p>
            <a:pPr>
              <a:defRPr/>
            </a:pPr>
            <a:fld id="{F68D4DF0-404C-4932-A422-0C80922AAFB0}" type="datetime1">
              <a:rPr lang="en-CA" smtClean="0"/>
              <a:pPr>
                <a:defRPr/>
              </a:pPr>
              <a:t>05/12/2014</a:t>
            </a:fld>
            <a:endParaRPr lang="en-CA" dirty="0"/>
          </a:p>
        </p:txBody>
      </p:sp>
      <p:sp>
        <p:nvSpPr>
          <p:cNvPr id="5" name="Footer Placeholder 4"/>
          <p:cNvSpPr>
            <a:spLocks noGrp="1"/>
          </p:cNvSpPr>
          <p:nvPr>
            <p:ph type="ftr" sz="quarter" idx="11"/>
          </p:nvPr>
        </p:nvSpPr>
        <p:spPr/>
        <p:txBody>
          <a:bodyPr/>
          <a:lstStyle/>
          <a:p>
            <a:pPr>
              <a:defRPr/>
            </a:pPr>
            <a:r>
              <a:rPr lang="en-CA" dirty="0" smtClean="0"/>
              <a:t>© 2013 Bentall Kennedy</a:t>
            </a:r>
            <a:endParaRPr lang="en-CA" dirty="0"/>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16</a:t>
            </a:fld>
            <a:endParaRPr lang="en-CA" dirty="0"/>
          </a:p>
        </p:txBody>
      </p:sp>
      <p:sp>
        <p:nvSpPr>
          <p:cNvPr id="7" name="Header Placeholder 6"/>
          <p:cNvSpPr>
            <a:spLocks noGrp="1"/>
          </p:cNvSpPr>
          <p:nvPr>
            <p:ph type="hdr" sz="quarter" idx="13"/>
          </p:nvPr>
        </p:nvSpPr>
        <p:spPr/>
        <p:txBody>
          <a:bodyPr/>
          <a:lstStyle/>
          <a:p>
            <a:pPr>
              <a:defRPr/>
            </a:pPr>
            <a:r>
              <a:rPr lang="en-US" dirty="0" smtClean="0"/>
              <a:t>#file</a:t>
            </a:r>
            <a:endParaRPr lang="en-US" dirty="0"/>
          </a:p>
        </p:txBody>
      </p:sp>
    </p:spTree>
    <p:extLst>
      <p:ext uri="{BB962C8B-B14F-4D97-AF65-F5344CB8AC3E}">
        <p14:creationId xmlns:p14="http://schemas.microsoft.com/office/powerpoint/2010/main" val="255536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17</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0575" indent="-170575">
              <a:buFont typeface="Arial" panose="020B0604020202020204" pitchFamily="34" charset="0"/>
              <a:buChar char="•"/>
            </a:pPr>
            <a:r>
              <a:rPr lang="en-US" sz="1800" dirty="0"/>
              <a:t>Markets tied to national distribution and trade with Asia (LA and Riverside seeing stellar demand) LA is full so demand shifting out to Riverside.</a:t>
            </a:r>
          </a:p>
          <a:p>
            <a:pPr marL="170575" indent="-170575">
              <a:buFont typeface="Arial" panose="020B0604020202020204" pitchFamily="34" charset="0"/>
              <a:buChar char="•"/>
            </a:pPr>
            <a:r>
              <a:rPr lang="en-US" sz="1800" dirty="0"/>
              <a:t>Really the story here is that you only have a couple of markets with declining rents, which is a big change from 18 mos. Ago.</a:t>
            </a:r>
          </a:p>
          <a:p>
            <a:pPr marL="170575" indent="-170575">
              <a:buFont typeface="Arial" panose="020B0604020202020204" pitchFamily="34" charset="0"/>
              <a:buChar char="•"/>
            </a:pPr>
            <a:r>
              <a:rPr lang="en-US" sz="1800" dirty="0"/>
              <a:t>Industrial is firing on all cylinders from a demand perspective.</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18</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660400" y="695325"/>
            <a:ext cx="5976938" cy="4481513"/>
          </a:xfrm>
          <a:ln/>
        </p:spPr>
      </p:sp>
      <p:sp>
        <p:nvSpPr>
          <p:cNvPr id="40963" name="Rectangle 3"/>
          <p:cNvSpPr>
            <a:spLocks noGrp="1"/>
          </p:cNvSpPr>
          <p:nvPr>
            <p:ph type="body" idx="1"/>
          </p:nvPr>
        </p:nvSpPr>
        <p:spPr bwMode="auto">
          <a:xfrm>
            <a:off x="786050" y="4830517"/>
            <a:ext cx="5807373" cy="3891587"/>
          </a:xfrm>
          <a:noFill/>
        </p:spPr>
        <p:txBody>
          <a:bodyPr lIns="86475" tIns="43238" rIns="86475" bIns="43238">
            <a:normAutofit/>
          </a:bodyPr>
          <a:lstStyle/>
          <a:p>
            <a:pPr defTabSz="865275" eaLnBrk="1" hangingPunct="1">
              <a:lnSpc>
                <a:spcPct val="150000"/>
              </a:lnSpc>
              <a:spcBef>
                <a:spcPct val="0"/>
              </a:spcBef>
              <a:spcAft>
                <a:spcPts val="568"/>
              </a:spcAft>
              <a:defRPr/>
            </a:pPr>
            <a:endParaRPr lang="en-US" sz="1000" dirty="0">
              <a:ea typeface="ＭＳ Ｐゴシック" pitchFamily="34" charset="-128"/>
            </a:endParaRPr>
          </a:p>
        </p:txBody>
      </p:sp>
      <p:sp>
        <p:nvSpPr>
          <p:cNvPr id="4"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89687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4291" indent="-284291">
              <a:buFont typeface="Arial" panose="020B0604020202020204" pitchFamily="34" charset="0"/>
              <a:buChar char="•"/>
            </a:pPr>
            <a:r>
              <a:rPr lang="en-US" sz="1400" dirty="0"/>
              <a:t>NCREIF cap rate has leveled off around 6.3%</a:t>
            </a:r>
          </a:p>
          <a:p>
            <a:pPr marL="284291" indent="-284291">
              <a:buFont typeface="Arial" panose="020B0604020202020204" pitchFamily="34" charset="0"/>
              <a:buChar char="•"/>
            </a:pPr>
            <a:r>
              <a:rPr lang="en-US" sz="1400" dirty="0"/>
              <a:t>2.5% 10-yr Treasury in Q3; a bit under 2.4% when I left the office</a:t>
            </a:r>
          </a:p>
          <a:p>
            <a:pPr marL="284291" indent="-284291">
              <a:buFont typeface="Arial" panose="020B0604020202020204" pitchFamily="34" charset="0"/>
              <a:buChar char="•"/>
            </a:pPr>
            <a:r>
              <a:rPr lang="en-US" sz="1400" dirty="0"/>
              <a:t>25-yr average spread vs. 10-yr is 285 bps; now about 380 bps, so we have almost a 100 bps cushion before rising rates will place significant upward pressure on cap rates.</a:t>
            </a:r>
          </a:p>
          <a:p>
            <a:pPr marL="284291" indent="-284291">
              <a:buFont typeface="Arial" panose="020B0604020202020204" pitchFamily="34" charset="0"/>
              <a:buChar char="•"/>
            </a:pPr>
            <a:r>
              <a:rPr lang="en-US" sz="1400" dirty="0"/>
              <a:t>Real estate is not cheap today, but investing is a game of relatives and for investors looking for yield and growth it looks very attractive.</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19</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468313"/>
            <a:ext cx="4935537" cy="3702050"/>
          </a:xfrm>
        </p:spPr>
      </p:sp>
      <p:sp>
        <p:nvSpPr>
          <p:cNvPr id="3" name="Notes Placeholder 2"/>
          <p:cNvSpPr>
            <a:spLocks noGrp="1"/>
          </p:cNvSpPr>
          <p:nvPr>
            <p:ph type="body" idx="1"/>
          </p:nvPr>
        </p:nvSpPr>
        <p:spPr>
          <a:xfrm>
            <a:off x="392244" y="4331875"/>
            <a:ext cx="6154479" cy="4507066"/>
          </a:xfrm>
        </p:spPr>
        <p:txBody>
          <a:bodyPr>
            <a:noAutofit/>
          </a:bodyPr>
          <a:lstStyle/>
          <a:p>
            <a:pPr marL="170575" indent="-170575">
              <a:buFont typeface="Arial" panose="020B0604020202020204" pitchFamily="34" charset="0"/>
              <a:buChar char="•"/>
            </a:pPr>
            <a:r>
              <a:rPr lang="en-US" sz="1200" dirty="0"/>
              <a:t>And its really that growth piece I want to focus in on.</a:t>
            </a:r>
          </a:p>
          <a:p>
            <a:pPr marL="170575" indent="-170575">
              <a:buFont typeface="Arial" panose="020B0604020202020204" pitchFamily="34" charset="0"/>
              <a:buChar char="•"/>
            </a:pPr>
            <a:r>
              <a:rPr lang="en-US" sz="1200" dirty="0"/>
              <a:t>Here we have the same chart for each of the four property types.</a:t>
            </a:r>
          </a:p>
          <a:p>
            <a:pPr marL="282712" lvl="2" indent="-170575">
              <a:buFont typeface="Arial" panose="020B0604020202020204" pitchFamily="34" charset="0"/>
              <a:buChar char="•"/>
            </a:pPr>
            <a:r>
              <a:rPr lang="en-US" sz="1200" dirty="0"/>
              <a:t>Light blue segment is the income return or yield from investing in that sector</a:t>
            </a:r>
          </a:p>
          <a:p>
            <a:pPr marL="282712" lvl="2" indent="-170575">
              <a:buFont typeface="Arial" panose="020B0604020202020204" pitchFamily="34" charset="0"/>
              <a:buChar char="•"/>
            </a:pPr>
            <a:r>
              <a:rPr lang="en-US" sz="1200" dirty="0"/>
              <a:t>Red segment is NOI growth</a:t>
            </a:r>
          </a:p>
          <a:p>
            <a:pPr marL="282712" lvl="2" indent="-170575">
              <a:buFont typeface="Arial" panose="020B0604020202020204" pitchFamily="34" charset="0"/>
              <a:buChar char="•"/>
            </a:pPr>
            <a:r>
              <a:rPr lang="en-US" sz="1200" dirty="0"/>
              <a:t>And darker blue segment is what we call the valuation effect, but it is really the impact on values caused by changes in cap rates</a:t>
            </a:r>
          </a:p>
          <a:p>
            <a:pPr marL="170575" indent="-170575">
              <a:buFont typeface="Arial" panose="020B0604020202020204" pitchFamily="34" charset="0"/>
              <a:buChar char="•"/>
            </a:pPr>
            <a:r>
              <a:rPr lang="en-US" sz="1200" dirty="0"/>
              <a:t>We’re starting to lose site of the negative valuation effects caused by rising cap rates during the recession.</a:t>
            </a:r>
          </a:p>
          <a:p>
            <a:pPr marL="170575" indent="-170575">
              <a:buFont typeface="Arial" panose="020B0604020202020204" pitchFamily="34" charset="0"/>
              <a:buChar char="•"/>
            </a:pPr>
            <a:r>
              <a:rPr lang="en-US" sz="1200" dirty="0"/>
              <a:t>But we see that in 2010 returns were mostly about yields, in fact outside of apartments NOI was flat or declining in 2010.</a:t>
            </a:r>
          </a:p>
          <a:p>
            <a:pPr marL="170575" indent="-170575">
              <a:buFont typeface="Arial" panose="020B0604020202020204" pitchFamily="34" charset="0"/>
              <a:buChar char="•"/>
            </a:pPr>
            <a:r>
              <a:rPr lang="en-US" sz="1200" dirty="0"/>
              <a:t>In 2011 we began to see positive valuation effect as cap rates started to fall again, but we still weren’t really seeing NOI growth.</a:t>
            </a:r>
          </a:p>
          <a:p>
            <a:pPr marL="170575" indent="-170575">
              <a:buFont typeface="Arial" panose="020B0604020202020204" pitchFamily="34" charset="0"/>
              <a:buChar char="•"/>
            </a:pPr>
            <a:r>
              <a:rPr lang="en-US" sz="1200" dirty="0"/>
              <a:t>Today we see very strong NOI growth across all four property types and not much of a tailwind from falling cap rates, in fact for apartments it is clearly the opposite.</a:t>
            </a:r>
          </a:p>
          <a:p>
            <a:pPr marL="170575" indent="-170575">
              <a:buFont typeface="Arial" panose="020B0604020202020204" pitchFamily="34" charset="0"/>
              <a:buChar char="•"/>
            </a:pPr>
            <a:r>
              <a:rPr lang="en-US" sz="1200" dirty="0"/>
              <a:t>Our view is that the valuation effect won’t become significantly negative and that there is still room to run in terms of NOI growth by owning assets in good markets with compelling growth drivers and by managing those assets effectively to maximize potential growth.</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20</a:t>
            </a:fld>
            <a:endParaRPr lang="en-CA" dirty="0"/>
          </a:p>
        </p:txBody>
      </p:sp>
      <p:sp>
        <p:nvSpPr>
          <p:cNvPr id="8" name="Footer Placeholder 4"/>
          <p:cNvSpPr>
            <a:spLocks noGrp="1"/>
          </p:cNvSpPr>
          <p:nvPr>
            <p:ph type="ftr" sz="quarter" idx="4"/>
          </p:nvPr>
        </p:nvSpPr>
        <p:spPr>
          <a:xfrm>
            <a:off x="350221" y="876255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660400" y="695325"/>
            <a:ext cx="5976938" cy="4481513"/>
          </a:xfrm>
          <a:ln/>
        </p:spPr>
      </p:sp>
      <p:sp>
        <p:nvSpPr>
          <p:cNvPr id="40963" name="Rectangle 3"/>
          <p:cNvSpPr>
            <a:spLocks noGrp="1"/>
          </p:cNvSpPr>
          <p:nvPr>
            <p:ph type="body" idx="1"/>
          </p:nvPr>
        </p:nvSpPr>
        <p:spPr bwMode="auto">
          <a:xfrm>
            <a:off x="786050" y="4830517"/>
            <a:ext cx="5807373" cy="3891587"/>
          </a:xfrm>
          <a:noFill/>
        </p:spPr>
        <p:txBody>
          <a:bodyPr lIns="86475" tIns="43238" rIns="86475" bIns="43238">
            <a:normAutofit/>
          </a:bodyPr>
          <a:lstStyle/>
          <a:p>
            <a:pPr defTabSz="865275" eaLnBrk="1" hangingPunct="1">
              <a:lnSpc>
                <a:spcPct val="150000"/>
              </a:lnSpc>
              <a:spcBef>
                <a:spcPct val="0"/>
              </a:spcBef>
              <a:spcAft>
                <a:spcPts val="568"/>
              </a:spcAft>
              <a:defRPr/>
            </a:pPr>
            <a:endParaRPr lang="en-US" sz="1000" dirty="0">
              <a:ea typeface="ＭＳ Ｐゴシック" pitchFamily="34" charset="-128"/>
            </a:endParaRPr>
          </a:p>
        </p:txBody>
      </p:sp>
      <p:sp>
        <p:nvSpPr>
          <p:cNvPr id="4"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1504683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117600" y="693738"/>
            <a:ext cx="5041900" cy="3781425"/>
          </a:xfrm>
          <a:ln/>
        </p:spPr>
      </p:sp>
      <p:sp>
        <p:nvSpPr>
          <p:cNvPr id="40963" name="Rectangle 3"/>
          <p:cNvSpPr>
            <a:spLocks noGrp="1"/>
          </p:cNvSpPr>
          <p:nvPr>
            <p:ph type="body" idx="1"/>
          </p:nvPr>
        </p:nvSpPr>
        <p:spPr bwMode="auto">
          <a:xfrm>
            <a:off x="786047" y="4830512"/>
            <a:ext cx="5807373" cy="3891587"/>
          </a:xfrm>
          <a:noFill/>
        </p:spPr>
        <p:txBody>
          <a:bodyPr lIns="87367" tIns="43684" rIns="87367" bIns="43684">
            <a:normAutofit/>
          </a:bodyPr>
          <a:lstStyle/>
          <a:p>
            <a:pPr defTabSz="874199" eaLnBrk="1" hangingPunct="1">
              <a:lnSpc>
                <a:spcPct val="150000"/>
              </a:lnSpc>
              <a:spcBef>
                <a:spcPct val="0"/>
              </a:spcBef>
              <a:spcAft>
                <a:spcPts val="573"/>
              </a:spcAft>
              <a:defRPr/>
            </a:pPr>
            <a:endParaRPr lang="en-US" sz="1100" dirty="0">
              <a:ea typeface="ＭＳ Ｐゴシック" pitchFamily="34" charset="-128"/>
            </a:endParaRPr>
          </a:p>
        </p:txBody>
      </p:sp>
    </p:spTree>
    <p:extLst>
      <p:ext uri="{BB962C8B-B14F-4D97-AF65-F5344CB8AC3E}">
        <p14:creationId xmlns:p14="http://schemas.microsoft.com/office/powerpoint/2010/main" val="48275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396875"/>
            <a:ext cx="4935537" cy="3702050"/>
          </a:xfrm>
        </p:spPr>
      </p:sp>
      <p:sp>
        <p:nvSpPr>
          <p:cNvPr id="3" name="Notes Placeholder 2"/>
          <p:cNvSpPr>
            <a:spLocks noGrp="1"/>
          </p:cNvSpPr>
          <p:nvPr>
            <p:ph type="body" idx="1"/>
          </p:nvPr>
        </p:nvSpPr>
        <p:spPr>
          <a:xfrm>
            <a:off x="392244" y="4260335"/>
            <a:ext cx="6154479" cy="4435526"/>
          </a:xfrm>
        </p:spPr>
        <p:txBody>
          <a:bodyPr>
            <a:noAutofit/>
          </a:bodyPr>
          <a:lstStyle/>
          <a:p>
            <a:pPr marL="170575" indent="-170575">
              <a:buFont typeface="Arial" panose="020B0604020202020204" pitchFamily="34" charset="0"/>
              <a:buChar char="•"/>
            </a:pPr>
            <a:r>
              <a:rPr lang="en-US" sz="1200" dirty="0"/>
              <a:t>Here we see Fed Chair Janet </a:t>
            </a:r>
            <a:r>
              <a:rPr lang="en-US" sz="1200" dirty="0" err="1"/>
              <a:t>Yellen</a:t>
            </a:r>
            <a:r>
              <a:rPr lang="en-US" sz="1200" dirty="0"/>
              <a:t> cautioning Uncle Sam to ease up as he rides his snail through the recovery.</a:t>
            </a:r>
          </a:p>
          <a:p>
            <a:pPr marL="170575" indent="-170575">
              <a:buFont typeface="Arial" panose="020B0604020202020204" pitchFamily="34" charset="0"/>
              <a:buChar char="•"/>
            </a:pPr>
            <a:r>
              <a:rPr lang="en-US" sz="1200" dirty="0"/>
              <a:t>The reality is that central bankers are generally more concerned about deflation than inflation and the Fed really isn’t trying to slam on the breaks</a:t>
            </a:r>
          </a:p>
          <a:p>
            <a:pPr marL="170575" indent="-170575">
              <a:buFont typeface="Arial" panose="020B0604020202020204" pitchFamily="34" charset="0"/>
              <a:buChar char="•"/>
            </a:pPr>
            <a:r>
              <a:rPr lang="en-US" sz="1200" dirty="0"/>
              <a:t>QE ended in October as planned and we don’t expect the Fed to act soon to raise short term rates.</a:t>
            </a:r>
          </a:p>
          <a:p>
            <a:pPr marL="170575" indent="-170575">
              <a:buFont typeface="Arial" panose="020B0604020202020204" pitchFamily="34" charset="0"/>
              <a:buChar char="•"/>
            </a:pPr>
            <a:r>
              <a:rPr lang="en-US" sz="1200" dirty="0"/>
              <a:t>The reality is U.S. growth in aggregate is slow and steady but it really depends on where you are. Additionally, in comparison to Canada, which is slowing, and much of Europe which has dipped back into recession territory the U.S. looks pretty good and that’s been a factor in attracting investment capital.</a:t>
            </a:r>
          </a:p>
          <a:p>
            <a:pPr marL="170575" indent="-170575">
              <a:buFont typeface="Arial" panose="020B0604020202020204" pitchFamily="34" charset="0"/>
              <a:buChar char="•"/>
            </a:pPr>
            <a:endParaRPr lang="en-US" sz="1200" dirty="0"/>
          </a:p>
          <a:p>
            <a:pPr marL="170575" indent="-170575">
              <a:buFont typeface="Arial" panose="020B0604020202020204" pitchFamily="34" charset="0"/>
              <a:buChar char="•"/>
            </a:pPr>
            <a:r>
              <a:rPr lang="en-US" sz="1200" dirty="0"/>
              <a:t>Good transition to job growth to see which sectors are performing well and which are not</a:t>
            </a:r>
          </a:p>
        </p:txBody>
      </p:sp>
      <p:sp>
        <p:nvSpPr>
          <p:cNvPr id="5" name="Footer Placeholder 4"/>
          <p:cNvSpPr>
            <a:spLocks noGrp="1"/>
          </p:cNvSpPr>
          <p:nvPr>
            <p:ph type="ftr" sz="quarter" idx="11"/>
          </p:nvPr>
        </p:nvSpPr>
        <p:spPr/>
        <p:txBody>
          <a:bodyPr/>
          <a:lstStyle/>
          <a:p>
            <a:pPr>
              <a:defRPr/>
            </a:pPr>
            <a:r>
              <a:rPr lang="en-CA" dirty="0" smtClean="0"/>
              <a:t>© 2014 Bentall Kennedy</a:t>
            </a:r>
            <a:endParaRPr lang="en-CA" dirty="0"/>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2</a:t>
            </a:fld>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396875"/>
            <a:ext cx="4935537" cy="3702050"/>
          </a:xfrm>
        </p:spPr>
      </p:sp>
      <p:sp>
        <p:nvSpPr>
          <p:cNvPr id="3" name="Notes Placeholder 2"/>
          <p:cNvSpPr>
            <a:spLocks noGrp="1"/>
          </p:cNvSpPr>
          <p:nvPr>
            <p:ph type="body" idx="1"/>
          </p:nvPr>
        </p:nvSpPr>
        <p:spPr>
          <a:xfrm>
            <a:off x="392243" y="4331875"/>
            <a:ext cx="6154479" cy="4507066"/>
          </a:xfrm>
        </p:spPr>
        <p:txBody>
          <a:bodyPr>
            <a:noAutofit/>
          </a:bodyPr>
          <a:lstStyle/>
          <a:p>
            <a:pPr marL="284291" indent="-284291">
              <a:buFont typeface="Arial" panose="020B0604020202020204" pitchFamily="34" charset="0"/>
              <a:buChar char="•"/>
            </a:pPr>
            <a:r>
              <a:rPr lang="en-US" sz="1100" dirty="0"/>
              <a:t>As you can see we like to keep things simple… this could be a violation of presentation skills 101 for trying to jam too many concepts into one slide, and it probably won’t be my last as we move through the rest of the slides today.</a:t>
            </a:r>
          </a:p>
          <a:p>
            <a:pPr marL="284291" indent="-284291">
              <a:buFont typeface="Arial" panose="020B0604020202020204" pitchFamily="34" charset="0"/>
              <a:buChar char="•"/>
            </a:pPr>
            <a:r>
              <a:rPr lang="en-US" sz="1100" dirty="0"/>
              <a:t>Really pretty straight forward. Each bubble is an employment sector with bubble size indicating the number of jobs in each sector.</a:t>
            </a:r>
          </a:p>
          <a:p>
            <a:pPr marL="284291" indent="-284291">
              <a:buFont typeface="Arial" panose="020B0604020202020204" pitchFamily="34" charset="0"/>
              <a:buChar char="•"/>
            </a:pPr>
            <a:r>
              <a:rPr lang="en-US" sz="1100" dirty="0"/>
              <a:t>Green bubbles are sectors that have expanded beyond pre-recession peaks, red bubbles are sectors that remain below pre-recession peaks.</a:t>
            </a:r>
          </a:p>
          <a:p>
            <a:pPr marL="284291" indent="-284291">
              <a:buFont typeface="Arial" panose="020B0604020202020204" pitchFamily="34" charset="0"/>
              <a:buChar char="•"/>
            </a:pPr>
            <a:r>
              <a:rPr lang="en-US" sz="1100" dirty="0"/>
              <a:t>The diagonal line helps us determine which sectors are gaining momentum (those above the line) and which sectors are losing momentum (those below it).</a:t>
            </a:r>
          </a:p>
          <a:p>
            <a:pPr marL="284291" indent="-284291">
              <a:buFont typeface="Arial" panose="020B0604020202020204" pitchFamily="34" charset="0"/>
              <a:buChar char="•"/>
            </a:pPr>
            <a:r>
              <a:rPr lang="en-US" sz="1100" dirty="0"/>
              <a:t>I’ve included a bubble for total employment, which sits right on the line, growth has been about the same over the past 12 months as it was during the preceding 12 months. Most sectors in fact are clustered along the line.</a:t>
            </a:r>
          </a:p>
          <a:p>
            <a:pPr marL="284291" indent="-284291">
              <a:buFont typeface="Arial" panose="020B0604020202020204" pitchFamily="34" charset="0"/>
              <a:buChar char="•"/>
            </a:pPr>
            <a:r>
              <a:rPr lang="en-US" sz="1100" dirty="0"/>
              <a:t>I want to point out to you the prof and business services sector, on the line but green (expanding) and also one of the better growth rates we see across the economy. This is largely technology and supporting business services.</a:t>
            </a:r>
          </a:p>
          <a:p>
            <a:pPr marL="284291" indent="-284291">
              <a:buFont typeface="Arial" panose="020B0604020202020204" pitchFamily="34" charset="0"/>
              <a:buChar char="•"/>
            </a:pPr>
            <a:r>
              <a:rPr lang="en-US" sz="1100" dirty="0"/>
              <a:t>Natural resources and mining is a tiny bubble, not many metro’s have exposure to this but it’s growth rate over the past couple of years has been exceptional.  This is energy.</a:t>
            </a:r>
          </a:p>
          <a:p>
            <a:pPr marL="284291" indent="-284291">
              <a:buFont typeface="Arial" panose="020B0604020202020204" pitchFamily="34" charset="0"/>
              <a:buChar char="•"/>
            </a:pPr>
            <a:r>
              <a:rPr lang="en-US" sz="1100" dirty="0"/>
              <a:t>Lots of other stories here but our focus is on growth drivers and in this cycle it’s really been about technology and energy and so the metro’s that excel in these areas are doing well, while those that don’t have exposure in these industries struggle.</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3</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396875"/>
            <a:ext cx="4935537" cy="3702050"/>
          </a:xfrm>
        </p:spPr>
      </p:sp>
      <p:sp>
        <p:nvSpPr>
          <p:cNvPr id="3" name="Notes Placeholder 2"/>
          <p:cNvSpPr>
            <a:spLocks noGrp="1"/>
          </p:cNvSpPr>
          <p:nvPr>
            <p:ph type="body" idx="1"/>
          </p:nvPr>
        </p:nvSpPr>
        <p:spPr>
          <a:xfrm>
            <a:off x="392243" y="4331875"/>
            <a:ext cx="6154479" cy="4507066"/>
          </a:xfrm>
        </p:spPr>
        <p:txBody>
          <a:bodyPr>
            <a:noAutofit/>
          </a:bodyPr>
          <a:lstStyle/>
          <a:p>
            <a:pPr marL="284291" indent="-284291">
              <a:buFont typeface="Arial" panose="020B0604020202020204" pitchFamily="34" charset="0"/>
              <a:buChar char="•"/>
            </a:pPr>
            <a:r>
              <a:rPr lang="en-US" sz="1400" dirty="0"/>
              <a:t>In terms of leading markets for job creation, it is the technology and energy markets that have expanded considerably beyond their pre-recession highs while many other markets struggle to regain those prior peaks.</a:t>
            </a:r>
          </a:p>
          <a:p>
            <a:pPr marL="284291" indent="-284291">
              <a:buFont typeface="Arial" panose="020B0604020202020204" pitchFamily="34" charset="0"/>
              <a:buChar char="•"/>
            </a:pPr>
            <a:r>
              <a:rPr lang="en-US" sz="1400" dirty="0"/>
              <a:t>So remember we said that the economy feels like its growing at different speeds depending on where you are? Well compare Austin, which has tech and some energy sector exposure and has 16% more jobs than it did prior to the recession to Las Vegas, where employment is still well-below its pre-recession highs.</a:t>
            </a:r>
          </a:p>
          <a:p>
            <a:pPr marL="284291" indent="-284291">
              <a:buFont typeface="Arial" panose="020B0604020202020204" pitchFamily="34" charset="0"/>
              <a:buChar char="•"/>
            </a:pPr>
            <a:r>
              <a:rPr lang="en-US" sz="1400" dirty="0"/>
              <a:t>Boston’s been a great market through this cycle, not much of a downturn and decent growth but it’s really not growing at the pace we associate with many other technology focused economies.  Education and healthcare have been crucial drivers and tech in Boston has become much more about bio/</a:t>
            </a:r>
            <a:r>
              <a:rPr lang="en-US" sz="1400" dirty="0" err="1"/>
              <a:t>pharma</a:t>
            </a:r>
            <a:r>
              <a:rPr lang="en-US" sz="1400" dirty="0"/>
              <a:t> than it has been about social media and other technologies.</a:t>
            </a:r>
          </a:p>
          <a:p>
            <a:pPr marL="284291" indent="-284291">
              <a:buFont typeface="Arial" panose="020B0604020202020204" pitchFamily="34" charset="0"/>
              <a:buChar char="•"/>
            </a:pPr>
            <a:r>
              <a:rPr lang="en-US" sz="1400" dirty="0"/>
              <a:t>Certainly one </a:t>
            </a:r>
            <a:r>
              <a:rPr lang="en-US" sz="1400" dirty="0" err="1"/>
              <a:t>takeway</a:t>
            </a:r>
            <a:r>
              <a:rPr lang="en-US" sz="1400" dirty="0"/>
              <a:t> from this slide is that innovation equals economic growth and expansion, so how do we really measure which markets are more innovate than others.</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4</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396875"/>
            <a:ext cx="4938713" cy="3703638"/>
          </a:xfrm>
        </p:spPr>
      </p:sp>
      <p:sp>
        <p:nvSpPr>
          <p:cNvPr id="3" name="Notes Placeholder 2"/>
          <p:cNvSpPr>
            <a:spLocks noGrp="1"/>
          </p:cNvSpPr>
          <p:nvPr>
            <p:ph type="body" idx="1"/>
          </p:nvPr>
        </p:nvSpPr>
        <p:spPr>
          <a:xfrm>
            <a:off x="392245" y="4260334"/>
            <a:ext cx="6154478" cy="4435526"/>
          </a:xfrm>
        </p:spPr>
        <p:txBody>
          <a:bodyPr>
            <a:noAutofit/>
          </a:bodyPr>
          <a:lstStyle/>
          <a:p>
            <a:pPr marL="170575" indent="-170575">
              <a:buFont typeface="Arial" panose="020B0604020202020204" pitchFamily="34" charset="0"/>
              <a:buChar char="•"/>
            </a:pPr>
            <a:r>
              <a:rPr lang="en-US" sz="1200" dirty="0"/>
              <a:t>This slide is a bit of a change of pace from the flow of material I’ve discussed so far, but as a firm that is actively developing apartments in many markets we like this story a lot.</a:t>
            </a:r>
          </a:p>
          <a:p>
            <a:pPr marL="170575" indent="-170575">
              <a:buFont typeface="Arial" panose="020B0604020202020204" pitchFamily="34" charset="0"/>
              <a:buChar char="•"/>
            </a:pPr>
            <a:r>
              <a:rPr lang="en-US" sz="1200" dirty="0"/>
              <a:t>Incomes rising in markets with strong economies, job growth, and tightening labor markets. These are real gains, so everything above the line is seeing wages increase faster than inflation.</a:t>
            </a:r>
          </a:p>
          <a:p>
            <a:pPr marL="170575" indent="-170575">
              <a:buFont typeface="Arial" panose="020B0604020202020204" pitchFamily="34" charset="0"/>
              <a:buChar char="•"/>
            </a:pPr>
            <a:r>
              <a:rPr lang="en-US" sz="1200" dirty="0"/>
              <a:t>Notable among these are innovation and energy markets.</a:t>
            </a:r>
          </a:p>
          <a:p>
            <a:pPr marL="170575" indent="-170575">
              <a:buFont typeface="Arial" panose="020B0604020202020204" pitchFamily="34" charset="0"/>
              <a:buChar char="•"/>
            </a:pPr>
            <a:r>
              <a:rPr lang="en-US" sz="1200" dirty="0"/>
              <a:t>For those that say apartments are overbuilt or that people can’t afford the rents, we’d say that it really depends on where you are.  Look at wage growth in Seattle or San Francisco versus Las Vegas and Riverside.</a:t>
            </a:r>
          </a:p>
          <a:p>
            <a:pPr marL="170575" indent="-170575">
              <a:buFont typeface="Arial" panose="020B0604020202020204" pitchFamily="34" charset="0"/>
              <a:buChar char="•"/>
            </a:pPr>
            <a:r>
              <a:rPr lang="en-US" sz="1200" dirty="0"/>
              <a:t>But wage inflation also has to do with how quickly you can add people.  Austin has the best job growth by far during this period but wage growth isn’t that high because you can add people, San Francisco can’t add people as quickly, and it’s hard for firms to grow as well.</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5</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78704" indent="-278704">
              <a:buFont typeface="Arial" panose="020B0604020202020204" pitchFamily="34" charset="0"/>
              <a:buChar char="•"/>
            </a:pPr>
            <a:r>
              <a:rPr lang="en-US" sz="2200" dirty="0"/>
              <a:t>We’ve found that high educational attainment is an important characteristic of markets with large and growing technology sectors.</a:t>
            </a:r>
          </a:p>
          <a:p>
            <a:pPr marL="278704" indent="-278704">
              <a:buFont typeface="Arial" panose="020B0604020202020204" pitchFamily="34" charset="0"/>
              <a:buChar char="•"/>
            </a:pPr>
            <a:r>
              <a:rPr lang="en-US" sz="2200" dirty="0"/>
              <a:t>And if we use patent data as a proxy for innovation, we see that generally speaking the more well-educated markets also generate the most new patents.</a:t>
            </a:r>
          </a:p>
          <a:p>
            <a:pPr marL="278704" indent="-278704">
              <a:buFont typeface="Arial" panose="020B0604020202020204" pitchFamily="34" charset="0"/>
              <a:buChar char="•"/>
            </a:pPr>
            <a:r>
              <a:rPr lang="en-US" sz="2200" dirty="0"/>
              <a:t>Think San Francisco and San Jose vs. Riverside and Las Vegas.  We’ll see that innovation is a characteristic that can have implications for real estate market trends later in this presentation.</a:t>
            </a:r>
          </a:p>
        </p:txBody>
      </p:sp>
      <p:sp>
        <p:nvSpPr>
          <p:cNvPr id="6" name="Slide Number Placeholder 5"/>
          <p:cNvSpPr>
            <a:spLocks noGrp="1"/>
          </p:cNvSpPr>
          <p:nvPr>
            <p:ph type="sldNum" sz="quarter" idx="12"/>
          </p:nvPr>
        </p:nvSpPr>
        <p:spPr/>
        <p:txBody>
          <a:bodyPr/>
          <a:lstStyle/>
          <a:p>
            <a:pPr>
              <a:defRPr/>
            </a:pPr>
            <a:fld id="{A373E44F-D255-4F57-ACF0-EF830BA6A1CB}" type="slidenum">
              <a:rPr lang="en-CA" smtClean="0"/>
              <a:pPr>
                <a:defRPr/>
              </a:pPr>
              <a:t>6</a:t>
            </a:fld>
            <a:endParaRPr lang="en-CA" dirty="0"/>
          </a:p>
        </p:txBody>
      </p:sp>
      <p:sp>
        <p:nvSpPr>
          <p:cNvPr id="8"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55536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117600" y="695325"/>
            <a:ext cx="5038725" cy="3779838"/>
          </a:xfrm>
          <a:ln/>
        </p:spPr>
      </p:sp>
      <p:sp>
        <p:nvSpPr>
          <p:cNvPr id="40963" name="Rectangle 3"/>
          <p:cNvSpPr>
            <a:spLocks noGrp="1"/>
          </p:cNvSpPr>
          <p:nvPr>
            <p:ph type="body" idx="1"/>
          </p:nvPr>
        </p:nvSpPr>
        <p:spPr bwMode="auto">
          <a:xfrm>
            <a:off x="786050" y="4830517"/>
            <a:ext cx="5807373" cy="3891587"/>
          </a:xfrm>
          <a:noFill/>
        </p:spPr>
        <p:txBody>
          <a:bodyPr lIns="86475" tIns="43238" rIns="86475" bIns="43238">
            <a:normAutofit/>
          </a:bodyPr>
          <a:lstStyle/>
          <a:p>
            <a:pPr marL="170575" indent="-170575" defTabSz="865275" eaLnBrk="1" hangingPunct="1">
              <a:lnSpc>
                <a:spcPct val="100000"/>
              </a:lnSpc>
              <a:spcBef>
                <a:spcPct val="0"/>
              </a:spcBef>
              <a:buFont typeface="Arial" panose="020B0604020202020204" pitchFamily="34" charset="0"/>
              <a:buChar char="•"/>
              <a:defRPr/>
            </a:pPr>
            <a:r>
              <a:rPr lang="en-US" sz="1400" dirty="0">
                <a:ea typeface="ＭＳ Ｐゴシック" pitchFamily="34" charset="-128"/>
              </a:rPr>
              <a:t>Certainly another driver is demographics.  I’m  not going to talk too much today about the </a:t>
            </a:r>
            <a:r>
              <a:rPr lang="en-US" sz="1400" dirty="0" err="1">
                <a:ea typeface="ＭＳ Ｐゴシック" pitchFamily="34" charset="-128"/>
              </a:rPr>
              <a:t>Millennials</a:t>
            </a:r>
            <a:r>
              <a:rPr lang="en-US" sz="1400" dirty="0">
                <a:ea typeface="ＭＳ Ｐゴシック" pitchFamily="34" charset="-128"/>
              </a:rPr>
              <a:t> and the Baby Boomers, we’ve got plenty of material on that but I think it is pretty well hashed out.  Instead I wanted to focus on foreign born population, which is something that isn’t talked about as much.</a:t>
            </a:r>
          </a:p>
          <a:p>
            <a:pPr marL="170575" indent="-170575" defTabSz="865275" eaLnBrk="1" hangingPunct="1">
              <a:lnSpc>
                <a:spcPct val="100000"/>
              </a:lnSpc>
              <a:spcBef>
                <a:spcPct val="0"/>
              </a:spcBef>
              <a:buFont typeface="Arial" panose="020B0604020202020204" pitchFamily="34" charset="0"/>
              <a:buChar char="•"/>
              <a:defRPr/>
            </a:pPr>
            <a:r>
              <a:rPr lang="en-US" sz="1400" dirty="0">
                <a:ea typeface="ＭＳ Ｐゴシック" pitchFamily="34" charset="-128"/>
              </a:rPr>
              <a:t>Foreign born population in the U.S. generally underestimated in terms of size and contribution to the economy. It includes illegal aliens but also people here on temporary visa status, such as students.</a:t>
            </a:r>
          </a:p>
          <a:p>
            <a:pPr marL="170575" indent="-170575" defTabSz="865275" eaLnBrk="1" hangingPunct="1">
              <a:lnSpc>
                <a:spcPct val="100000"/>
              </a:lnSpc>
              <a:spcBef>
                <a:spcPct val="0"/>
              </a:spcBef>
              <a:buFont typeface="Arial" panose="020B0604020202020204" pitchFamily="34" charset="0"/>
              <a:buChar char="•"/>
              <a:defRPr/>
            </a:pPr>
            <a:r>
              <a:rPr lang="en-US" sz="1400" dirty="0">
                <a:ea typeface="ＭＳ Ｐゴシック" pitchFamily="34" charset="-128"/>
              </a:rPr>
              <a:t>The percent of population that is foreign born is beginning to approach historically high levels at 13%. About 40 million people in the U.S. are foreign born today compared to about 10 million in 1970.</a:t>
            </a:r>
          </a:p>
          <a:p>
            <a:pPr marL="170575" indent="-170575" defTabSz="865275" eaLnBrk="1" hangingPunct="1">
              <a:lnSpc>
                <a:spcPct val="100000"/>
              </a:lnSpc>
              <a:spcBef>
                <a:spcPct val="0"/>
              </a:spcBef>
              <a:buFont typeface="Arial" panose="020B0604020202020204" pitchFamily="34" charset="0"/>
              <a:buChar char="•"/>
              <a:defRPr/>
            </a:pPr>
            <a:r>
              <a:rPr lang="en-US" sz="1400" dirty="0">
                <a:ea typeface="ＭＳ Ｐゴシック" pitchFamily="34" charset="-128"/>
              </a:rPr>
              <a:t>Removing these people from the equation would have a material impact on population growth over the past 40 years.</a:t>
            </a:r>
          </a:p>
        </p:txBody>
      </p:sp>
      <p:sp>
        <p:nvSpPr>
          <p:cNvPr id="4" name="Footer Placeholder 4"/>
          <p:cNvSpPr>
            <a:spLocks noGrp="1"/>
          </p:cNvSpPr>
          <p:nvPr>
            <p:ph type="ftr" sz="quarter" idx="4"/>
          </p:nvPr>
        </p:nvSpPr>
        <p:spPr>
          <a:xfrm>
            <a:off x="350221" y="8770527"/>
            <a:ext cx="1735519" cy="463992"/>
          </a:xfrm>
        </p:spPr>
        <p:txBody>
          <a:bodyPr/>
          <a:lstStyle/>
          <a:p>
            <a:pPr>
              <a:defRPr/>
            </a:pPr>
            <a:r>
              <a:rPr lang="en-CA" dirty="0" smtClean="0"/>
              <a:t>© 2014 Bentall Kennedy</a:t>
            </a:r>
            <a:endParaRPr lang="en-CA" dirty="0"/>
          </a:p>
        </p:txBody>
      </p:sp>
    </p:spTree>
    <p:extLst>
      <p:ext uri="{BB962C8B-B14F-4D97-AF65-F5344CB8AC3E}">
        <p14:creationId xmlns:p14="http://schemas.microsoft.com/office/powerpoint/2010/main" val="228442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1117600" y="695325"/>
            <a:ext cx="5040313" cy="3779838"/>
          </a:xfrm>
          <a:ln/>
        </p:spPr>
      </p:sp>
      <p:sp>
        <p:nvSpPr>
          <p:cNvPr id="40963" name="Rectangle 3"/>
          <p:cNvSpPr>
            <a:spLocks noGrp="1"/>
          </p:cNvSpPr>
          <p:nvPr>
            <p:ph type="body" idx="1"/>
          </p:nvPr>
        </p:nvSpPr>
        <p:spPr bwMode="auto">
          <a:xfrm>
            <a:off x="786051" y="4830518"/>
            <a:ext cx="5807373" cy="3891587"/>
          </a:xfrm>
          <a:noFill/>
        </p:spPr>
        <p:txBody>
          <a:bodyPr lIns="86909" tIns="43455" rIns="86909" bIns="43455">
            <a:normAutofit/>
          </a:bodyPr>
          <a:lstStyle/>
          <a:p>
            <a:pPr defTabSz="869620" eaLnBrk="1" hangingPunct="1">
              <a:lnSpc>
                <a:spcPct val="150000"/>
              </a:lnSpc>
              <a:spcBef>
                <a:spcPct val="0"/>
              </a:spcBef>
              <a:spcAft>
                <a:spcPts val="571"/>
              </a:spcAft>
              <a:defRPr/>
            </a:pPr>
            <a:r>
              <a:rPr lang="en-US" sz="1000" dirty="0">
                <a:ea typeface="ＭＳ Ｐゴシック" pitchFamily="34" charset="-128"/>
              </a:rPr>
              <a:t>Updated 8/5/2013</a:t>
            </a:r>
          </a:p>
        </p:txBody>
      </p:sp>
    </p:spTree>
    <p:extLst>
      <p:ext uri="{BB962C8B-B14F-4D97-AF65-F5344CB8AC3E}">
        <p14:creationId xmlns:p14="http://schemas.microsoft.com/office/powerpoint/2010/main" val="4150413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p:cNvSpPr>
          <p:nvPr/>
        </p:nvSpPr>
        <p:spPr bwMode="auto">
          <a:xfrm>
            <a:off x="0" y="0"/>
            <a:ext cx="9144000" cy="566738"/>
          </a:xfrm>
          <a:prstGeom prst="rect">
            <a:avLst/>
          </a:prstGeom>
          <a:solidFill>
            <a:schemeClr val="tx2"/>
          </a:solidFill>
          <a:ln w="9525">
            <a:noFill/>
            <a:miter lim="800000"/>
            <a:headEnd/>
            <a:tailEnd/>
          </a:ln>
          <a:effectLst>
            <a:outerShdw dist="50800" dir="5400000" algn="tl" rotWithShape="0">
              <a:srgbClr val="BFBFBF">
                <a:alpha val="25000"/>
              </a:srgbClr>
            </a:outerShdw>
          </a:effectLst>
        </p:spPr>
        <p:txBody>
          <a:bodyPr lIns="914400" anchor="ctr"/>
          <a:lstStyle/>
          <a:p>
            <a:pPr eaLnBrk="0" hangingPunct="0">
              <a:lnSpc>
                <a:spcPct val="90000"/>
              </a:lnSpc>
              <a:defRPr/>
            </a:pPr>
            <a:r>
              <a:rPr lang="en-CA" sz="2400" b="0" dirty="0">
                <a:solidFill>
                  <a:schemeClr val="bg1"/>
                </a:solidFill>
              </a:rPr>
              <a:t>Click to edit Master title style</a:t>
            </a:r>
            <a:endParaRPr lang="en-GB" sz="2400" b="0" dirty="0">
              <a:solidFill>
                <a:schemeClr val="bg1"/>
              </a:solidFill>
            </a:endParaRPr>
          </a:p>
        </p:txBody>
      </p:sp>
      <p:sp>
        <p:nvSpPr>
          <p:cNvPr id="3" name="Text Placeholder 2"/>
          <p:cNvSpPr>
            <a:spLocks/>
          </p:cNvSpPr>
          <p:nvPr/>
        </p:nvSpPr>
        <p:spPr bwMode="auto">
          <a:xfrm>
            <a:off x="914400" y="914400"/>
            <a:ext cx="7315200" cy="4570413"/>
          </a:xfrm>
          <a:prstGeom prst="rect">
            <a:avLst/>
          </a:prstGeom>
          <a:noFill/>
          <a:ln w="9525">
            <a:noFill/>
            <a:miter lim="800000"/>
            <a:headEnd/>
            <a:tailEnd/>
          </a:ln>
        </p:spPr>
        <p:txBody>
          <a:bodyPr lIns="0" rIns="0"/>
          <a:lstStyle/>
          <a:p>
            <a:pPr eaLnBrk="0" hangingPunct="0">
              <a:spcBef>
                <a:spcPct val="100000"/>
              </a:spcBef>
              <a:buClr>
                <a:srgbClr val="41B3DC"/>
              </a:buClr>
              <a:buFont typeface="Arial" charset="0"/>
              <a:buNone/>
              <a:defRPr/>
            </a:pPr>
            <a:r>
              <a:rPr lang="en-US" sz="1800" b="0" dirty="0">
                <a:ea typeface="+mn-ea"/>
              </a:rPr>
              <a:t>Click to edit Master text styles</a:t>
            </a:r>
          </a:p>
        </p:txBody>
      </p:sp>
      <p:sp>
        <p:nvSpPr>
          <p:cNvPr id="4" name="Line 19"/>
          <p:cNvSpPr>
            <a:spLocks noChangeShapeType="1"/>
          </p:cNvSpPr>
          <p:nvPr/>
        </p:nvSpPr>
        <p:spPr bwMode="auto">
          <a:xfrm>
            <a:off x="304800" y="6400800"/>
            <a:ext cx="0" cy="304800"/>
          </a:xfrm>
          <a:prstGeom prst="line">
            <a:avLst/>
          </a:prstGeom>
          <a:noFill/>
          <a:ln w="25400">
            <a:solidFill>
              <a:srgbClr val="516CA4"/>
            </a:solidFill>
            <a:round/>
            <a:headEnd/>
            <a:tailEnd/>
          </a:ln>
          <a:effectLst/>
        </p:spPr>
        <p:txBody>
          <a:bodyPr/>
          <a:lstStyle/>
          <a:p>
            <a:pPr>
              <a:defRPr/>
            </a:pPr>
            <a:endParaRPr lang="en-GB" dirty="0">
              <a:ea typeface="+mn-ea"/>
            </a:endParaRPr>
          </a:p>
        </p:txBody>
      </p:sp>
      <p:sp>
        <p:nvSpPr>
          <p:cNvPr id="5" name="Rectangle 4"/>
          <p:cNvSpPr>
            <a:spLocks noChangeArrowheads="1"/>
          </p:cNvSpPr>
          <p:nvPr/>
        </p:nvSpPr>
        <p:spPr bwMode="auto">
          <a:xfrm>
            <a:off x="0" y="6126163"/>
            <a:ext cx="9144000" cy="46037"/>
          </a:xfrm>
          <a:prstGeom prst="rect">
            <a:avLst/>
          </a:prstGeom>
          <a:solidFill>
            <a:schemeClr val="tx2"/>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GB" sz="1800" b="0" dirty="0">
              <a:solidFill>
                <a:schemeClr val="lt1"/>
              </a:solidFill>
              <a:latin typeface="+mn-lt"/>
              <a:ea typeface="+mn-ea"/>
            </a:endParaRPr>
          </a:p>
        </p:txBody>
      </p:sp>
      <p:sp>
        <p:nvSpPr>
          <p:cNvPr id="6" name="Rectangle 24"/>
          <p:cNvSpPr>
            <a:spLocks noChangeArrowheads="1"/>
          </p:cNvSpPr>
          <p:nvPr/>
        </p:nvSpPr>
        <p:spPr bwMode="auto">
          <a:xfrm>
            <a:off x="0" y="6108700"/>
            <a:ext cx="9144000" cy="63500"/>
          </a:xfrm>
          <a:prstGeom prst="rect">
            <a:avLst/>
          </a:prstGeom>
          <a:solidFill>
            <a:srgbClr val="516CA4"/>
          </a:solidFill>
          <a:ln w="9525">
            <a:noFill/>
            <a:miter lim="800000"/>
            <a:headEnd/>
            <a:tailEnd/>
          </a:ln>
          <a:effectLst/>
        </p:spPr>
        <p:txBody>
          <a:bodyPr wrap="none" anchor="ctr"/>
          <a:lstStyle/>
          <a:p>
            <a:pPr>
              <a:defRPr/>
            </a:pPr>
            <a:endParaRPr lang="en-GB" dirty="0">
              <a:ea typeface="+mn-ea"/>
            </a:endParaRPr>
          </a:p>
        </p:txBody>
      </p:sp>
      <p:sp>
        <p:nvSpPr>
          <p:cNvPr id="7" name="Rectangle 26"/>
          <p:cNvSpPr>
            <a:spLocks noChangeArrowheads="1"/>
          </p:cNvSpPr>
          <p:nvPr/>
        </p:nvSpPr>
        <p:spPr bwMode="auto">
          <a:xfrm>
            <a:off x="0" y="6108700"/>
            <a:ext cx="9144000" cy="63500"/>
          </a:xfrm>
          <a:prstGeom prst="rect">
            <a:avLst/>
          </a:prstGeom>
          <a:solidFill>
            <a:srgbClr val="516CA4"/>
          </a:solidFill>
          <a:ln w="9525">
            <a:noFill/>
            <a:miter lim="800000"/>
            <a:headEnd/>
            <a:tailEnd/>
          </a:ln>
          <a:effectLst/>
        </p:spPr>
        <p:txBody>
          <a:bodyPr wrap="none" anchor="ctr"/>
          <a:lstStyle/>
          <a:p>
            <a:pPr>
              <a:defRPr/>
            </a:pPr>
            <a:endParaRPr lang="en-GB" dirty="0">
              <a:ea typeface="+mn-ea"/>
            </a:endParaRPr>
          </a:p>
        </p:txBody>
      </p:sp>
      <p:pic>
        <p:nvPicPr>
          <p:cNvPr id="8" name="Picture 28" descr="5469_beke_rgb"/>
          <p:cNvPicPr>
            <a:picLocks noChangeAspect="1" noChangeArrowheads="1"/>
          </p:cNvPicPr>
          <p:nvPr/>
        </p:nvPicPr>
        <p:blipFill>
          <a:blip r:embed="rId2"/>
          <a:srcRect/>
          <a:stretch>
            <a:fillRect/>
          </a:stretch>
        </p:blipFill>
        <p:spPr bwMode="auto">
          <a:xfrm>
            <a:off x="7086600" y="6324600"/>
            <a:ext cx="1189038" cy="430213"/>
          </a:xfrm>
          <a:prstGeom prst="rect">
            <a:avLst/>
          </a:prstGeom>
          <a:noFill/>
          <a:ln w="9525">
            <a:noFill/>
            <a:miter lim="800000"/>
            <a:headEnd/>
            <a:tailEnd/>
          </a:ln>
        </p:spPr>
      </p:pic>
      <p:sp>
        <p:nvSpPr>
          <p:cNvPr id="9" name="Rectangle 30"/>
          <p:cNvSpPr>
            <a:spLocks noChangeArrowheads="1"/>
          </p:cNvSpPr>
          <p:nvPr/>
        </p:nvSpPr>
        <p:spPr bwMode="auto">
          <a:xfrm>
            <a:off x="0" y="566738"/>
            <a:ext cx="9144000" cy="74612"/>
          </a:xfrm>
          <a:prstGeom prst="rect">
            <a:avLst/>
          </a:prstGeom>
          <a:solidFill>
            <a:srgbClr val="3D9BCB"/>
          </a:solidFill>
          <a:ln w="9525">
            <a:noFill/>
            <a:miter lim="800000"/>
            <a:headEnd/>
            <a:tailEnd/>
          </a:ln>
          <a:effectLst/>
        </p:spPr>
        <p:txBody>
          <a:bodyPr wrap="none" anchor="ctr"/>
          <a:lstStyle/>
          <a:p>
            <a:pPr>
              <a:defRPr/>
            </a:pPr>
            <a:endParaRPr lang="en-GB" dirty="0">
              <a:ea typeface="+mn-ea"/>
            </a:endParaRPr>
          </a:p>
        </p:txBody>
      </p:sp>
      <p:sp>
        <p:nvSpPr>
          <p:cNvPr id="10" name="Slide Number Placeholder 5"/>
          <p:cNvSpPr>
            <a:spLocks noGrp="1"/>
          </p:cNvSpPr>
          <p:nvPr>
            <p:ph type="sldNum" sz="quarter" idx="10"/>
          </p:nvPr>
        </p:nvSpPr>
        <p:spPr>
          <a:xfrm>
            <a:off x="381000" y="6364288"/>
            <a:ext cx="228600" cy="365125"/>
          </a:xfrm>
          <a:prstGeom prst="rect">
            <a:avLst/>
          </a:prstGeom>
        </p:spPr>
        <p:txBody>
          <a:bodyPr vert="horz" wrap="square" lIns="0" tIns="45720" rIns="0" bIns="45720" numCol="1" anchor="ctr" anchorCtr="0" compatLnSpc="1">
            <a:prstTxWarp prst="textNoShape">
              <a:avLst/>
            </a:prstTxWarp>
          </a:bodyPr>
          <a:lstStyle>
            <a:lvl1pPr>
              <a:defRPr sz="800">
                <a:solidFill>
                  <a:srgbClr val="3D9BCB"/>
                </a:solidFill>
              </a:defRPr>
            </a:lvl1pPr>
          </a:lstStyle>
          <a:p>
            <a:pPr>
              <a:defRPr/>
            </a:pPr>
            <a:fld id="{CD84D56B-4DDC-4C9F-A49D-FC38D4BC9BCA}" type="slidenum">
              <a:rPr lang="en-CA"/>
              <a:pPr>
                <a:defRPr/>
              </a:pPr>
              <a:t>‹#›</a:t>
            </a:fld>
            <a:endParaRPr lang="en-CA" sz="700" b="0" dirty="0">
              <a:solidFill>
                <a:srgbClr val="595959"/>
              </a:solidFill>
            </a:endParaRP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lang="en-US" sz="2800" kern="1200" dirty="0" smtClean="0">
                <a:solidFill>
                  <a:schemeClr val="accent1">
                    <a:lumMod val="50000"/>
                  </a:schemeClr>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334000"/>
          </a:xfrm>
        </p:spPr>
        <p:txBody>
          <a:bodyPr/>
          <a:lstStyle>
            <a:lvl1pPr marL="0" indent="0">
              <a:lnSpc>
                <a:spcPct val="120000"/>
              </a:lnSpc>
              <a:spcBef>
                <a:spcPts val="1200"/>
              </a:spcBef>
              <a:buNone/>
              <a:defRPr>
                <a:solidFill>
                  <a:schemeClr val="bg1">
                    <a:lumMod val="50000"/>
                  </a:schemeClr>
                </a:solidFill>
              </a:defRPr>
            </a:lvl1pPr>
            <a:lvl2pPr marL="285750" indent="-285750">
              <a:buClr>
                <a:schemeClr val="accent1">
                  <a:lumMod val="50000"/>
                </a:schemeClr>
              </a:buClr>
              <a:buFont typeface="Wingdings" pitchFamily="2" charset="2"/>
              <a:buChar cha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1">
                    <a:lumMod val="50000"/>
                  </a:schemeClr>
                </a:solidFill>
              </a:defRPr>
            </a:lvl1pPr>
          </a:lstStyle>
          <a:p>
            <a:r>
              <a:rPr lang="en-US" dirty="0" smtClean="0"/>
              <a:t>Click to edit Master title style</a:t>
            </a:r>
            <a:endParaRPr lang="en-US" dirty="0"/>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6738"/>
          </a:xfrm>
        </p:spPr>
        <p:txBody>
          <a:bodyPr/>
          <a:lstStyle/>
          <a:p>
            <a:r>
              <a:rPr lang="en-US" smtClean="0"/>
              <a:t>Click to edit Master title style</a:t>
            </a:r>
            <a:endParaRPr lang="en-GB"/>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673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912813"/>
            <a:ext cx="35814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12813"/>
            <a:ext cx="35814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0" y="0"/>
            <a:ext cx="9144000" cy="566738"/>
          </a:xfrm>
          <a:prstGeom prst="rect">
            <a:avLst/>
          </a:prstGeom>
          <a:solidFill>
            <a:schemeClr val="tx2"/>
          </a:solidFill>
          <a:ln w="9525">
            <a:noFill/>
            <a:miter lim="800000"/>
            <a:headEnd/>
            <a:tailEnd/>
          </a:ln>
          <a:effectLst>
            <a:outerShdw dist="50800" dir="5400000" algn="tl" rotWithShape="0">
              <a:srgbClr val="BFBFBF">
                <a:alpha val="25000"/>
              </a:srgbClr>
            </a:outerShdw>
          </a:effectLst>
        </p:spPr>
        <p:txBody>
          <a:bodyPr vert="horz" wrap="square" lIns="360000" tIns="45720" rIns="91440" bIns="45720" numCol="1" anchor="ctr" anchorCtr="0" compatLnSpc="1">
            <a:prstTxWarp prst="textNoShape">
              <a:avLst/>
            </a:prstTxWarp>
          </a:bodyPr>
          <a:lstStyle/>
          <a:p>
            <a:pPr lvl="0"/>
            <a:r>
              <a:rPr lang="en-CA" dirty="0" smtClean="0"/>
              <a:t>State of the U.S. Economy, Capital Markets, &amp; Commercial Real Estate</a:t>
            </a:r>
            <a:endParaRPr lang="en-GB" dirty="0" smtClean="0"/>
          </a:p>
        </p:txBody>
      </p:sp>
      <p:sp>
        <p:nvSpPr>
          <p:cNvPr id="1027" name="Text Placeholder 2"/>
          <p:cNvSpPr>
            <a:spLocks noGrp="1"/>
          </p:cNvSpPr>
          <p:nvPr>
            <p:ph type="body" idx="1"/>
          </p:nvPr>
        </p:nvSpPr>
        <p:spPr bwMode="auto">
          <a:xfrm>
            <a:off x="914400" y="912813"/>
            <a:ext cx="7315200" cy="457041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2061" name="Line 13"/>
          <p:cNvSpPr>
            <a:spLocks noChangeShapeType="1"/>
          </p:cNvSpPr>
          <p:nvPr/>
        </p:nvSpPr>
        <p:spPr bwMode="auto">
          <a:xfrm>
            <a:off x="304800" y="6400800"/>
            <a:ext cx="0" cy="304800"/>
          </a:xfrm>
          <a:prstGeom prst="line">
            <a:avLst/>
          </a:prstGeom>
          <a:noFill/>
          <a:ln w="25400">
            <a:solidFill>
              <a:srgbClr val="516CA4"/>
            </a:solidFill>
            <a:round/>
            <a:headEnd/>
            <a:tailEnd/>
          </a:ln>
          <a:effectLst/>
        </p:spPr>
        <p:txBody>
          <a:bodyPr/>
          <a:lstStyle/>
          <a:p>
            <a:pPr>
              <a:defRPr/>
            </a:pPr>
            <a:endParaRPr lang="en-GB" dirty="0">
              <a:ea typeface="+mn-ea"/>
            </a:endParaRPr>
          </a:p>
        </p:txBody>
      </p:sp>
      <p:pic>
        <p:nvPicPr>
          <p:cNvPr id="1029" name="Picture 23" descr="5469_beke_rgb"/>
          <p:cNvPicPr>
            <a:picLocks noChangeAspect="1" noChangeArrowheads="1"/>
          </p:cNvPicPr>
          <p:nvPr/>
        </p:nvPicPr>
        <p:blipFill>
          <a:blip r:embed="rId8"/>
          <a:srcRect/>
          <a:stretch>
            <a:fillRect/>
          </a:stretch>
        </p:blipFill>
        <p:spPr bwMode="auto">
          <a:xfrm>
            <a:off x="7086600" y="6324600"/>
            <a:ext cx="1189038" cy="430213"/>
          </a:xfrm>
          <a:prstGeom prst="rect">
            <a:avLst/>
          </a:prstGeom>
          <a:noFill/>
          <a:ln w="9525">
            <a:noFill/>
            <a:miter lim="800000"/>
            <a:headEnd/>
            <a:tailEnd/>
          </a:ln>
        </p:spPr>
      </p:pic>
      <p:sp>
        <p:nvSpPr>
          <p:cNvPr id="2085" name="Rectangle 37"/>
          <p:cNvSpPr>
            <a:spLocks noChangeArrowheads="1"/>
          </p:cNvSpPr>
          <p:nvPr/>
        </p:nvSpPr>
        <p:spPr bwMode="auto">
          <a:xfrm>
            <a:off x="0" y="566738"/>
            <a:ext cx="9144000" cy="74612"/>
          </a:xfrm>
          <a:prstGeom prst="rect">
            <a:avLst/>
          </a:prstGeom>
          <a:solidFill>
            <a:srgbClr val="3D9BCB"/>
          </a:solidFill>
          <a:ln w="9525">
            <a:noFill/>
            <a:miter lim="800000"/>
            <a:headEnd/>
            <a:tailEnd/>
          </a:ln>
          <a:effectLst/>
        </p:spPr>
        <p:txBody>
          <a:bodyPr wrap="none" anchor="ctr"/>
          <a:lstStyle/>
          <a:p>
            <a:pPr>
              <a:defRPr/>
            </a:pPr>
            <a:endParaRPr lang="en-GB" dirty="0">
              <a:ea typeface="+mn-ea"/>
            </a:endParaRPr>
          </a:p>
        </p:txBody>
      </p:sp>
      <p:sp>
        <p:nvSpPr>
          <p:cNvPr id="2089" name="Rectangle 41"/>
          <p:cNvSpPr>
            <a:spLocks noChangeArrowheads="1"/>
          </p:cNvSpPr>
          <p:nvPr/>
        </p:nvSpPr>
        <p:spPr bwMode="auto">
          <a:xfrm>
            <a:off x="0" y="6108700"/>
            <a:ext cx="9144000" cy="63500"/>
          </a:xfrm>
          <a:prstGeom prst="rect">
            <a:avLst/>
          </a:prstGeom>
          <a:solidFill>
            <a:srgbClr val="516CA4"/>
          </a:solidFill>
          <a:ln w="9525">
            <a:noFill/>
            <a:miter lim="800000"/>
            <a:headEnd/>
            <a:tailEnd/>
          </a:ln>
          <a:effectLst>
            <a:outerShdw dist="25399" dir="5400000" algn="ctr" rotWithShape="0">
              <a:schemeClr val="tx1">
                <a:alpha val="35001"/>
              </a:schemeClr>
            </a:outerShdw>
          </a:effectLst>
        </p:spPr>
        <p:txBody>
          <a:bodyPr wrap="none" anchor="ctr"/>
          <a:lstStyle/>
          <a:p>
            <a:pPr>
              <a:defRPr/>
            </a:pPr>
            <a:endParaRPr lang="en-GB" dirty="0">
              <a:ea typeface="+mn-ea"/>
            </a:endParaRPr>
          </a:p>
        </p:txBody>
      </p:sp>
      <p:sp>
        <p:nvSpPr>
          <p:cNvPr id="19" name="Slide Number Placeholder 5"/>
          <p:cNvSpPr>
            <a:spLocks/>
          </p:cNvSpPr>
          <p:nvPr/>
        </p:nvSpPr>
        <p:spPr bwMode="auto">
          <a:xfrm>
            <a:off x="395288" y="6376988"/>
            <a:ext cx="228600" cy="365125"/>
          </a:xfrm>
          <a:prstGeom prst="rect">
            <a:avLst/>
          </a:prstGeom>
          <a:noFill/>
          <a:ln w="9525">
            <a:noFill/>
            <a:miter lim="800000"/>
            <a:headEnd/>
            <a:tailEnd/>
          </a:ln>
        </p:spPr>
        <p:txBody>
          <a:bodyPr lIns="0" rIns="0" anchor="ctr"/>
          <a:lstStyle/>
          <a:p>
            <a:pPr>
              <a:defRPr/>
            </a:pPr>
            <a:fld id="{009D34E4-5812-4783-8EA1-3E93F94EBD77}" type="slidenum">
              <a:rPr lang="en-CA" sz="800">
                <a:solidFill>
                  <a:srgbClr val="3D9BCB"/>
                </a:solidFill>
              </a:rPr>
              <a:pPr>
                <a:defRPr/>
              </a:pPr>
              <a:t>‹#›</a:t>
            </a:fld>
            <a:endParaRPr lang="en-CA" sz="700" b="0" dirty="0">
              <a:solidFill>
                <a:srgbClr val="595959"/>
              </a:solidFill>
            </a:endParaRPr>
          </a:p>
        </p:txBody>
      </p:sp>
    </p:spTree>
  </p:cSld>
  <p:clrMap bg1="lt1" tx1="dk1" bg2="lt2" tx2="dk2" accent1="accent1" accent2="accent2" accent3="accent3" accent4="accent4" accent5="accent5" accent6="accent6" hlink="hlink" folHlink="folHlink"/>
  <p:sldLayoutIdLst>
    <p:sldLayoutId id="2147483939" r:id="rId1"/>
    <p:sldLayoutId id="2147483934" r:id="rId2"/>
    <p:sldLayoutId id="2147483935" r:id="rId3"/>
    <p:sldLayoutId id="2147483936" r:id="rId4"/>
    <p:sldLayoutId id="2147483937" r:id="rId5"/>
    <p:sldLayoutId id="2147483938" r:id="rId6"/>
  </p:sldLayoutIdLst>
  <p:transition>
    <p:wipe dir="d"/>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000" kern="1200" baseline="0">
          <a:solidFill>
            <a:schemeClr val="bg1"/>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000">
          <a:solidFill>
            <a:schemeClr val="bg1"/>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000">
          <a:solidFill>
            <a:schemeClr val="bg1"/>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000">
          <a:solidFill>
            <a:schemeClr val="bg1"/>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0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3200">
          <a:solidFill>
            <a:srgbClr val="376092"/>
          </a:solidFill>
          <a:latin typeface="Arial" charset="0"/>
        </a:defRPr>
      </a:lvl6pPr>
      <a:lvl7pPr marL="914400" algn="ctr" rtl="0" fontAlgn="base">
        <a:spcBef>
          <a:spcPct val="0"/>
        </a:spcBef>
        <a:spcAft>
          <a:spcPct val="0"/>
        </a:spcAft>
        <a:defRPr sz="3200">
          <a:solidFill>
            <a:srgbClr val="376092"/>
          </a:solidFill>
          <a:latin typeface="Arial" charset="0"/>
        </a:defRPr>
      </a:lvl7pPr>
      <a:lvl8pPr marL="1371600" algn="ctr" rtl="0" fontAlgn="base">
        <a:spcBef>
          <a:spcPct val="0"/>
        </a:spcBef>
        <a:spcAft>
          <a:spcPct val="0"/>
        </a:spcAft>
        <a:defRPr sz="3200">
          <a:solidFill>
            <a:srgbClr val="376092"/>
          </a:solidFill>
          <a:latin typeface="Arial" charset="0"/>
        </a:defRPr>
      </a:lvl8pPr>
      <a:lvl9pPr marL="1828800" algn="ctr" rtl="0" fontAlgn="base">
        <a:spcBef>
          <a:spcPct val="0"/>
        </a:spcBef>
        <a:spcAft>
          <a:spcPct val="0"/>
        </a:spcAft>
        <a:defRPr sz="3200">
          <a:solidFill>
            <a:srgbClr val="376092"/>
          </a:solidFill>
          <a:latin typeface="Arial" charset="0"/>
        </a:defRPr>
      </a:lvl9pPr>
    </p:titleStyle>
    <p:bodyStyle>
      <a:lvl1pPr marL="230188" indent="-230188" algn="l" rtl="0" eaLnBrk="0" fontAlgn="base" hangingPunct="0">
        <a:spcBef>
          <a:spcPct val="100000"/>
        </a:spcBef>
        <a:spcAft>
          <a:spcPct val="0"/>
        </a:spcAft>
        <a:buClr>
          <a:srgbClr val="41B3DC"/>
        </a:buClr>
        <a:buFont typeface="Arial" charset="0"/>
        <a:buChar char="•"/>
        <a:defRPr lang="en-US" sz="2000" kern="1200" dirty="0">
          <a:solidFill>
            <a:schemeClr val="tx1"/>
          </a:solidFill>
          <a:latin typeface="+mn-lt"/>
          <a:ea typeface="ＭＳ Ｐゴシック" charset="-128"/>
          <a:cs typeface="ＭＳ Ｐゴシック" charset="-128"/>
        </a:defRPr>
      </a:lvl1pPr>
      <a:lvl2pPr marL="627063" indent="-282575" algn="l" rtl="0" eaLnBrk="0" fontAlgn="base" hangingPunct="0">
        <a:spcBef>
          <a:spcPct val="40000"/>
        </a:spcBef>
        <a:spcAft>
          <a:spcPct val="0"/>
        </a:spcAft>
        <a:buClr>
          <a:srgbClr val="3D9BCB"/>
        </a:buClr>
        <a:buFont typeface="Arial" charset="0"/>
        <a:buChar char="–"/>
        <a:defRPr lang="en-US" sz="2000" kern="1200" dirty="0">
          <a:solidFill>
            <a:schemeClr val="tx1"/>
          </a:solidFill>
          <a:latin typeface="+mn-lt"/>
          <a:ea typeface="ＭＳ Ｐゴシック" charset="-128"/>
          <a:cs typeface="+mn-cs"/>
        </a:defRPr>
      </a:lvl2pPr>
      <a:lvl3pPr marL="914400" indent="-173038" algn="l" rtl="0" eaLnBrk="0" fontAlgn="base" hangingPunct="0">
        <a:spcBef>
          <a:spcPct val="40000"/>
        </a:spcBef>
        <a:spcAft>
          <a:spcPct val="0"/>
        </a:spcAft>
        <a:buClr>
          <a:srgbClr val="3D9BCB"/>
        </a:buClr>
        <a:buFont typeface="Wingdings" pitchFamily="2" charset="2"/>
        <a:buChar char="§"/>
        <a:defRPr kern="1200">
          <a:solidFill>
            <a:schemeClr val="tx1"/>
          </a:solidFill>
          <a:latin typeface="+mn-lt"/>
          <a:ea typeface="ＭＳ Ｐゴシック" charset="-128"/>
          <a:cs typeface="+mn-cs"/>
        </a:defRPr>
      </a:lvl3pPr>
      <a:lvl4pPr marL="1144588" indent="-115888" algn="l" rtl="0" eaLnBrk="0" fontAlgn="base" hangingPunct="0">
        <a:spcBef>
          <a:spcPct val="20000"/>
        </a:spcBef>
        <a:spcAft>
          <a:spcPct val="0"/>
        </a:spcAft>
        <a:buClr>
          <a:srgbClr val="3D9BCB"/>
        </a:buClr>
        <a:buChar char="•"/>
        <a:defRPr sz="1600" kern="1200">
          <a:solidFill>
            <a:schemeClr val="tx1"/>
          </a:solidFill>
          <a:latin typeface="+mn-lt"/>
          <a:ea typeface="ＭＳ Ｐゴシック" charset="-128"/>
          <a:cs typeface="+mn-cs"/>
        </a:defRPr>
      </a:lvl4pPr>
      <a:lvl5pPr marL="1487488" indent="-228600" algn="l" rtl="0" eaLnBrk="0" fontAlgn="base" hangingPunct="0">
        <a:spcBef>
          <a:spcPct val="20000"/>
        </a:spcBef>
        <a:spcAft>
          <a:spcPct val="0"/>
        </a:spcAft>
        <a:buClr>
          <a:srgbClr val="3D9BCB"/>
        </a:buClr>
        <a:buFont typeface="Wingdings" pitchFamily="2" charset="2"/>
        <a:buChar char="§"/>
        <a:defRPr sz="14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9906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66800"/>
            <a:ext cx="7924800" cy="5181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Line 4"/>
          <p:cNvSpPr>
            <a:spLocks noChangeShapeType="1"/>
          </p:cNvSpPr>
          <p:nvPr userDrawn="1"/>
        </p:nvSpPr>
        <p:spPr bwMode="auto">
          <a:xfrm>
            <a:off x="304800" y="762000"/>
            <a:ext cx="8526463" cy="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pic>
        <p:nvPicPr>
          <p:cNvPr id="1029" name="Picture 5" descr="5426_BEKE_sans0913 3-wide"/>
          <p:cNvPicPr>
            <a:picLocks noChangeAspect="1" noChangeArrowheads="1"/>
          </p:cNvPicPr>
          <p:nvPr userDrawn="1"/>
        </p:nvPicPr>
        <p:blipFill>
          <a:blip r:embed="rId2"/>
          <a:srcRect/>
          <a:stretch>
            <a:fillRect/>
          </a:stretch>
        </p:blipFill>
        <p:spPr bwMode="auto">
          <a:xfrm>
            <a:off x="7713663" y="6438900"/>
            <a:ext cx="1135062" cy="420688"/>
          </a:xfrm>
          <a:prstGeom prst="rect">
            <a:avLst/>
          </a:prstGeom>
          <a:noFill/>
          <a:ln w="9525">
            <a:noFill/>
            <a:miter lim="800000"/>
            <a:headEnd/>
            <a:tailEnd/>
          </a:ln>
        </p:spPr>
      </p:pic>
      <p:sp>
        <p:nvSpPr>
          <p:cNvPr id="6" name="Slide Number Placeholder 5"/>
          <p:cNvSpPr>
            <a:spLocks noGrp="1"/>
          </p:cNvSpPr>
          <p:nvPr>
            <p:ph type="sldNum" sz="quarter" idx="4"/>
          </p:nvPr>
        </p:nvSpPr>
        <p:spPr>
          <a:xfrm>
            <a:off x="7019925" y="6470650"/>
            <a:ext cx="533400" cy="365125"/>
          </a:xfrm>
          <a:prstGeom prst="rect">
            <a:avLst/>
          </a:prstGeom>
        </p:spPr>
        <p:txBody>
          <a:bodyPr vert="horz" wrap="square" lIns="0" tIns="45720" rIns="0" bIns="45720" numCol="1" anchor="ctr" anchorCtr="0" compatLnSpc="1">
            <a:prstTxWarp prst="textNoShape">
              <a:avLst/>
            </a:prstTxWarp>
          </a:bodyPr>
          <a:lstStyle>
            <a:lvl1pPr algn="r">
              <a:defRPr sz="700">
                <a:solidFill>
                  <a:srgbClr val="595959"/>
                </a:solidFill>
                <a:latin typeface="Arial" pitchFamily="34" charset="0"/>
              </a:defRPr>
            </a:lvl1pPr>
          </a:lstStyle>
          <a:p>
            <a:pPr>
              <a:defRPr/>
            </a:pPr>
            <a:fld id="{FA7DB617-B547-48E6-8D1F-5CB0309BE929}" type="slidenum">
              <a:rPr lang="en-US" b="0"/>
              <a:pPr>
                <a:defRPr/>
              </a:pPr>
              <a:t>‹#›</a:t>
            </a:fld>
            <a:endParaRPr lang="en-US" b="0" dirty="0"/>
          </a:p>
        </p:txBody>
      </p:sp>
      <p:sp>
        <p:nvSpPr>
          <p:cNvPr id="1031" name="Line 7"/>
          <p:cNvSpPr>
            <a:spLocks noChangeShapeType="1"/>
          </p:cNvSpPr>
          <p:nvPr userDrawn="1"/>
        </p:nvSpPr>
        <p:spPr bwMode="auto">
          <a:xfrm>
            <a:off x="314325" y="6427788"/>
            <a:ext cx="8526463" cy="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sp>
        <p:nvSpPr>
          <p:cNvPr id="1032" name="Line 8"/>
          <p:cNvSpPr>
            <a:spLocks noChangeShapeType="1"/>
          </p:cNvSpPr>
          <p:nvPr userDrawn="1"/>
        </p:nvSpPr>
        <p:spPr bwMode="auto">
          <a:xfrm>
            <a:off x="7667625" y="6434138"/>
            <a:ext cx="0" cy="40640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spTree>
  </p:cSld>
  <p:clrMap bg1="lt1" tx1="dk1" bg2="lt2" tx2="dk2" accent1="accent1" accent2="accent2" accent3="accent3" accent4="accent4" accent5="accent5" accent6="accent6" hlink="hlink" folHlink="folHlink"/>
  <p:transition>
    <p:fade thruBlk="1"/>
  </p:transition>
  <p:timing>
    <p:tnLst>
      <p:par>
        <p:cTn id="1" dur="indefinite" restart="never" nodeType="tmRoot"/>
      </p:par>
    </p:tnLst>
  </p:timing>
  <p:hf sldNum="0" hdr="0" ftr="0" dt="0"/>
  <p:txStyles>
    <p:titleStyle>
      <a:lvl1pPr marL="292100" indent="-292100" algn="l" rtl="0" eaLnBrk="0" fontAlgn="base" hangingPunct="0">
        <a:lnSpc>
          <a:spcPct val="90000"/>
        </a:lnSpc>
        <a:spcBef>
          <a:spcPct val="0"/>
        </a:spcBef>
        <a:spcAft>
          <a:spcPct val="0"/>
        </a:spcAft>
        <a:defRPr sz="2400">
          <a:solidFill>
            <a:srgbClr val="17468C"/>
          </a:solidFill>
          <a:latin typeface="+mj-lt"/>
          <a:ea typeface="+mj-ea"/>
          <a:cs typeface="+mj-cs"/>
        </a:defRPr>
      </a:lvl1pPr>
      <a:lvl2pPr marL="292100" indent="-292100" algn="l" rtl="0" eaLnBrk="0" fontAlgn="base" hangingPunct="0">
        <a:lnSpc>
          <a:spcPct val="90000"/>
        </a:lnSpc>
        <a:spcBef>
          <a:spcPct val="0"/>
        </a:spcBef>
        <a:spcAft>
          <a:spcPct val="0"/>
        </a:spcAft>
        <a:defRPr sz="2400">
          <a:solidFill>
            <a:srgbClr val="17468C"/>
          </a:solidFill>
          <a:latin typeface="Arial" pitchFamily="34" charset="0"/>
        </a:defRPr>
      </a:lvl2pPr>
      <a:lvl3pPr marL="292100" indent="-292100" algn="l" rtl="0" eaLnBrk="0" fontAlgn="base" hangingPunct="0">
        <a:lnSpc>
          <a:spcPct val="90000"/>
        </a:lnSpc>
        <a:spcBef>
          <a:spcPct val="0"/>
        </a:spcBef>
        <a:spcAft>
          <a:spcPct val="0"/>
        </a:spcAft>
        <a:defRPr sz="2400">
          <a:solidFill>
            <a:srgbClr val="17468C"/>
          </a:solidFill>
          <a:latin typeface="Arial" pitchFamily="34" charset="0"/>
        </a:defRPr>
      </a:lvl3pPr>
      <a:lvl4pPr marL="292100" indent="-292100" algn="l" rtl="0" eaLnBrk="0" fontAlgn="base" hangingPunct="0">
        <a:lnSpc>
          <a:spcPct val="90000"/>
        </a:lnSpc>
        <a:spcBef>
          <a:spcPct val="0"/>
        </a:spcBef>
        <a:spcAft>
          <a:spcPct val="0"/>
        </a:spcAft>
        <a:defRPr sz="2400">
          <a:solidFill>
            <a:srgbClr val="17468C"/>
          </a:solidFill>
          <a:latin typeface="Arial" pitchFamily="34" charset="0"/>
        </a:defRPr>
      </a:lvl4pPr>
      <a:lvl5pPr marL="292100" indent="-292100" algn="l" rtl="0" eaLnBrk="0" fontAlgn="base" hangingPunct="0">
        <a:lnSpc>
          <a:spcPct val="90000"/>
        </a:lnSpc>
        <a:spcBef>
          <a:spcPct val="0"/>
        </a:spcBef>
        <a:spcAft>
          <a:spcPct val="0"/>
        </a:spcAft>
        <a:defRPr sz="2400">
          <a:solidFill>
            <a:srgbClr val="17468C"/>
          </a:solidFill>
          <a:latin typeface="Arial" pitchFamily="34" charset="0"/>
        </a:defRPr>
      </a:lvl5pPr>
      <a:lvl6pPr marL="749300" algn="l" rtl="0" fontAlgn="base">
        <a:lnSpc>
          <a:spcPct val="90000"/>
        </a:lnSpc>
        <a:spcBef>
          <a:spcPct val="0"/>
        </a:spcBef>
        <a:spcAft>
          <a:spcPct val="0"/>
        </a:spcAft>
        <a:defRPr sz="2400">
          <a:solidFill>
            <a:srgbClr val="17468C"/>
          </a:solidFill>
          <a:latin typeface="Arial" pitchFamily="34" charset="0"/>
        </a:defRPr>
      </a:lvl6pPr>
      <a:lvl7pPr marL="1206500" algn="l" rtl="0" fontAlgn="base">
        <a:lnSpc>
          <a:spcPct val="90000"/>
        </a:lnSpc>
        <a:spcBef>
          <a:spcPct val="0"/>
        </a:spcBef>
        <a:spcAft>
          <a:spcPct val="0"/>
        </a:spcAft>
        <a:defRPr sz="2400">
          <a:solidFill>
            <a:srgbClr val="17468C"/>
          </a:solidFill>
          <a:latin typeface="Arial" pitchFamily="34" charset="0"/>
        </a:defRPr>
      </a:lvl7pPr>
      <a:lvl8pPr marL="1663700" algn="l" rtl="0" fontAlgn="base">
        <a:lnSpc>
          <a:spcPct val="90000"/>
        </a:lnSpc>
        <a:spcBef>
          <a:spcPct val="0"/>
        </a:spcBef>
        <a:spcAft>
          <a:spcPct val="0"/>
        </a:spcAft>
        <a:defRPr sz="2400">
          <a:solidFill>
            <a:srgbClr val="17468C"/>
          </a:solidFill>
          <a:latin typeface="Arial" pitchFamily="34" charset="0"/>
        </a:defRPr>
      </a:lvl8pPr>
      <a:lvl9pPr marL="2120900" algn="l" rtl="0" fontAlgn="base">
        <a:lnSpc>
          <a:spcPct val="90000"/>
        </a:lnSpc>
        <a:spcBef>
          <a:spcPct val="0"/>
        </a:spcBef>
        <a:spcAft>
          <a:spcPct val="0"/>
        </a:spcAft>
        <a:defRPr sz="2400">
          <a:solidFill>
            <a:srgbClr val="17468C"/>
          </a:solidFill>
          <a:latin typeface="Arial" pitchFamily="34" charset="0"/>
        </a:defRPr>
      </a:lvl9pPr>
    </p:titleStyle>
    <p:bodyStyle>
      <a:lvl1pPr marL="230188" indent="-230188" algn="l" rtl="0" eaLnBrk="0" fontAlgn="base" hangingPunct="0">
        <a:spcBef>
          <a:spcPct val="100000"/>
        </a:spcBef>
        <a:spcAft>
          <a:spcPct val="0"/>
        </a:spcAft>
        <a:buFont typeface="Arial" charset="0"/>
        <a:buChar char="•"/>
        <a:defRPr sz="2400">
          <a:solidFill>
            <a:srgbClr val="595959"/>
          </a:solidFill>
          <a:latin typeface="+mn-lt"/>
          <a:ea typeface="+mn-ea"/>
          <a:cs typeface="+mn-cs"/>
        </a:defRPr>
      </a:lvl1pPr>
      <a:lvl2pPr marL="627063" indent="-282575" algn="l" rtl="0" eaLnBrk="0" fontAlgn="base" hangingPunct="0">
        <a:spcBef>
          <a:spcPct val="40000"/>
        </a:spcBef>
        <a:spcAft>
          <a:spcPct val="0"/>
        </a:spcAft>
        <a:buFont typeface="Arial" charset="0"/>
        <a:buChar char="–"/>
        <a:defRPr sz="2000">
          <a:solidFill>
            <a:srgbClr val="595959"/>
          </a:solidFill>
          <a:latin typeface="+mn-lt"/>
        </a:defRPr>
      </a:lvl2pPr>
      <a:lvl3pPr marL="914400" indent="-173038" algn="l" rtl="0" eaLnBrk="0" fontAlgn="base" hangingPunct="0">
        <a:spcBef>
          <a:spcPct val="40000"/>
        </a:spcBef>
        <a:spcAft>
          <a:spcPct val="0"/>
        </a:spcAft>
        <a:buFont typeface="Wingdings" pitchFamily="2" charset="2"/>
        <a:buChar char="§"/>
        <a:defRPr>
          <a:solidFill>
            <a:srgbClr val="595959"/>
          </a:solidFill>
          <a:latin typeface="+mn-lt"/>
        </a:defRPr>
      </a:lvl3pPr>
      <a:lvl4pPr marL="1144588" indent="-115888" algn="l" rtl="0" eaLnBrk="0" fontAlgn="base" hangingPunct="0">
        <a:spcBef>
          <a:spcPct val="20000"/>
        </a:spcBef>
        <a:spcAft>
          <a:spcPct val="0"/>
        </a:spcAft>
        <a:buChar char="•"/>
        <a:defRPr sz="1600">
          <a:solidFill>
            <a:srgbClr val="595959"/>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9906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66800"/>
            <a:ext cx="7924800" cy="5181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Line 4"/>
          <p:cNvSpPr>
            <a:spLocks noChangeShapeType="1"/>
          </p:cNvSpPr>
          <p:nvPr userDrawn="1"/>
        </p:nvSpPr>
        <p:spPr bwMode="auto">
          <a:xfrm>
            <a:off x="304800" y="762000"/>
            <a:ext cx="8526463" cy="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pic>
        <p:nvPicPr>
          <p:cNvPr id="1029" name="Picture 5" descr="5426_BEKE_sans0913 3-wide"/>
          <p:cNvPicPr>
            <a:picLocks noChangeAspect="1" noChangeArrowheads="1"/>
          </p:cNvPicPr>
          <p:nvPr userDrawn="1"/>
        </p:nvPicPr>
        <p:blipFill>
          <a:blip r:embed="rId2"/>
          <a:srcRect/>
          <a:stretch>
            <a:fillRect/>
          </a:stretch>
        </p:blipFill>
        <p:spPr bwMode="auto">
          <a:xfrm>
            <a:off x="7713663" y="6438900"/>
            <a:ext cx="1135062" cy="420688"/>
          </a:xfrm>
          <a:prstGeom prst="rect">
            <a:avLst/>
          </a:prstGeom>
          <a:noFill/>
          <a:ln w="9525">
            <a:noFill/>
            <a:miter lim="800000"/>
            <a:headEnd/>
            <a:tailEnd/>
          </a:ln>
        </p:spPr>
      </p:pic>
      <p:sp>
        <p:nvSpPr>
          <p:cNvPr id="6" name="Slide Number Placeholder 5"/>
          <p:cNvSpPr>
            <a:spLocks noGrp="1"/>
          </p:cNvSpPr>
          <p:nvPr>
            <p:ph type="sldNum" sz="quarter" idx="4"/>
          </p:nvPr>
        </p:nvSpPr>
        <p:spPr>
          <a:xfrm>
            <a:off x="7019925" y="6470650"/>
            <a:ext cx="533400" cy="365125"/>
          </a:xfrm>
          <a:prstGeom prst="rect">
            <a:avLst/>
          </a:prstGeom>
        </p:spPr>
        <p:txBody>
          <a:bodyPr vert="horz" wrap="square" lIns="0" tIns="45720" rIns="0" bIns="45720" numCol="1" anchor="ctr" anchorCtr="0" compatLnSpc="1">
            <a:prstTxWarp prst="textNoShape">
              <a:avLst/>
            </a:prstTxWarp>
          </a:bodyPr>
          <a:lstStyle>
            <a:lvl1pPr algn="r">
              <a:defRPr sz="700">
                <a:solidFill>
                  <a:srgbClr val="595959"/>
                </a:solidFill>
                <a:latin typeface="Arial" pitchFamily="34" charset="0"/>
              </a:defRPr>
            </a:lvl1pPr>
          </a:lstStyle>
          <a:p>
            <a:pPr>
              <a:defRPr/>
            </a:pPr>
            <a:fld id="{FA7DB617-B547-48E6-8D1F-5CB0309BE929}" type="slidenum">
              <a:rPr lang="en-US" b="0"/>
              <a:pPr>
                <a:defRPr/>
              </a:pPr>
              <a:t>‹#›</a:t>
            </a:fld>
            <a:endParaRPr lang="en-US" b="0" dirty="0"/>
          </a:p>
        </p:txBody>
      </p:sp>
      <p:sp>
        <p:nvSpPr>
          <p:cNvPr id="1031" name="Line 7"/>
          <p:cNvSpPr>
            <a:spLocks noChangeShapeType="1"/>
          </p:cNvSpPr>
          <p:nvPr userDrawn="1"/>
        </p:nvSpPr>
        <p:spPr bwMode="auto">
          <a:xfrm>
            <a:off x="314325" y="6427788"/>
            <a:ext cx="8526463" cy="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sp>
        <p:nvSpPr>
          <p:cNvPr id="1032" name="Line 8"/>
          <p:cNvSpPr>
            <a:spLocks noChangeShapeType="1"/>
          </p:cNvSpPr>
          <p:nvPr userDrawn="1"/>
        </p:nvSpPr>
        <p:spPr bwMode="auto">
          <a:xfrm>
            <a:off x="7667625" y="6434138"/>
            <a:ext cx="0" cy="40640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spTree>
  </p:cSld>
  <p:clrMap bg1="lt1" tx1="dk1" bg2="lt2" tx2="dk2" accent1="accent1" accent2="accent2" accent3="accent3" accent4="accent4" accent5="accent5" accent6="accent6" hlink="hlink" folHlink="folHlink"/>
  <p:transition>
    <p:fade thruBlk="1"/>
  </p:transition>
  <p:timing>
    <p:tnLst>
      <p:par>
        <p:cTn id="1" dur="indefinite" restart="never" nodeType="tmRoot"/>
      </p:par>
    </p:tnLst>
  </p:timing>
  <p:hf sldNum="0" hdr="0" ftr="0" dt="0"/>
  <p:txStyles>
    <p:titleStyle>
      <a:lvl1pPr marL="292100" indent="-292100" algn="l" rtl="0" eaLnBrk="0" fontAlgn="base" hangingPunct="0">
        <a:lnSpc>
          <a:spcPct val="90000"/>
        </a:lnSpc>
        <a:spcBef>
          <a:spcPct val="0"/>
        </a:spcBef>
        <a:spcAft>
          <a:spcPct val="0"/>
        </a:spcAft>
        <a:defRPr sz="2400">
          <a:solidFill>
            <a:srgbClr val="17468C"/>
          </a:solidFill>
          <a:latin typeface="+mj-lt"/>
          <a:ea typeface="+mj-ea"/>
          <a:cs typeface="+mj-cs"/>
        </a:defRPr>
      </a:lvl1pPr>
      <a:lvl2pPr marL="292100" indent="-292100" algn="l" rtl="0" eaLnBrk="0" fontAlgn="base" hangingPunct="0">
        <a:lnSpc>
          <a:spcPct val="90000"/>
        </a:lnSpc>
        <a:spcBef>
          <a:spcPct val="0"/>
        </a:spcBef>
        <a:spcAft>
          <a:spcPct val="0"/>
        </a:spcAft>
        <a:defRPr sz="2400">
          <a:solidFill>
            <a:srgbClr val="17468C"/>
          </a:solidFill>
          <a:latin typeface="Arial" pitchFamily="34" charset="0"/>
        </a:defRPr>
      </a:lvl2pPr>
      <a:lvl3pPr marL="292100" indent="-292100" algn="l" rtl="0" eaLnBrk="0" fontAlgn="base" hangingPunct="0">
        <a:lnSpc>
          <a:spcPct val="90000"/>
        </a:lnSpc>
        <a:spcBef>
          <a:spcPct val="0"/>
        </a:spcBef>
        <a:spcAft>
          <a:spcPct val="0"/>
        </a:spcAft>
        <a:defRPr sz="2400">
          <a:solidFill>
            <a:srgbClr val="17468C"/>
          </a:solidFill>
          <a:latin typeface="Arial" pitchFamily="34" charset="0"/>
        </a:defRPr>
      </a:lvl3pPr>
      <a:lvl4pPr marL="292100" indent="-292100" algn="l" rtl="0" eaLnBrk="0" fontAlgn="base" hangingPunct="0">
        <a:lnSpc>
          <a:spcPct val="90000"/>
        </a:lnSpc>
        <a:spcBef>
          <a:spcPct val="0"/>
        </a:spcBef>
        <a:spcAft>
          <a:spcPct val="0"/>
        </a:spcAft>
        <a:defRPr sz="2400">
          <a:solidFill>
            <a:srgbClr val="17468C"/>
          </a:solidFill>
          <a:latin typeface="Arial" pitchFamily="34" charset="0"/>
        </a:defRPr>
      </a:lvl4pPr>
      <a:lvl5pPr marL="292100" indent="-292100" algn="l" rtl="0" eaLnBrk="0" fontAlgn="base" hangingPunct="0">
        <a:lnSpc>
          <a:spcPct val="90000"/>
        </a:lnSpc>
        <a:spcBef>
          <a:spcPct val="0"/>
        </a:spcBef>
        <a:spcAft>
          <a:spcPct val="0"/>
        </a:spcAft>
        <a:defRPr sz="2400">
          <a:solidFill>
            <a:srgbClr val="17468C"/>
          </a:solidFill>
          <a:latin typeface="Arial" pitchFamily="34" charset="0"/>
        </a:defRPr>
      </a:lvl5pPr>
      <a:lvl6pPr marL="749300" algn="l" rtl="0" fontAlgn="base">
        <a:lnSpc>
          <a:spcPct val="90000"/>
        </a:lnSpc>
        <a:spcBef>
          <a:spcPct val="0"/>
        </a:spcBef>
        <a:spcAft>
          <a:spcPct val="0"/>
        </a:spcAft>
        <a:defRPr sz="2400">
          <a:solidFill>
            <a:srgbClr val="17468C"/>
          </a:solidFill>
          <a:latin typeface="Arial" pitchFamily="34" charset="0"/>
        </a:defRPr>
      </a:lvl6pPr>
      <a:lvl7pPr marL="1206500" algn="l" rtl="0" fontAlgn="base">
        <a:lnSpc>
          <a:spcPct val="90000"/>
        </a:lnSpc>
        <a:spcBef>
          <a:spcPct val="0"/>
        </a:spcBef>
        <a:spcAft>
          <a:spcPct val="0"/>
        </a:spcAft>
        <a:defRPr sz="2400">
          <a:solidFill>
            <a:srgbClr val="17468C"/>
          </a:solidFill>
          <a:latin typeface="Arial" pitchFamily="34" charset="0"/>
        </a:defRPr>
      </a:lvl7pPr>
      <a:lvl8pPr marL="1663700" algn="l" rtl="0" fontAlgn="base">
        <a:lnSpc>
          <a:spcPct val="90000"/>
        </a:lnSpc>
        <a:spcBef>
          <a:spcPct val="0"/>
        </a:spcBef>
        <a:spcAft>
          <a:spcPct val="0"/>
        </a:spcAft>
        <a:defRPr sz="2400">
          <a:solidFill>
            <a:srgbClr val="17468C"/>
          </a:solidFill>
          <a:latin typeface="Arial" pitchFamily="34" charset="0"/>
        </a:defRPr>
      </a:lvl8pPr>
      <a:lvl9pPr marL="2120900" algn="l" rtl="0" fontAlgn="base">
        <a:lnSpc>
          <a:spcPct val="90000"/>
        </a:lnSpc>
        <a:spcBef>
          <a:spcPct val="0"/>
        </a:spcBef>
        <a:spcAft>
          <a:spcPct val="0"/>
        </a:spcAft>
        <a:defRPr sz="2400">
          <a:solidFill>
            <a:srgbClr val="17468C"/>
          </a:solidFill>
          <a:latin typeface="Arial" pitchFamily="34" charset="0"/>
        </a:defRPr>
      </a:lvl9pPr>
    </p:titleStyle>
    <p:bodyStyle>
      <a:lvl1pPr marL="230188" indent="-230188" algn="l" rtl="0" eaLnBrk="0" fontAlgn="base" hangingPunct="0">
        <a:spcBef>
          <a:spcPct val="100000"/>
        </a:spcBef>
        <a:spcAft>
          <a:spcPct val="0"/>
        </a:spcAft>
        <a:buFont typeface="Arial" charset="0"/>
        <a:buChar char="•"/>
        <a:defRPr sz="2400">
          <a:solidFill>
            <a:srgbClr val="595959"/>
          </a:solidFill>
          <a:latin typeface="+mn-lt"/>
          <a:ea typeface="+mn-ea"/>
          <a:cs typeface="+mn-cs"/>
        </a:defRPr>
      </a:lvl1pPr>
      <a:lvl2pPr marL="627063" indent="-282575" algn="l" rtl="0" eaLnBrk="0" fontAlgn="base" hangingPunct="0">
        <a:spcBef>
          <a:spcPct val="40000"/>
        </a:spcBef>
        <a:spcAft>
          <a:spcPct val="0"/>
        </a:spcAft>
        <a:buFont typeface="Arial" charset="0"/>
        <a:buChar char="–"/>
        <a:defRPr sz="2000">
          <a:solidFill>
            <a:srgbClr val="595959"/>
          </a:solidFill>
          <a:latin typeface="+mn-lt"/>
        </a:defRPr>
      </a:lvl2pPr>
      <a:lvl3pPr marL="914400" indent="-173038" algn="l" rtl="0" eaLnBrk="0" fontAlgn="base" hangingPunct="0">
        <a:spcBef>
          <a:spcPct val="40000"/>
        </a:spcBef>
        <a:spcAft>
          <a:spcPct val="0"/>
        </a:spcAft>
        <a:buFont typeface="Wingdings" pitchFamily="2" charset="2"/>
        <a:buChar char="§"/>
        <a:defRPr>
          <a:solidFill>
            <a:srgbClr val="595959"/>
          </a:solidFill>
          <a:latin typeface="+mn-lt"/>
        </a:defRPr>
      </a:lvl3pPr>
      <a:lvl4pPr marL="1144588" indent="-115888" algn="l" rtl="0" eaLnBrk="0" fontAlgn="base" hangingPunct="0">
        <a:spcBef>
          <a:spcPct val="20000"/>
        </a:spcBef>
        <a:spcAft>
          <a:spcPct val="0"/>
        </a:spcAft>
        <a:buChar char="•"/>
        <a:defRPr sz="1600">
          <a:solidFill>
            <a:srgbClr val="595959"/>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9906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66800"/>
            <a:ext cx="7924800" cy="5181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8" name="Line 4"/>
          <p:cNvSpPr>
            <a:spLocks noChangeShapeType="1"/>
          </p:cNvSpPr>
          <p:nvPr userDrawn="1"/>
        </p:nvSpPr>
        <p:spPr bwMode="auto">
          <a:xfrm>
            <a:off x="304800" y="762000"/>
            <a:ext cx="8526463" cy="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pic>
        <p:nvPicPr>
          <p:cNvPr id="1029" name="Picture 5" descr="5426_BEKE_sans0913 3-wide"/>
          <p:cNvPicPr>
            <a:picLocks noChangeAspect="1" noChangeArrowheads="1"/>
          </p:cNvPicPr>
          <p:nvPr userDrawn="1"/>
        </p:nvPicPr>
        <p:blipFill>
          <a:blip r:embed="rId2"/>
          <a:srcRect/>
          <a:stretch>
            <a:fillRect/>
          </a:stretch>
        </p:blipFill>
        <p:spPr bwMode="auto">
          <a:xfrm>
            <a:off x="7713663" y="6438900"/>
            <a:ext cx="1135062" cy="420688"/>
          </a:xfrm>
          <a:prstGeom prst="rect">
            <a:avLst/>
          </a:prstGeom>
          <a:noFill/>
          <a:ln w="9525">
            <a:noFill/>
            <a:miter lim="800000"/>
            <a:headEnd/>
            <a:tailEnd/>
          </a:ln>
        </p:spPr>
      </p:pic>
      <p:sp>
        <p:nvSpPr>
          <p:cNvPr id="6" name="Slide Number Placeholder 5"/>
          <p:cNvSpPr>
            <a:spLocks noGrp="1"/>
          </p:cNvSpPr>
          <p:nvPr>
            <p:ph type="sldNum" sz="quarter" idx="4"/>
          </p:nvPr>
        </p:nvSpPr>
        <p:spPr>
          <a:xfrm>
            <a:off x="7019925" y="6470650"/>
            <a:ext cx="533400" cy="365125"/>
          </a:xfrm>
          <a:prstGeom prst="rect">
            <a:avLst/>
          </a:prstGeom>
        </p:spPr>
        <p:txBody>
          <a:bodyPr vert="horz" wrap="square" lIns="0" tIns="45720" rIns="0" bIns="45720" numCol="1" anchor="ctr" anchorCtr="0" compatLnSpc="1">
            <a:prstTxWarp prst="textNoShape">
              <a:avLst/>
            </a:prstTxWarp>
          </a:bodyPr>
          <a:lstStyle>
            <a:lvl1pPr algn="r">
              <a:defRPr sz="700">
                <a:solidFill>
                  <a:srgbClr val="595959"/>
                </a:solidFill>
                <a:latin typeface="Arial" pitchFamily="34" charset="0"/>
              </a:defRPr>
            </a:lvl1pPr>
          </a:lstStyle>
          <a:p>
            <a:pPr>
              <a:defRPr/>
            </a:pPr>
            <a:fld id="{FA7DB617-B547-48E6-8D1F-5CB0309BE929}" type="slidenum">
              <a:rPr lang="en-US" b="0"/>
              <a:pPr>
                <a:defRPr/>
              </a:pPr>
              <a:t>‹#›</a:t>
            </a:fld>
            <a:endParaRPr lang="en-US" b="0" dirty="0"/>
          </a:p>
        </p:txBody>
      </p:sp>
      <p:sp>
        <p:nvSpPr>
          <p:cNvPr id="1031" name="Line 7"/>
          <p:cNvSpPr>
            <a:spLocks noChangeShapeType="1"/>
          </p:cNvSpPr>
          <p:nvPr userDrawn="1"/>
        </p:nvSpPr>
        <p:spPr bwMode="auto">
          <a:xfrm>
            <a:off x="314325" y="6427788"/>
            <a:ext cx="8526463" cy="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sp>
        <p:nvSpPr>
          <p:cNvPr id="1032" name="Line 8"/>
          <p:cNvSpPr>
            <a:spLocks noChangeShapeType="1"/>
          </p:cNvSpPr>
          <p:nvPr userDrawn="1"/>
        </p:nvSpPr>
        <p:spPr bwMode="auto">
          <a:xfrm>
            <a:off x="7667625" y="6434138"/>
            <a:ext cx="0" cy="406400"/>
          </a:xfrm>
          <a:prstGeom prst="line">
            <a:avLst/>
          </a:prstGeom>
          <a:noFill/>
          <a:ln w="9525">
            <a:solidFill>
              <a:srgbClr val="17468C"/>
            </a:solidFill>
            <a:round/>
            <a:headEnd/>
            <a:tailEnd/>
          </a:ln>
        </p:spPr>
        <p:txBody>
          <a:bodyPr/>
          <a:lstStyle/>
          <a:p>
            <a:pPr>
              <a:defRPr/>
            </a:pPr>
            <a:endParaRPr lang="en-US" b="0" dirty="0">
              <a:solidFill>
                <a:srgbClr val="000000"/>
              </a:solidFill>
            </a:endParaRPr>
          </a:p>
        </p:txBody>
      </p:sp>
    </p:spTree>
  </p:cSld>
  <p:clrMap bg1="lt1" tx1="dk1" bg2="lt2" tx2="dk2" accent1="accent1" accent2="accent2" accent3="accent3" accent4="accent4" accent5="accent5" accent6="accent6" hlink="hlink" folHlink="folHlink"/>
  <p:transition>
    <p:fade thruBlk="1"/>
  </p:transition>
  <p:timing>
    <p:tnLst>
      <p:par>
        <p:cTn id="1" dur="indefinite" restart="never" nodeType="tmRoot"/>
      </p:par>
    </p:tnLst>
  </p:timing>
  <p:hf sldNum="0" hdr="0" ftr="0" dt="0"/>
  <p:txStyles>
    <p:titleStyle>
      <a:lvl1pPr marL="292100" indent="-292100" algn="l" rtl="0" eaLnBrk="0" fontAlgn="base" hangingPunct="0">
        <a:lnSpc>
          <a:spcPct val="90000"/>
        </a:lnSpc>
        <a:spcBef>
          <a:spcPct val="0"/>
        </a:spcBef>
        <a:spcAft>
          <a:spcPct val="0"/>
        </a:spcAft>
        <a:defRPr sz="2400">
          <a:solidFill>
            <a:srgbClr val="17468C"/>
          </a:solidFill>
          <a:latin typeface="+mj-lt"/>
          <a:ea typeface="+mj-ea"/>
          <a:cs typeface="+mj-cs"/>
        </a:defRPr>
      </a:lvl1pPr>
      <a:lvl2pPr marL="292100" indent="-292100" algn="l" rtl="0" eaLnBrk="0" fontAlgn="base" hangingPunct="0">
        <a:lnSpc>
          <a:spcPct val="90000"/>
        </a:lnSpc>
        <a:spcBef>
          <a:spcPct val="0"/>
        </a:spcBef>
        <a:spcAft>
          <a:spcPct val="0"/>
        </a:spcAft>
        <a:defRPr sz="2400">
          <a:solidFill>
            <a:srgbClr val="17468C"/>
          </a:solidFill>
          <a:latin typeface="Arial" pitchFamily="34" charset="0"/>
        </a:defRPr>
      </a:lvl2pPr>
      <a:lvl3pPr marL="292100" indent="-292100" algn="l" rtl="0" eaLnBrk="0" fontAlgn="base" hangingPunct="0">
        <a:lnSpc>
          <a:spcPct val="90000"/>
        </a:lnSpc>
        <a:spcBef>
          <a:spcPct val="0"/>
        </a:spcBef>
        <a:spcAft>
          <a:spcPct val="0"/>
        </a:spcAft>
        <a:defRPr sz="2400">
          <a:solidFill>
            <a:srgbClr val="17468C"/>
          </a:solidFill>
          <a:latin typeface="Arial" pitchFamily="34" charset="0"/>
        </a:defRPr>
      </a:lvl3pPr>
      <a:lvl4pPr marL="292100" indent="-292100" algn="l" rtl="0" eaLnBrk="0" fontAlgn="base" hangingPunct="0">
        <a:lnSpc>
          <a:spcPct val="90000"/>
        </a:lnSpc>
        <a:spcBef>
          <a:spcPct val="0"/>
        </a:spcBef>
        <a:spcAft>
          <a:spcPct val="0"/>
        </a:spcAft>
        <a:defRPr sz="2400">
          <a:solidFill>
            <a:srgbClr val="17468C"/>
          </a:solidFill>
          <a:latin typeface="Arial" pitchFamily="34" charset="0"/>
        </a:defRPr>
      </a:lvl4pPr>
      <a:lvl5pPr marL="292100" indent="-292100" algn="l" rtl="0" eaLnBrk="0" fontAlgn="base" hangingPunct="0">
        <a:lnSpc>
          <a:spcPct val="90000"/>
        </a:lnSpc>
        <a:spcBef>
          <a:spcPct val="0"/>
        </a:spcBef>
        <a:spcAft>
          <a:spcPct val="0"/>
        </a:spcAft>
        <a:defRPr sz="2400">
          <a:solidFill>
            <a:srgbClr val="17468C"/>
          </a:solidFill>
          <a:latin typeface="Arial" pitchFamily="34" charset="0"/>
        </a:defRPr>
      </a:lvl5pPr>
      <a:lvl6pPr marL="749300" algn="l" rtl="0" fontAlgn="base">
        <a:lnSpc>
          <a:spcPct val="90000"/>
        </a:lnSpc>
        <a:spcBef>
          <a:spcPct val="0"/>
        </a:spcBef>
        <a:spcAft>
          <a:spcPct val="0"/>
        </a:spcAft>
        <a:defRPr sz="2400">
          <a:solidFill>
            <a:srgbClr val="17468C"/>
          </a:solidFill>
          <a:latin typeface="Arial" pitchFamily="34" charset="0"/>
        </a:defRPr>
      </a:lvl6pPr>
      <a:lvl7pPr marL="1206500" algn="l" rtl="0" fontAlgn="base">
        <a:lnSpc>
          <a:spcPct val="90000"/>
        </a:lnSpc>
        <a:spcBef>
          <a:spcPct val="0"/>
        </a:spcBef>
        <a:spcAft>
          <a:spcPct val="0"/>
        </a:spcAft>
        <a:defRPr sz="2400">
          <a:solidFill>
            <a:srgbClr val="17468C"/>
          </a:solidFill>
          <a:latin typeface="Arial" pitchFamily="34" charset="0"/>
        </a:defRPr>
      </a:lvl7pPr>
      <a:lvl8pPr marL="1663700" algn="l" rtl="0" fontAlgn="base">
        <a:lnSpc>
          <a:spcPct val="90000"/>
        </a:lnSpc>
        <a:spcBef>
          <a:spcPct val="0"/>
        </a:spcBef>
        <a:spcAft>
          <a:spcPct val="0"/>
        </a:spcAft>
        <a:defRPr sz="2400">
          <a:solidFill>
            <a:srgbClr val="17468C"/>
          </a:solidFill>
          <a:latin typeface="Arial" pitchFamily="34" charset="0"/>
        </a:defRPr>
      </a:lvl8pPr>
      <a:lvl9pPr marL="2120900" algn="l" rtl="0" fontAlgn="base">
        <a:lnSpc>
          <a:spcPct val="90000"/>
        </a:lnSpc>
        <a:spcBef>
          <a:spcPct val="0"/>
        </a:spcBef>
        <a:spcAft>
          <a:spcPct val="0"/>
        </a:spcAft>
        <a:defRPr sz="2400">
          <a:solidFill>
            <a:srgbClr val="17468C"/>
          </a:solidFill>
          <a:latin typeface="Arial" pitchFamily="34" charset="0"/>
        </a:defRPr>
      </a:lvl9pPr>
    </p:titleStyle>
    <p:bodyStyle>
      <a:lvl1pPr marL="230188" indent="-230188" algn="l" rtl="0" eaLnBrk="0" fontAlgn="base" hangingPunct="0">
        <a:spcBef>
          <a:spcPct val="100000"/>
        </a:spcBef>
        <a:spcAft>
          <a:spcPct val="0"/>
        </a:spcAft>
        <a:buFont typeface="Arial" charset="0"/>
        <a:buChar char="•"/>
        <a:defRPr sz="2400">
          <a:solidFill>
            <a:srgbClr val="595959"/>
          </a:solidFill>
          <a:latin typeface="+mn-lt"/>
          <a:ea typeface="+mn-ea"/>
          <a:cs typeface="+mn-cs"/>
        </a:defRPr>
      </a:lvl1pPr>
      <a:lvl2pPr marL="627063" indent="-282575" algn="l" rtl="0" eaLnBrk="0" fontAlgn="base" hangingPunct="0">
        <a:spcBef>
          <a:spcPct val="40000"/>
        </a:spcBef>
        <a:spcAft>
          <a:spcPct val="0"/>
        </a:spcAft>
        <a:buFont typeface="Arial" charset="0"/>
        <a:buChar char="–"/>
        <a:defRPr sz="2000">
          <a:solidFill>
            <a:srgbClr val="595959"/>
          </a:solidFill>
          <a:latin typeface="+mn-lt"/>
        </a:defRPr>
      </a:lvl2pPr>
      <a:lvl3pPr marL="914400" indent="-173038" algn="l" rtl="0" eaLnBrk="0" fontAlgn="base" hangingPunct="0">
        <a:spcBef>
          <a:spcPct val="40000"/>
        </a:spcBef>
        <a:spcAft>
          <a:spcPct val="0"/>
        </a:spcAft>
        <a:buFont typeface="Wingdings" pitchFamily="2" charset="2"/>
        <a:buChar char="§"/>
        <a:defRPr>
          <a:solidFill>
            <a:srgbClr val="595959"/>
          </a:solidFill>
          <a:latin typeface="+mn-lt"/>
        </a:defRPr>
      </a:lvl3pPr>
      <a:lvl4pPr marL="1144588" indent="-115888" algn="l" rtl="0" eaLnBrk="0" fontAlgn="base" hangingPunct="0">
        <a:spcBef>
          <a:spcPct val="20000"/>
        </a:spcBef>
        <a:spcAft>
          <a:spcPct val="0"/>
        </a:spcAft>
        <a:buChar char="•"/>
        <a:defRPr sz="1600">
          <a:solidFill>
            <a:srgbClr val="595959"/>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8"/>
          <p:cNvSpPr>
            <a:spLocks noGrp="1"/>
          </p:cNvSpPr>
          <p:nvPr>
            <p:ph type="ctrTitle" idx="4294967295"/>
          </p:nvPr>
        </p:nvSpPr>
        <p:spPr>
          <a:xfrm>
            <a:off x="304800" y="1600200"/>
            <a:ext cx="7620000" cy="1447800"/>
          </a:xfrm>
        </p:spPr>
        <p:txBody>
          <a:bodyPr lIns="0" rIns="0" anchor="ctr"/>
          <a:lstStyle/>
          <a:p>
            <a:pPr marL="58738" eaLnBrk="1" hangingPunct="1">
              <a:lnSpc>
                <a:spcPct val="150000"/>
              </a:lnSpc>
              <a:defRPr/>
            </a:pPr>
            <a:r>
              <a:rPr lang="en-US" sz="2800" dirty="0" smtClean="0">
                <a:ea typeface="ＭＳ Ｐゴシック" pitchFamily="34" charset="-128"/>
              </a:rPr>
              <a:t>State of the Market: </a:t>
            </a:r>
            <a:br>
              <a:rPr lang="en-US" sz="2800" dirty="0" smtClean="0">
                <a:ea typeface="ＭＳ Ｐゴシック" pitchFamily="34" charset="-128"/>
              </a:rPr>
            </a:br>
            <a:r>
              <a:rPr lang="en-US" sz="2800" dirty="0" smtClean="0">
                <a:ea typeface="ＭＳ Ｐゴシック" pitchFamily="34" charset="-128"/>
              </a:rPr>
              <a:t>The </a:t>
            </a:r>
            <a:r>
              <a:rPr lang="en-US" sz="2800" dirty="0" err="1" smtClean="0">
                <a:ea typeface="ＭＳ Ｐゴシック" pitchFamily="34" charset="-128"/>
              </a:rPr>
              <a:t>Bentall</a:t>
            </a:r>
            <a:r>
              <a:rPr lang="en-US" sz="2800" dirty="0" smtClean="0">
                <a:ea typeface="ＭＳ Ｐゴシック" pitchFamily="34" charset="-128"/>
              </a:rPr>
              <a:t> Kennedy Perspective</a:t>
            </a:r>
          </a:p>
        </p:txBody>
      </p:sp>
      <p:sp>
        <p:nvSpPr>
          <p:cNvPr id="3075" name="Rectangle 9"/>
          <p:cNvSpPr>
            <a:spLocks noGrp="1"/>
          </p:cNvSpPr>
          <p:nvPr>
            <p:ph type="subTitle" idx="4294967295"/>
          </p:nvPr>
        </p:nvSpPr>
        <p:spPr>
          <a:xfrm>
            <a:off x="304800" y="3213100"/>
            <a:ext cx="5791200" cy="2349500"/>
          </a:xfrm>
        </p:spPr>
        <p:txBody>
          <a:bodyPr/>
          <a:lstStyle/>
          <a:p>
            <a:pPr marL="0" indent="0" eaLnBrk="1" hangingPunct="1">
              <a:buFont typeface="Arial" charset="0"/>
              <a:buNone/>
            </a:pPr>
            <a:r>
              <a:rPr sz="1800" dirty="0" smtClean="0">
                <a:solidFill>
                  <a:srgbClr val="17468C"/>
                </a:solidFill>
                <a:ea typeface="ＭＳ Ｐゴシック" pitchFamily="34" charset="-128"/>
              </a:rPr>
              <a:t>December 4, 2014</a:t>
            </a:r>
          </a:p>
          <a:p>
            <a:pPr marL="0" indent="0" eaLnBrk="1" hangingPunct="1">
              <a:spcAft>
                <a:spcPts val="1200"/>
              </a:spcAft>
              <a:buFont typeface="Arial" charset="0"/>
              <a:buNone/>
            </a:pPr>
            <a:r>
              <a:rPr lang="en-US" sz="1800" dirty="0" smtClean="0">
                <a:solidFill>
                  <a:srgbClr val="17468C"/>
                </a:solidFill>
                <a:ea typeface="ＭＳ Ｐゴシック" pitchFamily="34" charset="-128"/>
              </a:rPr>
              <a:t>Presented By:</a:t>
            </a:r>
          </a:p>
          <a:p>
            <a:pPr marL="0" indent="0" eaLnBrk="1" hangingPunct="1">
              <a:spcBef>
                <a:spcPts val="0"/>
              </a:spcBef>
              <a:buFont typeface="Arial" charset="0"/>
              <a:buNone/>
            </a:pPr>
            <a:r>
              <a:rPr lang="en-US" sz="1800" dirty="0" smtClean="0">
                <a:solidFill>
                  <a:srgbClr val="17468C"/>
                </a:solidFill>
                <a:ea typeface="ＭＳ Ｐゴシック" pitchFamily="34" charset="-128"/>
              </a:rPr>
              <a:t>Douglas M. Poutasse	</a:t>
            </a:r>
          </a:p>
          <a:p>
            <a:pPr marL="0" indent="0" eaLnBrk="1" hangingPunct="1">
              <a:spcBef>
                <a:spcPts val="0"/>
              </a:spcBef>
              <a:buFont typeface="Arial" charset="0"/>
              <a:buNone/>
            </a:pPr>
            <a:r>
              <a:rPr lang="en-US" sz="1800" dirty="0" smtClean="0">
                <a:solidFill>
                  <a:srgbClr val="17468C"/>
                </a:solidFill>
                <a:ea typeface="ＭＳ Ｐゴシック" pitchFamily="34" charset="-128"/>
              </a:rPr>
              <a:t>EVP, Head of Strategy and Research</a:t>
            </a:r>
          </a:p>
          <a:p>
            <a:pPr marL="0" indent="0" eaLnBrk="1" hangingPunct="1">
              <a:spcBef>
                <a:spcPts val="0"/>
              </a:spcBef>
              <a:buFont typeface="Arial" charset="0"/>
              <a:buNone/>
            </a:pPr>
            <a:endParaRPr sz="1800" dirty="0" smtClean="0">
              <a:solidFill>
                <a:srgbClr val="17468C"/>
              </a:solidFill>
              <a:ea typeface="ＭＳ Ｐゴシック" pitchFamily="34" charset="-128"/>
            </a:endParaRPr>
          </a:p>
        </p:txBody>
      </p:sp>
      <p:sp>
        <p:nvSpPr>
          <p:cNvPr id="4" name="Rectangle 3"/>
          <p:cNvSpPr/>
          <p:nvPr/>
        </p:nvSpPr>
        <p:spPr bwMode="auto">
          <a:xfrm>
            <a:off x="107504" y="6309320"/>
            <a:ext cx="864096" cy="504056"/>
          </a:xfrm>
          <a:prstGeom prst="rect">
            <a:avLst/>
          </a:prstGeom>
          <a:solidFill>
            <a:schemeClr val="bg1"/>
          </a:solidFill>
          <a:ln w="6350">
            <a:no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
        <p:nvSpPr>
          <p:cNvPr id="2" name="Rectangle 1"/>
          <p:cNvSpPr/>
          <p:nvPr/>
        </p:nvSpPr>
        <p:spPr>
          <a:xfrm>
            <a:off x="323528" y="692696"/>
            <a:ext cx="5472608" cy="954107"/>
          </a:xfrm>
          <a:prstGeom prst="rect">
            <a:avLst/>
          </a:prstGeom>
        </p:spPr>
        <p:txBody>
          <a:bodyPr wrap="square">
            <a:spAutoFit/>
          </a:bodyPr>
          <a:lstStyle/>
          <a:p>
            <a:r>
              <a:rPr lang="en-US" sz="3600" dirty="0">
                <a:solidFill>
                  <a:schemeClr val="accent1">
                    <a:lumMod val="75000"/>
                  </a:schemeClr>
                </a:solidFill>
              </a:rPr>
              <a:t>AGC / CFMA / ASM </a:t>
            </a:r>
            <a:r>
              <a:rPr lang="en-US" sz="4400" dirty="0"/>
              <a:t/>
            </a:r>
            <a:br>
              <a:rPr lang="en-US" sz="4400" dirty="0"/>
            </a:br>
            <a:r>
              <a:rPr lang="en-US" dirty="0" smtClean="0">
                <a:solidFill>
                  <a:schemeClr val="accent1">
                    <a:lumMod val="75000"/>
                  </a:schemeClr>
                </a:solidFill>
              </a:rPr>
              <a:t>Present</a:t>
            </a:r>
            <a:endParaRPr lang="en-US" dirty="0">
              <a:solidFill>
                <a:schemeClr val="accent1">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219508"/>
            <a:ext cx="795655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6804248" y="4005064"/>
            <a:ext cx="504056" cy="288032"/>
          </a:xfrm>
          <a:prstGeom prst="rect">
            <a:avLst/>
          </a:prstGeom>
          <a:noFill/>
          <a:ln w="19050">
            <a:solidFill>
              <a:srgbClr val="FF0000"/>
            </a:solid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Economy</a:t>
            </a:r>
            <a:endParaRPr lang="en-US" b="0" dirty="0">
              <a:solidFill>
                <a:srgbClr val="17468C"/>
              </a:solidFill>
            </a:endParaRPr>
          </a:p>
        </p:txBody>
      </p:sp>
      <p:sp>
        <p:nvSpPr>
          <p:cNvPr id="5" name="TextBox 4"/>
          <p:cNvSpPr txBox="1"/>
          <p:nvPr/>
        </p:nvSpPr>
        <p:spPr>
          <a:xfrm>
            <a:off x="483193" y="5892417"/>
            <a:ext cx="4352474" cy="230832"/>
          </a:xfrm>
          <a:prstGeom prst="rect">
            <a:avLst/>
          </a:prstGeom>
          <a:noFill/>
        </p:spPr>
        <p:txBody>
          <a:bodyPr wrap="none" rtlCol="0">
            <a:spAutoFit/>
          </a:bodyPr>
          <a:lstStyle/>
          <a:p>
            <a:r>
              <a:rPr lang="en-US" sz="900" b="0" dirty="0" smtClean="0">
                <a:solidFill>
                  <a:prstClr val="black"/>
                </a:solidFill>
              </a:rPr>
              <a:t>Sources: U.S. Census Bureau, U.S. Bureau of Labor Statistics, U.S. Patent Office</a:t>
            </a:r>
            <a:endParaRPr lang="en-US" sz="900" b="0" dirty="0">
              <a:solidFill>
                <a:prstClr val="black"/>
              </a:solidFill>
            </a:endParaRPr>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prstClr val="white"/>
                </a:solidFill>
              </a:rPr>
              <a:t>Successful Innovation Markets Leveraging Both Immigration and Educational Attainment</a:t>
            </a:r>
            <a:endParaRPr lang="en-US" sz="1400" dirty="0">
              <a:solidFill>
                <a:prstClr val="white"/>
              </a:solidFill>
            </a:endParaRPr>
          </a:p>
        </p:txBody>
      </p:sp>
      <p:sp>
        <p:nvSpPr>
          <p:cNvPr id="9" name="TextBox 8"/>
          <p:cNvSpPr txBox="1"/>
          <p:nvPr/>
        </p:nvSpPr>
        <p:spPr>
          <a:xfrm>
            <a:off x="5392439" y="5899574"/>
            <a:ext cx="3672800" cy="230832"/>
          </a:xfrm>
          <a:prstGeom prst="rect">
            <a:avLst/>
          </a:prstGeom>
          <a:noFill/>
        </p:spPr>
        <p:txBody>
          <a:bodyPr wrap="none" rtlCol="0">
            <a:spAutoFit/>
          </a:bodyPr>
          <a:lstStyle/>
          <a:p>
            <a:r>
              <a:rPr lang="en-US" sz="900" b="0" i="1" dirty="0" smtClean="0">
                <a:solidFill>
                  <a:prstClr val="black"/>
                </a:solidFill>
              </a:rPr>
              <a:t>Notes: Bubble size = patents per capita; Color = employment growth</a:t>
            </a:r>
            <a:endParaRPr lang="en-US" sz="900" b="0" i="1" dirty="0">
              <a:solidFill>
                <a:prstClr val="black"/>
              </a:solidFill>
            </a:endParaRPr>
          </a:p>
        </p:txBody>
      </p:sp>
    </p:spTree>
    <p:extLst>
      <p:ext uri="{BB962C8B-B14F-4D97-AF65-F5344CB8AC3E}">
        <p14:creationId xmlns:p14="http://schemas.microsoft.com/office/powerpoint/2010/main" val="217798298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Boomers vs. Millennials: Take-</a:t>
            </a:r>
            <a:r>
              <a:rPr lang="en-US" sz="1400" dirty="0" err="1" smtClean="0">
                <a:solidFill>
                  <a:schemeClr val="bg1"/>
                </a:solidFill>
              </a:rPr>
              <a:t>Aways</a:t>
            </a:r>
            <a:endParaRPr lang="en-US" sz="1400" dirty="0">
              <a:solidFill>
                <a:schemeClr val="bg1"/>
              </a:solidFill>
            </a:endParaRPr>
          </a:p>
        </p:txBody>
      </p:sp>
      <p:sp>
        <p:nvSpPr>
          <p:cNvPr id="8196"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Demographics</a:t>
            </a:r>
            <a:endParaRPr lang="en-US" b="0" dirty="0">
              <a:solidFill>
                <a:srgbClr val="17468C"/>
              </a:solidFill>
            </a:endParaRPr>
          </a:p>
        </p:txBody>
      </p:sp>
      <p:sp>
        <p:nvSpPr>
          <p:cNvPr id="8" name="TextBox 7"/>
          <p:cNvSpPr txBox="1"/>
          <p:nvPr/>
        </p:nvSpPr>
        <p:spPr>
          <a:xfrm>
            <a:off x="304800" y="5791200"/>
            <a:ext cx="7154523" cy="230832"/>
          </a:xfrm>
          <a:prstGeom prst="rect">
            <a:avLst/>
          </a:prstGeom>
          <a:noFill/>
        </p:spPr>
        <p:txBody>
          <a:bodyPr wrap="none" rtlCol="0">
            <a:spAutoFit/>
          </a:bodyPr>
          <a:lstStyle/>
          <a:p>
            <a:r>
              <a:rPr lang="en-US" sz="900" b="0" dirty="0" smtClean="0"/>
              <a:t>Sources: </a:t>
            </a:r>
            <a:r>
              <a:rPr lang="en-US" sz="900" b="0" dirty="0" err="1" smtClean="0"/>
              <a:t>Bentall</a:t>
            </a:r>
            <a:r>
              <a:rPr lang="en-US" sz="900" b="0" dirty="0" smtClean="0"/>
              <a:t> Kennedy, Pew Research Center, “The Next America,” Published April 10,2014, US. Census Bureau, Moody’s Analytics </a:t>
            </a:r>
            <a:endParaRPr lang="en-US" sz="900" b="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1100138"/>
            <a:ext cx="6108700"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02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Conclusions  from  the  Macro  Data …	          Insights  from  the  Metro  Data…</a:t>
            </a:r>
            <a:endParaRPr lang="en-US" sz="1400" dirty="0">
              <a:solidFill>
                <a:schemeClr val="bg1"/>
              </a:solidFill>
            </a:endParaRPr>
          </a:p>
        </p:txBody>
      </p:sp>
      <p:sp>
        <p:nvSpPr>
          <p:cNvPr id="8196"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Demographics</a:t>
            </a:r>
            <a:endParaRPr lang="en-US" b="0" dirty="0">
              <a:solidFill>
                <a:srgbClr val="17468C"/>
              </a:solidFill>
            </a:endParaRPr>
          </a:p>
        </p:txBody>
      </p:sp>
      <p:sp>
        <p:nvSpPr>
          <p:cNvPr id="12" name="TextBox 11"/>
          <p:cNvSpPr txBox="1"/>
          <p:nvPr/>
        </p:nvSpPr>
        <p:spPr>
          <a:xfrm>
            <a:off x="323528" y="1066800"/>
            <a:ext cx="4032448" cy="3708708"/>
          </a:xfrm>
          <a:prstGeom prst="rect">
            <a:avLst/>
          </a:prstGeom>
          <a:noFill/>
        </p:spPr>
        <p:txBody>
          <a:bodyPr wrap="square" lIns="0" rIns="0" rtlCol="0">
            <a:spAutoFit/>
          </a:bodyPr>
          <a:lstStyle/>
          <a:p>
            <a:pPr marL="171450" indent="-171450">
              <a:spcAft>
                <a:spcPts val="600"/>
              </a:spcAft>
              <a:buFont typeface="Wingdings" pitchFamily="2" charset="2"/>
              <a:buChar char="§"/>
              <a:tabLst>
                <a:tab pos="274320" algn="l"/>
                <a:tab pos="548640" algn="l"/>
              </a:tabLst>
            </a:pPr>
            <a:r>
              <a:rPr lang="en-US" sz="1600" b="0" dirty="0" smtClean="0"/>
              <a:t>Demographic outlook is positive for the U.S., despite and because of changes</a:t>
            </a:r>
          </a:p>
          <a:p>
            <a:pPr marL="468630" lvl="1" indent="-285750">
              <a:spcAft>
                <a:spcPts val="600"/>
              </a:spcAft>
              <a:buFont typeface="Arial" panose="020B0604020202020204" pitchFamily="34" charset="0"/>
              <a:buChar char="•"/>
              <a:tabLst>
                <a:tab pos="274320" algn="l"/>
                <a:tab pos="548640" algn="l"/>
              </a:tabLst>
            </a:pPr>
            <a:r>
              <a:rPr lang="en-US" sz="1400" b="0" dirty="0" smtClean="0"/>
              <a:t>Working age population posts strong growth next decade</a:t>
            </a:r>
          </a:p>
          <a:p>
            <a:pPr marL="468630" lvl="1" indent="-285750">
              <a:spcAft>
                <a:spcPts val="600"/>
              </a:spcAft>
              <a:buFont typeface="Arial" panose="020B0604020202020204" pitchFamily="34" charset="0"/>
              <a:buChar char="•"/>
              <a:tabLst>
                <a:tab pos="274320" algn="l"/>
                <a:tab pos="548640" algn="l"/>
              </a:tabLst>
            </a:pPr>
            <a:r>
              <a:rPr lang="en-US" sz="1400" b="0" dirty="0" smtClean="0"/>
              <a:t>Number of empty nesters will skyrocket</a:t>
            </a:r>
          </a:p>
          <a:p>
            <a:pPr marL="468630" lvl="2" indent="-285750">
              <a:spcAft>
                <a:spcPts val="600"/>
              </a:spcAft>
              <a:buFont typeface="Arial" panose="020B0604020202020204" pitchFamily="34" charset="0"/>
              <a:buChar char="•"/>
              <a:tabLst>
                <a:tab pos="274320" algn="l"/>
                <a:tab pos="548640" algn="l"/>
              </a:tabLst>
            </a:pPr>
            <a:r>
              <a:rPr lang="en-US" sz="1400" b="0" dirty="0" smtClean="0"/>
              <a:t>10,000 Boomers turn 65 every day!</a:t>
            </a:r>
          </a:p>
          <a:p>
            <a:pPr marL="468630" lvl="1" indent="-285750">
              <a:spcAft>
                <a:spcPts val="600"/>
              </a:spcAft>
              <a:buFont typeface="Arial" panose="020B0604020202020204" pitchFamily="34" charset="0"/>
              <a:buChar char="•"/>
              <a:tabLst>
                <a:tab pos="274320" algn="l"/>
                <a:tab pos="548640" algn="l"/>
              </a:tabLst>
            </a:pPr>
            <a:r>
              <a:rPr lang="en-US" sz="1400" b="0" dirty="0" smtClean="0"/>
              <a:t>25-30 year olds increase through 2020</a:t>
            </a:r>
          </a:p>
          <a:p>
            <a:pPr marL="468630" lvl="1" indent="-285750">
              <a:spcAft>
                <a:spcPts val="600"/>
              </a:spcAft>
              <a:buFont typeface="Arial" panose="020B0604020202020204" pitchFamily="34" charset="0"/>
              <a:buChar char="•"/>
              <a:tabLst>
                <a:tab pos="274320" algn="l"/>
                <a:tab pos="548640" algn="l"/>
              </a:tabLst>
            </a:pPr>
            <a:r>
              <a:rPr lang="en-US" sz="1400" b="0" dirty="0" smtClean="0"/>
              <a:t>Extending the working age = huge benefits</a:t>
            </a:r>
          </a:p>
          <a:p>
            <a:pPr marL="171450" indent="-171450">
              <a:spcBef>
                <a:spcPts val="600"/>
              </a:spcBef>
              <a:spcAft>
                <a:spcPts val="600"/>
              </a:spcAft>
              <a:buFont typeface="Wingdings" pitchFamily="2" charset="2"/>
              <a:buChar char="§"/>
              <a:tabLst>
                <a:tab pos="274320" algn="l"/>
                <a:tab pos="548640" algn="l"/>
              </a:tabLst>
            </a:pPr>
            <a:r>
              <a:rPr lang="en-US" sz="1600" b="0" dirty="0" smtClean="0"/>
              <a:t>Immigration drives growth, vital to the future</a:t>
            </a:r>
          </a:p>
          <a:p>
            <a:pPr marL="468630" lvl="1" indent="-285750">
              <a:spcAft>
                <a:spcPts val="600"/>
              </a:spcAft>
              <a:buFont typeface="Arial" panose="020B0604020202020204" pitchFamily="34" charset="0"/>
              <a:buChar char="•"/>
              <a:tabLst>
                <a:tab pos="274320" algn="l"/>
                <a:tab pos="548640" algn="l"/>
              </a:tabLst>
            </a:pPr>
            <a:r>
              <a:rPr lang="en-US" sz="1400" b="0" dirty="0"/>
              <a:t>Adds population through at least the late 40s/early 50s age cohort</a:t>
            </a:r>
          </a:p>
          <a:p>
            <a:pPr marL="468630" lvl="1" indent="-285750">
              <a:spcAft>
                <a:spcPts val="600"/>
              </a:spcAft>
              <a:buFont typeface="Arial" panose="020B0604020202020204" pitchFamily="34" charset="0"/>
              <a:buChar char="•"/>
              <a:tabLst>
                <a:tab pos="274320" algn="l"/>
                <a:tab pos="548640" algn="l"/>
              </a:tabLst>
            </a:pPr>
            <a:r>
              <a:rPr lang="en-US" sz="1400" b="0" dirty="0"/>
              <a:t>Growth economies attract </a:t>
            </a:r>
            <a:r>
              <a:rPr lang="en-US" sz="1400" b="0" dirty="0" smtClean="0"/>
              <a:t>immigrants</a:t>
            </a:r>
            <a:endParaRPr lang="en-US" sz="1400" b="0" dirty="0"/>
          </a:p>
        </p:txBody>
      </p:sp>
      <p:sp>
        <p:nvSpPr>
          <p:cNvPr id="6" name="TextBox 5"/>
          <p:cNvSpPr txBox="1"/>
          <p:nvPr/>
        </p:nvSpPr>
        <p:spPr>
          <a:xfrm>
            <a:off x="4499992" y="1066800"/>
            <a:ext cx="4392488" cy="4185761"/>
          </a:xfrm>
          <a:prstGeom prst="rect">
            <a:avLst/>
          </a:prstGeom>
          <a:noFill/>
        </p:spPr>
        <p:txBody>
          <a:bodyPr wrap="square" lIns="0" rIns="0" rtlCol="0">
            <a:spAutoFit/>
          </a:bodyPr>
          <a:lstStyle/>
          <a:p>
            <a:pPr marL="171450" indent="-171450">
              <a:spcBef>
                <a:spcPts val="600"/>
              </a:spcBef>
              <a:spcAft>
                <a:spcPts val="600"/>
              </a:spcAft>
              <a:buFont typeface="Wingdings" pitchFamily="2" charset="2"/>
              <a:buChar char="§"/>
              <a:tabLst>
                <a:tab pos="274320" algn="l"/>
                <a:tab pos="548640" algn="l"/>
              </a:tabLst>
            </a:pPr>
            <a:r>
              <a:rPr lang="en-US" sz="1600" b="0" dirty="0"/>
              <a:t>Racial diversity increases further</a:t>
            </a:r>
          </a:p>
          <a:p>
            <a:pPr marL="468630" lvl="1" indent="-285750">
              <a:spcAft>
                <a:spcPts val="600"/>
              </a:spcAft>
              <a:buFont typeface="Arial" panose="020B0604020202020204" pitchFamily="34" charset="0"/>
              <a:buChar char="•"/>
              <a:tabLst>
                <a:tab pos="274320" algn="l"/>
                <a:tab pos="548640" algn="l"/>
              </a:tabLst>
            </a:pPr>
            <a:r>
              <a:rPr lang="en-US" sz="1400" b="0" dirty="0"/>
              <a:t>Top markets will embrace diversity</a:t>
            </a:r>
          </a:p>
          <a:p>
            <a:pPr marL="468630" lvl="1" indent="-285750">
              <a:spcAft>
                <a:spcPts val="600"/>
              </a:spcAft>
              <a:buFont typeface="Arial" panose="020B0604020202020204" pitchFamily="34" charset="0"/>
              <a:buChar char="•"/>
              <a:tabLst>
                <a:tab pos="274320" algn="l"/>
                <a:tab pos="548640" algn="l"/>
              </a:tabLst>
            </a:pPr>
            <a:r>
              <a:rPr lang="en-US" sz="1400" b="0" dirty="0"/>
              <a:t>Less diverse markets likely grow slower</a:t>
            </a:r>
          </a:p>
          <a:p>
            <a:pPr marL="171450" indent="-171450">
              <a:spcAft>
                <a:spcPts val="600"/>
              </a:spcAft>
              <a:buFont typeface="Wingdings" pitchFamily="2" charset="2"/>
              <a:buChar char="§"/>
            </a:pPr>
            <a:r>
              <a:rPr lang="en-US" sz="1600" b="0" dirty="0" smtClean="0"/>
              <a:t>Immigrant </a:t>
            </a:r>
            <a:r>
              <a:rPr lang="en-US" sz="1600" b="0" dirty="0"/>
              <a:t>epicenters generally major </a:t>
            </a:r>
            <a:r>
              <a:rPr lang="en-US" sz="1600" b="0" dirty="0" smtClean="0"/>
              <a:t>markets</a:t>
            </a:r>
            <a:endParaRPr lang="en-US" sz="1600" b="0" dirty="0"/>
          </a:p>
          <a:p>
            <a:pPr marL="468630" lvl="1" indent="-285750">
              <a:spcAft>
                <a:spcPts val="600"/>
              </a:spcAft>
              <a:buFont typeface="Arial" panose="020B0604020202020204" pitchFamily="34" charset="0"/>
              <a:buChar char="•"/>
              <a:tabLst>
                <a:tab pos="274320" algn="l"/>
                <a:tab pos="548640" algn="l"/>
              </a:tabLst>
            </a:pPr>
            <a:r>
              <a:rPr lang="en-US" sz="1400" b="0" dirty="0"/>
              <a:t>16 of Top 20 MSAs ranked by % of foreign-born population are PPR54 Markets</a:t>
            </a:r>
          </a:p>
          <a:p>
            <a:pPr marL="171450" indent="-171450">
              <a:spcBef>
                <a:spcPts val="600"/>
              </a:spcBef>
              <a:spcAft>
                <a:spcPts val="600"/>
              </a:spcAft>
              <a:buFont typeface="Wingdings" pitchFamily="2" charset="2"/>
              <a:buChar char="§"/>
            </a:pPr>
            <a:r>
              <a:rPr lang="en-US" sz="1600" b="0" dirty="0" smtClean="0"/>
              <a:t>Immigration driven by and creates growth</a:t>
            </a:r>
          </a:p>
          <a:p>
            <a:pPr marL="468630" lvl="1" indent="-285750">
              <a:spcAft>
                <a:spcPts val="600"/>
              </a:spcAft>
              <a:buFont typeface="Arial" panose="020B0604020202020204" pitchFamily="34" charset="0"/>
              <a:buChar char="•"/>
              <a:tabLst>
                <a:tab pos="274320" algn="l"/>
                <a:tab pos="548640" algn="l"/>
              </a:tabLst>
            </a:pPr>
            <a:r>
              <a:rPr lang="en-US" sz="1400" b="0" dirty="0"/>
              <a:t>Knowledge-based cities: high % and numbers of immigrants - legal and illegal </a:t>
            </a:r>
          </a:p>
          <a:p>
            <a:pPr marL="468630" lvl="1" indent="-285750">
              <a:spcAft>
                <a:spcPts val="600"/>
              </a:spcAft>
              <a:buFont typeface="Arial" panose="020B0604020202020204" pitchFamily="34" charset="0"/>
              <a:buChar char="•"/>
              <a:tabLst>
                <a:tab pos="274320" algn="l"/>
                <a:tab pos="548640" algn="l"/>
              </a:tabLst>
            </a:pPr>
            <a:r>
              <a:rPr lang="en-US" sz="1400" b="0" dirty="0"/>
              <a:t>Legal immigration driven by H1B visas in knowledge-based cities</a:t>
            </a:r>
          </a:p>
          <a:p>
            <a:pPr marL="468630" lvl="1" indent="-285750">
              <a:spcAft>
                <a:spcPts val="600"/>
              </a:spcAft>
              <a:buFont typeface="Arial" panose="020B0604020202020204" pitchFamily="34" charset="0"/>
              <a:buChar char="•"/>
              <a:tabLst>
                <a:tab pos="274320" algn="l"/>
                <a:tab pos="548640" algn="l"/>
              </a:tabLst>
            </a:pPr>
            <a:r>
              <a:rPr lang="en-US" sz="1400" b="0" dirty="0"/>
              <a:t>Illegal immigration provides services demanded by wealthy populations</a:t>
            </a:r>
          </a:p>
          <a:p>
            <a:pPr marL="468630" lvl="1" indent="-285750">
              <a:spcAft>
                <a:spcPts val="600"/>
              </a:spcAft>
              <a:buFont typeface="Arial" panose="020B0604020202020204" pitchFamily="34" charset="0"/>
              <a:buChar char="•"/>
              <a:tabLst>
                <a:tab pos="274320" algn="l"/>
                <a:tab pos="548640" algn="l"/>
              </a:tabLst>
            </a:pPr>
            <a:r>
              <a:rPr lang="en-US" sz="1400" b="0" dirty="0"/>
              <a:t>Without immigration, many major markets’ populations would have shrunk</a:t>
            </a:r>
          </a:p>
        </p:txBody>
      </p:sp>
    </p:spTree>
    <p:extLst>
      <p:ext uri="{BB962C8B-B14F-4D97-AF65-F5344CB8AC3E}">
        <p14:creationId xmlns:p14="http://schemas.microsoft.com/office/powerpoint/2010/main" val="346648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endParaRPr lang="en-US" sz="1600" b="0" dirty="0">
              <a:solidFill>
                <a:schemeClr val="bg1"/>
              </a:solidFill>
            </a:endParaRPr>
          </a:p>
        </p:txBody>
      </p:sp>
      <p:pic>
        <p:nvPicPr>
          <p:cNvPr id="7" name="Picture 2" descr="C:\Documents and Settings\gregd\Desktop\aerial w build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98" y="1174717"/>
            <a:ext cx="7255718" cy="48371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p:cNvSpPr>
          <p:nvPr/>
        </p:nvSpPr>
        <p:spPr bwMode="auto">
          <a:xfrm>
            <a:off x="323528" y="764704"/>
            <a:ext cx="8443913" cy="274638"/>
          </a:xfrm>
          <a:prstGeom prst="rect">
            <a:avLst/>
          </a:prstGeom>
          <a:solidFill>
            <a:srgbClr val="17468C"/>
          </a:solidFill>
          <a:ln w="9525" algn="ctr">
            <a:noFill/>
            <a:miter lim="800000"/>
            <a:headEnd/>
            <a:tailEnd/>
          </a:ln>
        </p:spPr>
        <p:txBody>
          <a:bodyPr tIns="45678" bIns="45678" anchor="ctr"/>
          <a:lstStyle/>
          <a:p>
            <a:pPr>
              <a:lnSpc>
                <a:spcPct val="90000"/>
              </a:lnSpc>
            </a:pPr>
            <a:r>
              <a:rPr lang="en-US" sz="1400" dirty="0" smtClean="0">
                <a:solidFill>
                  <a:schemeClr val="bg1"/>
                </a:solidFill>
              </a:rPr>
              <a:t>San Francisco: </a:t>
            </a:r>
            <a:r>
              <a:rPr lang="en-US" sz="1400" dirty="0" err="1" smtClean="0">
                <a:solidFill>
                  <a:schemeClr val="bg1"/>
                </a:solidFill>
              </a:rPr>
              <a:t>TransBay</a:t>
            </a:r>
            <a:r>
              <a:rPr lang="en-US" sz="1400" dirty="0" smtClean="0">
                <a:solidFill>
                  <a:schemeClr val="bg1"/>
                </a:solidFill>
              </a:rPr>
              <a:t> Aerial – Salesforce &amp; LinkedIn will take 1 </a:t>
            </a:r>
            <a:r>
              <a:rPr lang="en-US" sz="1400" dirty="0" err="1" smtClean="0">
                <a:solidFill>
                  <a:schemeClr val="bg1"/>
                </a:solidFill>
              </a:rPr>
              <a:t>mSF</a:t>
            </a:r>
            <a:r>
              <a:rPr lang="en-US" sz="1400" dirty="0" smtClean="0">
                <a:solidFill>
                  <a:schemeClr val="bg1"/>
                </a:solidFill>
              </a:rPr>
              <a:t>+; Google Expanding</a:t>
            </a:r>
            <a:endParaRPr lang="en-US" sz="1400" dirty="0">
              <a:solidFill>
                <a:schemeClr val="bg1"/>
              </a:solidFill>
            </a:endParaRPr>
          </a:p>
        </p:txBody>
      </p:sp>
      <p:sp>
        <p:nvSpPr>
          <p:cNvPr id="5" name="Rectangle 4"/>
          <p:cNvSpPr>
            <a:spLocks/>
          </p:cNvSpPr>
          <p:nvPr/>
        </p:nvSpPr>
        <p:spPr bwMode="auto">
          <a:xfrm>
            <a:off x="8200" y="17328"/>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Property Fundamentals</a:t>
            </a:r>
            <a:endParaRPr lang="en-US" b="0" dirty="0">
              <a:solidFill>
                <a:srgbClr val="17468C"/>
              </a:solidFill>
            </a:endParaRPr>
          </a:p>
        </p:txBody>
      </p:sp>
    </p:spTree>
    <p:extLst>
      <p:ext uri="{BB962C8B-B14F-4D97-AF65-F5344CB8AC3E}">
        <p14:creationId xmlns:p14="http://schemas.microsoft.com/office/powerpoint/2010/main" val="4157960296"/>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 y="1130771"/>
            <a:ext cx="793432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Property Fundamentals: Multifamily</a:t>
            </a:r>
            <a:endParaRPr lang="en-US" b="0" dirty="0">
              <a:solidFill>
                <a:srgbClr val="17468C"/>
              </a:solidFill>
            </a:endParaRPr>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Low Vacancy Rates Constraining Reported Demand Growth in Some Apartment Markets</a:t>
            </a:r>
            <a:endParaRPr lang="en-US" sz="1400" dirty="0">
              <a:solidFill>
                <a:schemeClr val="bg1"/>
              </a:solidFill>
            </a:endParaRPr>
          </a:p>
        </p:txBody>
      </p:sp>
      <p:sp>
        <p:nvSpPr>
          <p:cNvPr id="11" name="Down Arrow 10"/>
          <p:cNvSpPr/>
          <p:nvPr/>
        </p:nvSpPr>
        <p:spPr bwMode="auto">
          <a:xfrm rot="4529876">
            <a:off x="3980736" y="3576029"/>
            <a:ext cx="288032" cy="360040"/>
          </a:xfrm>
          <a:prstGeom prst="downArrow">
            <a:avLst/>
          </a:prstGeom>
          <a:solidFill>
            <a:schemeClr val="accent6">
              <a:alpha val="70000"/>
            </a:schemeClr>
          </a:solidFill>
          <a:ln w="6350">
            <a:solidFill>
              <a:schemeClr val="tx1"/>
            </a:solid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Tree>
    <p:extLst>
      <p:ext uri="{BB962C8B-B14F-4D97-AF65-F5344CB8AC3E}">
        <p14:creationId xmlns:p14="http://schemas.microsoft.com/office/powerpoint/2010/main" val="29653804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Property Fundamentals: Multifamily</a:t>
            </a:r>
            <a:endParaRPr lang="en-US" b="0" dirty="0">
              <a:solidFill>
                <a:srgbClr val="17468C"/>
              </a:solidFill>
            </a:endParaRPr>
          </a:p>
        </p:txBody>
      </p:sp>
      <p:sp>
        <p:nvSpPr>
          <p:cNvPr id="5" name="TextBox 4"/>
          <p:cNvSpPr txBox="1"/>
          <p:nvPr/>
        </p:nvSpPr>
        <p:spPr>
          <a:xfrm>
            <a:off x="483193" y="5877272"/>
            <a:ext cx="7968848" cy="230832"/>
          </a:xfrm>
          <a:prstGeom prst="rect">
            <a:avLst/>
          </a:prstGeom>
          <a:noFill/>
        </p:spPr>
        <p:txBody>
          <a:bodyPr wrap="none" rtlCol="0">
            <a:spAutoFit/>
          </a:bodyPr>
          <a:lstStyle/>
          <a:p>
            <a:r>
              <a:rPr lang="en-US" sz="900" b="0" dirty="0"/>
              <a:t>Sources: </a:t>
            </a:r>
            <a:r>
              <a:rPr lang="en-US" sz="900" b="0" dirty="0" err="1" smtClean="0"/>
              <a:t>Axiometrics</a:t>
            </a:r>
            <a:r>
              <a:rPr lang="en-US" sz="900" b="0" dirty="0" smtClean="0"/>
              <a:t>, U.S. Census Bureau, Bureau of Labor Statistics (employment as of July 2014), Moody’s Analytics (starts for year-ending July 2014)</a:t>
            </a:r>
            <a:endParaRPr lang="en-US" sz="900" b="0" dirty="0"/>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Low Vacancy Rates Constraining Demand Growth in Some Apartment Markets</a:t>
            </a:r>
            <a:endParaRPr lang="en-US" sz="1400" dirty="0">
              <a:solidFill>
                <a:schemeClr val="bg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510" y="1956792"/>
            <a:ext cx="254997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a:off x="6444208" y="4797152"/>
            <a:ext cx="2304256" cy="0"/>
          </a:xfrm>
          <a:prstGeom prst="line">
            <a:avLst/>
          </a:prstGeom>
          <a:ln w="25400" cap="rnd">
            <a:solidFill>
              <a:schemeClr val="bg1">
                <a:lumMod val="5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6444208" y="3501008"/>
            <a:ext cx="2304256" cy="0"/>
          </a:xfrm>
          <a:prstGeom prst="line">
            <a:avLst/>
          </a:prstGeom>
          <a:ln w="25400" cap="rnd">
            <a:solidFill>
              <a:schemeClr val="bg1">
                <a:lumMod val="50000"/>
              </a:schemeClr>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1412776"/>
            <a:ext cx="5904656" cy="369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3804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Property Fundamentals: Multifamily</a:t>
            </a:r>
            <a:endParaRPr lang="en-US" b="0" dirty="0">
              <a:solidFill>
                <a:srgbClr val="17468C"/>
              </a:solidFill>
            </a:endParaRPr>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a:solidFill>
                  <a:schemeClr val="bg1"/>
                </a:solidFill>
              </a:rPr>
              <a:t>Tight </a:t>
            </a:r>
            <a:r>
              <a:rPr lang="en-US" sz="1400" dirty="0" smtClean="0">
                <a:solidFill>
                  <a:schemeClr val="bg1"/>
                </a:solidFill>
              </a:rPr>
              <a:t> Market  Conditions  Hinder  New  Household  Creation</a:t>
            </a:r>
            <a:endParaRPr lang="en-US" sz="1400" dirty="0">
              <a:solidFill>
                <a:schemeClr val="bg1"/>
              </a:solidFill>
            </a:endParaRPr>
          </a:p>
        </p:txBody>
      </p:sp>
      <p:pic>
        <p:nvPicPr>
          <p:cNvPr id="10"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73" t="6399" r="-173" b="-3444"/>
          <a:stretch/>
        </p:blipFill>
        <p:spPr bwMode="auto">
          <a:xfrm>
            <a:off x="4652219" y="1884192"/>
            <a:ext cx="4096245" cy="340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63" y="1772816"/>
            <a:ext cx="4281069" cy="351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46479" y="5773969"/>
            <a:ext cx="3421465" cy="230832"/>
          </a:xfrm>
          <a:prstGeom prst="rect">
            <a:avLst/>
          </a:prstGeom>
          <a:noFill/>
        </p:spPr>
        <p:txBody>
          <a:bodyPr wrap="square" rtlCol="0">
            <a:spAutoFit/>
          </a:bodyPr>
          <a:lstStyle/>
          <a:p>
            <a:r>
              <a:rPr lang="en-US" sz="900" b="0" dirty="0"/>
              <a:t>Sources: U.S. Census Bureau, Moody's </a:t>
            </a:r>
            <a:r>
              <a:rPr lang="en-US" sz="900" b="0" dirty="0" smtClean="0"/>
              <a:t>Analytics</a:t>
            </a:r>
            <a:endParaRPr lang="en-US" sz="900" b="0" dirty="0"/>
          </a:p>
        </p:txBody>
      </p:sp>
    </p:spTree>
    <p:extLst>
      <p:ext uri="{BB962C8B-B14F-4D97-AF65-F5344CB8AC3E}">
        <p14:creationId xmlns:p14="http://schemas.microsoft.com/office/powerpoint/2010/main" val="224925338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Property Fundamentals: Multifamily</a:t>
            </a:r>
            <a:endParaRPr lang="en-US" b="0" dirty="0">
              <a:solidFill>
                <a:srgbClr val="17468C"/>
              </a:solidFill>
            </a:endParaRPr>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Slow Household Formation – Anecdotal? Or Real?</a:t>
            </a:r>
            <a:endParaRPr lang="en-US" sz="14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387" y="1118768"/>
            <a:ext cx="4296105"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113539"/>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Property Fundamentals: Office</a:t>
            </a:r>
            <a:endParaRPr lang="en-US" b="0" dirty="0">
              <a:solidFill>
                <a:srgbClr val="17468C"/>
              </a:solidFill>
            </a:endParaRPr>
          </a:p>
        </p:txBody>
      </p:sp>
      <p:sp>
        <p:nvSpPr>
          <p:cNvPr id="5" name="TextBox 4"/>
          <p:cNvSpPr txBox="1"/>
          <p:nvPr/>
        </p:nvSpPr>
        <p:spPr>
          <a:xfrm>
            <a:off x="483193" y="5921601"/>
            <a:ext cx="1127232" cy="230832"/>
          </a:xfrm>
          <a:prstGeom prst="rect">
            <a:avLst/>
          </a:prstGeom>
          <a:noFill/>
        </p:spPr>
        <p:txBody>
          <a:bodyPr wrap="none" rtlCol="0">
            <a:spAutoFit/>
          </a:bodyPr>
          <a:lstStyle/>
          <a:p>
            <a:r>
              <a:rPr lang="en-US" sz="900" b="0" dirty="0" smtClean="0"/>
              <a:t>Source: CBRE-EA</a:t>
            </a:r>
            <a:endParaRPr lang="en-US" sz="900" b="0" dirty="0"/>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Not Unlike the Economic Recovery, the Office Recovery is Focused on Education/Innovation</a:t>
            </a:r>
            <a:endParaRPr lang="en-US" sz="1400" dirty="0">
              <a:solidFill>
                <a:schemeClr val="bg1"/>
              </a:solidFill>
            </a:endParaRPr>
          </a:p>
        </p:txBody>
      </p:sp>
      <p:sp>
        <p:nvSpPr>
          <p:cNvPr id="8" name="TextBox 7"/>
          <p:cNvSpPr txBox="1"/>
          <p:nvPr/>
        </p:nvSpPr>
        <p:spPr>
          <a:xfrm>
            <a:off x="6281122" y="5912573"/>
            <a:ext cx="2114681" cy="230832"/>
          </a:xfrm>
          <a:prstGeom prst="rect">
            <a:avLst/>
          </a:prstGeom>
          <a:noFill/>
        </p:spPr>
        <p:txBody>
          <a:bodyPr wrap="none" rtlCol="0">
            <a:spAutoFit/>
          </a:bodyPr>
          <a:lstStyle/>
          <a:p>
            <a:r>
              <a:rPr lang="en-US" sz="900" b="0" i="1" dirty="0" smtClean="0"/>
              <a:t>Note: Bubble size reflects market size</a:t>
            </a:r>
            <a:endParaRPr lang="en-US" sz="900" b="0" i="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096292"/>
            <a:ext cx="795655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bwMode="auto">
          <a:xfrm rot="16200000">
            <a:off x="3023828" y="3766987"/>
            <a:ext cx="288032" cy="360040"/>
          </a:xfrm>
          <a:prstGeom prst="downArrow">
            <a:avLst/>
          </a:prstGeom>
          <a:solidFill>
            <a:schemeClr val="accent6">
              <a:alpha val="70000"/>
            </a:schemeClr>
          </a:solidFill>
          <a:ln w="6350">
            <a:solidFill>
              <a:schemeClr val="tx1"/>
            </a:solid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
        <p:nvSpPr>
          <p:cNvPr id="9" name="Oval 8"/>
          <p:cNvSpPr/>
          <p:nvPr/>
        </p:nvSpPr>
        <p:spPr bwMode="auto">
          <a:xfrm rot="-600000">
            <a:off x="1793744" y="1408296"/>
            <a:ext cx="3528392" cy="929325"/>
          </a:xfrm>
          <a:prstGeom prst="ellipse">
            <a:avLst/>
          </a:prstGeom>
          <a:noFill/>
          <a:ln w="19050">
            <a:solidFill>
              <a:schemeClr val="tx1"/>
            </a:solid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Tree>
    <p:extLst>
      <p:ext uri="{BB962C8B-B14F-4D97-AF65-F5344CB8AC3E}">
        <p14:creationId xmlns:p14="http://schemas.microsoft.com/office/powerpoint/2010/main" val="15872693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Property Fundamentals: Industrial</a:t>
            </a:r>
            <a:endParaRPr lang="en-US" b="0" dirty="0">
              <a:solidFill>
                <a:srgbClr val="17468C"/>
              </a:solidFill>
            </a:endParaRPr>
          </a:p>
        </p:txBody>
      </p:sp>
      <p:sp>
        <p:nvSpPr>
          <p:cNvPr id="5" name="TextBox 4"/>
          <p:cNvSpPr txBox="1"/>
          <p:nvPr/>
        </p:nvSpPr>
        <p:spPr>
          <a:xfrm>
            <a:off x="483193" y="5921601"/>
            <a:ext cx="1127232" cy="230832"/>
          </a:xfrm>
          <a:prstGeom prst="rect">
            <a:avLst/>
          </a:prstGeom>
          <a:noFill/>
        </p:spPr>
        <p:txBody>
          <a:bodyPr wrap="none" rtlCol="0">
            <a:spAutoFit/>
          </a:bodyPr>
          <a:lstStyle/>
          <a:p>
            <a:r>
              <a:rPr lang="en-US" sz="900" b="0" dirty="0" smtClean="0"/>
              <a:t>Source: CBRE-EA</a:t>
            </a:r>
            <a:endParaRPr lang="en-US" sz="900" b="0" dirty="0"/>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Rents Rising in Nearly All Major Industrial Markets</a:t>
            </a:r>
            <a:endParaRPr lang="en-US" sz="1400" dirty="0">
              <a:solidFill>
                <a:schemeClr val="bg1"/>
              </a:solidFill>
            </a:endParaRPr>
          </a:p>
        </p:txBody>
      </p:sp>
      <p:sp>
        <p:nvSpPr>
          <p:cNvPr id="8" name="TextBox 7"/>
          <p:cNvSpPr txBox="1"/>
          <p:nvPr/>
        </p:nvSpPr>
        <p:spPr>
          <a:xfrm>
            <a:off x="6281122" y="5912573"/>
            <a:ext cx="2114681" cy="230832"/>
          </a:xfrm>
          <a:prstGeom prst="rect">
            <a:avLst/>
          </a:prstGeom>
          <a:noFill/>
        </p:spPr>
        <p:txBody>
          <a:bodyPr wrap="none" rtlCol="0">
            <a:spAutoFit/>
          </a:bodyPr>
          <a:lstStyle/>
          <a:p>
            <a:r>
              <a:rPr lang="en-US" sz="900" b="0" i="1" dirty="0" smtClean="0"/>
              <a:t>Note: Bubble size reflects market size</a:t>
            </a:r>
            <a:endParaRPr lang="en-US" sz="900" b="0"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102642"/>
            <a:ext cx="7956550"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bwMode="auto">
          <a:xfrm>
            <a:off x="7956376" y="3933056"/>
            <a:ext cx="288032" cy="360040"/>
          </a:xfrm>
          <a:prstGeom prst="downArrow">
            <a:avLst/>
          </a:prstGeom>
          <a:solidFill>
            <a:schemeClr val="accent6">
              <a:alpha val="70000"/>
            </a:schemeClr>
          </a:solidFill>
          <a:ln w="6350">
            <a:solidFill>
              <a:schemeClr val="tx1"/>
            </a:solid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Tree>
    <p:extLst>
      <p:ext uri="{BB962C8B-B14F-4D97-AF65-F5344CB8AC3E}">
        <p14:creationId xmlns:p14="http://schemas.microsoft.com/office/powerpoint/2010/main" val="15872693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Preview: The Times they are a Good, Far Better than Sentiment</a:t>
            </a:r>
            <a:endParaRPr lang="en-US" b="0" dirty="0">
              <a:solidFill>
                <a:srgbClr val="17468C"/>
              </a:solidFill>
            </a:endParaRPr>
          </a:p>
        </p:txBody>
      </p:sp>
      <p:sp>
        <p:nvSpPr>
          <p:cNvPr id="12" name="TextBox 11"/>
          <p:cNvSpPr txBox="1"/>
          <p:nvPr/>
        </p:nvSpPr>
        <p:spPr>
          <a:xfrm>
            <a:off x="395536" y="849481"/>
            <a:ext cx="8496944" cy="5139869"/>
          </a:xfrm>
          <a:prstGeom prst="rect">
            <a:avLst/>
          </a:prstGeom>
          <a:noFill/>
        </p:spPr>
        <p:txBody>
          <a:bodyPr wrap="square" lIns="0" rIns="0" rtlCol="0">
            <a:spAutoFit/>
          </a:bodyPr>
          <a:lstStyle/>
          <a:p>
            <a:pPr marL="171450" indent="-171450">
              <a:spcAft>
                <a:spcPts val="1200"/>
              </a:spcAft>
              <a:buFont typeface="Wingdings" pitchFamily="2" charset="2"/>
              <a:buChar char="§"/>
              <a:tabLst>
                <a:tab pos="274320" algn="l"/>
                <a:tab pos="548640" algn="l"/>
              </a:tabLst>
            </a:pPr>
            <a:r>
              <a:rPr lang="en-US" sz="1800" dirty="0" smtClean="0"/>
              <a:t>Economy and Demographics </a:t>
            </a:r>
          </a:p>
          <a:p>
            <a:pPr marL="628650" lvl="1" indent="-171450">
              <a:spcAft>
                <a:spcPts val="1200"/>
              </a:spcAft>
              <a:buFont typeface="Wingdings" pitchFamily="2" charset="2"/>
              <a:buChar char="§"/>
              <a:tabLst>
                <a:tab pos="274320" algn="l"/>
                <a:tab pos="548640" algn="l"/>
              </a:tabLst>
            </a:pPr>
            <a:r>
              <a:rPr lang="en-US" sz="1600" dirty="0" smtClean="0"/>
              <a:t>U.S. economic growth is attractive relative to the rest of the industrialized world</a:t>
            </a:r>
          </a:p>
          <a:p>
            <a:pPr marL="628650" lvl="1" indent="-171450">
              <a:spcAft>
                <a:spcPts val="1200"/>
              </a:spcAft>
              <a:buFont typeface="Wingdings" pitchFamily="2" charset="2"/>
              <a:buChar char="§"/>
              <a:tabLst>
                <a:tab pos="274320" algn="l"/>
                <a:tab pos="548640" algn="l"/>
              </a:tabLst>
            </a:pPr>
            <a:r>
              <a:rPr lang="en-US" sz="1600" dirty="0" smtClean="0"/>
              <a:t>It is still early in the cycle in terms of wage growth; plenty of labor force slack</a:t>
            </a:r>
            <a:endParaRPr lang="en-US" sz="1800" dirty="0" smtClean="0"/>
          </a:p>
          <a:p>
            <a:pPr marL="628650" lvl="1" indent="-171450">
              <a:spcAft>
                <a:spcPts val="1200"/>
              </a:spcAft>
              <a:buFont typeface="Wingdings" pitchFamily="2" charset="2"/>
              <a:buChar char="§"/>
              <a:tabLst>
                <a:tab pos="274320" algn="l"/>
                <a:tab pos="548640" algn="l"/>
              </a:tabLst>
            </a:pPr>
            <a:r>
              <a:rPr lang="en-US" sz="1600" dirty="0" err="1" smtClean="0"/>
              <a:t>Millennials</a:t>
            </a:r>
            <a:r>
              <a:rPr lang="en-US" sz="1600" dirty="0" smtClean="0"/>
              <a:t> and Immigrants represent key components of U.S. population and their lifestyle choices will be very impactful in the coming years</a:t>
            </a:r>
          </a:p>
          <a:p>
            <a:pPr marL="628650" lvl="1" indent="-171450">
              <a:spcAft>
                <a:spcPts val="1200"/>
              </a:spcAft>
              <a:buFont typeface="Wingdings" pitchFamily="2" charset="2"/>
              <a:buChar char="§"/>
              <a:tabLst>
                <a:tab pos="274320" algn="l"/>
                <a:tab pos="548640" algn="l"/>
              </a:tabLst>
            </a:pPr>
            <a:r>
              <a:rPr lang="en-US" sz="1600" dirty="0" smtClean="0"/>
              <a:t>Strong economy allows us to attract skilled labor from abroad to support growth and innovation; </a:t>
            </a:r>
          </a:p>
          <a:p>
            <a:pPr marL="628650" lvl="1" indent="-171450">
              <a:spcAft>
                <a:spcPts val="1200"/>
              </a:spcAft>
              <a:buFont typeface="Wingdings" pitchFamily="2" charset="2"/>
              <a:buChar char="§"/>
              <a:tabLst>
                <a:tab pos="274320" algn="l"/>
                <a:tab pos="548640" algn="l"/>
              </a:tabLst>
            </a:pPr>
            <a:r>
              <a:rPr lang="en-US" sz="1600" dirty="0" smtClean="0"/>
              <a:t>Key Question: How much do we choose to let in?</a:t>
            </a:r>
          </a:p>
          <a:p>
            <a:pPr marL="171450" indent="-171450">
              <a:spcAft>
                <a:spcPts val="1200"/>
              </a:spcAft>
              <a:buFont typeface="Wingdings" pitchFamily="2" charset="2"/>
              <a:buChar char="§"/>
              <a:tabLst>
                <a:tab pos="274320" algn="l"/>
                <a:tab pos="548640" algn="l"/>
              </a:tabLst>
            </a:pPr>
            <a:r>
              <a:rPr lang="en-US" sz="1800" dirty="0" smtClean="0"/>
              <a:t>Real Estate and Capital Markets:</a:t>
            </a:r>
          </a:p>
          <a:p>
            <a:pPr marL="628650" lvl="1" indent="-171450">
              <a:spcAft>
                <a:spcPts val="1200"/>
              </a:spcAft>
              <a:buFont typeface="Wingdings" pitchFamily="2" charset="2"/>
              <a:buChar char="§"/>
              <a:tabLst>
                <a:tab pos="274320" algn="l"/>
                <a:tab pos="548640" algn="l"/>
              </a:tabLst>
            </a:pPr>
            <a:r>
              <a:rPr lang="en-US" sz="1600" dirty="0" smtClean="0"/>
              <a:t>Demand rising in all major property types and most major markets</a:t>
            </a:r>
          </a:p>
          <a:p>
            <a:pPr marL="628650" lvl="1" indent="-171450">
              <a:spcAft>
                <a:spcPts val="1200"/>
              </a:spcAft>
              <a:buFont typeface="Wingdings" pitchFamily="2" charset="2"/>
              <a:buChar char="§"/>
              <a:tabLst>
                <a:tab pos="274320" algn="l"/>
                <a:tab pos="548640" algn="l"/>
              </a:tabLst>
            </a:pPr>
            <a:r>
              <a:rPr lang="en-US" sz="1600" dirty="0" smtClean="0"/>
              <a:t>Vacancies are falling and rents are rising, generating strong NOI growth</a:t>
            </a:r>
          </a:p>
          <a:p>
            <a:pPr marL="628650" lvl="1" indent="-171450">
              <a:spcAft>
                <a:spcPts val="1200"/>
              </a:spcAft>
              <a:buFont typeface="Wingdings" pitchFamily="2" charset="2"/>
              <a:buChar char="§"/>
              <a:tabLst>
                <a:tab pos="274320" algn="l"/>
                <a:tab pos="548640" algn="l"/>
              </a:tabLst>
            </a:pPr>
            <a:r>
              <a:rPr lang="en-US" sz="1600" dirty="0" smtClean="0"/>
              <a:t>Construction up from recessionary lows but below peak levels</a:t>
            </a:r>
          </a:p>
          <a:p>
            <a:pPr marL="628650" lvl="1" indent="-171450">
              <a:spcAft>
                <a:spcPts val="1200"/>
              </a:spcAft>
              <a:buFont typeface="Wingdings" pitchFamily="2" charset="2"/>
              <a:buChar char="§"/>
              <a:tabLst>
                <a:tab pos="274320" algn="l"/>
                <a:tab pos="548640" algn="l"/>
              </a:tabLst>
            </a:pPr>
            <a:r>
              <a:rPr lang="en-US" sz="1600" dirty="0" smtClean="0"/>
              <a:t>Yields are attractive relative to other asset classes: Strong NOI growth and spreads vs. Treasuries near historic peaks.</a:t>
            </a:r>
          </a:p>
        </p:txBody>
      </p:sp>
    </p:spTree>
    <p:extLst>
      <p:ext uri="{BB962C8B-B14F-4D97-AF65-F5344CB8AC3E}">
        <p14:creationId xmlns:p14="http://schemas.microsoft.com/office/powerpoint/2010/main" val="90741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13131" y="11805"/>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Capital Markets</a:t>
            </a:r>
            <a:endParaRPr lang="en-US" b="0" dirty="0">
              <a:solidFill>
                <a:srgbClr val="17468C"/>
              </a:solidFill>
            </a:endParaRPr>
          </a:p>
        </p:txBody>
      </p:sp>
      <p:sp>
        <p:nvSpPr>
          <p:cNvPr id="5" name="TextBox 4"/>
          <p:cNvSpPr txBox="1"/>
          <p:nvPr/>
        </p:nvSpPr>
        <p:spPr>
          <a:xfrm>
            <a:off x="483193" y="5892417"/>
            <a:ext cx="4535216" cy="230832"/>
          </a:xfrm>
          <a:prstGeom prst="rect">
            <a:avLst/>
          </a:prstGeom>
          <a:noFill/>
        </p:spPr>
        <p:txBody>
          <a:bodyPr wrap="none" rtlCol="0">
            <a:spAutoFit/>
          </a:bodyPr>
          <a:lstStyle/>
          <a:p>
            <a:r>
              <a:rPr lang="en-US" sz="900" b="0" dirty="0"/>
              <a:t>Sources: NCREIF (transaction-based cap rates), Federal Reserve, Moody's Analytics</a:t>
            </a:r>
          </a:p>
        </p:txBody>
      </p:sp>
      <p:sp>
        <p:nvSpPr>
          <p:cNvPr id="6" name="Rectangle 7"/>
          <p:cNvSpPr>
            <a:spLocks/>
          </p:cNvSpPr>
          <p:nvPr/>
        </p:nvSpPr>
        <p:spPr bwMode="auto">
          <a:xfrm>
            <a:off x="251520" y="762000"/>
            <a:ext cx="8640638"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Cap  Rate  Spreads  Remain  Above  Historical  Average; Interest  Rates  Down  From  Recent  Highs </a:t>
            </a:r>
            <a:endParaRPr lang="en-US" sz="1400"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150327"/>
            <a:ext cx="795655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bwMode="auto">
          <a:xfrm flipH="1">
            <a:off x="1130130" y="3630510"/>
            <a:ext cx="6768752" cy="0"/>
          </a:xfrm>
          <a:prstGeom prst="line">
            <a:avLst/>
          </a:prstGeom>
          <a:ln w="22225" cap="rnd">
            <a:solidFill>
              <a:schemeClr val="tx1"/>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91724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Capital Markets</a:t>
            </a:r>
            <a:endParaRPr lang="en-US" b="0" dirty="0">
              <a:solidFill>
                <a:srgbClr val="17468C"/>
              </a:solidFill>
            </a:endParaRPr>
          </a:p>
        </p:txBody>
      </p:sp>
      <p:sp>
        <p:nvSpPr>
          <p:cNvPr id="5" name="TextBox 4"/>
          <p:cNvSpPr txBox="1"/>
          <p:nvPr/>
        </p:nvSpPr>
        <p:spPr>
          <a:xfrm>
            <a:off x="483193" y="5932173"/>
            <a:ext cx="1043876" cy="230832"/>
          </a:xfrm>
          <a:prstGeom prst="rect">
            <a:avLst/>
          </a:prstGeom>
          <a:noFill/>
        </p:spPr>
        <p:txBody>
          <a:bodyPr wrap="none" rtlCol="0">
            <a:spAutoFit/>
          </a:bodyPr>
          <a:lstStyle/>
          <a:p>
            <a:r>
              <a:rPr lang="en-US" sz="900" b="0" dirty="0" smtClean="0"/>
              <a:t>Source: NCREIF</a:t>
            </a:r>
            <a:endParaRPr lang="en-US" sz="900" b="0" dirty="0"/>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Performance Trends Vary by Property Type; Meaningful NOI Growth Now Widespread</a:t>
            </a:r>
            <a:endParaRPr lang="en-US" sz="1400" dirty="0">
              <a:solidFill>
                <a:schemeClr val="bg1"/>
              </a:solidFill>
            </a:endParaRPr>
          </a:p>
        </p:txBody>
      </p:sp>
      <p:sp>
        <p:nvSpPr>
          <p:cNvPr id="7" name="TextBox 6"/>
          <p:cNvSpPr txBox="1"/>
          <p:nvPr/>
        </p:nvSpPr>
        <p:spPr>
          <a:xfrm>
            <a:off x="6679956" y="5924744"/>
            <a:ext cx="2319866" cy="230832"/>
          </a:xfrm>
          <a:prstGeom prst="rect">
            <a:avLst/>
          </a:prstGeom>
          <a:noFill/>
        </p:spPr>
        <p:txBody>
          <a:bodyPr wrap="none" rtlCol="0">
            <a:spAutoFit/>
          </a:bodyPr>
          <a:lstStyle/>
          <a:p>
            <a:r>
              <a:rPr lang="en-US" sz="900" b="0" i="1" dirty="0" smtClean="0"/>
              <a:t>Note: Data for year-ending in third quarter</a:t>
            </a:r>
            <a:endParaRPr lang="en-US" sz="900" b="0" i="1" dirty="0"/>
          </a:p>
        </p:txBody>
      </p:sp>
      <p:sp>
        <p:nvSpPr>
          <p:cNvPr id="4" name="TextBox 3"/>
          <p:cNvSpPr txBox="1"/>
          <p:nvPr/>
        </p:nvSpPr>
        <p:spPr>
          <a:xfrm>
            <a:off x="1849336" y="1085832"/>
            <a:ext cx="997324" cy="307777"/>
          </a:xfrm>
          <a:prstGeom prst="rect">
            <a:avLst/>
          </a:prstGeom>
          <a:noFill/>
        </p:spPr>
        <p:txBody>
          <a:bodyPr wrap="none" rtlCol="0">
            <a:spAutoFit/>
          </a:bodyPr>
          <a:lstStyle/>
          <a:p>
            <a:r>
              <a:rPr lang="en-US" sz="1400" dirty="0" smtClean="0">
                <a:latin typeface="Calibri" panose="020F0502020204030204" pitchFamily="34" charset="0"/>
              </a:rPr>
              <a:t>Apartment</a:t>
            </a:r>
            <a:endParaRPr lang="en-US" sz="1400" dirty="0">
              <a:latin typeface="Calibri" panose="020F0502020204030204" pitchFamily="34" charset="0"/>
            </a:endParaRPr>
          </a:p>
        </p:txBody>
      </p:sp>
      <p:sp>
        <p:nvSpPr>
          <p:cNvPr id="18" name="TextBox 17"/>
          <p:cNvSpPr txBox="1"/>
          <p:nvPr/>
        </p:nvSpPr>
        <p:spPr>
          <a:xfrm>
            <a:off x="1894513" y="3522254"/>
            <a:ext cx="896015" cy="307777"/>
          </a:xfrm>
          <a:prstGeom prst="rect">
            <a:avLst/>
          </a:prstGeom>
          <a:noFill/>
        </p:spPr>
        <p:txBody>
          <a:bodyPr wrap="none" rtlCol="0">
            <a:spAutoFit/>
          </a:bodyPr>
          <a:lstStyle/>
          <a:p>
            <a:r>
              <a:rPr lang="en-US" sz="1400" dirty="0" smtClean="0">
                <a:latin typeface="Calibri" panose="020F0502020204030204" pitchFamily="34" charset="0"/>
              </a:rPr>
              <a:t>Industrial</a:t>
            </a:r>
            <a:endParaRPr lang="en-US" sz="1400" dirty="0">
              <a:latin typeface="Calibri" panose="020F0502020204030204" pitchFamily="34" charset="0"/>
            </a:endParaRPr>
          </a:p>
        </p:txBody>
      </p:sp>
      <p:sp>
        <p:nvSpPr>
          <p:cNvPr id="19" name="TextBox 18"/>
          <p:cNvSpPr txBox="1"/>
          <p:nvPr/>
        </p:nvSpPr>
        <p:spPr>
          <a:xfrm>
            <a:off x="6496549" y="3520886"/>
            <a:ext cx="628698" cy="307777"/>
          </a:xfrm>
          <a:prstGeom prst="rect">
            <a:avLst/>
          </a:prstGeom>
          <a:noFill/>
        </p:spPr>
        <p:txBody>
          <a:bodyPr wrap="none" rtlCol="0">
            <a:spAutoFit/>
          </a:bodyPr>
          <a:lstStyle/>
          <a:p>
            <a:r>
              <a:rPr lang="en-US" sz="1400" dirty="0" smtClean="0">
                <a:latin typeface="Calibri" panose="020F0502020204030204" pitchFamily="34" charset="0"/>
              </a:rPr>
              <a:t>Office</a:t>
            </a:r>
            <a:endParaRPr lang="en-US" sz="1400" dirty="0">
              <a:latin typeface="Calibri" panose="020F0502020204030204" pitchFamily="34" charset="0"/>
            </a:endParaRPr>
          </a:p>
        </p:txBody>
      </p:sp>
      <p:sp>
        <p:nvSpPr>
          <p:cNvPr id="20" name="TextBox 19"/>
          <p:cNvSpPr txBox="1"/>
          <p:nvPr/>
        </p:nvSpPr>
        <p:spPr>
          <a:xfrm>
            <a:off x="6491713" y="1082553"/>
            <a:ext cx="610295" cy="307777"/>
          </a:xfrm>
          <a:prstGeom prst="rect">
            <a:avLst/>
          </a:prstGeom>
          <a:noFill/>
        </p:spPr>
        <p:txBody>
          <a:bodyPr wrap="none" rtlCol="0">
            <a:spAutoFit/>
          </a:bodyPr>
          <a:lstStyle/>
          <a:p>
            <a:r>
              <a:rPr lang="en-US" sz="1400" dirty="0" smtClean="0">
                <a:latin typeface="Calibri" panose="020F0502020204030204" pitchFamily="34" charset="0"/>
              </a:rPr>
              <a:t>Retail</a:t>
            </a:r>
            <a:endParaRPr lang="en-US" sz="14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68" y="1278138"/>
            <a:ext cx="4267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46" y="3716548"/>
            <a:ext cx="4267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914" y="1278138"/>
            <a:ext cx="4267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776" y="3717532"/>
            <a:ext cx="4267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4707"/>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Conclusion: Not Quite “Don’t Worry, Be Happy”</a:t>
            </a:r>
            <a:endParaRPr lang="en-US" b="0" dirty="0">
              <a:solidFill>
                <a:srgbClr val="17468C"/>
              </a:solidFill>
            </a:endParaRPr>
          </a:p>
        </p:txBody>
      </p:sp>
      <p:sp>
        <p:nvSpPr>
          <p:cNvPr id="12" name="TextBox 11"/>
          <p:cNvSpPr txBox="1"/>
          <p:nvPr/>
        </p:nvSpPr>
        <p:spPr>
          <a:xfrm>
            <a:off x="395536" y="706626"/>
            <a:ext cx="8496944" cy="5170646"/>
          </a:xfrm>
          <a:prstGeom prst="rect">
            <a:avLst/>
          </a:prstGeom>
          <a:noFill/>
        </p:spPr>
        <p:txBody>
          <a:bodyPr wrap="square" lIns="0" rIns="0" rtlCol="0">
            <a:spAutoFit/>
          </a:bodyPr>
          <a:lstStyle/>
          <a:p>
            <a:pPr marL="171450" indent="-171450">
              <a:spcAft>
                <a:spcPts val="1200"/>
              </a:spcAft>
              <a:buFont typeface="Wingdings" pitchFamily="2" charset="2"/>
              <a:buChar char="§"/>
              <a:tabLst>
                <a:tab pos="274320" algn="l"/>
                <a:tab pos="548640" algn="l"/>
              </a:tabLst>
            </a:pPr>
            <a:r>
              <a:rPr lang="en-US" sz="1800" dirty="0" smtClean="0"/>
              <a:t>Economy </a:t>
            </a:r>
          </a:p>
          <a:p>
            <a:pPr marL="628650" lvl="1" indent="-171450">
              <a:spcAft>
                <a:spcPts val="1200"/>
              </a:spcAft>
              <a:buFont typeface="Wingdings" pitchFamily="2" charset="2"/>
              <a:buChar char="§"/>
              <a:tabLst>
                <a:tab pos="274320" algn="l"/>
                <a:tab pos="548640" algn="l"/>
              </a:tabLst>
            </a:pPr>
            <a:r>
              <a:rPr lang="en-US" sz="1600" dirty="0" smtClean="0"/>
              <a:t>U.S. economic growth is attractive relative to the rest of the industrialized world</a:t>
            </a:r>
          </a:p>
          <a:p>
            <a:pPr marL="628650" lvl="1" indent="-171450">
              <a:spcAft>
                <a:spcPts val="1200"/>
              </a:spcAft>
              <a:buFont typeface="Wingdings" pitchFamily="2" charset="2"/>
              <a:buChar char="§"/>
              <a:tabLst>
                <a:tab pos="274320" algn="l"/>
                <a:tab pos="548640" algn="l"/>
              </a:tabLst>
            </a:pPr>
            <a:r>
              <a:rPr lang="en-US" sz="1600" dirty="0" smtClean="0"/>
              <a:t>It is still early in the cycle in terms of wage growth; plenty of labor force slack</a:t>
            </a:r>
          </a:p>
          <a:p>
            <a:pPr marL="171450" indent="-171450">
              <a:spcAft>
                <a:spcPts val="1200"/>
              </a:spcAft>
              <a:buFont typeface="Wingdings" pitchFamily="2" charset="2"/>
              <a:buChar char="§"/>
              <a:tabLst>
                <a:tab pos="274320" algn="l"/>
                <a:tab pos="548640" algn="l"/>
              </a:tabLst>
            </a:pPr>
            <a:r>
              <a:rPr lang="en-US" sz="1800" dirty="0" smtClean="0"/>
              <a:t>Demographics</a:t>
            </a:r>
          </a:p>
          <a:p>
            <a:pPr marL="628650" lvl="1" indent="-171450">
              <a:spcAft>
                <a:spcPts val="1200"/>
              </a:spcAft>
              <a:buFont typeface="Wingdings" pitchFamily="2" charset="2"/>
              <a:buChar char="§"/>
              <a:tabLst>
                <a:tab pos="274320" algn="l"/>
                <a:tab pos="548640" algn="l"/>
              </a:tabLst>
            </a:pPr>
            <a:r>
              <a:rPr lang="en-US" sz="1600" dirty="0" err="1" smtClean="0"/>
              <a:t>Millennials</a:t>
            </a:r>
            <a:r>
              <a:rPr lang="en-US" sz="1600" dirty="0" smtClean="0"/>
              <a:t> and Immigrants represent key components of U.S. population and their lifestyle choices will be very impactful in the coming years</a:t>
            </a:r>
          </a:p>
          <a:p>
            <a:pPr marL="628650" lvl="1" indent="-171450">
              <a:spcAft>
                <a:spcPts val="1200"/>
              </a:spcAft>
              <a:buFont typeface="Wingdings" pitchFamily="2" charset="2"/>
              <a:buChar char="§"/>
              <a:tabLst>
                <a:tab pos="274320" algn="l"/>
                <a:tab pos="548640" algn="l"/>
              </a:tabLst>
            </a:pPr>
            <a:r>
              <a:rPr lang="en-US" sz="1600" dirty="0" smtClean="0"/>
              <a:t>Strong economy allows us to attract skilled labor from abroad to support growth and innovation; Key Question: how much we choose to let in.</a:t>
            </a:r>
          </a:p>
          <a:p>
            <a:pPr marL="171450" indent="-171450">
              <a:spcAft>
                <a:spcPts val="1200"/>
              </a:spcAft>
              <a:buFont typeface="Wingdings" pitchFamily="2" charset="2"/>
              <a:buChar char="§"/>
              <a:tabLst>
                <a:tab pos="274320" algn="l"/>
                <a:tab pos="548640" algn="l"/>
              </a:tabLst>
            </a:pPr>
            <a:r>
              <a:rPr lang="en-US" sz="1800" dirty="0" smtClean="0"/>
              <a:t>Real Estate:</a:t>
            </a:r>
          </a:p>
          <a:p>
            <a:pPr marL="628650" lvl="1" indent="-171450">
              <a:spcAft>
                <a:spcPts val="1200"/>
              </a:spcAft>
              <a:buFont typeface="Wingdings" pitchFamily="2" charset="2"/>
              <a:buChar char="§"/>
              <a:tabLst>
                <a:tab pos="274320" algn="l"/>
                <a:tab pos="548640" algn="l"/>
              </a:tabLst>
            </a:pPr>
            <a:r>
              <a:rPr lang="en-US" sz="1600" dirty="0" smtClean="0"/>
              <a:t>Demand rising in all major property types and most major markets</a:t>
            </a:r>
          </a:p>
          <a:p>
            <a:pPr marL="628650" lvl="1" indent="-171450">
              <a:spcAft>
                <a:spcPts val="1200"/>
              </a:spcAft>
              <a:buFont typeface="Wingdings" pitchFamily="2" charset="2"/>
              <a:buChar char="§"/>
              <a:tabLst>
                <a:tab pos="274320" algn="l"/>
                <a:tab pos="548640" algn="l"/>
              </a:tabLst>
            </a:pPr>
            <a:r>
              <a:rPr lang="en-US" sz="1600" dirty="0" smtClean="0"/>
              <a:t>Vacancies are falling and rents are rising, generating strong NOI growth</a:t>
            </a:r>
          </a:p>
          <a:p>
            <a:pPr marL="628650" lvl="1" indent="-171450">
              <a:spcAft>
                <a:spcPts val="1200"/>
              </a:spcAft>
              <a:buFont typeface="Wingdings" pitchFamily="2" charset="2"/>
              <a:buChar char="§"/>
              <a:tabLst>
                <a:tab pos="274320" algn="l"/>
                <a:tab pos="548640" algn="l"/>
              </a:tabLst>
            </a:pPr>
            <a:r>
              <a:rPr lang="en-US" sz="1600" dirty="0" smtClean="0"/>
              <a:t>Construction up from recessionary lows but below peak levels</a:t>
            </a:r>
          </a:p>
          <a:p>
            <a:pPr marL="628650" lvl="1" indent="-171450">
              <a:spcAft>
                <a:spcPts val="1200"/>
              </a:spcAft>
              <a:buFont typeface="Wingdings" pitchFamily="2" charset="2"/>
              <a:buChar char="§"/>
              <a:tabLst>
                <a:tab pos="274320" algn="l"/>
                <a:tab pos="548640" algn="l"/>
              </a:tabLst>
            </a:pPr>
            <a:r>
              <a:rPr lang="en-US" sz="1600" dirty="0" smtClean="0"/>
              <a:t>Yields are attractive relative to other asset classes: Strong NOI growth and spreads vs. Treasuries near historic peaks.</a:t>
            </a:r>
          </a:p>
        </p:txBody>
      </p:sp>
    </p:spTree>
    <p:extLst>
      <p:ext uri="{BB962C8B-B14F-4D97-AF65-F5344CB8AC3E}">
        <p14:creationId xmlns:p14="http://schemas.microsoft.com/office/powerpoint/2010/main" val="907418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b050407"/>
          <p:cNvPicPr>
            <a:picLocks noChangeAspect="1" noChangeArrowheads="1"/>
          </p:cNvPicPr>
          <p:nvPr/>
        </p:nvPicPr>
        <p:blipFill>
          <a:blip r:embed="rId3"/>
          <a:srcRect/>
          <a:stretch>
            <a:fillRect/>
          </a:stretch>
        </p:blipFill>
        <p:spPr bwMode="auto">
          <a:xfrm>
            <a:off x="1331922" y="692697"/>
            <a:ext cx="6120399" cy="5242708"/>
          </a:xfrm>
          <a:prstGeom prst="rect">
            <a:avLst/>
          </a:prstGeom>
          <a:noFill/>
        </p:spPr>
      </p:pic>
      <p:sp>
        <p:nvSpPr>
          <p:cNvPr id="4"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Conclusion: “Even a Broken Clock is Right Twice a Day…”</a:t>
            </a:r>
            <a:endParaRPr lang="en-US" b="0" dirty="0">
              <a:solidFill>
                <a:srgbClr val="17468C"/>
              </a:solidFill>
            </a:endParaRPr>
          </a:p>
        </p:txBody>
      </p:sp>
    </p:spTree>
    <p:extLst>
      <p:ext uri="{BB962C8B-B14F-4D97-AF65-F5344CB8AC3E}">
        <p14:creationId xmlns:p14="http://schemas.microsoft.com/office/powerpoint/2010/main" val="1544245189"/>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Economy</a:t>
            </a:r>
            <a:endParaRPr lang="en-US" b="0" dirty="0">
              <a:solidFill>
                <a:srgbClr val="17468C"/>
              </a:solidFill>
            </a:endParaRPr>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Slowdown!?  Depending On  Location Your View May Differ Dramatically</a:t>
            </a:r>
            <a:endParaRPr lang="en-US" sz="14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329" y="1124744"/>
            <a:ext cx="5477975" cy="4754880"/>
          </a:xfrm>
          <a:prstGeom prst="rect">
            <a:avLst/>
          </a:prstGeom>
        </p:spPr>
      </p:pic>
    </p:spTree>
    <p:extLst>
      <p:ext uri="{BB962C8B-B14F-4D97-AF65-F5344CB8AC3E}">
        <p14:creationId xmlns:p14="http://schemas.microsoft.com/office/powerpoint/2010/main" val="224944133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23" y="1098110"/>
            <a:ext cx="8015068"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Economy</a:t>
            </a:r>
            <a:endParaRPr lang="en-US" b="0" dirty="0">
              <a:solidFill>
                <a:srgbClr val="17468C"/>
              </a:solidFill>
            </a:endParaRPr>
          </a:p>
        </p:txBody>
      </p:sp>
      <p:sp>
        <p:nvSpPr>
          <p:cNvPr id="5" name="TextBox 4"/>
          <p:cNvSpPr txBox="1"/>
          <p:nvPr/>
        </p:nvSpPr>
        <p:spPr>
          <a:xfrm>
            <a:off x="483193" y="5892417"/>
            <a:ext cx="1935145" cy="230832"/>
          </a:xfrm>
          <a:prstGeom prst="rect">
            <a:avLst/>
          </a:prstGeom>
          <a:noFill/>
        </p:spPr>
        <p:txBody>
          <a:bodyPr wrap="none" rtlCol="0">
            <a:spAutoFit/>
          </a:bodyPr>
          <a:lstStyle/>
          <a:p>
            <a:r>
              <a:rPr lang="en-US" sz="900" b="0" dirty="0" smtClean="0"/>
              <a:t>Source: Bureau of Labor Statistics</a:t>
            </a:r>
            <a:endParaRPr lang="en-US" sz="900" b="0" dirty="0"/>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a:solidFill>
                  <a:schemeClr val="bg1"/>
                </a:solidFill>
              </a:rPr>
              <a:t>National Job Growth Remains Steady; </a:t>
            </a:r>
            <a:r>
              <a:rPr lang="en-US" sz="1400" dirty="0" smtClean="0">
                <a:solidFill>
                  <a:schemeClr val="bg1"/>
                </a:solidFill>
              </a:rPr>
              <a:t> Significant </a:t>
            </a:r>
            <a:r>
              <a:rPr lang="en-US" sz="1400" dirty="0">
                <a:solidFill>
                  <a:schemeClr val="bg1"/>
                </a:solidFill>
              </a:rPr>
              <a:t>Differences Across Sectors</a:t>
            </a:r>
          </a:p>
        </p:txBody>
      </p:sp>
      <p:grpSp>
        <p:nvGrpSpPr>
          <p:cNvPr id="10" name="Group 9"/>
          <p:cNvGrpSpPr/>
          <p:nvPr/>
        </p:nvGrpSpPr>
        <p:grpSpPr>
          <a:xfrm>
            <a:off x="1331640" y="1280888"/>
            <a:ext cx="2079808" cy="513992"/>
            <a:chOff x="1300071" y="1280888"/>
            <a:chExt cx="2079808" cy="513992"/>
          </a:xfrm>
        </p:grpSpPr>
        <p:sp>
          <p:nvSpPr>
            <p:cNvPr id="11" name="Oval 10"/>
            <p:cNvSpPr/>
            <p:nvPr/>
          </p:nvSpPr>
          <p:spPr bwMode="auto">
            <a:xfrm>
              <a:off x="1300071" y="1299340"/>
              <a:ext cx="216024" cy="216024"/>
            </a:xfrm>
            <a:prstGeom prst="ellipse">
              <a:avLst/>
            </a:prstGeom>
            <a:solidFill>
              <a:srgbClr val="00B050">
                <a:alpha val="70000"/>
              </a:srgbClr>
            </a:solidFill>
            <a:ln w="6350">
              <a:solidFill>
                <a:schemeClr val="tx1"/>
              </a:solid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
          <p:nvSpPr>
            <p:cNvPr id="12" name="Oval 11"/>
            <p:cNvSpPr/>
            <p:nvPr/>
          </p:nvSpPr>
          <p:spPr bwMode="auto">
            <a:xfrm>
              <a:off x="1301029" y="1557453"/>
              <a:ext cx="216024" cy="216024"/>
            </a:xfrm>
            <a:prstGeom prst="ellipse">
              <a:avLst/>
            </a:prstGeom>
            <a:solidFill>
              <a:srgbClr val="FF0000">
                <a:alpha val="70000"/>
              </a:srgbClr>
            </a:solidFill>
            <a:ln w="6350">
              <a:solidFill>
                <a:schemeClr val="tx1"/>
              </a:solidFill>
              <a:round/>
              <a:headEnd/>
              <a:tailEnd/>
            </a:ln>
          </p:spPr>
          <p:txBody>
            <a:bodyPr wrap="none" lIns="30020" tIns="9006" rIns="30020" bIns="15010" rtlCol="0" anchor="ctr"/>
            <a:lstStyle/>
            <a:p>
              <a:pPr algn="ctr" eaLnBrk="0" hangingPunct="0"/>
              <a:endParaRPr lang="en-US" sz="1100" b="0" dirty="0">
                <a:solidFill>
                  <a:srgbClr val="FFFFFF"/>
                </a:solidFill>
                <a:ea typeface="MS Mincho" pitchFamily="49" charset="-128"/>
                <a:cs typeface="Arial" pitchFamily="34" charset="0"/>
              </a:endParaRPr>
            </a:p>
          </p:txBody>
        </p:sp>
        <p:sp>
          <p:nvSpPr>
            <p:cNvPr id="13" name="TextBox 12"/>
            <p:cNvSpPr txBox="1"/>
            <p:nvPr/>
          </p:nvSpPr>
          <p:spPr>
            <a:xfrm>
              <a:off x="1556944" y="1280888"/>
              <a:ext cx="1822935" cy="261610"/>
            </a:xfrm>
            <a:prstGeom prst="rect">
              <a:avLst/>
            </a:prstGeom>
            <a:noFill/>
          </p:spPr>
          <p:txBody>
            <a:bodyPr wrap="none" rtlCol="0">
              <a:spAutoFit/>
            </a:bodyPr>
            <a:lstStyle/>
            <a:p>
              <a:r>
                <a:rPr lang="en-US" sz="1100" b="0" dirty="0" smtClean="0"/>
                <a:t>Above pre-recession peak</a:t>
              </a:r>
              <a:endParaRPr lang="en-US" sz="1100" b="0" dirty="0"/>
            </a:p>
          </p:txBody>
        </p:sp>
        <p:sp>
          <p:nvSpPr>
            <p:cNvPr id="14" name="TextBox 13"/>
            <p:cNvSpPr txBox="1"/>
            <p:nvPr/>
          </p:nvSpPr>
          <p:spPr>
            <a:xfrm>
              <a:off x="1560176" y="1533270"/>
              <a:ext cx="1808508" cy="261610"/>
            </a:xfrm>
            <a:prstGeom prst="rect">
              <a:avLst/>
            </a:prstGeom>
            <a:noFill/>
          </p:spPr>
          <p:txBody>
            <a:bodyPr wrap="none" rtlCol="0">
              <a:spAutoFit/>
            </a:bodyPr>
            <a:lstStyle/>
            <a:p>
              <a:r>
                <a:rPr lang="en-US" sz="1100" b="0" dirty="0" smtClean="0"/>
                <a:t>Below pre-recession peak</a:t>
              </a:r>
              <a:endParaRPr lang="en-US" sz="1100" b="0" dirty="0"/>
            </a:p>
          </p:txBody>
        </p:sp>
      </p:grpSp>
      <p:sp>
        <p:nvSpPr>
          <p:cNvPr id="15" name="TextBox 14"/>
          <p:cNvSpPr txBox="1"/>
          <p:nvPr/>
        </p:nvSpPr>
        <p:spPr>
          <a:xfrm>
            <a:off x="6516216" y="5877272"/>
            <a:ext cx="2332690" cy="230832"/>
          </a:xfrm>
          <a:prstGeom prst="rect">
            <a:avLst/>
          </a:prstGeom>
          <a:noFill/>
        </p:spPr>
        <p:txBody>
          <a:bodyPr wrap="none" rtlCol="0">
            <a:spAutoFit/>
          </a:bodyPr>
          <a:lstStyle/>
          <a:p>
            <a:r>
              <a:rPr lang="en-US" sz="900" b="0" i="1" dirty="0" smtClean="0"/>
              <a:t>Note: U.S. employment 0.8% above peak.</a:t>
            </a:r>
            <a:endParaRPr lang="en-US" sz="900" b="0" i="1" dirty="0"/>
          </a:p>
        </p:txBody>
      </p:sp>
    </p:spTree>
    <p:extLst>
      <p:ext uri="{BB962C8B-B14F-4D97-AF65-F5344CB8AC3E}">
        <p14:creationId xmlns:p14="http://schemas.microsoft.com/office/powerpoint/2010/main" val="3019019876"/>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539124" y="1442058"/>
            <a:ext cx="233023" cy="4392389"/>
          </a:xfrm>
          <a:prstGeom prst="rect">
            <a:avLst/>
          </a:prstGeom>
          <a:solidFill>
            <a:srgbClr val="FFFF00"/>
          </a:solidFill>
          <a:ln w="6350">
            <a:no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Economy</a:t>
            </a:r>
            <a:endParaRPr lang="en-US" b="0" dirty="0">
              <a:solidFill>
                <a:srgbClr val="17468C"/>
              </a:solidFill>
            </a:endParaRPr>
          </a:p>
        </p:txBody>
      </p:sp>
      <p:sp>
        <p:nvSpPr>
          <p:cNvPr id="5" name="TextBox 4"/>
          <p:cNvSpPr txBox="1"/>
          <p:nvPr/>
        </p:nvSpPr>
        <p:spPr>
          <a:xfrm>
            <a:off x="483193" y="5892417"/>
            <a:ext cx="1935145" cy="230832"/>
          </a:xfrm>
          <a:prstGeom prst="rect">
            <a:avLst/>
          </a:prstGeom>
          <a:noFill/>
        </p:spPr>
        <p:txBody>
          <a:bodyPr wrap="none" rtlCol="0">
            <a:spAutoFit/>
          </a:bodyPr>
          <a:lstStyle/>
          <a:p>
            <a:r>
              <a:rPr lang="en-US" sz="900" b="0" dirty="0" smtClean="0"/>
              <a:t>Source: Bureau of Labor Statistics</a:t>
            </a:r>
            <a:endParaRPr lang="en-US" sz="900" b="0" dirty="0"/>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Energy and Technology Markets Outperforming; But Recovery Strengthening in Growth Markets</a:t>
            </a:r>
            <a:endParaRPr lang="en-US" sz="1400" dirty="0">
              <a:solidFill>
                <a:schemeClr val="bg1"/>
              </a:solidFill>
            </a:endParaRPr>
          </a:p>
        </p:txBody>
      </p:sp>
      <p:sp>
        <p:nvSpPr>
          <p:cNvPr id="8" name="Left Arrow 7"/>
          <p:cNvSpPr/>
          <p:nvPr/>
        </p:nvSpPr>
        <p:spPr bwMode="auto">
          <a:xfrm>
            <a:off x="2123728" y="1772816"/>
            <a:ext cx="288032" cy="216024"/>
          </a:xfrm>
          <a:prstGeom prst="leftArrow">
            <a:avLst/>
          </a:prstGeom>
          <a:solidFill>
            <a:schemeClr val="tx2">
              <a:lumMod val="75000"/>
              <a:alpha val="70195"/>
            </a:schemeClr>
          </a:solidFill>
          <a:ln w="6350">
            <a:no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
        <p:nvSpPr>
          <p:cNvPr id="9" name="Left Arrow 8"/>
          <p:cNvSpPr/>
          <p:nvPr/>
        </p:nvSpPr>
        <p:spPr bwMode="auto">
          <a:xfrm>
            <a:off x="8460432" y="2420888"/>
            <a:ext cx="288032" cy="216024"/>
          </a:xfrm>
          <a:prstGeom prst="leftArrow">
            <a:avLst/>
          </a:prstGeom>
          <a:solidFill>
            <a:schemeClr val="tx2">
              <a:lumMod val="75000"/>
              <a:alpha val="70195"/>
            </a:schemeClr>
          </a:solidFill>
          <a:ln w="6350">
            <a:no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sp>
        <p:nvSpPr>
          <p:cNvPr id="10" name="Rectangle 9"/>
          <p:cNvSpPr/>
          <p:nvPr/>
        </p:nvSpPr>
        <p:spPr bwMode="auto">
          <a:xfrm>
            <a:off x="3419872" y="1427290"/>
            <a:ext cx="233023" cy="4392389"/>
          </a:xfrm>
          <a:prstGeom prst="rect">
            <a:avLst/>
          </a:prstGeom>
          <a:solidFill>
            <a:srgbClr val="FFFF00"/>
          </a:solidFill>
          <a:ln w="6350">
            <a:noFill/>
            <a:round/>
            <a:headEnd/>
            <a:tailEnd/>
          </a:ln>
        </p:spPr>
        <p:txBody>
          <a:bodyPr wrap="none" lIns="30020" tIns="9006" rIns="30020" bIns="15010" rtlCol="0" anchor="ctr"/>
          <a:lstStyle/>
          <a:p>
            <a:pPr algn="ctr" eaLnBrk="0" hangingPunct="0"/>
            <a:endParaRPr lang="en-US" sz="1100" dirty="0">
              <a:solidFill>
                <a:srgbClr val="FFFFFF"/>
              </a:solidFill>
              <a:ea typeface="MS Mincho" pitchFamily="49" charset="-128"/>
              <a:cs typeface="Aria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72" y="1114012"/>
            <a:ext cx="7937500" cy="476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5516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193" y="5892417"/>
            <a:ext cx="3576620" cy="230832"/>
          </a:xfrm>
          <a:prstGeom prst="rect">
            <a:avLst/>
          </a:prstGeom>
          <a:noFill/>
        </p:spPr>
        <p:txBody>
          <a:bodyPr wrap="none" rtlCol="0">
            <a:spAutoFit/>
          </a:bodyPr>
          <a:lstStyle/>
          <a:p>
            <a:r>
              <a:rPr lang="en-US" sz="900" b="0" dirty="0" smtClean="0">
                <a:solidFill>
                  <a:prstClr val="black"/>
                </a:solidFill>
              </a:rPr>
              <a:t>Sources: U.S. BEA, Moody’s Analytics, Bentall Kennedy Research</a:t>
            </a:r>
            <a:endParaRPr lang="en-US" sz="900" b="0" dirty="0">
              <a:solidFill>
                <a:prstClr val="black"/>
              </a:solidFill>
            </a:endParaRPr>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prstClr val="white"/>
                </a:solidFill>
              </a:rPr>
              <a:t>Wage Growth Varies Greatly Across Markets Due to Economic Conditions</a:t>
            </a:r>
            <a:endParaRPr lang="en-US" sz="1400"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136958"/>
            <a:ext cx="795655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a:off x="3203848" y="2924944"/>
            <a:ext cx="216024" cy="288032"/>
          </a:xfrm>
          <a:prstGeom prst="straightConnector1">
            <a:avLst/>
          </a:prstGeom>
          <a:ln w="12700" cap="rnd">
            <a:solidFill>
              <a:schemeClr val="tx1"/>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H="1" flipV="1">
            <a:off x="3233854" y="3668751"/>
            <a:ext cx="186018" cy="480329"/>
          </a:xfrm>
          <a:prstGeom prst="straightConnector1">
            <a:avLst/>
          </a:prstGeom>
          <a:ln w="12700" cap="rnd">
            <a:solidFill>
              <a:schemeClr val="tx1"/>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flipH="1" flipV="1">
            <a:off x="3456878" y="3401122"/>
            <a:ext cx="312646" cy="747958"/>
          </a:xfrm>
          <a:prstGeom prst="straightConnector1">
            <a:avLst/>
          </a:prstGeom>
          <a:ln w="12700" cap="rnd">
            <a:solidFill>
              <a:schemeClr val="tx1"/>
            </a:solidFill>
            <a:headEnd type="none" w="med" len="med"/>
            <a:tailEnd type="arrow"/>
          </a:ln>
          <a:effectLst/>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Economy</a:t>
            </a:r>
            <a:endParaRPr lang="en-US" b="0" dirty="0">
              <a:solidFill>
                <a:srgbClr val="17468C"/>
              </a:solidFill>
            </a:endParaRPr>
          </a:p>
        </p:txBody>
      </p:sp>
      <p:cxnSp>
        <p:nvCxnSpPr>
          <p:cNvPr id="12" name="Straight Connector 11"/>
          <p:cNvCxnSpPr/>
          <p:nvPr/>
        </p:nvCxnSpPr>
        <p:spPr bwMode="auto">
          <a:xfrm>
            <a:off x="4427984" y="3212976"/>
            <a:ext cx="432048" cy="0"/>
          </a:xfrm>
          <a:prstGeom prst="line">
            <a:avLst/>
          </a:prstGeom>
          <a:ln w="19050" cap="rnd">
            <a:solidFill>
              <a:srgbClr val="FF0000"/>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757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83528"/>
            <a:ext cx="7169192"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Economy</a:t>
            </a:r>
            <a:endParaRPr lang="en-US" b="0" dirty="0">
              <a:solidFill>
                <a:srgbClr val="17468C"/>
              </a:solidFill>
            </a:endParaRPr>
          </a:p>
        </p:txBody>
      </p:sp>
      <p:sp>
        <p:nvSpPr>
          <p:cNvPr id="5" name="TextBox 4"/>
          <p:cNvSpPr txBox="1"/>
          <p:nvPr/>
        </p:nvSpPr>
        <p:spPr>
          <a:xfrm>
            <a:off x="483193" y="5921601"/>
            <a:ext cx="3695242" cy="230832"/>
          </a:xfrm>
          <a:prstGeom prst="rect">
            <a:avLst/>
          </a:prstGeom>
          <a:noFill/>
        </p:spPr>
        <p:txBody>
          <a:bodyPr wrap="none" rtlCol="0">
            <a:spAutoFit/>
          </a:bodyPr>
          <a:lstStyle/>
          <a:p>
            <a:r>
              <a:rPr lang="en-US" sz="900" b="0" dirty="0"/>
              <a:t>Sources: U.S. Census Bureau, Moody's </a:t>
            </a:r>
            <a:r>
              <a:rPr lang="en-US" sz="900" b="0" dirty="0" smtClean="0"/>
              <a:t>Analytics, U.S. Patent Office</a:t>
            </a:r>
            <a:endParaRPr lang="en-US" sz="900" b="0" dirty="0"/>
          </a:p>
        </p:txBody>
      </p:sp>
      <p:sp>
        <p:nvSpPr>
          <p:cNvPr id="6"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High Educational Attainment Leads to Innovation</a:t>
            </a:r>
            <a:endParaRPr lang="en-US" sz="1400" dirty="0">
              <a:solidFill>
                <a:schemeClr val="bg1"/>
              </a:solidFill>
            </a:endParaRPr>
          </a:p>
        </p:txBody>
      </p:sp>
      <p:sp>
        <p:nvSpPr>
          <p:cNvPr id="8" name="TextBox 7"/>
          <p:cNvSpPr txBox="1"/>
          <p:nvPr/>
        </p:nvSpPr>
        <p:spPr>
          <a:xfrm>
            <a:off x="6281122" y="5912573"/>
            <a:ext cx="2467342" cy="230832"/>
          </a:xfrm>
          <a:prstGeom prst="rect">
            <a:avLst/>
          </a:prstGeom>
          <a:noFill/>
        </p:spPr>
        <p:txBody>
          <a:bodyPr wrap="none" rtlCol="0">
            <a:spAutoFit/>
          </a:bodyPr>
          <a:lstStyle/>
          <a:p>
            <a:r>
              <a:rPr lang="en-US" sz="900" b="0" i="1" dirty="0" smtClean="0"/>
              <a:t>Note: Bubble size reflects patents per capita</a:t>
            </a:r>
            <a:endParaRPr lang="en-US" sz="900" b="0" i="1" dirty="0"/>
          </a:p>
        </p:txBody>
      </p:sp>
    </p:spTree>
    <p:extLst>
      <p:ext uri="{BB962C8B-B14F-4D97-AF65-F5344CB8AC3E}">
        <p14:creationId xmlns:p14="http://schemas.microsoft.com/office/powerpoint/2010/main" val="317681810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Back to the Future:  Migration a Driving Force in America</a:t>
            </a:r>
            <a:endParaRPr lang="en-US" sz="1400" dirty="0">
              <a:solidFill>
                <a:schemeClr val="bg1"/>
              </a:solidFill>
            </a:endParaRPr>
          </a:p>
        </p:txBody>
      </p:sp>
      <p:sp>
        <p:nvSpPr>
          <p:cNvPr id="8196"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Economy</a:t>
            </a:r>
            <a:endParaRPr lang="en-US" b="0" dirty="0">
              <a:solidFill>
                <a:srgbClr val="17468C"/>
              </a:solidFill>
            </a:endParaRPr>
          </a:p>
        </p:txBody>
      </p:sp>
      <p:sp>
        <p:nvSpPr>
          <p:cNvPr id="10" name="TextBox 9"/>
          <p:cNvSpPr txBox="1"/>
          <p:nvPr/>
        </p:nvSpPr>
        <p:spPr>
          <a:xfrm>
            <a:off x="304800" y="5791200"/>
            <a:ext cx="4993675" cy="230832"/>
          </a:xfrm>
          <a:prstGeom prst="rect">
            <a:avLst/>
          </a:prstGeom>
          <a:noFill/>
        </p:spPr>
        <p:txBody>
          <a:bodyPr wrap="none" rtlCol="0">
            <a:spAutoFit/>
          </a:bodyPr>
          <a:lstStyle/>
          <a:p>
            <a:r>
              <a:rPr lang="en-US" sz="900" b="0" dirty="0" smtClean="0"/>
              <a:t>Source: United States Census, “Foreign-Born Infographic”, American Community Survey 2010</a:t>
            </a:r>
            <a:endParaRPr lang="en-US" sz="900" b="0" dirty="0"/>
          </a:p>
        </p:txBody>
      </p:sp>
      <p:graphicFrame>
        <p:nvGraphicFramePr>
          <p:cNvPr id="11" name="Chart 10"/>
          <p:cNvGraphicFramePr>
            <a:graphicFrameLocks/>
          </p:cNvGraphicFramePr>
          <p:nvPr>
            <p:extLst>
              <p:ext uri="{D42A27DB-BD31-4B8C-83A1-F6EECF244321}">
                <p14:modId xmlns:p14="http://schemas.microsoft.com/office/powerpoint/2010/main" val="796862085"/>
              </p:ext>
            </p:extLst>
          </p:nvPr>
        </p:nvGraphicFramePr>
        <p:xfrm>
          <a:off x="1233549" y="1268413"/>
          <a:ext cx="6624513" cy="4450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27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p:cNvSpPr>
          <p:nvPr/>
        </p:nvSpPr>
        <p:spPr bwMode="auto">
          <a:xfrm>
            <a:off x="323850" y="762000"/>
            <a:ext cx="8443913" cy="274638"/>
          </a:xfrm>
          <a:prstGeom prst="rect">
            <a:avLst/>
          </a:prstGeom>
          <a:solidFill>
            <a:srgbClr val="17468C"/>
          </a:solidFill>
          <a:ln w="9525" algn="ctr">
            <a:noFill/>
            <a:miter lim="800000"/>
            <a:headEnd/>
            <a:tailEnd/>
          </a:ln>
        </p:spPr>
        <p:txBody>
          <a:bodyPr tIns="45678" bIns="45678" anchor="ctr"/>
          <a:lstStyle/>
          <a:p>
            <a:pPr>
              <a:spcBef>
                <a:spcPct val="50000"/>
              </a:spcBef>
            </a:pPr>
            <a:r>
              <a:rPr lang="en-US" sz="1400" dirty="0" smtClean="0">
                <a:solidFill>
                  <a:schemeClr val="bg1"/>
                </a:solidFill>
              </a:rPr>
              <a:t>Back to the Future:  Migration a Driving Force in America</a:t>
            </a:r>
            <a:endParaRPr lang="en-US" sz="1400" dirty="0">
              <a:solidFill>
                <a:schemeClr val="bg1"/>
              </a:solidFill>
            </a:endParaRPr>
          </a:p>
        </p:txBody>
      </p:sp>
      <p:sp>
        <p:nvSpPr>
          <p:cNvPr id="8196" name="Rectangle 2"/>
          <p:cNvSpPr>
            <a:spLocks/>
          </p:cNvSpPr>
          <p:nvPr/>
        </p:nvSpPr>
        <p:spPr bwMode="auto">
          <a:xfrm>
            <a:off x="0" y="0"/>
            <a:ext cx="9144000" cy="549275"/>
          </a:xfrm>
          <a:prstGeom prst="rect">
            <a:avLst/>
          </a:prstGeom>
          <a:noFill/>
          <a:ln w="9525">
            <a:noFill/>
            <a:miter lim="800000"/>
            <a:headEnd/>
            <a:tailEnd/>
          </a:ln>
        </p:spPr>
        <p:txBody>
          <a:bodyPr lIns="0" tIns="45678" rIns="0" bIns="45678" anchor="ctr"/>
          <a:lstStyle/>
          <a:p>
            <a:pPr marL="292100">
              <a:lnSpc>
                <a:spcPct val="90000"/>
              </a:lnSpc>
            </a:pPr>
            <a:r>
              <a:rPr lang="en-US" b="0" dirty="0" smtClean="0">
                <a:solidFill>
                  <a:srgbClr val="17468C"/>
                </a:solidFill>
              </a:rPr>
              <a:t>U.S. Economy</a:t>
            </a:r>
            <a:endParaRPr lang="en-US" b="0" dirty="0">
              <a:solidFill>
                <a:srgbClr val="17468C"/>
              </a:solidFill>
            </a:endParaRPr>
          </a:p>
        </p:txBody>
      </p:sp>
      <p:sp>
        <p:nvSpPr>
          <p:cNvPr id="10" name="TextBox 9"/>
          <p:cNvSpPr txBox="1"/>
          <p:nvPr/>
        </p:nvSpPr>
        <p:spPr>
          <a:xfrm>
            <a:off x="304800" y="5791200"/>
            <a:ext cx="4993675" cy="230832"/>
          </a:xfrm>
          <a:prstGeom prst="rect">
            <a:avLst/>
          </a:prstGeom>
          <a:noFill/>
        </p:spPr>
        <p:txBody>
          <a:bodyPr wrap="none" rtlCol="0">
            <a:spAutoFit/>
          </a:bodyPr>
          <a:lstStyle/>
          <a:p>
            <a:r>
              <a:rPr lang="en-US" sz="900" b="0" dirty="0" smtClean="0"/>
              <a:t>Source: United States Census, “Foreign-Born </a:t>
            </a:r>
            <a:r>
              <a:rPr lang="en-US" sz="900" b="0" dirty="0" err="1" smtClean="0"/>
              <a:t>Infographic</a:t>
            </a:r>
            <a:r>
              <a:rPr lang="en-US" sz="900" b="0" dirty="0" smtClean="0"/>
              <a:t>”, American Community Survey 2010</a:t>
            </a:r>
            <a:endParaRPr lang="en-US" sz="900" b="0" dirty="0"/>
          </a:p>
        </p:txBody>
      </p:sp>
      <p:sp>
        <p:nvSpPr>
          <p:cNvPr id="6" name="TextBox 5"/>
          <p:cNvSpPr txBox="1">
            <a:spLocks noChangeAspect="1"/>
          </p:cNvSpPr>
          <p:nvPr/>
        </p:nvSpPr>
        <p:spPr>
          <a:xfrm>
            <a:off x="5580112" y="1089016"/>
            <a:ext cx="3211521" cy="4865434"/>
          </a:xfrm>
          <a:prstGeom prst="rect">
            <a:avLst/>
          </a:prstGeom>
          <a:noFill/>
        </p:spPr>
        <p:txBody>
          <a:bodyPr wrap="square" lIns="0" rIns="0" rtlCol="0" anchor="ctr" anchorCtr="0">
            <a:spAutoFit/>
          </a:bodyPr>
          <a:lstStyle/>
          <a:p>
            <a:pPr marL="171450" indent="-171450">
              <a:spcAft>
                <a:spcPts val="500"/>
              </a:spcAft>
              <a:tabLst>
                <a:tab pos="2103120" algn="l"/>
                <a:tab pos="2651760" algn="l"/>
              </a:tabLst>
            </a:pPr>
            <a:r>
              <a:rPr lang="en-US" sz="1100" dirty="0" smtClean="0"/>
              <a:t>Miami-Ft. Lauderdale, FL	38.9%	2.2MM</a:t>
            </a:r>
          </a:p>
          <a:p>
            <a:pPr marL="171450" indent="-171450">
              <a:spcAft>
                <a:spcPts val="500"/>
              </a:spcAft>
              <a:tabLst>
                <a:tab pos="2103120" algn="l"/>
                <a:tab pos="2651760" algn="l"/>
              </a:tabLst>
            </a:pPr>
            <a:r>
              <a:rPr lang="en-US" sz="1100" dirty="0" smtClean="0"/>
              <a:t>San Jose-Sunnyvale, CA	36.7%	0.7MM</a:t>
            </a:r>
          </a:p>
          <a:p>
            <a:pPr marL="171450" indent="-171450">
              <a:spcAft>
                <a:spcPts val="500"/>
              </a:spcAft>
              <a:tabLst>
                <a:tab pos="2103120" algn="l"/>
                <a:tab pos="2651760" algn="l"/>
              </a:tabLst>
            </a:pPr>
            <a:r>
              <a:rPr lang="en-US" sz="1100" dirty="0" smtClean="0"/>
              <a:t>Los Angeles-Long Beach, CA 	34.3%	4.4MM</a:t>
            </a:r>
          </a:p>
          <a:p>
            <a:pPr marL="171450" indent="-171450">
              <a:spcAft>
                <a:spcPts val="500"/>
              </a:spcAft>
              <a:tabLst>
                <a:tab pos="2103120" algn="l"/>
                <a:tab pos="2651760" algn="l"/>
              </a:tabLst>
            </a:pPr>
            <a:r>
              <a:rPr lang="en-US" sz="1100" dirty="0" smtClean="0"/>
              <a:t>San Francisco-Oakland, CA	30.0%	1.3MM</a:t>
            </a:r>
          </a:p>
          <a:p>
            <a:pPr marL="171450" indent="-171450">
              <a:spcAft>
                <a:spcPts val="500"/>
              </a:spcAft>
              <a:tabLst>
                <a:tab pos="2103120" algn="l"/>
                <a:tab pos="2651760" algn="l"/>
              </a:tabLst>
            </a:pPr>
            <a:r>
              <a:rPr lang="en-US" sz="1100" b="0" dirty="0" smtClean="0"/>
              <a:t>McAllen-Edinburgh-Mission, TX	28.9%	0.2MM</a:t>
            </a:r>
          </a:p>
          <a:p>
            <a:pPr marL="171450" indent="-171450">
              <a:spcAft>
                <a:spcPts val="500"/>
              </a:spcAft>
              <a:tabLst>
                <a:tab pos="2103120" algn="l"/>
                <a:tab pos="2651760" algn="l"/>
              </a:tabLst>
            </a:pPr>
            <a:r>
              <a:rPr lang="en-US" sz="1100" dirty="0" smtClean="0"/>
              <a:t>New York, North NJ-L.I., NY/NJ 	28.8%	5.4MM</a:t>
            </a:r>
          </a:p>
          <a:p>
            <a:pPr marL="171450" indent="-171450">
              <a:spcAft>
                <a:spcPts val="500"/>
              </a:spcAft>
              <a:tabLst>
                <a:tab pos="2103120" algn="l"/>
                <a:tab pos="2651760" algn="l"/>
              </a:tabLst>
            </a:pPr>
            <a:r>
              <a:rPr lang="en-US" sz="1100" b="0" dirty="0" smtClean="0"/>
              <a:t>El Paso, TX	26.2%	0.2MM</a:t>
            </a:r>
          </a:p>
          <a:p>
            <a:pPr marL="171450" indent="-171450">
              <a:spcAft>
                <a:spcPts val="500"/>
              </a:spcAft>
              <a:tabLst>
                <a:tab pos="2103120" algn="l"/>
                <a:tab pos="2651760" algn="l"/>
              </a:tabLst>
            </a:pPr>
            <a:r>
              <a:rPr lang="en-US" sz="1100" dirty="0" smtClean="0"/>
              <a:t>San Diego-Carlsbad, CA	23.5%</a:t>
            </a:r>
            <a:r>
              <a:rPr lang="en-US" sz="1100" dirty="0"/>
              <a:t>	</a:t>
            </a:r>
            <a:r>
              <a:rPr lang="en-US" sz="1100" dirty="0" smtClean="0"/>
              <a:t>0.7MM</a:t>
            </a:r>
            <a:endParaRPr lang="en-US" sz="1100" dirty="0"/>
          </a:p>
          <a:p>
            <a:pPr marL="171450" indent="-171450">
              <a:spcAft>
                <a:spcPts val="500"/>
              </a:spcAft>
              <a:tabLst>
                <a:tab pos="2103120" algn="l"/>
                <a:tab pos="2651760" algn="l"/>
              </a:tabLst>
            </a:pPr>
            <a:r>
              <a:rPr lang="en-US" sz="1100" b="0" dirty="0" smtClean="0"/>
              <a:t>Oxnard-Thousand Oaks, CA	23.0%	0.2MM</a:t>
            </a:r>
          </a:p>
          <a:p>
            <a:pPr marL="171450" indent="-171450">
              <a:spcAft>
                <a:spcPts val="500"/>
              </a:spcAft>
              <a:tabLst>
                <a:tab pos="2103120" algn="l"/>
                <a:tab pos="2651760" algn="l"/>
              </a:tabLst>
            </a:pPr>
            <a:r>
              <a:rPr lang="en-US" sz="1100" b="0" dirty="0" smtClean="0"/>
              <a:t>Stockton, CA	22.6%	0.2MM</a:t>
            </a:r>
          </a:p>
          <a:p>
            <a:pPr marL="171450" indent="-171450">
              <a:spcAft>
                <a:spcPts val="500"/>
              </a:spcAft>
              <a:tabLst>
                <a:tab pos="2103120" algn="l"/>
                <a:tab pos="2651760" algn="l"/>
              </a:tabLst>
            </a:pPr>
            <a:r>
              <a:rPr lang="en-US" sz="1100" dirty="0" smtClean="0"/>
              <a:t>Houston-Sugar Land, </a:t>
            </a:r>
            <a:r>
              <a:rPr lang="en-US" sz="1100" dirty="0"/>
              <a:t>TX 	</a:t>
            </a:r>
            <a:r>
              <a:rPr lang="en-US" sz="1100" dirty="0" smtClean="0"/>
              <a:t>22.3%</a:t>
            </a:r>
            <a:r>
              <a:rPr lang="en-US" sz="1100" dirty="0"/>
              <a:t>	</a:t>
            </a:r>
            <a:r>
              <a:rPr lang="en-US" sz="1100" dirty="0" smtClean="0"/>
              <a:t>1.3MM</a:t>
            </a:r>
            <a:endParaRPr lang="en-US" sz="1100" dirty="0"/>
          </a:p>
          <a:p>
            <a:pPr marL="171450" indent="-171450">
              <a:spcAft>
                <a:spcPts val="500"/>
              </a:spcAft>
              <a:tabLst>
                <a:tab pos="2103120" algn="l"/>
                <a:tab pos="2651760" algn="l"/>
              </a:tabLst>
            </a:pPr>
            <a:r>
              <a:rPr lang="en-US" sz="1100" dirty="0"/>
              <a:t>Riverside-San </a:t>
            </a:r>
            <a:r>
              <a:rPr lang="en-US" sz="1100" dirty="0" smtClean="0"/>
              <a:t>Bernardino, CA  </a:t>
            </a:r>
            <a:r>
              <a:rPr lang="en-US" sz="1100" dirty="0"/>
              <a:t>	</a:t>
            </a:r>
            <a:r>
              <a:rPr lang="en-US" sz="1100" dirty="0" smtClean="0"/>
              <a:t>22.0</a:t>
            </a:r>
            <a:r>
              <a:rPr lang="en-US" sz="1100" dirty="0"/>
              <a:t>%	</a:t>
            </a:r>
            <a:r>
              <a:rPr lang="en-US" sz="1100" dirty="0" smtClean="0"/>
              <a:t>0.9MM</a:t>
            </a:r>
            <a:endParaRPr lang="en-US" sz="1100" dirty="0"/>
          </a:p>
          <a:p>
            <a:pPr marL="171450" indent="-171450">
              <a:spcAft>
                <a:spcPts val="500"/>
              </a:spcAft>
              <a:tabLst>
                <a:tab pos="2103120" algn="l"/>
                <a:tab pos="2651760" algn="l"/>
              </a:tabLst>
            </a:pPr>
            <a:r>
              <a:rPr lang="en-US" sz="1100" b="0" dirty="0" smtClean="0"/>
              <a:t>Fresno, CA	21.9%	0.2MM</a:t>
            </a:r>
          </a:p>
          <a:p>
            <a:pPr marL="171450" indent="-171450">
              <a:spcAft>
                <a:spcPts val="500"/>
              </a:spcAft>
              <a:tabLst>
                <a:tab pos="2103120" algn="l"/>
                <a:tab pos="2651760" algn="l"/>
              </a:tabLst>
            </a:pPr>
            <a:r>
              <a:rPr lang="en-US" sz="1100" dirty="0" smtClean="0"/>
              <a:t>Washington-Arlington, </a:t>
            </a:r>
            <a:r>
              <a:rPr lang="en-US" sz="1100" dirty="0"/>
              <a:t>DC/VA </a:t>
            </a:r>
            <a:r>
              <a:rPr lang="en-US" sz="1100" dirty="0" smtClean="0"/>
              <a:t>	21.8%</a:t>
            </a:r>
            <a:r>
              <a:rPr lang="en-US" sz="1100" dirty="0"/>
              <a:t>	</a:t>
            </a:r>
            <a:r>
              <a:rPr lang="en-US" sz="1100" dirty="0" smtClean="0"/>
              <a:t>1.2MM</a:t>
            </a:r>
            <a:endParaRPr lang="en-US" sz="1100" dirty="0"/>
          </a:p>
          <a:p>
            <a:pPr marL="171450" indent="-171450">
              <a:spcAft>
                <a:spcPts val="500"/>
              </a:spcAft>
              <a:tabLst>
                <a:tab pos="2103120" algn="l"/>
                <a:tab pos="2651760" algn="l"/>
              </a:tabLst>
            </a:pPr>
            <a:r>
              <a:rPr lang="en-US" sz="1100" b="0" dirty="0" smtClean="0"/>
              <a:t>Las </a:t>
            </a:r>
            <a:r>
              <a:rPr lang="en-US" sz="1100" b="0" dirty="0"/>
              <a:t>Vegas-Paradise, NV	</a:t>
            </a:r>
            <a:r>
              <a:rPr lang="en-US" sz="1100" b="0" dirty="0" smtClean="0"/>
              <a:t>21.7%</a:t>
            </a:r>
            <a:r>
              <a:rPr lang="en-US" sz="1100" b="0" dirty="0"/>
              <a:t>	</a:t>
            </a:r>
            <a:r>
              <a:rPr lang="en-US" sz="1100" b="0" dirty="0" smtClean="0"/>
              <a:t>0.4MM</a:t>
            </a:r>
            <a:endParaRPr lang="en-US" sz="1100" b="0" dirty="0"/>
          </a:p>
          <a:p>
            <a:pPr marL="171450" indent="-171450">
              <a:spcAft>
                <a:spcPts val="500"/>
              </a:spcAft>
              <a:tabLst>
                <a:tab pos="2103120" algn="l"/>
                <a:tab pos="2651760" algn="l"/>
              </a:tabLst>
            </a:pPr>
            <a:r>
              <a:rPr lang="en-US" sz="1100" dirty="0" smtClean="0"/>
              <a:t>Chicago-Naperville, IL	17.6%	1.7MM</a:t>
            </a:r>
          </a:p>
          <a:p>
            <a:pPr marL="171450" indent="-171450">
              <a:spcAft>
                <a:spcPts val="500"/>
              </a:spcAft>
              <a:tabLst>
                <a:tab pos="2103120" algn="l"/>
                <a:tab pos="2651760" algn="l"/>
              </a:tabLst>
            </a:pPr>
            <a:r>
              <a:rPr lang="en-US" sz="1100" dirty="0" smtClean="0"/>
              <a:t>Dallas-Ft. Worth, TX 	17.5%	1.1MM</a:t>
            </a:r>
          </a:p>
          <a:p>
            <a:pPr marL="171450" indent="-171450">
              <a:spcAft>
                <a:spcPts val="500"/>
              </a:spcAft>
              <a:tabLst>
                <a:tab pos="2103120" algn="l"/>
                <a:tab pos="2651760" algn="l"/>
              </a:tabLst>
            </a:pPr>
            <a:r>
              <a:rPr lang="en-US" sz="1100" b="0" dirty="0" smtClean="0"/>
              <a:t>Sacramento-Arden, CA	17.0%	0.4MM</a:t>
            </a:r>
          </a:p>
          <a:p>
            <a:pPr marL="171450" indent="-171450">
              <a:spcAft>
                <a:spcPts val="500"/>
              </a:spcAft>
              <a:tabLst>
                <a:tab pos="2103120" algn="l"/>
                <a:tab pos="2651760" algn="l"/>
              </a:tabLst>
            </a:pPr>
            <a:r>
              <a:rPr lang="en-US" sz="1100" dirty="0" smtClean="0"/>
              <a:t>Seattle-Tacoma-Bellevue, WA	16.8%	0.6MM</a:t>
            </a:r>
          </a:p>
          <a:p>
            <a:pPr marL="171450" indent="-171450">
              <a:spcAft>
                <a:spcPts val="500"/>
              </a:spcAft>
              <a:tabLst>
                <a:tab pos="2103120" algn="l"/>
                <a:tab pos="2651760" algn="l"/>
              </a:tabLst>
            </a:pPr>
            <a:r>
              <a:rPr lang="en-US" sz="1100" dirty="0" smtClean="0"/>
              <a:t>Boston-Cambridge, MA 	16.8%	0.8MM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554163"/>
            <a:ext cx="5059430" cy="345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60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ew Kennedy Design - Arial w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75000"/>
            <a:alpha val="70195"/>
          </a:schemeClr>
        </a:solidFill>
        <a:ln w="6350">
          <a:noFill/>
          <a:round/>
          <a:headEnd/>
          <a:tailEnd/>
        </a:ln>
      </a:spPr>
      <a:bodyPr wrap="none" lIns="30020" tIns="9006" rIns="30020" bIns="15010" anchor="ctr"/>
      <a:lstStyle>
        <a:defPPr eaLnBrk="0" hangingPunct="0">
          <a:defRPr sz="1100" dirty="0">
            <a:solidFill>
              <a:srgbClr val="FFFFFF"/>
            </a:solidFill>
            <a:ea typeface="MS Mincho" pitchFamily="49" charset="-128"/>
            <a:cs typeface="Arial" pitchFamily="34" charset="0"/>
          </a:defRPr>
        </a:defPPr>
      </a:lstStyle>
    </a:spDef>
    <a:lnDef>
      <a:spPr bwMode="auto">
        <a:ln w="12700" cap="rnd">
          <a:solidFill>
            <a:schemeClr val="bg1">
              <a:lumMod val="50000"/>
            </a:schemeClr>
          </a:solidFill>
          <a:headEnd type="none" w="med" len="med"/>
          <a:tailEnd type="none" w="med" len="med"/>
        </a:ln>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New Kennedy Design - Arial w notes">
  <a:themeElements>
    <a:clrScheme name="1_New Kennedy Design - Arial w note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New Kennedy Design - Arial w no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w Kennedy Design - Arial w note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ew Kennedy Design - Arial w notes">
  <a:themeElements>
    <a:clrScheme name="1_New Kennedy Design - Arial w note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New Kennedy Design - Arial w no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w Kennedy Design - Arial w note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ew Kennedy Design - Arial w notes">
  <a:themeElements>
    <a:clrScheme name="1_New Kennedy Design - Arial w note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New Kennedy Design - Arial w no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w Kennedy Design - Arial w note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69680</TotalTime>
  <Words>3935</Words>
  <Application>Microsoft Office PowerPoint</Application>
  <PresentationFormat>On-screen Show (4:3)</PresentationFormat>
  <Paragraphs>264</Paragraphs>
  <Slides>23</Slides>
  <Notes>23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New Kennedy Design - Arial w notes</vt:lpstr>
      <vt:lpstr>1_New Kennedy Design - Arial w notes</vt:lpstr>
      <vt:lpstr>2_New Kennedy Design - Arial w notes</vt:lpstr>
      <vt:lpstr>3_New Kennedy Design - Arial w notes</vt:lpstr>
      <vt:lpstr>State of the Market:  The Bentall Kennedy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costa leclerc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Leclerc</dc:creator>
  <cp:lastModifiedBy>Gates, Joseph</cp:lastModifiedBy>
  <cp:revision>850</cp:revision>
  <cp:lastPrinted>2014-12-04T22:44:07Z</cp:lastPrinted>
  <dcterms:created xsi:type="dcterms:W3CDTF">2010-11-22T22:40:45Z</dcterms:created>
  <dcterms:modified xsi:type="dcterms:W3CDTF">2014-12-05T15:10:17Z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
    <vt:lpwstr>PowerPoint template - Download and save as .ppt to use</vt:lpwstr>
  </property>
  <property fmtid="{D5CDD505-2E9C-101B-9397-08002B2CF9AE}" pid="3" name="Language">
    <vt:lpwstr>English</vt:lpwstr>
  </property>
  <property fmtid="{D5CDD505-2E9C-101B-9397-08002B2CF9AE}" pid="4" name="ContentType">
    <vt:lpwstr>Document</vt:lpwstr>
  </property>
</Properties>
</file>