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0" r:id="rId4"/>
    <p:sldMasterId id="2147483680" r:id="rId5"/>
  </p:sldMasterIdLst>
  <p:notesMasterIdLst>
    <p:notesMasterId r:id="rId23"/>
  </p:notesMasterIdLst>
  <p:sldIdLst>
    <p:sldId id="363" r:id="rId6"/>
    <p:sldId id="364" r:id="rId7"/>
    <p:sldId id="370" r:id="rId8"/>
    <p:sldId id="365" r:id="rId9"/>
    <p:sldId id="374" r:id="rId10"/>
    <p:sldId id="378" r:id="rId11"/>
    <p:sldId id="377" r:id="rId12"/>
    <p:sldId id="376" r:id="rId13"/>
    <p:sldId id="375" r:id="rId14"/>
    <p:sldId id="379" r:id="rId15"/>
    <p:sldId id="380" r:id="rId16"/>
    <p:sldId id="381" r:id="rId17"/>
    <p:sldId id="383" r:id="rId18"/>
    <p:sldId id="382" r:id="rId19"/>
    <p:sldId id="384" r:id="rId20"/>
    <p:sldId id="385" r:id="rId21"/>
    <p:sldId id="373" r:id="rId22"/>
  </p:sldIdLst>
  <p:sldSz cx="9144000" cy="6858000" type="screen4x3"/>
  <p:notesSz cx="7010400" cy="9372600"/>
  <p:embeddedFontLst>
    <p:embeddedFont>
      <p:font typeface="Gill Sans MT" panose="020B0502020104020203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Wingdings 2" panose="05020102010507070707" pitchFamily="18" charset="2"/>
      <p:regular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8BA"/>
    <a:srgbClr val="38939B"/>
    <a:srgbClr val="73AFB6"/>
    <a:srgbClr val="5F5F5F"/>
    <a:srgbClr val="C6C6C6"/>
    <a:srgbClr val="9FAD9E"/>
    <a:srgbClr val="76AE99"/>
    <a:srgbClr val="8A8A8A"/>
    <a:srgbClr val="E3B7AC"/>
    <a:srgbClr val="C5C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4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8F9FD-4418-437B-90A9-24CC78770EB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551EE-1064-42A6-B0AF-4A9D8D65640D}">
      <dgm:prSet phldrT="[Text]" custT="1"/>
      <dgm:spPr>
        <a:solidFill>
          <a:srgbClr val="38939B"/>
        </a:soli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gm:spPr>
      <dgm:t>
        <a:bodyPr/>
        <a:lstStyle/>
        <a:p>
          <a:r>
            <a:rPr lang="en-US" sz="2400" b="1" i="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PLAN</a:t>
          </a:r>
          <a:endParaRPr lang="en-US" sz="2000" b="1" i="0" dirty="0">
            <a:solidFill>
              <a:schemeClr val="bg1"/>
            </a:solidFill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BD9D38F-EC8A-4192-AE95-38D2469FBDD3}" type="parTrans" cxnId="{4B8E737C-4D37-4248-9001-C149C8267120}">
      <dgm:prSet/>
      <dgm:spPr/>
      <dgm:t>
        <a:bodyPr/>
        <a:lstStyle/>
        <a:p>
          <a:endParaRPr lang="en-US"/>
        </a:p>
      </dgm:t>
    </dgm:pt>
    <dgm:pt modelId="{1E15F38E-5026-41DC-A737-868ED4798CDE}" type="sibTrans" cxnId="{4B8E737C-4D37-4248-9001-C149C8267120}">
      <dgm:prSet/>
      <dgm:spPr/>
      <dgm:t>
        <a:bodyPr/>
        <a:lstStyle/>
        <a:p>
          <a:endParaRPr lang="en-US"/>
        </a:p>
      </dgm:t>
    </dgm:pt>
    <dgm:pt modelId="{B54E0CBD-28B1-46F2-AB43-3000C80167B3}">
      <dgm:prSet phldrT="[Text]" custT="1"/>
      <dgm:spPr>
        <a:solidFill>
          <a:srgbClr val="C6C6C6"/>
        </a:soli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Administration &amp; Compliance</a:t>
          </a:r>
        </a:p>
      </dgm:t>
    </dgm:pt>
    <dgm:pt modelId="{FF215E52-5C70-4385-87E6-86BEDAD44D39}" type="sibTrans" cxnId="{FAF33F6B-96DF-47C1-89E5-CA69E813F417}">
      <dgm:prSet/>
      <dgm:spPr/>
      <dgm:t>
        <a:bodyPr/>
        <a:lstStyle/>
        <a:p>
          <a:endParaRPr lang="en-US"/>
        </a:p>
      </dgm:t>
    </dgm:pt>
    <dgm:pt modelId="{2AC8EEA1-B69E-4CBC-971B-D34610ED605C}" type="parTrans" cxnId="{FAF33F6B-96DF-47C1-89E5-CA69E813F41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387C80C6-68B2-4BBB-B126-2456AA2393AE}">
      <dgm:prSet phldrT="[Text]" custT="1"/>
      <dgm:spPr>
        <a:solidFill>
          <a:srgbClr val="C6C6C6"/>
        </a:soli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Investments &amp; Recordkeeping</a:t>
          </a:r>
        </a:p>
      </dgm:t>
    </dgm:pt>
    <dgm:pt modelId="{3ACF0A2D-1020-43AA-9EBC-D50333685BB1}" type="sibTrans" cxnId="{8CC7EB27-8E80-44EF-A258-8D153844A369}">
      <dgm:prSet/>
      <dgm:spPr/>
      <dgm:t>
        <a:bodyPr/>
        <a:lstStyle/>
        <a:p>
          <a:endParaRPr lang="en-US"/>
        </a:p>
      </dgm:t>
    </dgm:pt>
    <dgm:pt modelId="{C6B58C3D-45CE-4E9E-859B-A4D6717F935C}" type="parTrans" cxnId="{8CC7EB27-8E80-44EF-A258-8D153844A36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2343E18A-3116-4F08-9EAA-A4A51DAC3AA3}">
      <dgm:prSet phldrT="[Text]" custT="1"/>
      <dgm:spPr>
        <a:solidFill>
          <a:srgbClr val="C6C6C6"/>
        </a:soli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Plan Sponsor</a:t>
          </a:r>
        </a:p>
      </dgm:t>
    </dgm:pt>
    <dgm:pt modelId="{E8AE196D-4F62-43E2-81AB-CF0D9FCBEE06}" type="sibTrans" cxnId="{16A5D204-12EA-4CD8-A5BD-8F6E314F26BD}">
      <dgm:prSet/>
      <dgm:spPr/>
      <dgm:t>
        <a:bodyPr/>
        <a:lstStyle/>
        <a:p>
          <a:endParaRPr lang="en-US"/>
        </a:p>
      </dgm:t>
    </dgm:pt>
    <dgm:pt modelId="{E7B8FFED-5880-4E1C-A99C-F272B7570F3C}" type="parTrans" cxnId="{16A5D204-12EA-4CD8-A5BD-8F6E314F26B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C78AD25C-76BC-456E-A3D4-17E747F35A2A}">
      <dgm:prSet phldrT="[Text]" custT="1"/>
      <dgm:spPr>
        <a:solidFill>
          <a:srgbClr val="C6C6C6"/>
        </a:solidFill>
        <a:ln>
          <a:noFill/>
        </a:ln>
        <a:effectLst/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Investment Advisors</a:t>
          </a:r>
        </a:p>
      </dgm:t>
    </dgm:pt>
    <dgm:pt modelId="{A1D9C83D-F949-4A06-842D-305C7649D1E5}" type="sibTrans" cxnId="{317875F6-0425-42D1-B031-9C3D8A8F899D}">
      <dgm:prSet/>
      <dgm:spPr/>
      <dgm:t>
        <a:bodyPr/>
        <a:lstStyle/>
        <a:p>
          <a:endParaRPr lang="en-US"/>
        </a:p>
      </dgm:t>
    </dgm:pt>
    <dgm:pt modelId="{FD975578-6D87-4572-9C15-215AD4CE44B1}" type="parTrans" cxnId="{317875F6-0425-42D1-B031-9C3D8A8F899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4233ABE5-D9E4-4F72-AA6A-1293A9E564D3}" type="pres">
      <dgm:prSet presAssocID="{0148F9FD-4418-437B-90A9-24CC78770E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DD30B5-C96D-427B-BF34-6154B20C76F4}" type="pres">
      <dgm:prSet presAssocID="{74D551EE-1064-42A6-B0AF-4A9D8D65640D}" presName="centerShape" presStyleLbl="node0" presStyleIdx="0" presStyleCnt="1" custScaleX="146911"/>
      <dgm:spPr/>
      <dgm:t>
        <a:bodyPr/>
        <a:lstStyle/>
        <a:p>
          <a:endParaRPr lang="en-US"/>
        </a:p>
      </dgm:t>
    </dgm:pt>
    <dgm:pt modelId="{B96A8137-7E83-4414-8730-3A25B3BB9362}" type="pres">
      <dgm:prSet presAssocID="{E7B8FFED-5880-4E1C-A99C-F272B7570F3C}" presName="Name9" presStyleLbl="parChTrans1D2" presStyleIdx="0" presStyleCnt="4"/>
      <dgm:spPr/>
      <dgm:t>
        <a:bodyPr/>
        <a:lstStyle/>
        <a:p>
          <a:endParaRPr lang="en-US"/>
        </a:p>
      </dgm:t>
    </dgm:pt>
    <dgm:pt modelId="{648A5CEB-E27D-404D-BA0D-AF9D6E646C8B}" type="pres">
      <dgm:prSet presAssocID="{E7B8FFED-5880-4E1C-A99C-F272B7570F3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264FA65-C552-45A4-A5EC-F9F3EE7F8586}" type="pres">
      <dgm:prSet presAssocID="{2343E18A-3116-4F08-9EAA-A4A51DAC3AA3}" presName="node" presStyleLbl="node1" presStyleIdx="0" presStyleCnt="4" custScaleX="173060" custRadScaleRad="101784" custRadScaleInc="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B98F4-737A-46F5-91B2-C01124907792}" type="pres">
      <dgm:prSet presAssocID="{C6B58C3D-45CE-4E9E-859B-A4D6717F935C}" presName="Name9" presStyleLbl="parChTrans1D2" presStyleIdx="1" presStyleCnt="4"/>
      <dgm:spPr/>
      <dgm:t>
        <a:bodyPr/>
        <a:lstStyle/>
        <a:p>
          <a:endParaRPr lang="en-US"/>
        </a:p>
      </dgm:t>
    </dgm:pt>
    <dgm:pt modelId="{39565D0B-7826-4DF6-A09A-8C1C0F723296}" type="pres">
      <dgm:prSet presAssocID="{C6B58C3D-45CE-4E9E-859B-A4D6717F935C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D4B3A96-1A2C-4123-817F-F8F3A30A5434}" type="pres">
      <dgm:prSet presAssocID="{387C80C6-68B2-4BBB-B126-2456AA2393AE}" presName="node" presStyleLbl="node1" presStyleIdx="1" presStyleCnt="4" custScaleX="222410" custRadScaleRad="152671" custRadScaleInc="-1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1C798-4314-40BB-93EC-F2D943071EF6}" type="pres">
      <dgm:prSet presAssocID="{FD975578-6D87-4572-9C15-215AD4CE44B1}" presName="Name9" presStyleLbl="parChTrans1D2" presStyleIdx="2" presStyleCnt="4"/>
      <dgm:spPr/>
      <dgm:t>
        <a:bodyPr/>
        <a:lstStyle/>
        <a:p>
          <a:endParaRPr lang="en-US"/>
        </a:p>
      </dgm:t>
    </dgm:pt>
    <dgm:pt modelId="{14C729FB-D3AA-40E6-8658-DA926DAB56AE}" type="pres">
      <dgm:prSet presAssocID="{FD975578-6D87-4572-9C15-215AD4CE44B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ED45199-4819-4E2C-9EB1-13EE4EF8FDBE}" type="pres">
      <dgm:prSet presAssocID="{C78AD25C-76BC-456E-A3D4-17E747F35A2A}" presName="node" presStyleLbl="node1" presStyleIdx="2" presStyleCnt="4" custScaleX="173647" custScaleY="102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EF263-B0C8-4722-BE1A-D10913F60135}" type="pres">
      <dgm:prSet presAssocID="{2AC8EEA1-B69E-4CBC-971B-D34610ED605C}" presName="Name9" presStyleLbl="parChTrans1D2" presStyleIdx="3" presStyleCnt="4"/>
      <dgm:spPr/>
      <dgm:t>
        <a:bodyPr/>
        <a:lstStyle/>
        <a:p>
          <a:endParaRPr lang="en-US"/>
        </a:p>
      </dgm:t>
    </dgm:pt>
    <dgm:pt modelId="{8A30E971-0BE7-4DF0-8454-8B9E8713263E}" type="pres">
      <dgm:prSet presAssocID="{2AC8EEA1-B69E-4CBC-971B-D34610ED605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165E891-EDCB-4E1E-A2AE-F1838F6456D6}" type="pres">
      <dgm:prSet presAssocID="{B54E0CBD-28B1-46F2-AB43-3000C80167B3}" presName="node" presStyleLbl="node1" presStyleIdx="3" presStyleCnt="4" custScaleX="236120" custScaleY="90155" custRadScaleRad="160870" custRadScaleInc="2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1CC5DE-5A49-44E3-8151-219DC5453613}" type="presOf" srcId="{C78AD25C-76BC-456E-A3D4-17E747F35A2A}" destId="{FED45199-4819-4E2C-9EB1-13EE4EF8FDBE}" srcOrd="0" destOrd="0" presId="urn:microsoft.com/office/officeart/2005/8/layout/radial1"/>
    <dgm:cxn modelId="{E732A321-6D8B-47B2-B6E2-78BA9619B1F9}" type="presOf" srcId="{2AC8EEA1-B69E-4CBC-971B-D34610ED605C}" destId="{A7CEF263-B0C8-4722-BE1A-D10913F60135}" srcOrd="0" destOrd="0" presId="urn:microsoft.com/office/officeart/2005/8/layout/radial1"/>
    <dgm:cxn modelId="{FAF33F6B-96DF-47C1-89E5-CA69E813F417}" srcId="{74D551EE-1064-42A6-B0AF-4A9D8D65640D}" destId="{B54E0CBD-28B1-46F2-AB43-3000C80167B3}" srcOrd="3" destOrd="0" parTransId="{2AC8EEA1-B69E-4CBC-971B-D34610ED605C}" sibTransId="{FF215E52-5C70-4385-87E6-86BEDAD44D39}"/>
    <dgm:cxn modelId="{9B0232BB-0728-47AF-B2E9-C6D972EB5A55}" type="presOf" srcId="{FD975578-6D87-4572-9C15-215AD4CE44B1}" destId="{14C729FB-D3AA-40E6-8658-DA926DAB56AE}" srcOrd="1" destOrd="0" presId="urn:microsoft.com/office/officeart/2005/8/layout/radial1"/>
    <dgm:cxn modelId="{317875F6-0425-42D1-B031-9C3D8A8F899D}" srcId="{74D551EE-1064-42A6-B0AF-4A9D8D65640D}" destId="{C78AD25C-76BC-456E-A3D4-17E747F35A2A}" srcOrd="2" destOrd="0" parTransId="{FD975578-6D87-4572-9C15-215AD4CE44B1}" sibTransId="{A1D9C83D-F949-4A06-842D-305C7649D1E5}"/>
    <dgm:cxn modelId="{2A34C776-3D73-46D9-B185-4BE2E399BC8E}" type="presOf" srcId="{FD975578-6D87-4572-9C15-215AD4CE44B1}" destId="{84D1C798-4314-40BB-93EC-F2D943071EF6}" srcOrd="0" destOrd="0" presId="urn:microsoft.com/office/officeart/2005/8/layout/radial1"/>
    <dgm:cxn modelId="{4B8E737C-4D37-4248-9001-C149C8267120}" srcId="{0148F9FD-4418-437B-90A9-24CC78770EB8}" destId="{74D551EE-1064-42A6-B0AF-4A9D8D65640D}" srcOrd="0" destOrd="0" parTransId="{3BD9D38F-EC8A-4192-AE95-38D2469FBDD3}" sibTransId="{1E15F38E-5026-41DC-A737-868ED4798CDE}"/>
    <dgm:cxn modelId="{8CC7EB27-8E80-44EF-A258-8D153844A369}" srcId="{74D551EE-1064-42A6-B0AF-4A9D8D65640D}" destId="{387C80C6-68B2-4BBB-B126-2456AA2393AE}" srcOrd="1" destOrd="0" parTransId="{C6B58C3D-45CE-4E9E-859B-A4D6717F935C}" sibTransId="{3ACF0A2D-1020-43AA-9EBC-D50333685BB1}"/>
    <dgm:cxn modelId="{75F967F2-59BB-409E-AAEF-DF2E19B06835}" type="presOf" srcId="{E7B8FFED-5880-4E1C-A99C-F272B7570F3C}" destId="{648A5CEB-E27D-404D-BA0D-AF9D6E646C8B}" srcOrd="1" destOrd="0" presId="urn:microsoft.com/office/officeart/2005/8/layout/radial1"/>
    <dgm:cxn modelId="{21D1F161-5AF2-4D5A-9FDA-ECB2426B1AF2}" type="presOf" srcId="{74D551EE-1064-42A6-B0AF-4A9D8D65640D}" destId="{AEDD30B5-C96D-427B-BF34-6154B20C76F4}" srcOrd="0" destOrd="0" presId="urn:microsoft.com/office/officeart/2005/8/layout/radial1"/>
    <dgm:cxn modelId="{C59F5662-DDC1-464F-A9EE-6F185C43315C}" type="presOf" srcId="{B54E0CBD-28B1-46F2-AB43-3000C80167B3}" destId="{E165E891-EDCB-4E1E-A2AE-F1838F6456D6}" srcOrd="0" destOrd="0" presId="urn:microsoft.com/office/officeart/2005/8/layout/radial1"/>
    <dgm:cxn modelId="{F44C91AC-08E7-422A-BEEF-A29B8D7FAB73}" type="presOf" srcId="{387C80C6-68B2-4BBB-B126-2456AA2393AE}" destId="{1D4B3A96-1A2C-4123-817F-F8F3A30A5434}" srcOrd="0" destOrd="0" presId="urn:microsoft.com/office/officeart/2005/8/layout/radial1"/>
    <dgm:cxn modelId="{B8CE5719-D46B-452F-A6F7-7F99AE8655D7}" type="presOf" srcId="{C6B58C3D-45CE-4E9E-859B-A4D6717F935C}" destId="{39565D0B-7826-4DF6-A09A-8C1C0F723296}" srcOrd="1" destOrd="0" presId="urn:microsoft.com/office/officeart/2005/8/layout/radial1"/>
    <dgm:cxn modelId="{38447C0B-D107-4688-AD4A-74EE7CAB86BA}" type="presOf" srcId="{E7B8FFED-5880-4E1C-A99C-F272B7570F3C}" destId="{B96A8137-7E83-4414-8730-3A25B3BB9362}" srcOrd="0" destOrd="0" presId="urn:microsoft.com/office/officeart/2005/8/layout/radial1"/>
    <dgm:cxn modelId="{BC4BF5C3-A915-4D2A-9427-157FB899F90B}" type="presOf" srcId="{C6B58C3D-45CE-4E9E-859B-A4D6717F935C}" destId="{EA2B98F4-737A-46F5-91B2-C01124907792}" srcOrd="0" destOrd="0" presId="urn:microsoft.com/office/officeart/2005/8/layout/radial1"/>
    <dgm:cxn modelId="{30D2A14D-73CD-4A4D-B583-3933DBCF1954}" type="presOf" srcId="{2AC8EEA1-B69E-4CBC-971B-D34610ED605C}" destId="{8A30E971-0BE7-4DF0-8454-8B9E8713263E}" srcOrd="1" destOrd="0" presId="urn:microsoft.com/office/officeart/2005/8/layout/radial1"/>
    <dgm:cxn modelId="{46493EFA-509E-48A4-BCF8-16C90A94F705}" type="presOf" srcId="{0148F9FD-4418-437B-90A9-24CC78770EB8}" destId="{4233ABE5-D9E4-4F72-AA6A-1293A9E564D3}" srcOrd="0" destOrd="0" presId="urn:microsoft.com/office/officeart/2005/8/layout/radial1"/>
    <dgm:cxn modelId="{0B3814A1-00E1-4CF0-8D6C-1D5C9960A641}" type="presOf" srcId="{2343E18A-3116-4F08-9EAA-A4A51DAC3AA3}" destId="{2264FA65-C552-45A4-A5EC-F9F3EE7F8586}" srcOrd="0" destOrd="0" presId="urn:microsoft.com/office/officeart/2005/8/layout/radial1"/>
    <dgm:cxn modelId="{16A5D204-12EA-4CD8-A5BD-8F6E314F26BD}" srcId="{74D551EE-1064-42A6-B0AF-4A9D8D65640D}" destId="{2343E18A-3116-4F08-9EAA-A4A51DAC3AA3}" srcOrd="0" destOrd="0" parTransId="{E7B8FFED-5880-4E1C-A99C-F272B7570F3C}" sibTransId="{E8AE196D-4F62-43E2-81AB-CF0D9FCBEE06}"/>
    <dgm:cxn modelId="{46D66F10-A3E5-4365-8FF8-B94281B4B79A}" type="presParOf" srcId="{4233ABE5-D9E4-4F72-AA6A-1293A9E564D3}" destId="{AEDD30B5-C96D-427B-BF34-6154B20C76F4}" srcOrd="0" destOrd="0" presId="urn:microsoft.com/office/officeart/2005/8/layout/radial1"/>
    <dgm:cxn modelId="{2988D7BA-9B51-47D6-8C87-3578C6951762}" type="presParOf" srcId="{4233ABE5-D9E4-4F72-AA6A-1293A9E564D3}" destId="{B96A8137-7E83-4414-8730-3A25B3BB9362}" srcOrd="1" destOrd="0" presId="urn:microsoft.com/office/officeart/2005/8/layout/radial1"/>
    <dgm:cxn modelId="{E5D05324-A67A-444F-ACF8-6F6248D1D9A9}" type="presParOf" srcId="{B96A8137-7E83-4414-8730-3A25B3BB9362}" destId="{648A5CEB-E27D-404D-BA0D-AF9D6E646C8B}" srcOrd="0" destOrd="0" presId="urn:microsoft.com/office/officeart/2005/8/layout/radial1"/>
    <dgm:cxn modelId="{2D4D4A6F-1CC8-410E-A562-71FB40A8209C}" type="presParOf" srcId="{4233ABE5-D9E4-4F72-AA6A-1293A9E564D3}" destId="{2264FA65-C552-45A4-A5EC-F9F3EE7F8586}" srcOrd="2" destOrd="0" presId="urn:microsoft.com/office/officeart/2005/8/layout/radial1"/>
    <dgm:cxn modelId="{557344F6-6ED2-4386-BDBD-B566B8113D67}" type="presParOf" srcId="{4233ABE5-D9E4-4F72-AA6A-1293A9E564D3}" destId="{EA2B98F4-737A-46F5-91B2-C01124907792}" srcOrd="3" destOrd="0" presId="urn:microsoft.com/office/officeart/2005/8/layout/radial1"/>
    <dgm:cxn modelId="{B8B527F3-E5B0-466F-9B14-8BD0FAC10179}" type="presParOf" srcId="{EA2B98F4-737A-46F5-91B2-C01124907792}" destId="{39565D0B-7826-4DF6-A09A-8C1C0F723296}" srcOrd="0" destOrd="0" presId="urn:microsoft.com/office/officeart/2005/8/layout/radial1"/>
    <dgm:cxn modelId="{95094165-5A0A-4E3F-9F2B-FA30D87D1F49}" type="presParOf" srcId="{4233ABE5-D9E4-4F72-AA6A-1293A9E564D3}" destId="{1D4B3A96-1A2C-4123-817F-F8F3A30A5434}" srcOrd="4" destOrd="0" presId="urn:microsoft.com/office/officeart/2005/8/layout/radial1"/>
    <dgm:cxn modelId="{9F4AB70D-9F93-4491-9F20-DB6E1205C376}" type="presParOf" srcId="{4233ABE5-D9E4-4F72-AA6A-1293A9E564D3}" destId="{84D1C798-4314-40BB-93EC-F2D943071EF6}" srcOrd="5" destOrd="0" presId="urn:microsoft.com/office/officeart/2005/8/layout/radial1"/>
    <dgm:cxn modelId="{2554CB03-E4D3-4E0E-8813-D837B7686FAB}" type="presParOf" srcId="{84D1C798-4314-40BB-93EC-F2D943071EF6}" destId="{14C729FB-D3AA-40E6-8658-DA926DAB56AE}" srcOrd="0" destOrd="0" presId="urn:microsoft.com/office/officeart/2005/8/layout/radial1"/>
    <dgm:cxn modelId="{95A14478-F773-4E80-8037-74488B179105}" type="presParOf" srcId="{4233ABE5-D9E4-4F72-AA6A-1293A9E564D3}" destId="{FED45199-4819-4E2C-9EB1-13EE4EF8FDBE}" srcOrd="6" destOrd="0" presId="urn:microsoft.com/office/officeart/2005/8/layout/radial1"/>
    <dgm:cxn modelId="{A54B5241-998E-498F-B5D2-8CDB53581EF0}" type="presParOf" srcId="{4233ABE5-D9E4-4F72-AA6A-1293A9E564D3}" destId="{A7CEF263-B0C8-4722-BE1A-D10913F60135}" srcOrd="7" destOrd="0" presId="urn:microsoft.com/office/officeart/2005/8/layout/radial1"/>
    <dgm:cxn modelId="{DB6A386E-FAEE-4963-8182-61AD638E9EBB}" type="presParOf" srcId="{A7CEF263-B0C8-4722-BE1A-D10913F60135}" destId="{8A30E971-0BE7-4DF0-8454-8B9E8713263E}" srcOrd="0" destOrd="0" presId="urn:microsoft.com/office/officeart/2005/8/layout/radial1"/>
    <dgm:cxn modelId="{BD3F3E2D-A399-4E66-93E5-D6FB83F4C0F8}" type="presParOf" srcId="{4233ABE5-D9E4-4F72-AA6A-1293A9E564D3}" destId="{E165E891-EDCB-4E1E-A2AE-F1838F6456D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220C83-1787-4453-A000-7F905303EEF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8559B-DEFD-403C-A79C-644F0CCB4691}">
      <dgm:prSet phldrT="[Text]" custT="1"/>
      <dgm:spPr>
        <a:solidFill>
          <a:srgbClr val="38939B"/>
        </a:solidFill>
        <a:ln>
          <a:noFill/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rPr>
            <a:t>Named 3(16) Fiduciary</a:t>
          </a:r>
          <a:endParaRPr lang="en-US" sz="2000" b="1" baseline="30000" dirty="0">
            <a:solidFill>
              <a:schemeClr val="bg1"/>
            </a:solidFill>
            <a:latin typeface="+mj-lt"/>
            <a:cs typeface="Arial" panose="020B0604020202020204" pitchFamily="34" charset="0"/>
          </a:endParaRPr>
        </a:p>
      </dgm:t>
    </dgm:pt>
    <dgm:pt modelId="{E15E58C6-38FD-4B97-ABA5-1D7DB1E5812B}" type="parTrans" cxnId="{BCB607E2-817A-4DB3-9AC1-88C8EDFDCD82}">
      <dgm:prSet/>
      <dgm:spPr/>
      <dgm:t>
        <a:bodyPr/>
        <a:lstStyle/>
        <a:p>
          <a:endParaRPr lang="en-US"/>
        </a:p>
      </dgm:t>
    </dgm:pt>
    <dgm:pt modelId="{807AE09B-DC9D-49A8-8458-BB626D505D8D}" type="sibTrans" cxnId="{BCB607E2-817A-4DB3-9AC1-88C8EDFDCD82}">
      <dgm:prSet/>
      <dgm:spPr/>
      <dgm:t>
        <a:bodyPr/>
        <a:lstStyle/>
        <a:p>
          <a:endParaRPr lang="en-US"/>
        </a:p>
      </dgm:t>
    </dgm:pt>
    <dgm:pt modelId="{5E041E58-390F-46D2-95E3-AB6609764FB2}">
      <dgm:prSet phldrT="[Text]" custT="1"/>
      <dgm:spPr>
        <a:solidFill>
          <a:srgbClr val="C6C6C6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Bef>
              <a:spcPts val="480"/>
            </a:spcBef>
            <a:spcAft>
              <a:spcPts val="0"/>
            </a:spcAft>
          </a:pPr>
          <a:r>
            <a:rPr lang="en-US" sz="1800" dirty="0">
              <a:latin typeface="+mj-lt"/>
              <a:cs typeface="Arial" panose="020B0604020202020204" pitchFamily="34" charset="0"/>
            </a:rPr>
            <a:t>Complete service model</a:t>
          </a:r>
        </a:p>
      </dgm:t>
    </dgm:pt>
    <dgm:pt modelId="{CD19FFAA-AC44-44B0-A52E-B581F555790B}" type="parTrans" cxnId="{0DCE6408-741A-4782-B0A1-CED4E0986930}">
      <dgm:prSet/>
      <dgm:spPr/>
      <dgm:t>
        <a:bodyPr/>
        <a:lstStyle/>
        <a:p>
          <a:endParaRPr lang="en-US"/>
        </a:p>
      </dgm:t>
    </dgm:pt>
    <dgm:pt modelId="{450983F4-0B6A-4102-AFC8-660E40DA3169}" type="sibTrans" cxnId="{0DCE6408-741A-4782-B0A1-CED4E0986930}">
      <dgm:prSet/>
      <dgm:spPr/>
      <dgm:t>
        <a:bodyPr/>
        <a:lstStyle/>
        <a:p>
          <a:endParaRPr lang="en-US"/>
        </a:p>
      </dgm:t>
    </dgm:pt>
    <dgm:pt modelId="{2CAC3BD4-C415-42C0-A13C-4086B1290554}">
      <dgm:prSet phldrT="[Text]" custT="1"/>
      <dgm:spPr>
        <a:solidFill>
          <a:srgbClr val="38939B"/>
        </a:solidFill>
        <a:ln>
          <a:noFill/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rPr>
            <a:t>Outsourced Services</a:t>
          </a:r>
          <a:endParaRPr lang="en-US" sz="2000" b="1" dirty="0">
            <a:solidFill>
              <a:schemeClr val="bg1"/>
            </a:solidFill>
            <a:latin typeface="+mj-lt"/>
            <a:cs typeface="Arial" panose="020B0604020202020204" pitchFamily="34" charset="0"/>
          </a:endParaRPr>
        </a:p>
      </dgm:t>
    </dgm:pt>
    <dgm:pt modelId="{2801BCC0-4B5D-4B2C-A382-F72EA7835897}" type="parTrans" cxnId="{8B310891-7FDA-4AAA-A537-2CDB11E09C66}">
      <dgm:prSet/>
      <dgm:spPr/>
      <dgm:t>
        <a:bodyPr/>
        <a:lstStyle/>
        <a:p>
          <a:endParaRPr lang="en-US"/>
        </a:p>
      </dgm:t>
    </dgm:pt>
    <dgm:pt modelId="{887DB2AA-E23D-4284-B8D7-C86DEC84B14F}" type="sibTrans" cxnId="{8B310891-7FDA-4AAA-A537-2CDB11E09C66}">
      <dgm:prSet/>
      <dgm:spPr/>
      <dgm:t>
        <a:bodyPr/>
        <a:lstStyle/>
        <a:p>
          <a:endParaRPr lang="en-US"/>
        </a:p>
      </dgm:t>
    </dgm:pt>
    <dgm:pt modelId="{0C2AB4FC-5343-4FC1-BDB3-280DEDDDA1D8}">
      <dgm:prSet phldrT="[Text]" custT="1"/>
      <dgm:spPr>
        <a:solidFill>
          <a:srgbClr val="C6C6C6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Bef>
              <a:spcPts val="480"/>
            </a:spcBef>
            <a:spcAft>
              <a:spcPts val="0"/>
            </a:spcAft>
          </a:pPr>
          <a:r>
            <a:rPr lang="en-US" sz="1800" dirty="0">
              <a:latin typeface="+mj-lt"/>
              <a:cs typeface="Arial" panose="020B0604020202020204" pitchFamily="34" charset="0"/>
            </a:rPr>
            <a:t>3(16) </a:t>
          </a:r>
          <a:r>
            <a:rPr lang="en-US" sz="1800" dirty="0" smtClean="0">
              <a:latin typeface="+mj-lt"/>
              <a:cs typeface="Arial" panose="020B0604020202020204" pitchFamily="34" charset="0"/>
            </a:rPr>
            <a:t>service performed by </a:t>
          </a:r>
          <a:r>
            <a:rPr lang="en-US" sz="1800" dirty="0" err="1" smtClean="0">
              <a:latin typeface="+mj-lt"/>
              <a:cs typeface="Arial" panose="020B0604020202020204" pitchFamily="34" charset="0"/>
            </a:rPr>
            <a:t>recordkeeper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C7C46D80-A7CE-4788-A777-99449107C8F2}" type="parTrans" cxnId="{40F3CA07-D2C4-49A7-A812-434E51EB3AEB}">
      <dgm:prSet/>
      <dgm:spPr/>
      <dgm:t>
        <a:bodyPr/>
        <a:lstStyle/>
        <a:p>
          <a:endParaRPr lang="en-US"/>
        </a:p>
      </dgm:t>
    </dgm:pt>
    <dgm:pt modelId="{34365A51-96D6-4371-BD46-BA4EFBA84C0B}" type="sibTrans" cxnId="{40F3CA07-D2C4-49A7-A812-434E51EB3AEB}">
      <dgm:prSet/>
      <dgm:spPr/>
      <dgm:t>
        <a:bodyPr/>
        <a:lstStyle/>
        <a:p>
          <a:endParaRPr lang="en-US"/>
        </a:p>
      </dgm:t>
    </dgm:pt>
    <dgm:pt modelId="{CD7BDA16-7A5A-4DBB-9BE1-9611E9A84653}">
      <dgm:prSet phldrT="[Text]" custT="1"/>
      <dgm:spPr>
        <a:solidFill>
          <a:srgbClr val="C6C6C6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Bef>
              <a:spcPts val="480"/>
            </a:spcBef>
            <a:spcAft>
              <a:spcPct val="15000"/>
            </a:spcAft>
          </a:pPr>
          <a:r>
            <a:rPr lang="en-US" sz="1800" dirty="0">
              <a:latin typeface="+mj-lt"/>
              <a:cs typeface="Arial" panose="020B0604020202020204" pitchFamily="34" charset="0"/>
            </a:rPr>
            <a:t>Full data integrity checks</a:t>
          </a:r>
        </a:p>
      </dgm:t>
    </dgm:pt>
    <dgm:pt modelId="{FBB388CC-7597-4E84-B8D8-51B6726A9596}" type="parTrans" cxnId="{7839B0DE-B138-41EF-8112-CE2F757377C3}">
      <dgm:prSet/>
      <dgm:spPr/>
      <dgm:t>
        <a:bodyPr/>
        <a:lstStyle/>
        <a:p>
          <a:endParaRPr lang="en-US"/>
        </a:p>
      </dgm:t>
    </dgm:pt>
    <dgm:pt modelId="{6725FE29-9319-4A84-A3B0-4E78886569E4}" type="sibTrans" cxnId="{7839B0DE-B138-41EF-8112-CE2F757377C3}">
      <dgm:prSet/>
      <dgm:spPr/>
      <dgm:t>
        <a:bodyPr/>
        <a:lstStyle/>
        <a:p>
          <a:endParaRPr lang="en-US"/>
        </a:p>
      </dgm:t>
    </dgm:pt>
    <dgm:pt modelId="{5A8CF8F0-21B3-438A-8249-6B65BC0E5842}">
      <dgm:prSet phldrT="[Text]" custT="1"/>
      <dgm:spPr>
        <a:solidFill>
          <a:srgbClr val="C6C6C6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Bef>
              <a:spcPts val="480"/>
            </a:spcBef>
            <a:spcAft>
              <a:spcPct val="15000"/>
            </a:spcAft>
          </a:pPr>
          <a:r>
            <a:rPr lang="en-US" sz="1800" dirty="0">
              <a:latin typeface="+mj-lt"/>
              <a:cs typeface="Arial" panose="020B0604020202020204" pitchFamily="34" charset="0"/>
            </a:rPr>
            <a:t>Quarterly reports</a:t>
          </a:r>
        </a:p>
      </dgm:t>
    </dgm:pt>
    <dgm:pt modelId="{B9BAB3BE-A003-4067-AABA-64132D0D22E1}" type="parTrans" cxnId="{7CC4A067-C1B1-4DB5-9734-7171A5F4E726}">
      <dgm:prSet/>
      <dgm:spPr/>
      <dgm:t>
        <a:bodyPr/>
        <a:lstStyle/>
        <a:p>
          <a:endParaRPr lang="en-US"/>
        </a:p>
      </dgm:t>
    </dgm:pt>
    <dgm:pt modelId="{64484150-B35F-4A74-AE75-CFD5FF9C8492}" type="sibTrans" cxnId="{7CC4A067-C1B1-4DB5-9734-7171A5F4E726}">
      <dgm:prSet/>
      <dgm:spPr/>
      <dgm:t>
        <a:bodyPr/>
        <a:lstStyle/>
        <a:p>
          <a:endParaRPr lang="en-US"/>
        </a:p>
      </dgm:t>
    </dgm:pt>
    <dgm:pt modelId="{85FACAB2-000D-4217-A98E-6B5084A45897}">
      <dgm:prSet phldrT="[Text]" custT="1"/>
      <dgm:spPr>
        <a:solidFill>
          <a:srgbClr val="C6C6C6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Bef>
              <a:spcPts val="480"/>
            </a:spcBef>
            <a:spcAft>
              <a:spcPts val="0"/>
            </a:spcAft>
          </a:pPr>
          <a:r>
            <a:rPr lang="en-US" sz="1800" dirty="0">
              <a:latin typeface="+mj-lt"/>
              <a:cs typeface="Arial" panose="020B0604020202020204" pitchFamily="34" charset="0"/>
            </a:rPr>
            <a:t>Manage tasks and act based on recordkeeper data</a:t>
          </a:r>
        </a:p>
      </dgm:t>
    </dgm:pt>
    <dgm:pt modelId="{64B2FFD4-93C2-4975-863F-8EF9AE9DE089}" type="parTrans" cxnId="{03BE242D-7E1C-4A98-9FEB-019AB5D89C1C}">
      <dgm:prSet/>
      <dgm:spPr/>
      <dgm:t>
        <a:bodyPr/>
        <a:lstStyle/>
        <a:p>
          <a:endParaRPr lang="en-US"/>
        </a:p>
      </dgm:t>
    </dgm:pt>
    <dgm:pt modelId="{ACD543FA-338A-4885-8174-1DDF7CA521AA}" type="sibTrans" cxnId="{03BE242D-7E1C-4A98-9FEB-019AB5D89C1C}">
      <dgm:prSet/>
      <dgm:spPr/>
      <dgm:t>
        <a:bodyPr/>
        <a:lstStyle/>
        <a:p>
          <a:endParaRPr lang="en-US"/>
        </a:p>
      </dgm:t>
    </dgm:pt>
    <dgm:pt modelId="{536C0142-783B-4848-8510-EF1753508BB8}">
      <dgm:prSet phldrT="[Text]" custT="1"/>
      <dgm:spPr>
        <a:solidFill>
          <a:srgbClr val="38939B"/>
        </a:solidFill>
        <a:ln>
          <a:noFill/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rPr>
            <a:t>Ad hoc </a:t>
          </a:r>
        </a:p>
      </dgm:t>
    </dgm:pt>
    <dgm:pt modelId="{28D1C708-9A0D-400F-BEF0-6E91F644E631}" type="parTrans" cxnId="{90F1801A-D048-469D-874C-DF0BA0F97BED}">
      <dgm:prSet/>
      <dgm:spPr/>
      <dgm:t>
        <a:bodyPr/>
        <a:lstStyle/>
        <a:p>
          <a:endParaRPr lang="en-US"/>
        </a:p>
      </dgm:t>
    </dgm:pt>
    <dgm:pt modelId="{AF6B1365-462D-419F-A3ED-3E53AAA350A1}" type="sibTrans" cxnId="{90F1801A-D048-469D-874C-DF0BA0F97BED}">
      <dgm:prSet/>
      <dgm:spPr/>
      <dgm:t>
        <a:bodyPr/>
        <a:lstStyle/>
        <a:p>
          <a:endParaRPr lang="en-US"/>
        </a:p>
      </dgm:t>
    </dgm:pt>
    <dgm:pt modelId="{C1A7EF68-7100-4B3B-A1D7-74C984483EF7}">
      <dgm:prSet phldrT="[Text]" custT="1"/>
      <dgm:spPr>
        <a:solidFill>
          <a:srgbClr val="C6C6C6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Bef>
              <a:spcPts val="480"/>
            </a:spcBef>
            <a:spcAft>
              <a:spcPts val="0"/>
            </a:spcAft>
          </a:pPr>
          <a:r>
            <a:rPr lang="en-US" sz="1800" dirty="0">
              <a:latin typeface="+mj-lt"/>
              <a:cs typeface="Arial" panose="020B0604020202020204" pitchFamily="34" charset="0"/>
            </a:rPr>
            <a:t>Administrative tasks requested by plan sponsor </a:t>
          </a:r>
        </a:p>
      </dgm:t>
    </dgm:pt>
    <dgm:pt modelId="{ECBEDD44-3373-4BF9-B0AF-D31B4BC725A8}" type="parTrans" cxnId="{808F6299-6FA5-4E39-A13D-7D4693957F04}">
      <dgm:prSet/>
      <dgm:spPr/>
      <dgm:t>
        <a:bodyPr/>
        <a:lstStyle/>
        <a:p>
          <a:endParaRPr lang="en-US"/>
        </a:p>
      </dgm:t>
    </dgm:pt>
    <dgm:pt modelId="{9B36265C-E212-4CC4-AB0A-03A6546E412D}" type="sibTrans" cxnId="{808F6299-6FA5-4E39-A13D-7D4693957F04}">
      <dgm:prSet/>
      <dgm:spPr/>
      <dgm:t>
        <a:bodyPr/>
        <a:lstStyle/>
        <a:p>
          <a:endParaRPr lang="en-US"/>
        </a:p>
      </dgm:t>
    </dgm:pt>
    <dgm:pt modelId="{B06C4535-5843-46D1-9E96-F8392E6B2858}">
      <dgm:prSet phldrT="[Text]" custT="1"/>
      <dgm:spPr>
        <a:solidFill>
          <a:srgbClr val="C6C6C6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Bef>
              <a:spcPts val="480"/>
            </a:spcBef>
            <a:spcAft>
              <a:spcPts val="0"/>
            </a:spcAft>
          </a:pPr>
          <a:r>
            <a:rPr lang="en-US" sz="1800" dirty="0" smtClean="0">
              <a:latin typeface="+mj-lt"/>
              <a:cs typeface="Arial" panose="020B0604020202020204" pitchFamily="34" charset="0"/>
            </a:rPr>
            <a:t>Add-on </a:t>
          </a:r>
          <a:r>
            <a:rPr lang="en-US" sz="1800" dirty="0">
              <a:latin typeface="+mj-lt"/>
              <a:cs typeface="Arial" panose="020B0604020202020204" pitchFamily="34" charset="0"/>
            </a:rPr>
            <a:t>to TPA service</a:t>
          </a:r>
        </a:p>
      </dgm:t>
    </dgm:pt>
    <dgm:pt modelId="{BB2ADF7C-CF00-420A-917F-36C14C8238DE}" type="parTrans" cxnId="{2B254AF5-24C9-4BC2-8309-48A90FCC066D}">
      <dgm:prSet/>
      <dgm:spPr/>
      <dgm:t>
        <a:bodyPr/>
        <a:lstStyle/>
        <a:p>
          <a:endParaRPr lang="en-US"/>
        </a:p>
      </dgm:t>
    </dgm:pt>
    <dgm:pt modelId="{D563A103-EFE0-4EFA-B984-301B67085B89}" type="sibTrans" cxnId="{2B254AF5-24C9-4BC2-8309-48A90FCC066D}">
      <dgm:prSet/>
      <dgm:spPr/>
      <dgm:t>
        <a:bodyPr/>
        <a:lstStyle/>
        <a:p>
          <a:endParaRPr lang="en-US"/>
        </a:p>
      </dgm:t>
    </dgm:pt>
    <dgm:pt modelId="{21CD96B0-84EE-4252-A737-E05DDC6884EE}">
      <dgm:prSet phldrT="[Text]" custT="1"/>
      <dgm:spPr>
        <a:solidFill>
          <a:srgbClr val="C6C6C6"/>
        </a:solidFill>
        <a:ln>
          <a:noFill/>
        </a:ln>
      </dgm:spPr>
      <dgm:t>
        <a:bodyPr/>
        <a:lstStyle/>
        <a:p>
          <a:pPr>
            <a:lnSpc>
              <a:spcPct val="90000"/>
            </a:lnSpc>
            <a:spcBef>
              <a:spcPts val="1200"/>
            </a:spcBef>
            <a:spcAft>
              <a:spcPct val="15000"/>
            </a:spcAft>
            <a:buNone/>
          </a:pPr>
          <a:endParaRPr lang="en-US" sz="700" dirty="0"/>
        </a:p>
      </dgm:t>
    </dgm:pt>
    <dgm:pt modelId="{8853CF76-A121-4572-925F-36B72E4785C0}" type="parTrans" cxnId="{29DF1877-03A3-401D-9BED-7306CEEDCA1A}">
      <dgm:prSet/>
      <dgm:spPr/>
      <dgm:t>
        <a:bodyPr/>
        <a:lstStyle/>
        <a:p>
          <a:endParaRPr lang="en-US"/>
        </a:p>
      </dgm:t>
    </dgm:pt>
    <dgm:pt modelId="{F4466574-74A2-434D-9FD4-81714B40DC90}" type="sibTrans" cxnId="{29DF1877-03A3-401D-9BED-7306CEEDCA1A}">
      <dgm:prSet/>
      <dgm:spPr/>
      <dgm:t>
        <a:bodyPr/>
        <a:lstStyle/>
        <a:p>
          <a:endParaRPr lang="en-US"/>
        </a:p>
      </dgm:t>
    </dgm:pt>
    <dgm:pt modelId="{C1A76A62-5E40-4F71-9348-E1CFEBC62807}">
      <dgm:prSet phldrT="[Text]" custT="1"/>
      <dgm:spPr>
        <a:solidFill>
          <a:srgbClr val="C6C6C6"/>
        </a:solidFill>
        <a:ln>
          <a:noFill/>
        </a:ln>
      </dgm:spPr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700" dirty="0"/>
        </a:p>
      </dgm:t>
    </dgm:pt>
    <dgm:pt modelId="{D3865FF7-2C98-4B85-8120-59DEA20EBE9D}" type="parTrans" cxnId="{349425E6-C533-477B-ABAF-6C23B8854573}">
      <dgm:prSet/>
      <dgm:spPr/>
      <dgm:t>
        <a:bodyPr/>
        <a:lstStyle/>
        <a:p>
          <a:endParaRPr lang="en-US"/>
        </a:p>
      </dgm:t>
    </dgm:pt>
    <dgm:pt modelId="{48E6450E-78DD-4788-BF19-C2451302ADC6}" type="sibTrans" cxnId="{349425E6-C533-477B-ABAF-6C23B8854573}">
      <dgm:prSet/>
      <dgm:spPr/>
      <dgm:t>
        <a:bodyPr/>
        <a:lstStyle/>
        <a:p>
          <a:endParaRPr lang="en-US"/>
        </a:p>
      </dgm:t>
    </dgm:pt>
    <dgm:pt modelId="{F11B1F58-5456-4F46-ADBF-8C02B9FB4451}">
      <dgm:prSet phldrT="[Text]" custT="1"/>
      <dgm:spPr>
        <a:solidFill>
          <a:srgbClr val="C6C6C6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endParaRPr lang="en-US" sz="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92A4E-23F1-4176-9D52-40EDCC2193E3}" type="parTrans" cxnId="{1FEA32D2-72C2-4348-AD3D-770205879838}">
      <dgm:prSet/>
      <dgm:spPr/>
      <dgm:t>
        <a:bodyPr/>
        <a:lstStyle/>
        <a:p>
          <a:endParaRPr lang="en-US"/>
        </a:p>
      </dgm:t>
    </dgm:pt>
    <dgm:pt modelId="{351A6BBD-BA40-4CF7-B669-D42AF55664F0}" type="sibTrans" cxnId="{1FEA32D2-72C2-4348-AD3D-770205879838}">
      <dgm:prSet/>
      <dgm:spPr/>
      <dgm:t>
        <a:bodyPr/>
        <a:lstStyle/>
        <a:p>
          <a:endParaRPr lang="en-US"/>
        </a:p>
      </dgm:t>
    </dgm:pt>
    <dgm:pt modelId="{6C717D9E-1272-451D-B642-E969B0575002}">
      <dgm:prSet phldrT="[Text]" custT="1"/>
      <dgm:spPr>
        <a:solidFill>
          <a:srgbClr val="C6C6C6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Bef>
              <a:spcPts val="480"/>
            </a:spcBef>
            <a:spcAft>
              <a:spcPct val="15000"/>
            </a:spcAft>
          </a:pPr>
          <a:r>
            <a:rPr lang="en-US" sz="1800" dirty="0" smtClean="0">
              <a:latin typeface="+mj-lt"/>
              <a:cs typeface="Arial" panose="020B0604020202020204" pitchFamily="34" charset="0"/>
            </a:rPr>
            <a:t>Can </a:t>
          </a:r>
          <a:r>
            <a:rPr lang="en-US" sz="1800" dirty="0">
              <a:latin typeface="+mj-lt"/>
              <a:cs typeface="Arial" panose="020B0604020202020204" pitchFamily="34" charset="0"/>
            </a:rPr>
            <a:t>work with any payroll software</a:t>
          </a:r>
        </a:p>
      </dgm:t>
    </dgm:pt>
    <dgm:pt modelId="{C108A5A9-EAAA-4D00-9AB5-4384A2FF50A6}" type="parTrans" cxnId="{B5194FE3-82E6-446C-8841-31EE1BF5EA7B}">
      <dgm:prSet/>
      <dgm:spPr/>
      <dgm:t>
        <a:bodyPr/>
        <a:lstStyle/>
        <a:p>
          <a:endParaRPr lang="en-US"/>
        </a:p>
      </dgm:t>
    </dgm:pt>
    <dgm:pt modelId="{FD3B1BE8-A24E-474A-8518-B329BDDE0165}" type="sibTrans" cxnId="{B5194FE3-82E6-446C-8841-31EE1BF5EA7B}">
      <dgm:prSet/>
      <dgm:spPr/>
      <dgm:t>
        <a:bodyPr/>
        <a:lstStyle/>
        <a:p>
          <a:endParaRPr lang="en-US"/>
        </a:p>
      </dgm:t>
    </dgm:pt>
    <dgm:pt modelId="{E55F8ACC-9FA4-40A3-B649-D3667E687793}">
      <dgm:prSet phldrT="[Text]" custT="1"/>
      <dgm:spPr>
        <a:solidFill>
          <a:srgbClr val="C6C6C6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Bef>
              <a:spcPts val="480"/>
            </a:spcBef>
            <a:spcAft>
              <a:spcPts val="0"/>
            </a:spcAft>
          </a:pPr>
          <a:r>
            <a:rPr lang="en-US" sz="1800" dirty="0" smtClean="0">
              <a:latin typeface="+mj-lt"/>
              <a:cs typeface="Arial" panose="020B0604020202020204" pitchFamily="34" charset="0"/>
            </a:rPr>
            <a:t>Not a named fiduciary</a:t>
          </a:r>
          <a:endParaRPr lang="en-US" sz="1800" dirty="0">
            <a:latin typeface="+mj-lt"/>
            <a:cs typeface="Arial" panose="020B0604020202020204" pitchFamily="34" charset="0"/>
          </a:endParaRPr>
        </a:p>
      </dgm:t>
    </dgm:pt>
    <dgm:pt modelId="{AC53F133-5D53-495E-80F7-884A733F5998}" type="parTrans" cxnId="{10FB4C64-0750-4874-9D19-7BE3FAFA0BD5}">
      <dgm:prSet/>
      <dgm:spPr/>
      <dgm:t>
        <a:bodyPr/>
        <a:lstStyle/>
        <a:p>
          <a:endParaRPr lang="en-US"/>
        </a:p>
      </dgm:t>
    </dgm:pt>
    <dgm:pt modelId="{0EC5DD43-1A9B-4134-B58F-0DC50704011E}" type="sibTrans" cxnId="{10FB4C64-0750-4874-9D19-7BE3FAFA0BD5}">
      <dgm:prSet/>
      <dgm:spPr/>
      <dgm:t>
        <a:bodyPr/>
        <a:lstStyle/>
        <a:p>
          <a:endParaRPr lang="en-US"/>
        </a:p>
      </dgm:t>
    </dgm:pt>
    <dgm:pt modelId="{8DD780C3-B9CB-45C0-873A-55A79296E0D1}" type="pres">
      <dgm:prSet presAssocID="{D1220C83-1787-4453-A000-7F905303EE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25D2F-857C-47F9-BAD0-82C76B5CC286}" type="pres">
      <dgm:prSet presAssocID="{F3E8559B-DEFD-403C-A79C-644F0CCB4691}" presName="composite" presStyleCnt="0"/>
      <dgm:spPr/>
    </dgm:pt>
    <dgm:pt modelId="{0951FFCF-5E78-4267-B2CA-23A64D25AC2A}" type="pres">
      <dgm:prSet presAssocID="{F3E8559B-DEFD-403C-A79C-644F0CCB4691}" presName="parTx" presStyleLbl="alignNode1" presStyleIdx="0" presStyleCnt="3" custScaleX="110167" custScaleY="90134" custLinFactX="100000" custLinFactNeighborX="134253" custLinFactNeighborY="-3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DFAF1-A221-4C99-8D1C-C5DCFDAAC691}" type="pres">
      <dgm:prSet presAssocID="{F3E8559B-DEFD-403C-A79C-644F0CCB4691}" presName="desTx" presStyleLbl="alignAccFollowNode1" presStyleIdx="0" presStyleCnt="3" custScaleX="110167" custLinFactX="100000" custLinFactNeighborX="134253" custLinFactNeighborY="3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8179D-4C2A-4181-8F35-CEE99D5CC677}" type="pres">
      <dgm:prSet presAssocID="{807AE09B-DC9D-49A8-8458-BB626D505D8D}" presName="space" presStyleCnt="0"/>
      <dgm:spPr/>
    </dgm:pt>
    <dgm:pt modelId="{A7653297-9837-417B-B6F2-7FC4B4A3DBED}" type="pres">
      <dgm:prSet presAssocID="{2CAC3BD4-C415-42C0-A13C-4086B1290554}" presName="composite" presStyleCnt="0"/>
      <dgm:spPr/>
    </dgm:pt>
    <dgm:pt modelId="{C651CE53-8C40-464D-AB8A-596A5A9E4CF7}" type="pres">
      <dgm:prSet presAssocID="{2CAC3BD4-C415-42C0-A13C-4086B1290554}" presName="parTx" presStyleLbl="alignNode1" presStyleIdx="1" presStyleCnt="3" custScaleX="109154" custScaleY="90490" custLinFactNeighborX="-6304" custLinFactNeighborY="-27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CA628-7816-4AB0-A089-7DE0DFFE1B69}" type="pres">
      <dgm:prSet presAssocID="{2CAC3BD4-C415-42C0-A13C-4086B1290554}" presName="desTx" presStyleLbl="alignAccFollowNode1" presStyleIdx="1" presStyleCnt="3" custScaleX="109154" custLinFactNeighborX="-6078" custLinFactNeighborY="3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0EE7B-EEE4-498D-8CC2-975E9ABF0181}" type="pres">
      <dgm:prSet presAssocID="{887DB2AA-E23D-4284-B8D7-C86DEC84B14F}" presName="space" presStyleCnt="0"/>
      <dgm:spPr/>
    </dgm:pt>
    <dgm:pt modelId="{7EC62C2B-85B1-476D-8FC3-96C5A12CA05A}" type="pres">
      <dgm:prSet presAssocID="{536C0142-783B-4848-8510-EF1753508BB8}" presName="composite" presStyleCnt="0"/>
      <dgm:spPr/>
    </dgm:pt>
    <dgm:pt modelId="{7215FA31-CDB2-4CA3-AA81-F4C2DEE120A9}" type="pres">
      <dgm:prSet presAssocID="{536C0142-783B-4848-8510-EF1753508BB8}" presName="parTx" presStyleLbl="alignNode1" presStyleIdx="2" presStyleCnt="3" custScaleX="105344" custScaleY="91325" custLinFactX="-100000" custLinFactNeighborX="-141652" custLinFactNeighborY="-2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F06D2-1B06-4050-88FB-8DCB1CB86F29}" type="pres">
      <dgm:prSet presAssocID="{536C0142-783B-4848-8510-EF1753508BB8}" presName="desTx" presStyleLbl="alignAccFollowNode1" presStyleIdx="2" presStyleCnt="3" custScaleX="105344" custLinFactX="-100000" custLinFactNeighborX="-141923" custLinFactNeighborY="2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CE6408-741A-4782-B0A1-CED4E0986930}" srcId="{F3E8559B-DEFD-403C-A79C-644F0CCB4691}" destId="{5E041E58-390F-46D2-95E3-AB6609764FB2}" srcOrd="1" destOrd="0" parTransId="{CD19FFAA-AC44-44B0-A52E-B581F555790B}" sibTransId="{450983F4-0B6A-4102-AFC8-660E40DA3169}"/>
    <dgm:cxn modelId="{375927BF-3FE1-47CF-8D8B-E8C76BF52FBF}" type="presOf" srcId="{CD7BDA16-7A5A-4DBB-9BE1-9611E9A84653}" destId="{6EADFAF1-A221-4C99-8D1C-C5DCFDAAC691}" srcOrd="0" destOrd="2" presId="urn:microsoft.com/office/officeart/2005/8/layout/hList1"/>
    <dgm:cxn modelId="{6FD83508-5ED8-4B59-B96D-CF13552F4045}" type="presOf" srcId="{6C717D9E-1272-451D-B642-E969B0575002}" destId="{6EADFAF1-A221-4C99-8D1C-C5DCFDAAC691}" srcOrd="0" destOrd="4" presId="urn:microsoft.com/office/officeart/2005/8/layout/hList1"/>
    <dgm:cxn modelId="{10FB4C64-0750-4874-9D19-7BE3FAFA0BD5}" srcId="{2CAC3BD4-C415-42C0-A13C-4086B1290554}" destId="{E55F8ACC-9FA4-40A3-B649-D3667E687793}" srcOrd="3" destOrd="0" parTransId="{AC53F133-5D53-495E-80F7-884A733F5998}" sibTransId="{0EC5DD43-1A9B-4134-B58F-0DC50704011E}"/>
    <dgm:cxn modelId="{808F6299-6FA5-4E39-A13D-7D4693957F04}" srcId="{536C0142-783B-4848-8510-EF1753508BB8}" destId="{C1A7EF68-7100-4B3B-A1D7-74C984483EF7}" srcOrd="1" destOrd="0" parTransId="{ECBEDD44-3373-4BF9-B0AF-D31B4BC725A8}" sibTransId="{9B36265C-E212-4CC4-AB0A-03A6546E412D}"/>
    <dgm:cxn modelId="{09B52FBC-516F-4D60-9FD0-C16F05410EF2}" type="presOf" srcId="{85FACAB2-000D-4217-A98E-6B5084A45897}" destId="{E17CA628-7816-4AB0-A089-7DE0DFFE1B69}" srcOrd="0" destOrd="2" presId="urn:microsoft.com/office/officeart/2005/8/layout/hList1"/>
    <dgm:cxn modelId="{29DF1877-03A3-401D-9BED-7306CEEDCA1A}" srcId="{536C0142-783B-4848-8510-EF1753508BB8}" destId="{21CD96B0-84EE-4252-A737-E05DDC6884EE}" srcOrd="0" destOrd="0" parTransId="{8853CF76-A121-4572-925F-36B72E4785C0}" sibTransId="{F4466574-74A2-434D-9FD4-81714B40DC90}"/>
    <dgm:cxn modelId="{8F01D440-0D70-45D4-88F9-36F9163E93BA}" type="presOf" srcId="{D1220C83-1787-4453-A000-7F905303EEFB}" destId="{8DD780C3-B9CB-45C0-873A-55A79296E0D1}" srcOrd="0" destOrd="0" presId="urn:microsoft.com/office/officeart/2005/8/layout/hList1"/>
    <dgm:cxn modelId="{7839B0DE-B138-41EF-8112-CE2F757377C3}" srcId="{F3E8559B-DEFD-403C-A79C-644F0CCB4691}" destId="{CD7BDA16-7A5A-4DBB-9BE1-9611E9A84653}" srcOrd="2" destOrd="0" parTransId="{FBB388CC-7597-4E84-B8D8-51B6726A9596}" sibTransId="{6725FE29-9319-4A84-A3B0-4E78886569E4}"/>
    <dgm:cxn modelId="{AB133836-8CA0-43D1-BEEE-2EFF379A6E71}" type="presOf" srcId="{536C0142-783B-4848-8510-EF1753508BB8}" destId="{7215FA31-CDB2-4CA3-AA81-F4C2DEE120A9}" srcOrd="0" destOrd="0" presId="urn:microsoft.com/office/officeart/2005/8/layout/hList1"/>
    <dgm:cxn modelId="{C278772C-1A20-45EE-8607-7D78D655E1B0}" type="presOf" srcId="{C1A76A62-5E40-4F71-9348-E1CFEBC62807}" destId="{E17CA628-7816-4AB0-A089-7DE0DFFE1B69}" srcOrd="0" destOrd="0" presId="urn:microsoft.com/office/officeart/2005/8/layout/hList1"/>
    <dgm:cxn modelId="{37C82903-092D-4951-A622-3051D0BE1BC2}" type="presOf" srcId="{5A8CF8F0-21B3-438A-8249-6B65BC0E5842}" destId="{6EADFAF1-A221-4C99-8D1C-C5DCFDAAC691}" srcOrd="0" destOrd="3" presId="urn:microsoft.com/office/officeart/2005/8/layout/hList1"/>
    <dgm:cxn modelId="{7C5C8FFC-6C2F-4C0C-A6A2-ED8AE99DE75F}" type="presOf" srcId="{5E041E58-390F-46D2-95E3-AB6609764FB2}" destId="{6EADFAF1-A221-4C99-8D1C-C5DCFDAAC691}" srcOrd="0" destOrd="1" presId="urn:microsoft.com/office/officeart/2005/8/layout/hList1"/>
    <dgm:cxn modelId="{349425E6-C533-477B-ABAF-6C23B8854573}" srcId="{2CAC3BD4-C415-42C0-A13C-4086B1290554}" destId="{C1A76A62-5E40-4F71-9348-E1CFEBC62807}" srcOrd="0" destOrd="0" parTransId="{D3865FF7-2C98-4B85-8120-59DEA20EBE9D}" sibTransId="{48E6450E-78DD-4788-BF19-C2451302ADC6}"/>
    <dgm:cxn modelId="{C6151479-56E1-47D9-B030-BAEE271714C4}" type="presOf" srcId="{21CD96B0-84EE-4252-A737-E05DDC6884EE}" destId="{19BF06D2-1B06-4050-88FB-8DCB1CB86F29}" srcOrd="0" destOrd="0" presId="urn:microsoft.com/office/officeart/2005/8/layout/hList1"/>
    <dgm:cxn modelId="{1FEA32D2-72C2-4348-AD3D-770205879838}" srcId="{F3E8559B-DEFD-403C-A79C-644F0CCB4691}" destId="{F11B1F58-5456-4F46-ADBF-8C02B9FB4451}" srcOrd="0" destOrd="0" parTransId="{F9D92A4E-23F1-4176-9D52-40EDCC2193E3}" sibTransId="{351A6BBD-BA40-4CF7-B669-D42AF55664F0}"/>
    <dgm:cxn modelId="{8B310891-7FDA-4AAA-A537-2CDB11E09C66}" srcId="{D1220C83-1787-4453-A000-7F905303EEFB}" destId="{2CAC3BD4-C415-42C0-A13C-4086B1290554}" srcOrd="1" destOrd="0" parTransId="{2801BCC0-4B5D-4B2C-A382-F72EA7835897}" sibTransId="{887DB2AA-E23D-4284-B8D7-C86DEC84B14F}"/>
    <dgm:cxn modelId="{441F46EA-EF65-42C5-AECE-BC0B9E7CB7DF}" type="presOf" srcId="{2CAC3BD4-C415-42C0-A13C-4086B1290554}" destId="{C651CE53-8C40-464D-AB8A-596A5A9E4CF7}" srcOrd="0" destOrd="0" presId="urn:microsoft.com/office/officeart/2005/8/layout/hList1"/>
    <dgm:cxn modelId="{5C3B863A-2004-42F1-AEDA-2FFF55F2CABA}" type="presOf" srcId="{B06C4535-5843-46D1-9E96-F8392E6B2858}" destId="{19BF06D2-1B06-4050-88FB-8DCB1CB86F29}" srcOrd="0" destOrd="2" presId="urn:microsoft.com/office/officeart/2005/8/layout/hList1"/>
    <dgm:cxn modelId="{08A624A3-6ED6-4921-87F7-ED5A301F7409}" type="presOf" srcId="{E55F8ACC-9FA4-40A3-B649-D3667E687793}" destId="{E17CA628-7816-4AB0-A089-7DE0DFFE1B69}" srcOrd="0" destOrd="3" presId="urn:microsoft.com/office/officeart/2005/8/layout/hList1"/>
    <dgm:cxn modelId="{BCB607E2-817A-4DB3-9AC1-88C8EDFDCD82}" srcId="{D1220C83-1787-4453-A000-7F905303EEFB}" destId="{F3E8559B-DEFD-403C-A79C-644F0CCB4691}" srcOrd="0" destOrd="0" parTransId="{E15E58C6-38FD-4B97-ABA5-1D7DB1E5812B}" sibTransId="{807AE09B-DC9D-49A8-8458-BB626D505D8D}"/>
    <dgm:cxn modelId="{835DFAEE-A86F-4922-A619-D3D53B9E636C}" type="presOf" srcId="{F11B1F58-5456-4F46-ADBF-8C02B9FB4451}" destId="{6EADFAF1-A221-4C99-8D1C-C5DCFDAAC691}" srcOrd="0" destOrd="0" presId="urn:microsoft.com/office/officeart/2005/8/layout/hList1"/>
    <dgm:cxn modelId="{90F1801A-D048-469D-874C-DF0BA0F97BED}" srcId="{D1220C83-1787-4453-A000-7F905303EEFB}" destId="{536C0142-783B-4848-8510-EF1753508BB8}" srcOrd="2" destOrd="0" parTransId="{28D1C708-9A0D-400F-BEF0-6E91F644E631}" sibTransId="{AF6B1365-462D-419F-A3ED-3E53AAA350A1}"/>
    <dgm:cxn modelId="{BB856E80-0F96-4EE9-BF06-919A8AF5F5E3}" type="presOf" srcId="{F3E8559B-DEFD-403C-A79C-644F0CCB4691}" destId="{0951FFCF-5E78-4267-B2CA-23A64D25AC2A}" srcOrd="0" destOrd="0" presId="urn:microsoft.com/office/officeart/2005/8/layout/hList1"/>
    <dgm:cxn modelId="{AB54A721-A6A6-4AA3-B2DA-A2B630799B24}" type="presOf" srcId="{C1A7EF68-7100-4B3B-A1D7-74C984483EF7}" destId="{19BF06D2-1B06-4050-88FB-8DCB1CB86F29}" srcOrd="0" destOrd="1" presId="urn:microsoft.com/office/officeart/2005/8/layout/hList1"/>
    <dgm:cxn modelId="{03BE242D-7E1C-4A98-9FEB-019AB5D89C1C}" srcId="{2CAC3BD4-C415-42C0-A13C-4086B1290554}" destId="{85FACAB2-000D-4217-A98E-6B5084A45897}" srcOrd="2" destOrd="0" parTransId="{64B2FFD4-93C2-4975-863F-8EF9AE9DE089}" sibTransId="{ACD543FA-338A-4885-8174-1DDF7CA521AA}"/>
    <dgm:cxn modelId="{7CC4A067-C1B1-4DB5-9734-7171A5F4E726}" srcId="{F3E8559B-DEFD-403C-A79C-644F0CCB4691}" destId="{5A8CF8F0-21B3-438A-8249-6B65BC0E5842}" srcOrd="3" destOrd="0" parTransId="{B9BAB3BE-A003-4067-AABA-64132D0D22E1}" sibTransId="{64484150-B35F-4A74-AE75-CFD5FF9C8492}"/>
    <dgm:cxn modelId="{A1E23B51-9AEB-4F59-AF06-A8CBDB7C8594}" type="presOf" srcId="{0C2AB4FC-5343-4FC1-BDB3-280DEDDDA1D8}" destId="{E17CA628-7816-4AB0-A089-7DE0DFFE1B69}" srcOrd="0" destOrd="1" presId="urn:microsoft.com/office/officeart/2005/8/layout/hList1"/>
    <dgm:cxn modelId="{B5194FE3-82E6-446C-8841-31EE1BF5EA7B}" srcId="{F3E8559B-DEFD-403C-A79C-644F0CCB4691}" destId="{6C717D9E-1272-451D-B642-E969B0575002}" srcOrd="4" destOrd="0" parTransId="{C108A5A9-EAAA-4D00-9AB5-4384A2FF50A6}" sibTransId="{FD3B1BE8-A24E-474A-8518-B329BDDE0165}"/>
    <dgm:cxn modelId="{2B254AF5-24C9-4BC2-8309-48A90FCC066D}" srcId="{536C0142-783B-4848-8510-EF1753508BB8}" destId="{B06C4535-5843-46D1-9E96-F8392E6B2858}" srcOrd="2" destOrd="0" parTransId="{BB2ADF7C-CF00-420A-917F-36C14C8238DE}" sibTransId="{D563A103-EFE0-4EFA-B984-301B67085B89}"/>
    <dgm:cxn modelId="{40F3CA07-D2C4-49A7-A812-434E51EB3AEB}" srcId="{2CAC3BD4-C415-42C0-A13C-4086B1290554}" destId="{0C2AB4FC-5343-4FC1-BDB3-280DEDDDA1D8}" srcOrd="1" destOrd="0" parTransId="{C7C46D80-A7CE-4788-A777-99449107C8F2}" sibTransId="{34365A51-96D6-4371-BD46-BA4EFBA84C0B}"/>
    <dgm:cxn modelId="{91A3B27A-1964-400C-AA56-1F3C87B286BC}" type="presParOf" srcId="{8DD780C3-B9CB-45C0-873A-55A79296E0D1}" destId="{0D125D2F-857C-47F9-BAD0-82C76B5CC286}" srcOrd="0" destOrd="0" presId="urn:microsoft.com/office/officeart/2005/8/layout/hList1"/>
    <dgm:cxn modelId="{58977FA0-6F22-4CD2-809A-FCA4A8D29419}" type="presParOf" srcId="{0D125D2F-857C-47F9-BAD0-82C76B5CC286}" destId="{0951FFCF-5E78-4267-B2CA-23A64D25AC2A}" srcOrd="0" destOrd="0" presId="urn:microsoft.com/office/officeart/2005/8/layout/hList1"/>
    <dgm:cxn modelId="{C4AEFD81-A06B-48BF-84D7-F1769D5BEA12}" type="presParOf" srcId="{0D125D2F-857C-47F9-BAD0-82C76B5CC286}" destId="{6EADFAF1-A221-4C99-8D1C-C5DCFDAAC691}" srcOrd="1" destOrd="0" presId="urn:microsoft.com/office/officeart/2005/8/layout/hList1"/>
    <dgm:cxn modelId="{7AADD4BB-57F4-4ADF-A63F-2B0B4CD92FB0}" type="presParOf" srcId="{8DD780C3-B9CB-45C0-873A-55A79296E0D1}" destId="{5AB8179D-4C2A-4181-8F35-CEE99D5CC677}" srcOrd="1" destOrd="0" presId="urn:microsoft.com/office/officeart/2005/8/layout/hList1"/>
    <dgm:cxn modelId="{98F2CC63-3CD9-46B3-8BBA-5F29AA3DB1A1}" type="presParOf" srcId="{8DD780C3-B9CB-45C0-873A-55A79296E0D1}" destId="{A7653297-9837-417B-B6F2-7FC4B4A3DBED}" srcOrd="2" destOrd="0" presId="urn:microsoft.com/office/officeart/2005/8/layout/hList1"/>
    <dgm:cxn modelId="{298FEFD8-AF78-4EBA-B81B-DB819E3B76C2}" type="presParOf" srcId="{A7653297-9837-417B-B6F2-7FC4B4A3DBED}" destId="{C651CE53-8C40-464D-AB8A-596A5A9E4CF7}" srcOrd="0" destOrd="0" presId="urn:microsoft.com/office/officeart/2005/8/layout/hList1"/>
    <dgm:cxn modelId="{63DEA8EE-1BAB-4618-A41E-4B20E83B0FDF}" type="presParOf" srcId="{A7653297-9837-417B-B6F2-7FC4B4A3DBED}" destId="{E17CA628-7816-4AB0-A089-7DE0DFFE1B69}" srcOrd="1" destOrd="0" presId="urn:microsoft.com/office/officeart/2005/8/layout/hList1"/>
    <dgm:cxn modelId="{19957F84-D9C9-454A-B5F6-BF81C3247EC1}" type="presParOf" srcId="{8DD780C3-B9CB-45C0-873A-55A79296E0D1}" destId="{CFB0EE7B-EEE4-498D-8CC2-975E9ABF0181}" srcOrd="3" destOrd="0" presId="urn:microsoft.com/office/officeart/2005/8/layout/hList1"/>
    <dgm:cxn modelId="{8E8AE160-B059-4CA3-BCF0-B44423AF2A2A}" type="presParOf" srcId="{8DD780C3-B9CB-45C0-873A-55A79296E0D1}" destId="{7EC62C2B-85B1-476D-8FC3-96C5A12CA05A}" srcOrd="4" destOrd="0" presId="urn:microsoft.com/office/officeart/2005/8/layout/hList1"/>
    <dgm:cxn modelId="{A9FF46BD-B3F0-4BD5-8455-C6FD65786DB0}" type="presParOf" srcId="{7EC62C2B-85B1-476D-8FC3-96C5A12CA05A}" destId="{7215FA31-CDB2-4CA3-AA81-F4C2DEE120A9}" srcOrd="0" destOrd="0" presId="urn:microsoft.com/office/officeart/2005/8/layout/hList1"/>
    <dgm:cxn modelId="{7047161B-E518-4F01-887F-1E30EED3CA67}" type="presParOf" srcId="{7EC62C2B-85B1-476D-8FC3-96C5A12CA05A}" destId="{19BF06D2-1B06-4050-88FB-8DCB1CB86F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D30B5-C96D-427B-BF34-6154B20C76F4}">
      <dsp:nvSpPr>
        <dsp:cNvPr id="0" name=""/>
        <dsp:cNvSpPr/>
      </dsp:nvSpPr>
      <dsp:spPr>
        <a:xfrm>
          <a:off x="3336746" y="1342308"/>
          <a:ext cx="1506475" cy="1025434"/>
        </a:xfrm>
        <a:prstGeom prst="ellipse">
          <a:avLst/>
        </a:prstGeom>
        <a:solidFill>
          <a:srgbClr val="38939B"/>
        </a:solidFill>
        <a:ln w="2222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PLAN</a:t>
          </a:r>
          <a:endParaRPr lang="en-US" sz="2000" b="1" i="0" kern="1200" dirty="0">
            <a:solidFill>
              <a:schemeClr val="bg1"/>
            </a:solidFill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557364" y="1492479"/>
        <a:ext cx="1065239" cy="725092"/>
      </dsp:txXfrm>
    </dsp:sp>
    <dsp:sp modelId="{B96A8137-7E83-4414-8730-3A25B3BB9362}">
      <dsp:nvSpPr>
        <dsp:cNvPr id="0" name=""/>
        <dsp:cNvSpPr/>
      </dsp:nvSpPr>
      <dsp:spPr>
        <a:xfrm rot="16210989">
          <a:off x="3933691" y="1172491"/>
          <a:ext cx="316878" cy="22760"/>
        </a:xfrm>
        <a:custGeom>
          <a:avLst/>
          <a:gdLst/>
          <a:ahLst/>
          <a:cxnLst/>
          <a:rect l="0" t="0" r="0" b="0"/>
          <a:pathLst>
            <a:path>
              <a:moveTo>
                <a:pt x="0" y="11380"/>
              </a:moveTo>
              <a:lnTo>
                <a:pt x="316878" y="11380"/>
              </a:lnTo>
            </a:path>
          </a:pathLst>
        </a:custGeom>
        <a:noFill/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84208" y="1175949"/>
        <a:ext cx="15843" cy="15843"/>
      </dsp:txXfrm>
    </dsp:sp>
    <dsp:sp modelId="{2264FA65-C552-45A4-A5EC-F9F3EE7F8586}">
      <dsp:nvSpPr>
        <dsp:cNvPr id="0" name=""/>
        <dsp:cNvSpPr/>
      </dsp:nvSpPr>
      <dsp:spPr>
        <a:xfrm>
          <a:off x="3206967" y="0"/>
          <a:ext cx="1774616" cy="1025434"/>
        </a:xfrm>
        <a:prstGeom prst="ellipse">
          <a:avLst/>
        </a:prstGeom>
        <a:solidFill>
          <a:srgbClr val="C6C6C6"/>
        </a:solidFill>
        <a:ln w="2222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Plan Sponsor</a:t>
          </a:r>
        </a:p>
      </dsp:txBody>
      <dsp:txXfrm>
        <a:off x="3466853" y="150171"/>
        <a:ext cx="1254844" cy="725092"/>
      </dsp:txXfrm>
    </dsp:sp>
    <dsp:sp modelId="{EA2B98F4-737A-46F5-91B2-C01124907792}">
      <dsp:nvSpPr>
        <dsp:cNvPr id="0" name=""/>
        <dsp:cNvSpPr/>
      </dsp:nvSpPr>
      <dsp:spPr>
        <a:xfrm rot="21571245">
          <a:off x="4843163" y="1836738"/>
          <a:ext cx="145148" cy="22760"/>
        </a:xfrm>
        <a:custGeom>
          <a:avLst/>
          <a:gdLst/>
          <a:ahLst/>
          <a:cxnLst/>
          <a:rect l="0" t="0" r="0" b="0"/>
          <a:pathLst>
            <a:path>
              <a:moveTo>
                <a:pt x="0" y="11380"/>
              </a:moveTo>
              <a:lnTo>
                <a:pt x="145148" y="11380"/>
              </a:lnTo>
            </a:path>
          </a:pathLst>
        </a:custGeom>
        <a:noFill/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912108" y="1844489"/>
        <a:ext cx="7257" cy="7257"/>
      </dsp:txXfrm>
    </dsp:sp>
    <dsp:sp modelId="{1D4B3A96-1A2C-4123-817F-F8F3A30A5434}">
      <dsp:nvSpPr>
        <dsp:cNvPr id="0" name=""/>
        <dsp:cNvSpPr/>
      </dsp:nvSpPr>
      <dsp:spPr>
        <a:xfrm>
          <a:off x="4988111" y="1325257"/>
          <a:ext cx="2280668" cy="1025434"/>
        </a:xfrm>
        <a:prstGeom prst="ellipse">
          <a:avLst/>
        </a:prstGeom>
        <a:solidFill>
          <a:srgbClr val="C6C6C6"/>
        </a:solidFill>
        <a:ln w="2222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Investments &amp; Recordkeeping</a:t>
          </a:r>
        </a:p>
      </dsp:txBody>
      <dsp:txXfrm>
        <a:off x="5322107" y="1475428"/>
        <a:ext cx="1612676" cy="725092"/>
      </dsp:txXfrm>
    </dsp:sp>
    <dsp:sp modelId="{84D1C798-4314-40BB-93EC-F2D943071EF6}">
      <dsp:nvSpPr>
        <dsp:cNvPr id="0" name=""/>
        <dsp:cNvSpPr/>
      </dsp:nvSpPr>
      <dsp:spPr>
        <a:xfrm rot="5400000">
          <a:off x="3942467" y="2503880"/>
          <a:ext cx="295034" cy="22760"/>
        </a:xfrm>
        <a:custGeom>
          <a:avLst/>
          <a:gdLst/>
          <a:ahLst/>
          <a:cxnLst/>
          <a:rect l="0" t="0" r="0" b="0"/>
          <a:pathLst>
            <a:path>
              <a:moveTo>
                <a:pt x="0" y="11380"/>
              </a:moveTo>
              <a:lnTo>
                <a:pt x="295034" y="11380"/>
              </a:lnTo>
            </a:path>
          </a:pathLst>
        </a:custGeom>
        <a:noFill/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82608" y="2507884"/>
        <a:ext cx="14751" cy="14751"/>
      </dsp:txXfrm>
    </dsp:sp>
    <dsp:sp modelId="{FED45199-4819-4E2C-9EB1-13EE4EF8FDBE}">
      <dsp:nvSpPr>
        <dsp:cNvPr id="0" name=""/>
        <dsp:cNvSpPr/>
      </dsp:nvSpPr>
      <dsp:spPr>
        <a:xfrm>
          <a:off x="3199666" y="2662777"/>
          <a:ext cx="1780635" cy="1054987"/>
        </a:xfrm>
        <a:prstGeom prst="ellipse">
          <a:avLst/>
        </a:prstGeom>
        <a:solidFill>
          <a:srgbClr val="C6C6C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Investment Advisors</a:t>
          </a:r>
        </a:p>
      </dsp:txBody>
      <dsp:txXfrm>
        <a:off x="3460434" y="2817276"/>
        <a:ext cx="1259099" cy="745989"/>
      </dsp:txXfrm>
    </dsp:sp>
    <dsp:sp modelId="{A7CEF263-B0C8-4722-BE1A-D10913F60135}">
      <dsp:nvSpPr>
        <dsp:cNvPr id="0" name=""/>
        <dsp:cNvSpPr/>
      </dsp:nvSpPr>
      <dsp:spPr>
        <a:xfrm rot="10861830">
          <a:off x="3151594" y="1828433"/>
          <a:ext cx="185430" cy="22760"/>
        </a:xfrm>
        <a:custGeom>
          <a:avLst/>
          <a:gdLst/>
          <a:ahLst/>
          <a:cxnLst/>
          <a:rect l="0" t="0" r="0" b="0"/>
          <a:pathLst>
            <a:path>
              <a:moveTo>
                <a:pt x="0" y="11380"/>
              </a:moveTo>
              <a:lnTo>
                <a:pt x="185430" y="11380"/>
              </a:lnTo>
            </a:path>
          </a:pathLst>
        </a:custGeom>
        <a:noFill/>
        <a:ln w="2222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239673" y="1835178"/>
        <a:ext cx="9271" cy="9271"/>
      </dsp:txXfrm>
    </dsp:sp>
    <dsp:sp modelId="{E165E891-EDCB-4E1E-A2AE-F1838F6456D6}">
      <dsp:nvSpPr>
        <dsp:cNvPr id="0" name=""/>
        <dsp:cNvSpPr/>
      </dsp:nvSpPr>
      <dsp:spPr>
        <a:xfrm>
          <a:off x="731695" y="1354154"/>
          <a:ext cx="2421255" cy="924480"/>
        </a:xfrm>
        <a:prstGeom prst="ellipse">
          <a:avLst/>
        </a:prstGeom>
        <a:solidFill>
          <a:srgbClr val="C6C6C6"/>
        </a:solidFill>
        <a:ln w="2222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Administration &amp; Compliance</a:t>
          </a:r>
        </a:p>
      </dsp:txBody>
      <dsp:txXfrm>
        <a:off x="1086280" y="1489541"/>
        <a:ext cx="1712085" cy="653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1FFCF-5E78-4267-B2CA-23A64D25AC2A}">
      <dsp:nvSpPr>
        <dsp:cNvPr id="0" name=""/>
        <dsp:cNvSpPr/>
      </dsp:nvSpPr>
      <dsp:spPr>
        <a:xfrm>
          <a:off x="5768318" y="38615"/>
          <a:ext cx="2710250" cy="778757"/>
        </a:xfrm>
        <a:prstGeom prst="rect">
          <a:avLst/>
        </a:prstGeom>
        <a:solidFill>
          <a:srgbClr val="38939B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rPr>
            <a:t>Named 3(16) Fiduciary</a:t>
          </a:r>
          <a:endParaRPr lang="en-US" sz="2000" b="1" kern="1200" baseline="30000" dirty="0">
            <a:solidFill>
              <a:schemeClr val="bg1"/>
            </a:solidFill>
            <a:latin typeface="+mj-lt"/>
            <a:cs typeface="Arial" panose="020B0604020202020204" pitchFamily="34" charset="0"/>
          </a:endParaRPr>
        </a:p>
      </dsp:txBody>
      <dsp:txXfrm>
        <a:off x="5768318" y="38615"/>
        <a:ext cx="2710250" cy="778757"/>
      </dsp:txXfrm>
    </dsp:sp>
    <dsp:sp modelId="{6EADFAF1-A221-4C99-8D1C-C5DCFDAAC691}">
      <dsp:nvSpPr>
        <dsp:cNvPr id="0" name=""/>
        <dsp:cNvSpPr/>
      </dsp:nvSpPr>
      <dsp:spPr>
        <a:xfrm>
          <a:off x="5768318" y="873605"/>
          <a:ext cx="2710250" cy="2141100"/>
        </a:xfrm>
        <a:prstGeom prst="rect">
          <a:avLst/>
        </a:prstGeom>
        <a:solidFill>
          <a:srgbClr val="C6C6C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>
              <a:latin typeface="+mj-lt"/>
              <a:cs typeface="Arial" panose="020B0604020202020204" pitchFamily="34" charset="0"/>
            </a:rPr>
            <a:t>Complete service model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+mj-lt"/>
              <a:cs typeface="Arial" panose="020B0604020202020204" pitchFamily="34" charset="0"/>
            </a:rPr>
            <a:t>Full data integrity checks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+mj-lt"/>
              <a:cs typeface="Arial" panose="020B0604020202020204" pitchFamily="34" charset="0"/>
            </a:rPr>
            <a:t>Quarterly reports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j-lt"/>
              <a:cs typeface="Arial" panose="020B0604020202020204" pitchFamily="34" charset="0"/>
            </a:rPr>
            <a:t>Can </a:t>
          </a:r>
          <a:r>
            <a:rPr lang="en-US" sz="1800" kern="1200" dirty="0">
              <a:latin typeface="+mj-lt"/>
              <a:cs typeface="Arial" panose="020B0604020202020204" pitchFamily="34" charset="0"/>
            </a:rPr>
            <a:t>work with any payroll software</a:t>
          </a:r>
        </a:p>
      </dsp:txBody>
      <dsp:txXfrm>
        <a:off x="5768318" y="873605"/>
        <a:ext cx="2710250" cy="2141100"/>
      </dsp:txXfrm>
    </dsp:sp>
    <dsp:sp modelId="{C651CE53-8C40-464D-AB8A-596A5A9E4CF7}">
      <dsp:nvSpPr>
        <dsp:cNvPr id="0" name=""/>
        <dsp:cNvSpPr/>
      </dsp:nvSpPr>
      <dsp:spPr>
        <a:xfrm>
          <a:off x="2904974" y="42443"/>
          <a:ext cx="2685329" cy="781833"/>
        </a:xfrm>
        <a:prstGeom prst="rect">
          <a:avLst/>
        </a:prstGeom>
        <a:solidFill>
          <a:srgbClr val="38939B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rPr>
            <a:t>Outsourced Services</a:t>
          </a:r>
          <a:endParaRPr lang="en-US" sz="2000" b="1" kern="1200" dirty="0">
            <a:solidFill>
              <a:schemeClr val="bg1"/>
            </a:solidFill>
            <a:latin typeface="+mj-lt"/>
            <a:cs typeface="Arial" panose="020B0604020202020204" pitchFamily="34" charset="0"/>
          </a:endParaRPr>
        </a:p>
      </dsp:txBody>
      <dsp:txXfrm>
        <a:off x="2904974" y="42443"/>
        <a:ext cx="2685329" cy="781833"/>
      </dsp:txXfrm>
    </dsp:sp>
    <dsp:sp modelId="{E17CA628-7816-4AB0-A089-7DE0DFFE1B69}">
      <dsp:nvSpPr>
        <dsp:cNvPr id="0" name=""/>
        <dsp:cNvSpPr/>
      </dsp:nvSpPr>
      <dsp:spPr>
        <a:xfrm>
          <a:off x="2910534" y="873605"/>
          <a:ext cx="2685329" cy="2141100"/>
        </a:xfrm>
        <a:prstGeom prst="rect">
          <a:avLst/>
        </a:prstGeom>
        <a:solidFill>
          <a:srgbClr val="C6C6C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>
              <a:latin typeface="+mj-lt"/>
              <a:cs typeface="Arial" panose="020B0604020202020204" pitchFamily="34" charset="0"/>
            </a:rPr>
            <a:t>3(16) </a:t>
          </a:r>
          <a:r>
            <a:rPr lang="en-US" sz="1800" kern="1200" dirty="0" smtClean="0">
              <a:latin typeface="+mj-lt"/>
              <a:cs typeface="Arial" panose="020B0604020202020204" pitchFamily="34" charset="0"/>
            </a:rPr>
            <a:t>service performed by </a:t>
          </a:r>
          <a:r>
            <a:rPr lang="en-US" sz="1800" kern="1200" dirty="0" err="1" smtClean="0">
              <a:latin typeface="+mj-lt"/>
              <a:cs typeface="Arial" panose="020B0604020202020204" pitchFamily="34" charset="0"/>
            </a:rPr>
            <a:t>recordkeeper</a:t>
          </a:r>
          <a:endParaRPr lang="en-US" sz="1800" kern="1200" dirty="0">
            <a:latin typeface="+mj-lt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>
              <a:latin typeface="+mj-lt"/>
              <a:cs typeface="Arial" panose="020B0604020202020204" pitchFamily="34" charset="0"/>
            </a:rPr>
            <a:t>Manage tasks and act based on recordkeeper data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>
              <a:latin typeface="+mj-lt"/>
              <a:cs typeface="Arial" panose="020B0604020202020204" pitchFamily="34" charset="0"/>
            </a:rPr>
            <a:t>Not a named fiduciary</a:t>
          </a:r>
          <a:endParaRPr lang="en-US" sz="1800" kern="1200" dirty="0">
            <a:latin typeface="+mj-lt"/>
            <a:cs typeface="Arial" panose="020B0604020202020204" pitchFamily="34" charset="0"/>
          </a:endParaRPr>
        </a:p>
      </dsp:txBody>
      <dsp:txXfrm>
        <a:off x="2910534" y="873605"/>
        <a:ext cx="2685329" cy="2141100"/>
      </dsp:txXfrm>
    </dsp:sp>
    <dsp:sp modelId="{7215FA31-CDB2-4CA3-AA81-F4C2DEE120A9}">
      <dsp:nvSpPr>
        <dsp:cNvPr id="0" name=""/>
        <dsp:cNvSpPr/>
      </dsp:nvSpPr>
      <dsp:spPr>
        <a:xfrm>
          <a:off x="144857" y="38570"/>
          <a:ext cx="2591598" cy="789048"/>
        </a:xfrm>
        <a:prstGeom prst="rect">
          <a:avLst/>
        </a:prstGeom>
        <a:solidFill>
          <a:srgbClr val="38939B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  <a:latin typeface="+mj-lt"/>
              <a:cs typeface="Arial" panose="020B0604020202020204" pitchFamily="34" charset="0"/>
            </a:rPr>
            <a:t>Ad hoc </a:t>
          </a:r>
        </a:p>
      </dsp:txBody>
      <dsp:txXfrm>
        <a:off x="144857" y="38570"/>
        <a:ext cx="2591598" cy="789048"/>
      </dsp:txXfrm>
    </dsp:sp>
    <dsp:sp modelId="{19BF06D2-1B06-4050-88FB-8DCB1CB86F29}">
      <dsp:nvSpPr>
        <dsp:cNvPr id="0" name=""/>
        <dsp:cNvSpPr/>
      </dsp:nvSpPr>
      <dsp:spPr>
        <a:xfrm>
          <a:off x="138190" y="870848"/>
          <a:ext cx="2591598" cy="2141100"/>
        </a:xfrm>
        <a:prstGeom prst="rect">
          <a:avLst/>
        </a:prstGeom>
        <a:solidFill>
          <a:srgbClr val="C6C6C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38" tIns="37338" rIns="49784" bIns="56007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>
              <a:latin typeface="+mj-lt"/>
              <a:cs typeface="Arial" panose="020B0604020202020204" pitchFamily="34" charset="0"/>
            </a:rPr>
            <a:t>Administrative tasks requested by plan sponsor 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>
              <a:latin typeface="+mj-lt"/>
              <a:cs typeface="Arial" panose="020B0604020202020204" pitchFamily="34" charset="0"/>
            </a:rPr>
            <a:t>Add-on </a:t>
          </a:r>
          <a:r>
            <a:rPr lang="en-US" sz="1800" kern="1200" dirty="0">
              <a:latin typeface="+mj-lt"/>
              <a:cs typeface="Arial" panose="020B0604020202020204" pitchFamily="34" charset="0"/>
            </a:rPr>
            <a:t>to TPA service</a:t>
          </a:r>
        </a:p>
      </dsp:txBody>
      <dsp:txXfrm>
        <a:off x="138190" y="870848"/>
        <a:ext cx="2591598" cy="2141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0258"/>
          </a:xfrm>
          <a:prstGeom prst="rect">
            <a:avLst/>
          </a:prstGeom>
        </p:spPr>
        <p:txBody>
          <a:bodyPr vert="horz" lIns="93593" tIns="46796" rIns="93593" bIns="467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70258"/>
          </a:xfrm>
          <a:prstGeom prst="rect">
            <a:avLst/>
          </a:prstGeom>
        </p:spPr>
        <p:txBody>
          <a:bodyPr vert="horz" lIns="93593" tIns="46796" rIns="93593" bIns="46796" rtlCol="0"/>
          <a:lstStyle>
            <a:lvl1pPr algn="r">
              <a:defRPr sz="1200"/>
            </a:lvl1pPr>
          </a:lstStyle>
          <a:p>
            <a:fld id="{818855E7-77F2-478C-BAF8-FB9153E9344C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71575"/>
            <a:ext cx="42164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93" tIns="46796" rIns="93593" bIns="467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510564"/>
            <a:ext cx="5608320" cy="3690461"/>
          </a:xfrm>
          <a:prstGeom prst="rect">
            <a:avLst/>
          </a:prstGeom>
        </p:spPr>
        <p:txBody>
          <a:bodyPr vert="horz" lIns="93593" tIns="46796" rIns="93593" bIns="4679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6"/>
            <a:ext cx="3037840" cy="470257"/>
          </a:xfrm>
          <a:prstGeom prst="rect">
            <a:avLst/>
          </a:prstGeom>
        </p:spPr>
        <p:txBody>
          <a:bodyPr vert="horz" lIns="93593" tIns="46796" rIns="93593" bIns="467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6"/>
            <a:ext cx="3037840" cy="470257"/>
          </a:xfrm>
          <a:prstGeom prst="rect">
            <a:avLst/>
          </a:prstGeom>
        </p:spPr>
        <p:txBody>
          <a:bodyPr vert="horz" lIns="93593" tIns="46796" rIns="93593" bIns="46796" rtlCol="0" anchor="b"/>
          <a:lstStyle>
            <a:lvl1pPr algn="r">
              <a:defRPr sz="1200"/>
            </a:lvl1pPr>
          </a:lstStyle>
          <a:p>
            <a:fld id="{3621129F-5678-4192-AE14-C2B16C763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1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1129F-5678-4192-AE14-C2B16C7631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5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85347F-126C-4B6A-BC44-FE6DC030D3E4}" type="datetime1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5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22F7-E772-45F0-ABAB-6CD051D816D7}" type="datetime1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0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77DE5F-7B7A-417E-B067-D6333E72D3F0}" type="datetime1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1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AD98-537C-429C-9C05-D35F62BF6F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D552E-CB49-4184-852E-D3340941AD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89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4F2-18AA-4F9E-8E0F-CC631490E5B6}" type="datetime1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2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975394-B896-4DE9-9EBC-0687853FBF21}" type="datetime1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6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666-D000-4CA7-A26F-244E14BE87C8}" type="datetime1">
              <a:rPr lang="en-US" smtClean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2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3C11-4CB7-41E3-9722-3EB745537B7A}" type="datetime1">
              <a:rPr lang="en-US" smtClean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D391-E0C6-42FF-A1E1-8372EB9EB12E}" type="datetime1">
              <a:rPr lang="en-US" smtClean="0"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2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B53A-2D1B-4F71-9DE2-EC543D45CB4C}" type="datetime1">
              <a:rPr lang="en-US" smtClean="0"/>
              <a:t>4/16/2019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8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02D8092-9B69-4ACC-84B0-2A77490FCA1D}" type="datetime1">
              <a:rPr lang="en-US" smtClean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3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C982-5C79-438E-B53D-0082C8F5D22F}" type="datetime1">
              <a:rPr lang="en-US" smtClean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8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0518E15-5739-4E50-A01A-08AC08397667}" type="datetime1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577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7EBF02C-79CB-46BB-91ED-41B14F9DB8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4/16/2019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196B3615-A202-4B10-B161-4F5531280882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7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9.png"/><Relationship Id="rId2" Type="http://schemas.openxmlformats.org/officeDocument/2006/relationships/image" Target="../media/image16.pn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17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2671"/>
            <a:ext cx="7772400" cy="1470025"/>
          </a:xfrm>
        </p:spPr>
        <p:txBody>
          <a:bodyPr/>
          <a:lstStyle/>
          <a:p>
            <a:r>
              <a:rPr lang="en-US" sz="4000" dirty="0" smtClean="0">
                <a:latin typeface="Gill Sans MT" panose="020B0502020104020203" pitchFamily="34" charset="0"/>
              </a:rPr>
              <a:t>Understanding</a:t>
            </a:r>
            <a:r>
              <a:rPr lang="en-US" sz="4000" dirty="0">
                <a:latin typeface="Gill Sans MT" panose="020B0502020104020203" pitchFamily="34" charset="0"/>
              </a:rPr>
              <a:t/>
            </a:r>
            <a:br>
              <a:rPr lang="en-US" sz="4000" dirty="0">
                <a:latin typeface="Gill Sans MT" panose="020B0502020104020203" pitchFamily="34" charset="0"/>
              </a:rPr>
            </a:br>
            <a:r>
              <a:rPr lang="en-US" sz="4000" dirty="0" smtClean="0">
                <a:latin typeface="Gill Sans MT" panose="020B0502020104020203" pitchFamily="34" charset="0"/>
              </a:rPr>
              <a:t>3(16) Fiduciary Services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8998"/>
            <a:ext cx="64008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600" i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600" i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Presented by</a:t>
            </a:r>
            <a:endParaRPr lang="en-US" altLang="en-US" sz="2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600" dirty="0">
                <a:solidFill>
                  <a:schemeClr val="tx1"/>
                </a:solidFill>
                <a:latin typeface="Gill Sans MT" panose="020B0502020104020203" pitchFamily="34" charset="0"/>
              </a:rPr>
              <a:t>Patrick M. Fay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endParaRPr lang="en-US" sz="2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en-US" sz="2600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86893"/>
            <a:ext cx="2020824" cy="48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3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Fiduciaries: Why 3(16)?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38939B"/>
                </a:solidFill>
              </a:rPr>
              <a:t>Why consider a 3(16)?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Taking </a:t>
            </a:r>
            <a:r>
              <a:rPr lang="en-US" sz="2000" dirty="0"/>
              <a:t>on plan sponsor roles and responsibilities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Expertise with retirement plan compliance and regulations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Avoid common plan </a:t>
            </a:r>
            <a:r>
              <a:rPr lang="en-US" sz="2000" dirty="0" smtClean="0"/>
              <a:t>pitfalls</a:t>
            </a:r>
          </a:p>
          <a:p>
            <a:pPr marL="0" indent="0">
              <a:spcBef>
                <a:spcPts val="0"/>
              </a:spcBef>
              <a:buNone/>
            </a:pPr>
            <a:endParaRPr lang="en-US" sz="3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38939B"/>
                </a:solidFill>
              </a:rPr>
              <a:t>Who hires a 3(16)?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Employers with lean staff; loss of long-tenured </a:t>
            </a:r>
            <a:r>
              <a:rPr lang="en-US" sz="2000" dirty="0" smtClean="0"/>
              <a:t>employee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Concerned about liability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Staff expertise in other areas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High employee turnover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Guide: 3(16) fiduciary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95746" y="2304862"/>
            <a:ext cx="8305800" cy="3733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A0D355C-1A8B-4926-AD75-1A41BD17B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818159"/>
              </p:ext>
            </p:extLst>
          </p:nvPr>
        </p:nvGraphicFramePr>
        <p:xfrm>
          <a:off x="295746" y="2752111"/>
          <a:ext cx="8686800" cy="301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3909" y="2382779"/>
            <a:ext cx="562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Service models: Guide to the Marketplace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80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Guide: Plan Sponsor and 3(16) Administrator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65760" y="2195469"/>
            <a:ext cx="4079491" cy="3607802"/>
          </a:xfrm>
          <a:prstGeom prst="roundRect">
            <a:avLst/>
          </a:prstGeom>
          <a:noFill/>
          <a:ln w="38100">
            <a:solidFill>
              <a:srgbClr val="3893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38939B"/>
                </a:solidFill>
              </a:rPr>
              <a:t>Plan Sponsor Responsibilities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Monitor delegated fiduciaries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Benchmark plan fees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Provide accurate and timely payroll data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Timely contribution submissions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Follow instructions from 3(16)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Make corporate </a:t>
            </a:r>
            <a:r>
              <a:rPr lang="en-US" sz="2000" dirty="0" smtClean="0">
                <a:solidFill>
                  <a:schemeClr val="tx1"/>
                </a:solidFill>
              </a:rPr>
              <a:t>decisions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25909" y="2195469"/>
            <a:ext cx="4076715" cy="3607802"/>
          </a:xfrm>
          <a:prstGeom prst="roundRect">
            <a:avLst/>
          </a:prstGeom>
          <a:noFill/>
          <a:ln w="38100">
            <a:solidFill>
              <a:srgbClr val="3893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38939B"/>
                </a:solidFill>
              </a:rPr>
              <a:t>3(16</a:t>
            </a:r>
            <a:r>
              <a:rPr lang="en-US" sz="2200" b="1" dirty="0">
                <a:solidFill>
                  <a:srgbClr val="38939B"/>
                </a:solidFill>
              </a:rPr>
              <a:t>) Administrator</a:t>
            </a:r>
          </a:p>
          <a:p>
            <a:pPr algn="ctr"/>
            <a:r>
              <a:rPr lang="en-US" sz="2200" b="1" dirty="0" smtClean="0">
                <a:solidFill>
                  <a:srgbClr val="38939B"/>
                </a:solidFill>
              </a:rPr>
              <a:t>Responsibilities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Administer plan consistent with document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Determine eligibility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Provide enrollment materials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Approve distributions &amp; loans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Notices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Sign and submit </a:t>
            </a:r>
            <a:r>
              <a:rPr lang="en-US" sz="2000" dirty="0" smtClean="0">
                <a:solidFill>
                  <a:schemeClr val="tx1"/>
                </a:solidFill>
              </a:rPr>
              <a:t>5500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Payroll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38939B"/>
                </a:solidFill>
              </a:rPr>
              <a:t>The importance of payroll data 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Payroll </a:t>
            </a:r>
            <a:r>
              <a:rPr lang="en-US" sz="2200" dirty="0"/>
              <a:t>data is the engine that runs </a:t>
            </a:r>
            <a:r>
              <a:rPr lang="en-US" sz="2200" b="1" dirty="0"/>
              <a:t>every</a:t>
            </a:r>
            <a:r>
              <a:rPr lang="en-US" sz="2200" dirty="0"/>
              <a:t> benefit provided to </a:t>
            </a:r>
            <a:r>
              <a:rPr lang="en-US" sz="2200" dirty="0" smtClean="0"/>
              <a:t>employees.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What creates unhappy clients? Plan errors. When a plan has errors, clients are confused and upset and call…you.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So what causes plan errors? The </a:t>
            </a:r>
            <a:r>
              <a:rPr lang="en-US" sz="2200" dirty="0" smtClean="0"/>
              <a:t>answer, nearly ALWAYS, </a:t>
            </a:r>
            <a:r>
              <a:rPr lang="en-US" sz="2200" dirty="0"/>
              <a:t>is errors in payroll data. These errors occur often and are not checked by </a:t>
            </a:r>
            <a:r>
              <a:rPr lang="en-US" sz="2200" dirty="0" err="1"/>
              <a:t>recordkeepers</a:t>
            </a:r>
            <a:r>
              <a:rPr lang="en-US" sz="2200" dirty="0"/>
              <a:t>, but simply used to execute tasks.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Payroll data: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2228003"/>
            <a:ext cx="8372685" cy="363079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38939B"/>
                </a:solidFill>
              </a:rPr>
              <a:t>Payroll integration</a:t>
            </a:r>
          </a:p>
          <a:p>
            <a:r>
              <a:rPr lang="en-US" sz="2400" dirty="0"/>
              <a:t>1</a:t>
            </a:r>
            <a:r>
              <a:rPr lang="en-US" sz="2400" dirty="0" smtClean="0"/>
              <a:t>80 </a:t>
            </a:r>
            <a:r>
              <a:rPr lang="en-US" sz="2400" dirty="0"/>
              <a:t>integration: </a:t>
            </a:r>
            <a:r>
              <a:rPr lang="en-US" sz="2400" dirty="0" smtClean="0"/>
              <a:t>data </a:t>
            </a:r>
            <a:r>
              <a:rPr lang="en-US" sz="2400" dirty="0"/>
              <a:t>flows automatically </a:t>
            </a:r>
            <a:r>
              <a:rPr lang="en-US" sz="2400" dirty="0" smtClean="0"/>
              <a:t>– </a:t>
            </a:r>
            <a:br>
              <a:rPr lang="en-US" sz="2400" dirty="0" smtClean="0"/>
            </a:br>
            <a:r>
              <a:rPr lang="en-US" sz="2400" dirty="0" smtClean="0"/>
              <a:t>payroll </a:t>
            </a:r>
            <a:r>
              <a:rPr lang="en-US" sz="2400" dirty="0"/>
              <a:t>software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/>
              <a:t>plan </a:t>
            </a:r>
            <a:r>
              <a:rPr lang="en-US" sz="2400" dirty="0" err="1"/>
              <a:t>recordkeeper</a:t>
            </a:r>
            <a:endParaRPr lang="en-US" sz="2400" dirty="0"/>
          </a:p>
          <a:p>
            <a:r>
              <a:rPr lang="en-US" sz="2400" dirty="0"/>
              <a:t>360 integration: </a:t>
            </a:r>
            <a:r>
              <a:rPr lang="en-US" sz="2400" dirty="0" smtClean="0"/>
              <a:t>data </a:t>
            </a:r>
            <a:r>
              <a:rPr lang="en-US" sz="2400" dirty="0"/>
              <a:t>flows automatically </a:t>
            </a:r>
            <a:r>
              <a:rPr lang="en-US" sz="2400" dirty="0" smtClean="0"/>
              <a:t>– </a:t>
            </a:r>
            <a:br>
              <a:rPr lang="en-US" sz="2400" dirty="0" smtClean="0"/>
            </a:br>
            <a:r>
              <a:rPr lang="en-US" sz="2400" dirty="0" smtClean="0"/>
              <a:t>payroll </a:t>
            </a:r>
            <a:r>
              <a:rPr lang="en-US" sz="2400" dirty="0"/>
              <a:t>software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 </a:t>
            </a:r>
            <a:r>
              <a:rPr lang="en-US" sz="2400" dirty="0" smtClean="0"/>
              <a:t>plan </a:t>
            </a:r>
            <a:r>
              <a:rPr lang="en-US" sz="2400" dirty="0" err="1"/>
              <a:t>recordkeeper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experience with 3(16)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Graphic 29" descr="Line Arrow: Straight">
            <a:extLst>
              <a:ext uri="{FF2B5EF4-FFF2-40B4-BE49-F238E27FC236}">
                <a16:creationId xmlns:a16="http://schemas.microsoft.com/office/drawing/2014/main" id="{D44F78DB-5AF6-4C74-8BBA-6DD631C88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4577406" y="2641232"/>
            <a:ext cx="987019" cy="637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CC6DC0-CFBC-4DDD-BD31-0DB2AF0D59D0}"/>
              </a:ext>
            </a:extLst>
          </p:cNvPr>
          <p:cNvSpPr txBox="1"/>
          <p:nvPr/>
        </p:nvSpPr>
        <p:spPr>
          <a:xfrm>
            <a:off x="1320951" y="3054819"/>
            <a:ext cx="82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9D94E-FA29-4BE4-954F-4C806B3D7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1" y="2251508"/>
            <a:ext cx="949628" cy="1417211"/>
          </a:xfrm>
          <a:prstGeom prst="rect">
            <a:avLst/>
          </a:prstGeom>
        </p:spPr>
      </p:pic>
      <p:pic>
        <p:nvPicPr>
          <p:cNvPr id="9" name="Graphic 33" descr="Line Arrow: Straight">
            <a:extLst>
              <a:ext uri="{FF2B5EF4-FFF2-40B4-BE49-F238E27FC236}">
                <a16:creationId xmlns:a16="http://schemas.microsoft.com/office/drawing/2014/main" id="{9ADA4FF5-39AE-45CF-92CE-91D72F8EC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2422376" y="2617011"/>
            <a:ext cx="987019" cy="637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7F6F08-D2FE-4FAE-A362-2772896B4F87}"/>
              </a:ext>
            </a:extLst>
          </p:cNvPr>
          <p:cNvSpPr txBox="1"/>
          <p:nvPr/>
        </p:nvSpPr>
        <p:spPr>
          <a:xfrm>
            <a:off x="2014335" y="3068069"/>
            <a:ext cx="191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 submits payroll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A7DC3-52E9-4994-9212-CB1C71BBE678}"/>
              </a:ext>
            </a:extLst>
          </p:cNvPr>
          <p:cNvSpPr txBox="1"/>
          <p:nvPr/>
        </p:nvSpPr>
        <p:spPr>
          <a:xfrm>
            <a:off x="3859401" y="3084883"/>
            <a:ext cx="2306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3(16) TPA </a:t>
            </a:r>
            <a:r>
              <a:rPr lang="en-US" dirty="0"/>
              <a:t>verifies data integrity, identifies any required updates</a:t>
            </a:r>
          </a:p>
        </p:txBody>
      </p:sp>
      <p:pic>
        <p:nvPicPr>
          <p:cNvPr id="12" name="Graphic 41" descr="Line Arrow: Straight">
            <a:extLst>
              <a:ext uri="{FF2B5EF4-FFF2-40B4-BE49-F238E27FC236}">
                <a16:creationId xmlns:a16="http://schemas.microsoft.com/office/drawing/2014/main" id="{D939F442-AD10-434C-8F46-CDF23D662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8130533">
            <a:off x="5672198" y="3753618"/>
            <a:ext cx="987019" cy="637762"/>
          </a:xfrm>
          <a:prstGeom prst="rect">
            <a:avLst/>
          </a:prstGeom>
        </p:spPr>
      </p:pic>
      <p:pic>
        <p:nvPicPr>
          <p:cNvPr id="13" name="Graphic 42" descr="Grinning Face with Solid Fill">
            <a:extLst>
              <a:ext uri="{FF2B5EF4-FFF2-40B4-BE49-F238E27FC236}">
                <a16:creationId xmlns:a16="http://schemas.microsoft.com/office/drawing/2014/main" id="{93C815E8-F9AB-4445-B6B1-60F7EA0AAB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454968" y="4541527"/>
            <a:ext cx="663457" cy="663457"/>
          </a:xfrm>
          <a:prstGeom prst="rect">
            <a:avLst/>
          </a:prstGeom>
        </p:spPr>
      </p:pic>
      <p:pic>
        <p:nvPicPr>
          <p:cNvPr id="14" name="Graphic 43" descr="Line Arrow: Straight">
            <a:extLst>
              <a:ext uri="{FF2B5EF4-FFF2-40B4-BE49-F238E27FC236}">
                <a16:creationId xmlns:a16="http://schemas.microsoft.com/office/drawing/2014/main" id="{D9C53347-36F8-4779-935D-3B5FEF3DA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4350161">
            <a:off x="6420522" y="3778970"/>
            <a:ext cx="987018" cy="637762"/>
          </a:xfrm>
          <a:prstGeom prst="rect">
            <a:avLst/>
          </a:prstGeom>
        </p:spPr>
      </p:pic>
      <p:pic>
        <p:nvPicPr>
          <p:cNvPr id="15" name="Graphic 3" descr="Monitor">
            <a:extLst>
              <a:ext uri="{FF2B5EF4-FFF2-40B4-BE49-F238E27FC236}">
                <a16:creationId xmlns:a16="http://schemas.microsoft.com/office/drawing/2014/main" id="{CC8FB75F-D76A-4AA2-BEDF-2B486AC5AC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787763" y="4440436"/>
            <a:ext cx="949628" cy="9496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443966-3D14-4339-BC48-37A2F82CB775}"/>
              </a:ext>
            </a:extLst>
          </p:cNvPr>
          <p:cNvSpPr txBox="1"/>
          <p:nvPr/>
        </p:nvSpPr>
        <p:spPr>
          <a:xfrm>
            <a:off x="4897135" y="5305479"/>
            <a:ext cx="33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3(16) TPA </a:t>
            </a:r>
            <a:r>
              <a:rPr lang="en-US" dirty="0"/>
              <a:t>sends required updates to recordkeeper and client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CD0EACC-4AA1-4B29-BAA4-867233857C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82" y="2541389"/>
            <a:ext cx="532053" cy="532053"/>
          </a:xfrm>
          <a:prstGeom prst="rect">
            <a:avLst/>
          </a:prstGeom>
        </p:spPr>
      </p:pic>
      <p:pic>
        <p:nvPicPr>
          <p:cNvPr id="19" name="Graphic 9">
            <a:extLst>
              <a:ext uri="{FF2B5EF4-FFF2-40B4-BE49-F238E27FC236}">
                <a16:creationId xmlns:a16="http://schemas.microsoft.com/office/drawing/2014/main" id="{7E318BA8-E447-4436-8740-CC9C1A9B21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26" y="2441984"/>
            <a:ext cx="624968" cy="636651"/>
          </a:xfrm>
          <a:prstGeom prst="rect">
            <a:avLst/>
          </a:prstGeom>
        </p:spPr>
      </p:pic>
      <p:pic>
        <p:nvPicPr>
          <p:cNvPr id="21" name="Graphic 27">
            <a:extLst>
              <a:ext uri="{FF2B5EF4-FFF2-40B4-BE49-F238E27FC236}">
                <a16:creationId xmlns:a16="http://schemas.microsoft.com/office/drawing/2014/main" id="{3851B122-930E-4C9C-9582-BCC0C109EE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55" y="4659342"/>
            <a:ext cx="375116" cy="38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sponsor experience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99832" y="5952744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Graphic 7" descr="Line Arrow: Straight">
            <a:extLst>
              <a:ext uri="{FF2B5EF4-FFF2-40B4-BE49-F238E27FC236}">
                <a16:creationId xmlns:a16="http://schemas.microsoft.com/office/drawing/2014/main" id="{C3473705-FA31-4367-91B4-F3C4ADE71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0551754">
            <a:off x="2846630" y="4114704"/>
            <a:ext cx="1078580" cy="701235"/>
          </a:xfrm>
          <a:prstGeom prst="rect">
            <a:avLst/>
          </a:prstGeom>
        </p:spPr>
      </p:pic>
      <p:pic>
        <p:nvPicPr>
          <p:cNvPr id="7" name="Graphic 9">
            <a:extLst>
              <a:ext uri="{FF2B5EF4-FFF2-40B4-BE49-F238E27FC236}">
                <a16:creationId xmlns:a16="http://schemas.microsoft.com/office/drawing/2014/main" id="{7E318BA8-E447-4436-8740-CC9C1A9B2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31" y="4481462"/>
            <a:ext cx="589764" cy="600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91D70B-81B8-49CA-AB82-2EB769F6E6D7}"/>
              </a:ext>
            </a:extLst>
          </p:cNvPr>
          <p:cNvSpPr txBox="1">
            <a:spLocks noChangeAspect="1"/>
          </p:cNvSpPr>
          <p:nvPr/>
        </p:nvSpPr>
        <p:spPr>
          <a:xfrm>
            <a:off x="419177" y="5015724"/>
            <a:ext cx="2889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Every payroll: Upload contribution files to recordkeeper, provide census</a:t>
            </a:r>
          </a:p>
        </p:txBody>
      </p:sp>
      <p:pic>
        <p:nvPicPr>
          <p:cNvPr id="9" name="Graphic 12">
            <a:extLst>
              <a:ext uri="{FF2B5EF4-FFF2-40B4-BE49-F238E27FC236}">
                <a16:creationId xmlns:a16="http://schemas.microsoft.com/office/drawing/2014/main" id="{1B2BF5B7-1199-4908-854D-44F189C92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95" y="2910123"/>
            <a:ext cx="663671" cy="6760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7A8D4E-A05D-44DE-A860-98DE6A2E6B9E}"/>
              </a:ext>
            </a:extLst>
          </p:cNvPr>
          <p:cNvSpPr txBox="1">
            <a:spLocks noChangeAspect="1"/>
          </p:cNvSpPr>
          <p:nvPr/>
        </p:nvSpPr>
        <p:spPr>
          <a:xfrm>
            <a:off x="285476" y="3601565"/>
            <a:ext cx="2649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New employee: Provide required data to employee &amp; recordkeeper</a:t>
            </a:r>
          </a:p>
        </p:txBody>
      </p:sp>
      <p:pic>
        <p:nvPicPr>
          <p:cNvPr id="11" name="Graphic 14" descr="Line Arrow: Straight">
            <a:extLst>
              <a:ext uri="{FF2B5EF4-FFF2-40B4-BE49-F238E27FC236}">
                <a16:creationId xmlns:a16="http://schemas.microsoft.com/office/drawing/2014/main" id="{55E6511F-6B7D-4B28-AF95-AD39B1D287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700850">
            <a:off x="2847564" y="3602989"/>
            <a:ext cx="1039965" cy="701235"/>
          </a:xfrm>
          <a:prstGeom prst="rect">
            <a:avLst/>
          </a:prstGeom>
        </p:spPr>
      </p:pic>
      <p:pic>
        <p:nvPicPr>
          <p:cNvPr id="12" name="Graphic 15" descr="Line Arrow: Straight">
            <a:extLst>
              <a:ext uri="{FF2B5EF4-FFF2-40B4-BE49-F238E27FC236}">
                <a16:creationId xmlns:a16="http://schemas.microsoft.com/office/drawing/2014/main" id="{A7055DD9-5DF6-4A33-814A-442F807BEE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3768392">
            <a:off x="3347745" y="3096478"/>
            <a:ext cx="856507" cy="701235"/>
          </a:xfrm>
          <a:prstGeom prst="rect">
            <a:avLst/>
          </a:prstGeom>
        </p:spPr>
      </p:pic>
      <p:pic>
        <p:nvPicPr>
          <p:cNvPr id="13" name="Graphic 17">
            <a:extLst>
              <a:ext uri="{FF2B5EF4-FFF2-40B4-BE49-F238E27FC236}">
                <a16:creationId xmlns:a16="http://schemas.microsoft.com/office/drawing/2014/main" id="{C8076FFB-492D-40E9-8215-16A51E13C2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28" y="1909993"/>
            <a:ext cx="692976" cy="7059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40F7F8-CBF7-48D1-B767-EF648E137111}"/>
              </a:ext>
            </a:extLst>
          </p:cNvPr>
          <p:cNvSpPr txBox="1">
            <a:spLocks noChangeAspect="1"/>
          </p:cNvSpPr>
          <p:nvPr/>
        </p:nvSpPr>
        <p:spPr>
          <a:xfrm>
            <a:off x="1990874" y="2507278"/>
            <a:ext cx="242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Deferral changes</a:t>
            </a:r>
            <a:r>
              <a:rPr lang="en-US" sz="1400" dirty="0" smtClean="0"/>
              <a:t>: </a:t>
            </a:r>
            <a:r>
              <a:rPr lang="en-US" sz="1400" dirty="0"/>
              <a:t>Approve and update recordkeeper website </a:t>
            </a:r>
          </a:p>
        </p:txBody>
      </p:sp>
      <p:pic>
        <p:nvPicPr>
          <p:cNvPr id="15" name="Graphic 22">
            <a:extLst>
              <a:ext uri="{FF2B5EF4-FFF2-40B4-BE49-F238E27FC236}">
                <a16:creationId xmlns:a16="http://schemas.microsoft.com/office/drawing/2014/main" id="{732E6F03-4373-4674-B963-86A5F737D6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72" y="1946655"/>
            <a:ext cx="674881" cy="5725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77C974-F061-4F5D-B185-E83A3D267169}"/>
              </a:ext>
            </a:extLst>
          </p:cNvPr>
          <p:cNvSpPr txBox="1">
            <a:spLocks noChangeAspect="1"/>
          </p:cNvSpPr>
          <p:nvPr/>
        </p:nvSpPr>
        <p:spPr>
          <a:xfrm>
            <a:off x="4690797" y="2535451"/>
            <a:ext cx="367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Employee resigns: Send paperwork, manage exit, approve withdrawals, update recordkeeper</a:t>
            </a:r>
          </a:p>
        </p:txBody>
      </p:sp>
      <p:pic>
        <p:nvPicPr>
          <p:cNvPr id="17" name="Graphic 25" descr="Line Arrow: Straight">
            <a:extLst>
              <a:ext uri="{FF2B5EF4-FFF2-40B4-BE49-F238E27FC236}">
                <a16:creationId xmlns:a16="http://schemas.microsoft.com/office/drawing/2014/main" id="{66043B02-FA37-4202-8B89-33B0D6A68A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7659325">
            <a:off x="4356120" y="3098799"/>
            <a:ext cx="958505" cy="717062"/>
          </a:xfrm>
          <a:prstGeom prst="rect">
            <a:avLst/>
          </a:prstGeom>
        </p:spPr>
      </p:pic>
      <p:pic>
        <p:nvPicPr>
          <p:cNvPr id="18" name="Graphic 27">
            <a:extLst>
              <a:ext uri="{FF2B5EF4-FFF2-40B4-BE49-F238E27FC236}">
                <a16:creationId xmlns:a16="http://schemas.microsoft.com/office/drawing/2014/main" id="{3851B122-930E-4C9C-9582-BCC0C109EE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14" y="3109626"/>
            <a:ext cx="642257" cy="6542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1C8873-A4B1-499D-8504-3107426BB40A}"/>
              </a:ext>
            </a:extLst>
          </p:cNvPr>
          <p:cNvSpPr txBox="1">
            <a:spLocks noChangeAspect="1"/>
          </p:cNvSpPr>
          <p:nvPr/>
        </p:nvSpPr>
        <p:spPr>
          <a:xfrm>
            <a:off x="5746564" y="3706123"/>
            <a:ext cx="320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Loan request: </a:t>
            </a:r>
            <a:r>
              <a:rPr lang="en-US" sz="1400" dirty="0" smtClean="0"/>
              <a:t> Approve </a:t>
            </a:r>
            <a:r>
              <a:rPr lang="en-US" sz="1400" dirty="0"/>
              <a:t>loan, provide package, submit payment to recordkeeper</a:t>
            </a:r>
          </a:p>
        </p:txBody>
      </p:sp>
      <p:pic>
        <p:nvPicPr>
          <p:cNvPr id="20" name="Graphic 29" descr="Line Arrow: Straight">
            <a:extLst>
              <a:ext uri="{FF2B5EF4-FFF2-40B4-BE49-F238E27FC236}">
                <a16:creationId xmlns:a16="http://schemas.microsoft.com/office/drawing/2014/main" id="{D44F78DB-5AF6-4C74-8BBA-6DD631C886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204614">
            <a:off x="4640583" y="3618663"/>
            <a:ext cx="1085251" cy="701235"/>
          </a:xfrm>
          <a:prstGeom prst="rect">
            <a:avLst/>
          </a:prstGeom>
        </p:spPr>
      </p:pic>
      <p:pic>
        <p:nvPicPr>
          <p:cNvPr id="21" name="Graphic 31">
            <a:extLst>
              <a:ext uri="{FF2B5EF4-FFF2-40B4-BE49-F238E27FC236}">
                <a16:creationId xmlns:a16="http://schemas.microsoft.com/office/drawing/2014/main" id="{D9CD886D-25FE-42D0-99B7-F8B2D8BC09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93" y="4280224"/>
            <a:ext cx="739913" cy="753744"/>
          </a:xfrm>
          <a:prstGeom prst="rect">
            <a:avLst/>
          </a:prstGeom>
        </p:spPr>
      </p:pic>
      <p:pic>
        <p:nvPicPr>
          <p:cNvPr id="22" name="Graphic 32" descr="Line Arrow: Straight">
            <a:extLst>
              <a:ext uri="{FF2B5EF4-FFF2-40B4-BE49-F238E27FC236}">
                <a16:creationId xmlns:a16="http://schemas.microsoft.com/office/drawing/2014/main" id="{1BD87B17-654F-4A63-BBB3-D01861C8AE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1784015">
            <a:off x="4621639" y="4066686"/>
            <a:ext cx="1085252" cy="7012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0792C8D-75A3-451C-8A6A-61AC43812BA5}"/>
              </a:ext>
            </a:extLst>
          </p:cNvPr>
          <p:cNvSpPr txBox="1">
            <a:spLocks noChangeAspect="1"/>
          </p:cNvSpPr>
          <p:nvPr/>
        </p:nvSpPr>
        <p:spPr>
          <a:xfrm>
            <a:off x="4947386" y="5006183"/>
            <a:ext cx="4028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Annually: Provide fee disclosures, summary annual report, summary plan description, notices, IRS limits</a:t>
            </a:r>
          </a:p>
        </p:txBody>
      </p:sp>
      <p:pic>
        <p:nvPicPr>
          <p:cNvPr id="24" name="Graphic 5" descr="Grinning Face with Solid Fill">
            <a:extLst>
              <a:ext uri="{FF2B5EF4-FFF2-40B4-BE49-F238E27FC236}">
                <a16:creationId xmlns:a16="http://schemas.microsoft.com/office/drawing/2014/main" id="{2E38BBFE-50ED-4D3A-8AFD-359AF0AE80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932966" y="5553895"/>
            <a:ext cx="701235" cy="7012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4CC6DC0-CFBC-4DDD-BD31-0DB2AF0D59D0}"/>
              </a:ext>
            </a:extLst>
          </p:cNvPr>
          <p:cNvSpPr txBox="1"/>
          <p:nvPr/>
        </p:nvSpPr>
        <p:spPr>
          <a:xfrm>
            <a:off x="3535145" y="6147632"/>
            <a:ext cx="160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939B"/>
                </a:solidFill>
              </a:rPr>
              <a:t>Plan Sponsor</a:t>
            </a:r>
          </a:p>
        </p:txBody>
      </p:sp>
      <p:sp>
        <p:nvSpPr>
          <p:cNvPr id="26" name="Arrow: Up 11">
            <a:extLst>
              <a:ext uri="{FF2B5EF4-FFF2-40B4-BE49-F238E27FC236}">
                <a16:creationId xmlns:a16="http://schemas.microsoft.com/office/drawing/2014/main" id="{431376C0-1BFE-48AA-9FC9-215B6EBEF19C}"/>
              </a:ext>
            </a:extLst>
          </p:cNvPr>
          <p:cNvSpPr/>
          <p:nvPr/>
        </p:nvSpPr>
        <p:spPr>
          <a:xfrm>
            <a:off x="3630015" y="4512478"/>
            <a:ext cx="1273727" cy="1042980"/>
          </a:xfrm>
          <a:prstGeom prst="upArrow">
            <a:avLst/>
          </a:prstGeom>
          <a:solidFill>
            <a:srgbClr val="389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BAC492-98ED-4DE2-919B-09430287F24F}"/>
              </a:ext>
            </a:extLst>
          </p:cNvPr>
          <p:cNvSpPr txBox="1">
            <a:spLocks noChangeAspect="1"/>
          </p:cNvSpPr>
          <p:nvPr/>
        </p:nvSpPr>
        <p:spPr>
          <a:xfrm>
            <a:off x="3170206" y="4620585"/>
            <a:ext cx="218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RUN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PAYROLL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68826" y="3830702"/>
            <a:ext cx="78868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</a:rPr>
              <a:t>3(16)   TPA</a:t>
            </a:r>
            <a:endParaRPr lang="en-US" b="1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5493" y="5671255"/>
            <a:ext cx="7731535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Securities offered through M Holdings Securities, Inc., a Registered Broker/Dealer, Member FINRA/SIPC. Investment Advisory Services offered through SilverStone Asset Management. SilverStone Asset Management and SilverStone Group are independently owned and are not under common ownership with M Holdings Securities, Inc.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58114"/>
            <a:ext cx="5486400" cy="367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504209"/>
            <a:ext cx="7989752" cy="3354589"/>
          </a:xfrm>
        </p:spPr>
        <p:txBody>
          <a:bodyPr>
            <a:normAutofit/>
          </a:bodyPr>
          <a:lstStyle/>
          <a:p>
            <a:pPr marL="400050" indent="-400050">
              <a:buClr>
                <a:srgbClr val="38939B"/>
              </a:buClr>
              <a:buAutoNum type="romanUcPeriod"/>
            </a:pPr>
            <a:r>
              <a:rPr lang="en-US" sz="2600" dirty="0" smtClean="0"/>
              <a:t>Overview</a:t>
            </a:r>
          </a:p>
          <a:p>
            <a:pPr marL="400050" indent="-400050">
              <a:buClr>
                <a:srgbClr val="38939B"/>
              </a:buClr>
              <a:buAutoNum type="romanUcPeriod"/>
            </a:pPr>
            <a:r>
              <a:rPr lang="en-US" sz="2600" dirty="0" smtClean="0"/>
              <a:t>Fiduciaries</a:t>
            </a:r>
          </a:p>
          <a:p>
            <a:pPr marL="400050" indent="-400050">
              <a:buClr>
                <a:srgbClr val="38939B"/>
              </a:buClr>
              <a:buAutoNum type="romanUcPeriod"/>
            </a:pPr>
            <a:r>
              <a:rPr lang="en-US" sz="2600" dirty="0" smtClean="0"/>
              <a:t>Guide to 3(16) Service Providers</a:t>
            </a:r>
          </a:p>
          <a:p>
            <a:pPr marL="400050" indent="-400050">
              <a:buClr>
                <a:srgbClr val="38939B"/>
              </a:buClr>
              <a:buAutoNum type="romanUcPeriod"/>
            </a:pPr>
            <a:r>
              <a:rPr lang="en-US" sz="2600" dirty="0" smtClean="0"/>
              <a:t>Payroll Data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Core Components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6FC94D58-1FA5-4628-B5BC-7C7CD53373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221202"/>
              </p:ext>
            </p:extLst>
          </p:nvPr>
        </p:nvGraphicFramePr>
        <p:xfrm>
          <a:off x="461268" y="2340391"/>
          <a:ext cx="8109676" cy="3724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5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62115"/>
            <a:ext cx="7989752" cy="363079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2000" b="1" dirty="0">
                <a:solidFill>
                  <a:srgbClr val="38939B"/>
                </a:solidFill>
              </a:rPr>
              <a:t>Plan Sponsor</a:t>
            </a:r>
          </a:p>
          <a:p>
            <a:pPr>
              <a:spcBef>
                <a:spcPts val="0"/>
              </a:spcBef>
              <a:buClrTx/>
            </a:pPr>
            <a:r>
              <a:rPr lang="en-US" dirty="0">
                <a:solidFill>
                  <a:schemeClr val="tx1"/>
                </a:solidFill>
              </a:rPr>
              <a:t>Fiduciary</a:t>
            </a:r>
          </a:p>
          <a:p>
            <a:pPr>
              <a:spcBef>
                <a:spcPts val="0"/>
              </a:spcBef>
              <a:buClrTx/>
            </a:pPr>
            <a:r>
              <a:rPr lang="en-US" dirty="0"/>
              <a:t>Plan </a:t>
            </a:r>
            <a:r>
              <a:rPr lang="en-US" dirty="0" smtClean="0"/>
              <a:t>Administrator</a:t>
            </a:r>
          </a:p>
          <a:p>
            <a:pPr>
              <a:spcBef>
                <a:spcPts val="0"/>
              </a:spcBef>
            </a:pPr>
            <a:endParaRPr lang="en-US" sz="300" dirty="0" smtClean="0"/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rgbClr val="38939B"/>
                </a:solidFill>
              </a:rPr>
              <a:t>Investment </a:t>
            </a:r>
            <a:r>
              <a:rPr lang="en-US" sz="2000" b="1" dirty="0">
                <a:solidFill>
                  <a:srgbClr val="38939B"/>
                </a:solidFill>
              </a:rPr>
              <a:t>Advisor</a:t>
            </a:r>
          </a:p>
          <a:p>
            <a:pPr>
              <a:spcBef>
                <a:spcPts val="0"/>
              </a:spcBef>
              <a:buClrTx/>
            </a:pPr>
            <a:r>
              <a:rPr lang="en-US" dirty="0"/>
              <a:t>Provides investment expertise to plan sponsor and participants</a:t>
            </a:r>
          </a:p>
          <a:p>
            <a:pPr>
              <a:spcBef>
                <a:spcPts val="0"/>
              </a:spcBef>
              <a:buClrTx/>
            </a:pPr>
            <a:r>
              <a:rPr lang="en-US" dirty="0"/>
              <a:t>Can be a fiduciary under ERISA 3(21) or 3(38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endParaRPr lang="en-US" sz="300" dirty="0" smtClean="0"/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rgbClr val="38939B"/>
                </a:solidFill>
              </a:rPr>
              <a:t>TPA</a:t>
            </a:r>
            <a:r>
              <a:rPr lang="en-US" sz="2000" b="1" dirty="0">
                <a:solidFill>
                  <a:srgbClr val="38939B"/>
                </a:solidFill>
              </a:rPr>
              <a:t>:  Administration and Compliance</a:t>
            </a:r>
          </a:p>
          <a:p>
            <a:pPr>
              <a:spcBef>
                <a:spcPts val="0"/>
              </a:spcBef>
              <a:buClrTx/>
            </a:pPr>
            <a:r>
              <a:rPr lang="en-US" dirty="0"/>
              <a:t>Administers the plan and performs compliance </a:t>
            </a:r>
            <a:r>
              <a:rPr lang="en-US" dirty="0" smtClean="0"/>
              <a:t>testing</a:t>
            </a:r>
          </a:p>
          <a:p>
            <a:pPr>
              <a:spcBef>
                <a:spcPts val="0"/>
              </a:spcBef>
            </a:pPr>
            <a:endParaRPr lang="en-US" sz="300" dirty="0" smtClean="0"/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sz="2000" b="1" dirty="0" smtClean="0">
                <a:solidFill>
                  <a:srgbClr val="38939B"/>
                </a:solidFill>
              </a:rPr>
              <a:t>3(16</a:t>
            </a:r>
            <a:r>
              <a:rPr lang="en-US" sz="2000" b="1" dirty="0">
                <a:solidFill>
                  <a:srgbClr val="38939B"/>
                </a:solidFill>
              </a:rPr>
              <a:t>) Administrator</a:t>
            </a:r>
          </a:p>
          <a:p>
            <a:pPr>
              <a:spcBef>
                <a:spcPts val="0"/>
              </a:spcBef>
              <a:buClrTx/>
            </a:pPr>
            <a:r>
              <a:rPr lang="en-US" dirty="0"/>
              <a:t>Co-Fiduciary with plan sponsor </a:t>
            </a:r>
          </a:p>
          <a:p>
            <a:pPr>
              <a:spcBef>
                <a:spcPts val="0"/>
              </a:spcBef>
              <a:buClrTx/>
            </a:pPr>
            <a:r>
              <a:rPr lang="en-US" dirty="0"/>
              <a:t>Performs some or all of the services required of a plan sponsor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Sponsor responsibilities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2744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95DE80-69ED-499A-9460-F76685D87E84}"/>
              </a:ext>
            </a:extLst>
          </p:cNvPr>
          <p:cNvSpPr txBox="1"/>
          <p:nvPr/>
        </p:nvSpPr>
        <p:spPr>
          <a:xfrm>
            <a:off x="3490972" y="5416255"/>
            <a:ext cx="171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8939B"/>
                </a:solidFill>
              </a:rPr>
              <a:t>Plan Sponsor</a:t>
            </a:r>
          </a:p>
        </p:txBody>
      </p:sp>
      <p:pic>
        <p:nvPicPr>
          <p:cNvPr id="7" name="Graphic 7" descr="Line Arrow: Straight">
            <a:extLst>
              <a:ext uri="{FF2B5EF4-FFF2-40B4-BE49-F238E27FC236}">
                <a16:creationId xmlns:a16="http://schemas.microsoft.com/office/drawing/2014/main" id="{C3473705-FA31-4367-91B4-F3C4ADE71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07463" y="4850728"/>
            <a:ext cx="1035555" cy="731666"/>
          </a:xfrm>
          <a:prstGeom prst="rect">
            <a:avLst/>
          </a:prstGeom>
        </p:spPr>
      </p:pic>
      <p:pic>
        <p:nvPicPr>
          <p:cNvPr id="8" name="Graphic 9">
            <a:extLst>
              <a:ext uri="{FF2B5EF4-FFF2-40B4-BE49-F238E27FC236}">
                <a16:creationId xmlns:a16="http://schemas.microsoft.com/office/drawing/2014/main" id="{7E318BA8-E447-4436-8740-CC9C1A9B2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66" y="4788194"/>
            <a:ext cx="710284" cy="723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91D70B-81B8-49CA-AB82-2EB769F6E6D7}"/>
              </a:ext>
            </a:extLst>
          </p:cNvPr>
          <p:cNvSpPr txBox="1"/>
          <p:nvPr/>
        </p:nvSpPr>
        <p:spPr>
          <a:xfrm>
            <a:off x="271280" y="5476559"/>
            <a:ext cx="291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Every payroll: Upload contribution files to recordkeeper, provide census</a:t>
            </a:r>
          </a:p>
        </p:txBody>
      </p:sp>
      <p:pic>
        <p:nvPicPr>
          <p:cNvPr id="10" name="Graphic 12">
            <a:extLst>
              <a:ext uri="{FF2B5EF4-FFF2-40B4-BE49-F238E27FC236}">
                <a16:creationId xmlns:a16="http://schemas.microsoft.com/office/drawing/2014/main" id="{1B2BF5B7-1199-4908-854D-44F189C92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7" y="3453492"/>
            <a:ext cx="722129" cy="735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7A8D4E-A05D-44DE-A860-98DE6A2E6B9E}"/>
              </a:ext>
            </a:extLst>
          </p:cNvPr>
          <p:cNvSpPr txBox="1"/>
          <p:nvPr/>
        </p:nvSpPr>
        <p:spPr>
          <a:xfrm>
            <a:off x="22517" y="4166336"/>
            <a:ext cx="274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New employee: Provide required data to employee &amp; recordkeeper</a:t>
            </a:r>
          </a:p>
        </p:txBody>
      </p:sp>
      <p:pic>
        <p:nvPicPr>
          <p:cNvPr id="12" name="Graphic 14" descr="Line Arrow: Straight">
            <a:extLst>
              <a:ext uri="{FF2B5EF4-FFF2-40B4-BE49-F238E27FC236}">
                <a16:creationId xmlns:a16="http://schemas.microsoft.com/office/drawing/2014/main" id="{55E6511F-6B7D-4B28-AF95-AD39B1D28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476157">
            <a:off x="2706523" y="4294575"/>
            <a:ext cx="1249449" cy="731666"/>
          </a:xfrm>
          <a:prstGeom prst="rect">
            <a:avLst/>
          </a:prstGeom>
        </p:spPr>
      </p:pic>
      <p:pic>
        <p:nvPicPr>
          <p:cNvPr id="13" name="Graphic 15" descr="Line Arrow: Straight">
            <a:extLst>
              <a:ext uri="{FF2B5EF4-FFF2-40B4-BE49-F238E27FC236}">
                <a16:creationId xmlns:a16="http://schemas.microsoft.com/office/drawing/2014/main" id="{A7055DD9-5DF6-4A33-814A-442F807BEE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3470470">
            <a:off x="3268476" y="3800503"/>
            <a:ext cx="1132346" cy="731666"/>
          </a:xfrm>
          <a:prstGeom prst="rect">
            <a:avLst/>
          </a:prstGeom>
        </p:spPr>
      </p:pic>
      <p:pic>
        <p:nvPicPr>
          <p:cNvPr id="14" name="Graphic 17">
            <a:extLst>
              <a:ext uri="{FF2B5EF4-FFF2-40B4-BE49-F238E27FC236}">
                <a16:creationId xmlns:a16="http://schemas.microsoft.com/office/drawing/2014/main" id="{C8076FFB-492D-40E9-8215-16A51E13C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53" y="2364198"/>
            <a:ext cx="778291" cy="7928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40F7F8-CBF7-48D1-B767-EF648E137111}"/>
              </a:ext>
            </a:extLst>
          </p:cNvPr>
          <p:cNvSpPr txBox="1"/>
          <p:nvPr/>
        </p:nvSpPr>
        <p:spPr>
          <a:xfrm>
            <a:off x="1817582" y="3111393"/>
            <a:ext cx="248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Deferral changes: </a:t>
            </a:r>
            <a:r>
              <a:rPr lang="en-US" sz="1400" dirty="0" smtClean="0"/>
              <a:t> Approve </a:t>
            </a:r>
            <a:r>
              <a:rPr lang="en-US" sz="1400" dirty="0"/>
              <a:t>and update recordkeeper website </a:t>
            </a:r>
          </a:p>
        </p:txBody>
      </p:sp>
      <p:pic>
        <p:nvPicPr>
          <p:cNvPr id="16" name="Graphic 22">
            <a:extLst>
              <a:ext uri="{FF2B5EF4-FFF2-40B4-BE49-F238E27FC236}">
                <a16:creationId xmlns:a16="http://schemas.microsoft.com/office/drawing/2014/main" id="{732E6F03-4373-4674-B963-86A5F737D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18" y="2314480"/>
            <a:ext cx="701915" cy="5955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77C974-F061-4F5D-B185-E83A3D267169}"/>
              </a:ext>
            </a:extLst>
          </p:cNvPr>
          <p:cNvSpPr txBox="1"/>
          <p:nvPr/>
        </p:nvSpPr>
        <p:spPr>
          <a:xfrm>
            <a:off x="4248194" y="2912111"/>
            <a:ext cx="28038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Employee resigns: Send paperwork, manage exit, approve withdrawals, update recordkeeper</a:t>
            </a:r>
          </a:p>
        </p:txBody>
      </p:sp>
      <p:pic>
        <p:nvPicPr>
          <p:cNvPr id="18" name="Graphic 25" descr="Line Arrow: Straight">
            <a:extLst>
              <a:ext uri="{FF2B5EF4-FFF2-40B4-BE49-F238E27FC236}">
                <a16:creationId xmlns:a16="http://schemas.microsoft.com/office/drawing/2014/main" id="{66043B02-FA37-4202-8B89-33B0D6A68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7267879">
            <a:off x="4250797" y="3782049"/>
            <a:ext cx="1132346" cy="731666"/>
          </a:xfrm>
          <a:prstGeom prst="rect">
            <a:avLst/>
          </a:prstGeom>
        </p:spPr>
      </p:pic>
      <p:pic>
        <p:nvPicPr>
          <p:cNvPr id="19" name="Graphic 27">
            <a:extLst>
              <a:ext uri="{FF2B5EF4-FFF2-40B4-BE49-F238E27FC236}">
                <a16:creationId xmlns:a16="http://schemas.microsoft.com/office/drawing/2014/main" id="{3851B122-930E-4C9C-9582-BCC0C109EE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49" y="3214760"/>
            <a:ext cx="668909" cy="6814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1C8873-A4B1-499D-8504-3107426BB40A}"/>
              </a:ext>
            </a:extLst>
          </p:cNvPr>
          <p:cNvSpPr txBox="1"/>
          <p:nvPr/>
        </p:nvSpPr>
        <p:spPr>
          <a:xfrm>
            <a:off x="5897289" y="3865582"/>
            <a:ext cx="3246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Loan request</a:t>
            </a:r>
            <a:r>
              <a:rPr lang="en-US" sz="1400" dirty="0" smtClean="0"/>
              <a:t>: Approve </a:t>
            </a:r>
            <a:r>
              <a:rPr lang="en-US" sz="1400" dirty="0"/>
              <a:t>loan, provide package, submit payment to recordkeeper</a:t>
            </a:r>
          </a:p>
        </p:txBody>
      </p:sp>
      <p:pic>
        <p:nvPicPr>
          <p:cNvPr id="21" name="Graphic 29" descr="Line Arrow: Straight">
            <a:extLst>
              <a:ext uri="{FF2B5EF4-FFF2-40B4-BE49-F238E27FC236}">
                <a16:creationId xmlns:a16="http://schemas.microsoft.com/office/drawing/2014/main" id="{D44F78DB-5AF6-4C74-8BBA-6DD631C88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9048129">
            <a:off x="4748658" y="4222993"/>
            <a:ext cx="1132346" cy="731666"/>
          </a:xfrm>
          <a:prstGeom prst="rect">
            <a:avLst/>
          </a:prstGeom>
        </p:spPr>
      </p:pic>
      <p:pic>
        <p:nvPicPr>
          <p:cNvPr id="22" name="Graphic 31">
            <a:extLst>
              <a:ext uri="{FF2B5EF4-FFF2-40B4-BE49-F238E27FC236}">
                <a16:creationId xmlns:a16="http://schemas.microsoft.com/office/drawing/2014/main" id="{D9CD886D-25FE-42D0-99B7-F8B2D8BC09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91" y="4478466"/>
            <a:ext cx="808345" cy="823455"/>
          </a:xfrm>
          <a:prstGeom prst="rect">
            <a:avLst/>
          </a:prstGeom>
        </p:spPr>
      </p:pic>
      <p:pic>
        <p:nvPicPr>
          <p:cNvPr id="23" name="Graphic 32" descr="Line Arrow: Straight">
            <a:extLst>
              <a:ext uri="{FF2B5EF4-FFF2-40B4-BE49-F238E27FC236}">
                <a16:creationId xmlns:a16="http://schemas.microsoft.com/office/drawing/2014/main" id="{1BD87B17-654F-4A63-BBB3-D01861C8A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4825561" y="4839729"/>
            <a:ext cx="1132346" cy="7316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0792C8D-75A3-451C-8A6A-61AC43812BA5}"/>
              </a:ext>
            </a:extLst>
          </p:cNvPr>
          <p:cNvSpPr txBox="1"/>
          <p:nvPr/>
        </p:nvSpPr>
        <p:spPr>
          <a:xfrm>
            <a:off x="5951533" y="5261115"/>
            <a:ext cx="28736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Annually: Provide fee disclosures, summary annual report, summary plan description, notices, IRS limits</a:t>
            </a:r>
          </a:p>
        </p:txBody>
      </p:sp>
      <p:pic>
        <p:nvPicPr>
          <p:cNvPr id="25" name="Graphic 39" descr="Worried Face with Solid Fill">
            <a:extLst>
              <a:ext uri="{FF2B5EF4-FFF2-40B4-BE49-F238E27FC236}">
                <a16:creationId xmlns:a16="http://schemas.microsoft.com/office/drawing/2014/main" id="{31F10BC3-53B1-450E-A3A6-FFB895BB02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982198" y="4762721"/>
            <a:ext cx="731666" cy="7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Fiduciary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8379928" cy="36307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38939B"/>
                </a:solidFill>
              </a:rPr>
              <a:t>Department </a:t>
            </a:r>
            <a:r>
              <a:rPr lang="en-US" sz="2200" b="1" dirty="0">
                <a:solidFill>
                  <a:srgbClr val="38939B"/>
                </a:solidFill>
              </a:rPr>
              <a:t>of Labor: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 plan sponsor can hire a service provider(s) to handle fiduciary </a:t>
            </a:r>
            <a:r>
              <a:rPr lang="en-US" sz="2000" dirty="0" smtClean="0"/>
              <a:t>functions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38939B"/>
                </a:solidFill>
              </a:rPr>
              <a:t>Fiduciary Guidelines: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Run plan solely in interest of participants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Diversify investments to minimize risk and pay reasonable fees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Follow provisions of the plan documents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Document actions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Avoid conflicts of interest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Fiduciaries: 401(k) Plan Mistakes </a:t>
            </a:r>
            <a:br>
              <a:rPr lang="en-US" dirty="0" smtClean="0"/>
            </a:br>
            <a:r>
              <a:rPr lang="en-US" sz="2000" dirty="0" smtClean="0"/>
              <a:t>(identified by </a:t>
            </a:r>
            <a:r>
              <a:rPr lang="en-US" sz="2000" dirty="0" err="1" smtClean="0"/>
              <a:t>irs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2"/>
            <a:ext cx="7989752" cy="435567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Not following terms of plan document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Not amending plan document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Not applying correct definition of compensation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Calculating wrong matching contribution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Failed ADP/ACP test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Deferral eligibility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Timeliness of deposits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Loan errors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Hardship withdrawal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Incorrect top heavy minimums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900" dirty="0"/>
              <a:t>5500 filing errors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Fiduciaries: Common </a:t>
            </a:r>
            <a:br>
              <a:rPr lang="en-US" dirty="0" smtClean="0"/>
            </a:br>
            <a:r>
              <a:rPr lang="en-US" dirty="0" smtClean="0"/>
              <a:t>administration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Identifying and notifying eligible participants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Rehire eligibility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Auto-enroll and auto-increase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Incorrect hardship documentation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Incorrect loan administration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Duplicate payroll submissions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Multiple participant accounts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Beneficiary form errors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Fiduciaries: impact on plan sponsor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38939B"/>
                </a:solidFill>
              </a:rPr>
              <a:t>Mistakes occur for two primary reasons: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Plan </a:t>
            </a:r>
            <a:r>
              <a:rPr lang="en-US" sz="2200" dirty="0"/>
              <a:t>not administered according to document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Payroll data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All </a:t>
            </a:r>
            <a:r>
              <a:rPr lang="en-US" sz="2000" dirty="0" err="1"/>
              <a:t>recordkeepers</a:t>
            </a:r>
            <a:r>
              <a:rPr lang="en-US" sz="2000" dirty="0"/>
              <a:t> accept data without review or responsibility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Proceed with data on file without analyzing for errors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Payroll integration is not well-defined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C6C6C6"/>
      </a:accent1>
      <a:accent2>
        <a:srgbClr val="969696"/>
      </a:accent2>
      <a:accent3>
        <a:srgbClr val="808080"/>
      </a:accent3>
      <a:accent4>
        <a:srgbClr val="5F5F5F"/>
      </a:accent4>
      <a:accent5>
        <a:srgbClr val="4D4D4D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79C174F670994FB21A6DC7FC000936" ma:contentTypeVersion="2" ma:contentTypeDescription="Create a new document." ma:contentTypeScope="" ma:versionID="bebdec28daaa59944ccc6fd9197710d5">
  <xsd:schema xmlns:xsd="http://www.w3.org/2001/XMLSchema" xmlns:xs="http://www.w3.org/2001/XMLSchema" xmlns:p="http://schemas.microsoft.com/office/2006/metadata/properties" xmlns:ns2="be4f4ab7-db22-4e5f-b31c-da674e64db4c" targetNamespace="http://schemas.microsoft.com/office/2006/metadata/properties" ma:root="true" ma:fieldsID="2d31ec13905553fc1e07220ff6088f32" ns2:_="">
    <xsd:import namespace="be4f4ab7-db22-4e5f-b31c-da674e64db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f4ab7-db22-4e5f-b31c-da674e64d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F3D0CD-8C26-4BD6-BDD3-CDA859C9C7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4f4ab7-db22-4e5f-b31c-da674e64d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16899E-B72E-4DCF-8556-4E8F094B4A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C801CD-BE67-4D32-956E-7D0DA586DA7A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be4f4ab7-db22-4e5f-b31c-da674e64db4c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4099</TotalTime>
  <Words>780</Words>
  <Application>Microsoft Office PowerPoint</Application>
  <PresentationFormat>On-screen Show (4:3)</PresentationFormat>
  <Paragraphs>163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Gill Sans MT</vt:lpstr>
      <vt:lpstr>Arial</vt:lpstr>
      <vt:lpstr>Calibri</vt:lpstr>
      <vt:lpstr>Wingdings 2</vt:lpstr>
      <vt:lpstr>Wingdings</vt:lpstr>
      <vt:lpstr>Verdana</vt:lpstr>
      <vt:lpstr>Dividend</vt:lpstr>
      <vt:lpstr>4_Office Theme</vt:lpstr>
      <vt:lpstr>Understanding 3(16) Fiduciary Services</vt:lpstr>
      <vt:lpstr>Agenda</vt:lpstr>
      <vt:lpstr>Four Core Components</vt:lpstr>
      <vt:lpstr>Overview</vt:lpstr>
      <vt:lpstr>Plan Sponsor responsibilities</vt:lpstr>
      <vt:lpstr>Fiduciary Responsibilities</vt:lpstr>
      <vt:lpstr>Fiduciaries: 401(k) Plan Mistakes  (identified by irs)</vt:lpstr>
      <vt:lpstr>Fiduciaries: Common  administration mistakes</vt:lpstr>
      <vt:lpstr>Fiduciaries: impact on plan sponsor</vt:lpstr>
      <vt:lpstr>Fiduciaries: Why 3(16)?</vt:lpstr>
      <vt:lpstr>Guide: 3(16) fiduciary services</vt:lpstr>
      <vt:lpstr>Guide: Plan Sponsor and 3(16) Administrator</vt:lpstr>
      <vt:lpstr>Payroll data:</vt:lpstr>
      <vt:lpstr>Payroll data: integration</vt:lpstr>
      <vt:lpstr>Client experience with 3(16)</vt:lpstr>
      <vt:lpstr>Plan sponsor experience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Miller</dc:creator>
  <cp:lastModifiedBy>Sarah Simmon</cp:lastModifiedBy>
  <cp:revision>248</cp:revision>
  <cp:lastPrinted>2019-02-06T16:51:26Z</cp:lastPrinted>
  <dcterms:created xsi:type="dcterms:W3CDTF">2017-03-22T14:40:29Z</dcterms:created>
  <dcterms:modified xsi:type="dcterms:W3CDTF">2019-04-16T14:29:36Z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0x010100A379C174F670994FB21A6DC7FC000936</vt:lpwstr>
  </property>
</Properties>
</file>