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74" r:id="rId5"/>
    <p:sldId id="276" r:id="rId6"/>
    <p:sldId id="277" r:id="rId7"/>
    <p:sldId id="282" r:id="rId8"/>
    <p:sldId id="260" r:id="rId9"/>
    <p:sldId id="278" r:id="rId10"/>
    <p:sldId id="279" r:id="rId11"/>
    <p:sldId id="280" r:id="rId12"/>
    <p:sldId id="266" r:id="rId13"/>
    <p:sldId id="267" r:id="rId14"/>
    <p:sldId id="283" r:id="rId15"/>
    <p:sldId id="281" r:id="rId16"/>
    <p:sldId id="265" r:id="rId17"/>
    <p:sldId id="273" r:id="rId18"/>
    <p:sldId id="268" r:id="rId19"/>
    <p:sldId id="269" r:id="rId20"/>
    <p:sldId id="270" r:id="rId21"/>
    <p:sldId id="271" r:id="rId22"/>
    <p:sldId id="272" r:id="rId23"/>
    <p:sldId id="284" r:id="rId24"/>
    <p:sldId id="264" r:id="rId25"/>
    <p:sldId id="257" r:id="rId26"/>
    <p:sldId id="258" r:id="rId27"/>
    <p:sldId id="259" r:id="rId28"/>
    <p:sldId id="275" r:id="rId29"/>
    <p:sldId id="263" r:id="rId30"/>
    <p:sldId id="262" r:id="rId3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cap="none" dirty="0" smtClean="0">
                <a:solidFill>
                  <a:schemeClr val="tx1">
                    <a:lumMod val="50000"/>
                  </a:schemeClr>
                </a:solidFill>
              </a:rPr>
              <a:t>M&amp;A Between 9/2011 – 9/2014</a:t>
            </a:r>
            <a:endParaRPr lang="en-US" b="0" cap="none" dirty="0">
              <a:solidFill>
                <a:schemeClr val="tx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</c:v>
                </c:pt>
                <c:pt idx="1">
                  <c:v>108</c:v>
                </c:pt>
                <c:pt idx="2">
                  <c:v>47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Acquired / Merged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93</c:v>
                </c:pt>
                <c:pt idx="1">
                  <c:v>80</c:v>
                </c:pt>
                <c:pt idx="2">
                  <c:v>22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Privately Held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</c:v>
                </c:pt>
                <c:pt idx="1">
                  <c:v>25</c:v>
                </c:pt>
                <c:pt idx="2">
                  <c:v>25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Publically Held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1510400"/>
        <c:axId val="41511936"/>
      </c:barChart>
      <c:catAx>
        <c:axId val="4151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11936"/>
        <c:crosses val="autoZero"/>
        <c:auto val="1"/>
        <c:lblAlgn val="ctr"/>
        <c:lblOffset val="100"/>
        <c:noMultiLvlLbl val="0"/>
      </c:catAx>
      <c:valAx>
        <c:axId val="4151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51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48C661E-C77D-4802-AE14-319786030755}" type="datetimeFigureOut">
              <a:rPr lang="en-US" smtClean="0"/>
              <a:t>10/15/2014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476A43A-7C01-4491-81B8-4CA3872FD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6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6A43A-7C01-4491-81B8-4CA3872FDB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3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/>
          <a:srcRect l="20032" b="38088"/>
          <a:stretch>
            <a:fillRect/>
          </a:stretch>
        </p:blipFill>
        <p:spPr bwMode="auto">
          <a:xfrm>
            <a:off x="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1"/>
            <a:ext cx="8229600" cy="762000"/>
          </a:xfrm>
        </p:spPr>
        <p:txBody>
          <a:bodyPr anchor="ctr" anchorCtr="0">
            <a:normAutofit/>
          </a:bodyPr>
          <a:lstStyle>
            <a:lvl1pPr algn="r">
              <a:defRPr sz="2800" baseline="0">
                <a:solidFill>
                  <a:srgbClr val="3742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4275" y="2444087"/>
            <a:ext cx="4114800" cy="381000"/>
          </a:xfrm>
        </p:spPr>
        <p:txBody>
          <a:bodyPr anchor="ctr" anchorCtr="0"/>
          <a:lstStyle>
            <a:lvl1pPr marL="0" indent="0" algn="r">
              <a:buNone/>
              <a:defRPr sz="1400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5867402"/>
            <a:ext cx="2895600" cy="365125"/>
          </a:xfrm>
        </p:spPr>
        <p:txBody>
          <a:bodyPr/>
          <a:lstStyle>
            <a:lvl1pPr>
              <a:defRPr sz="1600" baseline="0"/>
            </a:lvl1pPr>
          </a:lstStyle>
          <a:p>
            <a:r>
              <a:rPr lang="en-US" dirty="0" smtClean="0"/>
              <a:t>October 2014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613477"/>
            <a:ext cx="9144000" cy="0"/>
          </a:xfrm>
          <a:prstGeom prst="line">
            <a:avLst/>
          </a:prstGeom>
          <a:ln w="28575">
            <a:solidFill>
              <a:srgbClr val="E05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ex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976494"/>
            <a:ext cx="1905004" cy="256033"/>
          </a:xfrm>
          <a:prstGeom prst="rect">
            <a:avLst/>
          </a:prstGeom>
        </p:spPr>
      </p:pic>
      <p:pic>
        <p:nvPicPr>
          <p:cNvPr id="12" name="Picture 11" descr="CohnReznick+ATA_4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1848" y="3901803"/>
            <a:ext cx="3044952" cy="5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8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3"/>
            <a:ext cx="8229600" cy="1219199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2"/>
            <a:ext cx="8229600" cy="44497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400050" indent="-171450">
              <a:defRPr baseline="0"/>
            </a:lvl3pPr>
            <a:lvl4pPr marL="573088" indent="-173038"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kern="1000" spc="7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B37EBF69-7A40-4EEA-A4D8-B3F5C27FE7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41362"/>
            <a:ext cx="2133600" cy="365125"/>
          </a:xfrm>
        </p:spPr>
        <p:txBody>
          <a:bodyPr/>
          <a:lstStyle>
            <a:lvl1pPr>
              <a:defRPr kern="1000" spc="70" baseline="0"/>
            </a:lvl1pPr>
          </a:lstStyle>
          <a:p>
            <a:r>
              <a:rPr lang="en-US" dirty="0" smtClean="0"/>
              <a:t>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2192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800" kern="1000" spc="600" baseline="0" dirty="0">
                <a:solidFill>
                  <a:srgbClr val="3742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19266" cy="4525962"/>
          </a:xfrm>
        </p:spPr>
        <p:txBody>
          <a:bodyPr/>
          <a:lstStyle>
            <a:lvl1pPr>
              <a:defRPr sz="1800" kern="1000" spc="0" baseline="0"/>
            </a:lvl1pPr>
            <a:lvl2pPr>
              <a:defRPr sz="1600" kern="1000" spc="0" baseline="0"/>
            </a:lvl2pPr>
            <a:lvl3pPr>
              <a:defRPr sz="1400" kern="1000" spc="0" baseline="0"/>
            </a:lvl3pPr>
            <a:lvl4pPr>
              <a:defRPr sz="1400" kern="1000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76402"/>
            <a:ext cx="4046561" cy="4525963"/>
          </a:xfrm>
        </p:spPr>
        <p:txBody>
          <a:bodyPr/>
          <a:lstStyle>
            <a:lvl1pPr>
              <a:defRPr sz="1800" kern="1000" spc="0" baseline="0"/>
            </a:lvl1pPr>
            <a:lvl2pPr>
              <a:defRPr sz="1600" kern="1000" spc="0" baseline="0"/>
            </a:lvl2pPr>
            <a:lvl3pPr>
              <a:defRPr sz="1400" kern="1000" spc="0" baseline="0"/>
            </a:lvl3pPr>
            <a:lvl4pPr>
              <a:defRPr sz="1400" kern="1000" spc="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ern="1000" spc="70" baseline="0"/>
            </a:lvl1pPr>
          </a:lstStyle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ern="1000" spc="70" baseline="0"/>
            </a:lvl1pPr>
          </a:lstStyle>
          <a:p>
            <a:fld id="{B37EBF69-7A40-4EEA-A4D8-B3F5C27FE7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7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67700" cy="1219200"/>
          </a:xfrm>
        </p:spPr>
        <p:txBody>
          <a:bodyPr anchor="t" anchorCtr="0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800" kern="1000" spc="600" baseline="0" dirty="0">
                <a:solidFill>
                  <a:srgbClr val="3742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ern="1000" spc="7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ern="1000" spc="70" baseline="0">
                <a:solidFill>
                  <a:schemeClr val="accent1"/>
                </a:solidFill>
              </a:defRPr>
            </a:lvl1pPr>
          </a:lstStyle>
          <a:p>
            <a:fld id="{B37EBF69-7A40-4EEA-A4D8-B3F5C27FE7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8487" y="6435571"/>
            <a:ext cx="2133600" cy="365125"/>
          </a:xfrm>
        </p:spPr>
        <p:txBody>
          <a:bodyPr/>
          <a:lstStyle>
            <a:lvl1pPr>
              <a:defRPr kern="1000" spc="7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2087" y="6435571"/>
            <a:ext cx="457200" cy="365125"/>
          </a:xfr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en-US" sz="1200" kern="1000" spc="70" baseline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37EBF69-7A40-4EEA-A4D8-B3F5C27FE7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4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8600"/>
            <a:ext cx="2932113" cy="1219200"/>
          </a:xfrm>
        </p:spPr>
        <p:txBody>
          <a:bodyPr anchor="t" anchorCtr="0"/>
          <a:lstStyle>
            <a:lvl1pPr algn="l">
              <a:defRPr sz="2000" b="0" spc="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38600" y="228602"/>
            <a:ext cx="4648200" cy="5897563"/>
          </a:xfrm>
        </p:spPr>
        <p:txBody>
          <a:bodyPr/>
          <a:lstStyle>
            <a:lvl1pPr>
              <a:spcAft>
                <a:spcPts val="1200"/>
              </a:spcAft>
              <a:defRPr sz="2800" spc="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spc="0" baseline="0">
                <a:solidFill>
                  <a:schemeClr val="accent2"/>
                </a:solidFill>
              </a:defRPr>
            </a:lvl2pPr>
            <a:lvl3pPr>
              <a:defRPr sz="1600" spc="0" baseline="0">
                <a:solidFill>
                  <a:schemeClr val="accent2"/>
                </a:solidFill>
              </a:defRPr>
            </a:lvl3pPr>
            <a:lvl4pPr>
              <a:defRPr sz="1400" spc="0" baseline="0">
                <a:solidFill>
                  <a:schemeClr val="accent2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2971800" cy="4084092"/>
          </a:xfrm>
        </p:spPr>
        <p:txBody>
          <a:bodyPr/>
          <a:lstStyle>
            <a:lvl1pPr marL="0" indent="0">
              <a:buNone/>
              <a:defRPr sz="1800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ern="1000" spc="70" baseline="0">
                <a:solidFill>
                  <a:schemeClr val="accent1"/>
                </a:solidFill>
              </a:defRPr>
            </a:lvl1pPr>
          </a:lstStyle>
          <a:p>
            <a:fld id="{B37EBF69-7A40-4EEA-A4D8-B3F5C27FE7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41362"/>
            <a:ext cx="2133600" cy="365125"/>
          </a:xfrm>
        </p:spPr>
        <p:txBody>
          <a:bodyPr/>
          <a:lstStyle>
            <a:lvl1pPr>
              <a:defRPr kern="1000" spc="70" baseline="0"/>
            </a:lvl1pPr>
          </a:lstStyle>
          <a:p>
            <a:r>
              <a:rPr lang="en-US" dirty="0" smtClean="0"/>
              <a:t>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0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08-NAF-12_PPT Covers_f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69" y="-238163"/>
            <a:ext cx="9332813" cy="7235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1635" y="163253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="0" i="0">
                <a:solidFill>
                  <a:srgbClr val="FF8000"/>
                </a:solidFill>
                <a:latin typeface="+mj-lt"/>
                <a:cs typeface="Century Gothic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3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303A3F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2" tIns="45662" rIns="91322" bIns="45662"/>
          <a:lstStyle/>
          <a:p>
            <a:pPr defTabSz="45661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9907" b="38470"/>
          <a:stretch>
            <a:fillRect/>
          </a:stretch>
        </p:blipFill>
        <p:spPr bwMode="auto">
          <a:xfrm>
            <a:off x="0" y="3"/>
            <a:ext cx="7848600" cy="68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gray">
          <a:xfrm>
            <a:off x="0" y="6629400"/>
            <a:ext cx="9144000" cy="0"/>
          </a:xfrm>
          <a:prstGeom prst="line">
            <a:avLst/>
          </a:prstGeom>
          <a:ln w="38100">
            <a:solidFill>
              <a:srgbClr val="F4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67700" cy="762000"/>
          </a:xfrm>
        </p:spPr>
        <p:txBody>
          <a:bodyPr>
            <a:normAutofit/>
          </a:bodyPr>
          <a:lstStyle>
            <a:lvl1pPr algn="l">
              <a:defRPr sz="2800" strike="noStrik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R_Divi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 l="20032" b="38088"/>
          <a:stretch>
            <a:fillRect/>
          </a:stretch>
        </p:blipFill>
        <p:spPr bwMode="auto">
          <a:xfrm>
            <a:off x="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38100">
            <a:solidFill>
              <a:srgbClr val="F4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7772400" cy="762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 spc="600" baseline="0">
                <a:solidFill>
                  <a:srgbClr val="37424A"/>
                </a:solidFill>
                <a:latin typeface="Arial" pitchFamily="34" charset="0"/>
                <a:cs typeface="Arial" pitchFamily="34" charset="0"/>
              </a:defRPr>
            </a:lvl1pPr>
            <a:lvl2pPr marL="4567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7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36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12192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2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441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kern="1000" spc="0" baseline="0" smtClean="0">
                <a:solidFill>
                  <a:srgbClr val="37424A"/>
                </a:solidFill>
                <a:latin typeface="+mn-lt"/>
              </a:defRPr>
            </a:lvl1pPr>
          </a:lstStyle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4136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E05206"/>
                </a:solidFill>
                <a:latin typeface="+mn-lt"/>
              </a:defRPr>
            </a:lvl1pPr>
          </a:lstStyle>
          <a:p>
            <a:fld id="{B37EBF69-7A40-4EEA-A4D8-B3F5C27FE7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6623922"/>
            <a:ext cx="4572000" cy="0"/>
          </a:xfrm>
          <a:prstGeom prst="line">
            <a:avLst/>
          </a:prstGeom>
          <a:ln w="38100">
            <a:solidFill>
              <a:srgbClr val="E05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6500896"/>
            <a:ext cx="1802365" cy="24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05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000" spc="600" baseline="0">
          <a:solidFill>
            <a:srgbClr val="37424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E0520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E05206"/>
        </a:buClr>
        <a:buFont typeface="Arial" charset="0"/>
        <a:defRPr sz="1800" kern="1000" spc="0" baseline="0">
          <a:solidFill>
            <a:srgbClr val="37424A"/>
          </a:solidFill>
          <a:latin typeface="+mj-lt"/>
          <a:ea typeface="+mn-ea"/>
          <a:cs typeface="+mn-cs"/>
        </a:defRPr>
      </a:lvl1pPr>
      <a:lvl2pPr marL="225425" indent="-225425" algn="l" rtl="0" eaLnBrk="1" fontAlgn="base" hangingPunct="1">
        <a:spcBef>
          <a:spcPct val="20000"/>
        </a:spcBef>
        <a:spcAft>
          <a:spcPct val="0"/>
        </a:spcAft>
        <a:buClr>
          <a:srgbClr val="E05206"/>
        </a:buClr>
        <a:buFont typeface="Symbol" pitchFamily="18" charset="2"/>
        <a:buChar char="·"/>
        <a:defRPr sz="1600" kern="1000" spc="0" baseline="0">
          <a:solidFill>
            <a:srgbClr val="37424A"/>
          </a:solidFill>
          <a:latin typeface="+mj-lt"/>
          <a:ea typeface="+mn-ea"/>
          <a:cs typeface="+mn-cs"/>
        </a:defRPr>
      </a:lvl2pPr>
      <a:lvl3pPr marL="409575" indent="-184150" algn="l" rtl="0" eaLnBrk="1" fontAlgn="base" hangingPunct="1">
        <a:spcBef>
          <a:spcPct val="20000"/>
        </a:spcBef>
        <a:spcAft>
          <a:spcPct val="0"/>
        </a:spcAft>
        <a:buClr>
          <a:srgbClr val="E05206"/>
        </a:buClr>
        <a:buFont typeface="Century Gothic" pitchFamily="34" charset="0"/>
        <a:buChar char="–"/>
        <a:defRPr sz="1400" kern="1000" spc="0" baseline="0">
          <a:solidFill>
            <a:srgbClr val="37424A"/>
          </a:solidFill>
          <a:latin typeface="+mj-lt"/>
          <a:ea typeface="+mn-ea"/>
          <a:cs typeface="+mn-cs"/>
        </a:defRPr>
      </a:lvl3pPr>
      <a:lvl4pPr marL="571500" indent="-152400" algn="l" rtl="0" eaLnBrk="1" fontAlgn="base" hangingPunct="1">
        <a:spcBef>
          <a:spcPct val="20000"/>
        </a:spcBef>
        <a:spcAft>
          <a:spcPts val="1200"/>
        </a:spcAft>
        <a:buClr>
          <a:srgbClr val="E05206"/>
        </a:buClr>
        <a:buFont typeface="Symbol" pitchFamily="18" charset="2"/>
        <a:buChar char="·"/>
        <a:defRPr sz="1400" kern="1000" spc="0" baseline="0">
          <a:solidFill>
            <a:srgbClr val="37424A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05206"/>
        </a:buClr>
        <a:buFont typeface="Arial" charset="0"/>
        <a:buChar char="»"/>
        <a:defRPr sz="1100" kern="1200">
          <a:solidFill>
            <a:srgbClr val="37424A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atelyn.Stewart@cohnreznick.com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Jack.Callahan@CohnReznick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33" y="954088"/>
            <a:ext cx="48291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9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85799"/>
          </a:xfrm>
        </p:spPr>
        <p:txBody>
          <a:bodyPr>
            <a:normAutofit/>
          </a:bodyPr>
          <a:lstStyle/>
          <a:p>
            <a:r>
              <a:rPr lang="en-US" sz="1700" dirty="0" smtClean="0"/>
              <a:t>VALUE DRIVERS/RISK FACTORS THAT INCREASE/ DIMINISH STRATEGIC OR TRANSFERABLE VALUE</a:t>
            </a:r>
            <a:endParaRPr lang="en-US" sz="17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4572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000" cap="none" spc="0" normalizeH="0" baseline="0" noProof="0" dirty="0" smtClean="0">
                <a:ln>
                  <a:noFill/>
                </a:ln>
                <a:solidFill>
                  <a:srgbClr val="E0520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0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latin typeface="+mj-lt"/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solidFill>
                <a:srgbClr val="37424A"/>
              </a:solidFill>
              <a:latin typeface="+mn-lt"/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latin typeface="+mn-lt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tabLst/>
              <a:defRPr/>
            </a:pPr>
            <a:endParaRPr lang="en-US" sz="1400" kern="1000" dirty="0" smtClean="0">
              <a:latin typeface="+mn-lt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tabLst/>
              <a:defRPr/>
            </a:pPr>
            <a:endParaRPr kumimoji="0" lang="en-US" sz="1400" i="0" u="none" strike="noStrike" kern="10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tabLst/>
              <a:defRPr/>
            </a:pPr>
            <a:endParaRPr lang="en-US" sz="2000" kern="1000" dirty="0" smtClean="0">
              <a:solidFill>
                <a:srgbClr val="37424A"/>
              </a:solidFill>
              <a:latin typeface="+mj-lt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tabLst/>
              <a:defRPr/>
            </a:pPr>
            <a:r>
              <a:rPr kumimoji="0" lang="en-US" sz="2000" b="0" i="0" u="none" strike="noStrike" kern="1000" cap="none" spc="0" normalizeH="0" baseline="0" noProof="0" dirty="0" smtClean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marL="400050" marR="0" lvl="2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tabLst/>
              <a:defRPr/>
            </a:pPr>
            <a:endParaRPr kumimoji="0" lang="en-US" sz="1400" b="0" i="0" u="none" strike="noStrike" kern="1000" cap="none" spc="0" normalizeH="0" baseline="0" noProof="0" dirty="0" smtClean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1000" cap="none" spc="0" normalizeH="0" baseline="0" noProof="0" dirty="0" smtClean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276600"/>
            <a:ext cx="6477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81000"/>
            <a:ext cx="9067800" cy="425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buFont typeface="Arial" pitchFamily="34" charset="0"/>
              <a:buChar char="•"/>
              <a:defRPr/>
            </a:pPr>
            <a:r>
              <a:rPr lang="en-US" sz="1100" kern="1000" dirty="0" smtClean="0">
                <a:latin typeface="+mn-lt"/>
                <a:cs typeface="Arial" pitchFamily="34" charset="0"/>
              </a:rPr>
              <a:t>Risk factors could result in FMV being greater than transferable or strategic value, or eliminating transferable/sellable value. </a:t>
            </a: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buFont typeface="Arial" pitchFamily="34" charset="0"/>
              <a:buChar char="•"/>
              <a:defRPr/>
            </a:pPr>
            <a:r>
              <a:rPr lang="en-US" sz="1100" kern="1000" dirty="0" smtClean="0">
                <a:latin typeface="+mn-lt"/>
                <a:cs typeface="Arial" pitchFamily="34" charset="0"/>
                <a:sym typeface="Wingdings" pitchFamily="2" charset="2"/>
              </a:rPr>
              <a:t>Factors could be viewed differently depending on type of transaction. </a:t>
            </a: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buFont typeface="Arial" pitchFamily="34" charset="0"/>
              <a:buChar char="•"/>
              <a:defRPr/>
            </a:pPr>
            <a:r>
              <a:rPr lang="en-US" sz="1100" kern="1000" dirty="0" smtClean="0">
                <a:latin typeface="+mn-lt"/>
                <a:cs typeface="Arial" pitchFamily="34" charset="0"/>
                <a:sym typeface="Wingdings" pitchFamily="2" charset="2"/>
              </a:rPr>
              <a:t>Impact can only be viewed through the eyes of the beholder. We can make some assumptions strategies typically employed by various buyer groups</a:t>
            </a: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buFont typeface="Arial" pitchFamily="34" charset="0"/>
              <a:buChar char="•"/>
              <a:defRPr/>
            </a:pPr>
            <a:endParaRPr lang="en-US" sz="1400" b="1" kern="1000" dirty="0" smtClean="0">
              <a:latin typeface="+mn-lt"/>
              <a:cs typeface="Arial" pitchFamily="34" charset="0"/>
              <a:sym typeface="Wingdings" pitchFamily="2" charset="2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buFont typeface="Arial" pitchFamily="34" charset="0"/>
              <a:buChar char="•"/>
              <a:defRPr/>
            </a:pPr>
            <a:endParaRPr lang="en-US" sz="1400" kern="1000" dirty="0" smtClean="0">
              <a:latin typeface="+mn-lt"/>
              <a:cs typeface="Arial" pitchFamily="34" charset="0"/>
              <a:sym typeface="Wingdings" pitchFamily="2" charset="2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latin typeface="+mn-lt"/>
              <a:cs typeface="Arial" pitchFamily="34" charset="0"/>
              <a:sym typeface="Wingdings" pitchFamily="2" charset="2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latin typeface="+mn-lt"/>
              <a:cs typeface="Arial" pitchFamily="34" charset="0"/>
              <a:sym typeface="Wingdings" pitchFamily="2" charset="2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latin typeface="+mn-lt"/>
              <a:cs typeface="Arial" pitchFamily="34" charset="0"/>
              <a:sym typeface="Wingdings" pitchFamily="2" charset="2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latin typeface="+mn-lt"/>
              <a:cs typeface="Arial" pitchFamily="34" charset="0"/>
              <a:sym typeface="Wingdings" pitchFamily="2" charset="2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r>
              <a:rPr lang="en-US" sz="1400" kern="1000" dirty="0" smtClean="0">
                <a:latin typeface="+mn-lt"/>
                <a:cs typeface="Arial" pitchFamily="34" charset="0"/>
                <a:sym typeface="Wingdings" pitchFamily="2" charset="2"/>
              </a:rPr>
              <a:t>	 </a:t>
            </a: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latin typeface="+mn-lt"/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latin typeface="+mn-lt"/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solidFill>
                <a:srgbClr val="37424A"/>
              </a:solidFill>
              <a:latin typeface="+mn-lt"/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latin typeface="+mn-lt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12419"/>
              </p:ext>
            </p:extLst>
          </p:nvPr>
        </p:nvGraphicFramePr>
        <p:xfrm>
          <a:off x="609600" y="2287552"/>
          <a:ext cx="78486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975"/>
                <a:gridCol w="1515325"/>
                <a:gridCol w="1962150"/>
                <a:gridCol w="1962150"/>
              </a:tblGrid>
              <a:tr h="33720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  <a:cs typeface="Arial" pitchFamily="34" charset="0"/>
                        </a:rPr>
                        <a:t>Value Driver/Risk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  <a:cs typeface="Arial" pitchFamily="34" charset="0"/>
                        </a:rPr>
                        <a:t>FMV Hypothetical</a:t>
                      </a:r>
                      <a:endParaRPr lang="en-US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  <a:cs typeface="Arial" pitchFamily="34" charset="0"/>
                        </a:rPr>
                        <a:t>Transferrable</a:t>
                      </a:r>
                      <a:r>
                        <a:rPr lang="en-US" sz="1400" b="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smtClean="0">
                          <a:latin typeface="+mn-lt"/>
                          <a:cs typeface="Arial" pitchFamily="34" charset="0"/>
                        </a:rPr>
                        <a:t>Financial Value</a:t>
                      </a:r>
                      <a:endParaRPr lang="en-US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  <a:cs typeface="Arial" pitchFamily="34" charset="0"/>
                        </a:rPr>
                        <a:t>Strategic</a:t>
                      </a:r>
                      <a:r>
                        <a:rPr lang="en-US" sz="1400" b="0" baseline="0" dirty="0" smtClean="0">
                          <a:latin typeface="+mn-lt"/>
                          <a:cs typeface="Arial" pitchFamily="34" charset="0"/>
                        </a:rPr>
                        <a:t> Value</a:t>
                      </a:r>
                      <a:endParaRPr lang="en-US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26976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Size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Case Specific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976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Stability of Free Cash Flow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Medium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976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Diversified Customer Base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Medium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976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Reliance on Owner(s)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860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Business Systems and Processes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Medium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976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Reliable Financial Reporting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Medium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976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Management Team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860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Motivated/Dedicated Workforce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743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Physical Appearance/Condition of the Business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Low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High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Medium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9600" y="1906552"/>
          <a:ext cx="78486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400" y="1905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Impact on Value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29" y="334963"/>
            <a:ext cx="5040942" cy="5791200"/>
          </a:xfrm>
        </p:spPr>
      </p:pic>
    </p:spTree>
    <p:extLst>
      <p:ext uri="{BB962C8B-B14F-4D97-AF65-F5344CB8AC3E}">
        <p14:creationId xmlns:p14="http://schemas.microsoft.com/office/powerpoint/2010/main" val="407425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OF SELLING? SIX ACTIONS TO PREPARE FOR A LIQUIDITY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Have a strategic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Shore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up your management team – it can be a factor 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Get your financial house in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Polish your operational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Prepare for invasive due </a:t>
            </a:r>
            <a:r>
              <a:rPr lang="it-IT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diligence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Choose the right advisors at the right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Contractors should be </a:t>
            </a:r>
            <a:r>
              <a:rPr lang="en-US" dirty="0">
                <a:latin typeface="+mn-lt"/>
              </a:rPr>
              <a:t>in control of </a:t>
            </a:r>
            <a:r>
              <a:rPr lang="en-US" dirty="0" smtClean="0">
                <a:latin typeface="+mn-lt"/>
              </a:rPr>
              <a:t>their </a:t>
            </a:r>
            <a:r>
              <a:rPr lang="en-US" dirty="0">
                <a:latin typeface="+mn-lt"/>
              </a:rPr>
              <a:t>own destiny and have a strategic plan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Understand </a:t>
            </a:r>
            <a:r>
              <a:rPr lang="en-US" dirty="0">
                <a:latin typeface="+mn-lt"/>
              </a:rPr>
              <a:t>why selling the business makes the most sense at this particular time</a:t>
            </a:r>
            <a:r>
              <a:rPr lang="en-US" dirty="0" smtClean="0">
                <a:latin typeface="+mn-lt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Why </a:t>
            </a:r>
            <a:r>
              <a:rPr lang="en-US" dirty="0">
                <a:latin typeface="+mn-lt"/>
              </a:rPr>
              <a:t>the company will make an attractive acquisition target.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business plan needs to be crystal clear, explaining – and supporting – the long-term value of the company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plan should also cover the </a:t>
            </a:r>
            <a:r>
              <a:rPr lang="en-US" dirty="0">
                <a:latin typeface="+mn-lt"/>
              </a:rPr>
              <a:t>strategies and opportunities for </a:t>
            </a:r>
            <a:r>
              <a:rPr lang="en-US" dirty="0" smtClean="0">
                <a:latin typeface="+mn-lt"/>
              </a:rPr>
              <a:t>growth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SHORE UP YOUR MANAGEMENT TEAM – IT CAN BE A FACTOR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Do you have </a:t>
            </a:r>
            <a:r>
              <a:rPr lang="en-US" dirty="0">
                <a:latin typeface="+mn-lt"/>
              </a:rPr>
              <a:t>the best people on board who can impress a private equity </a:t>
            </a:r>
            <a:r>
              <a:rPr lang="en-US" dirty="0" smtClean="0">
                <a:latin typeface="+mn-lt"/>
              </a:rPr>
              <a:t>investor?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Does </a:t>
            </a:r>
            <a:r>
              <a:rPr lang="en-US" dirty="0">
                <a:latin typeface="+mn-lt"/>
              </a:rPr>
              <a:t>every person on the management team possess the proper skill set required to keep growing and reinventing the business?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If </a:t>
            </a:r>
            <a:r>
              <a:rPr lang="en-US" dirty="0">
                <a:latin typeface="+mn-lt"/>
              </a:rPr>
              <a:t>not, some difficult decisions may need to be made.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YOUR FINANCIAL HOUSE IN ORDER.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When potential buyers analyze a target company, they want to </a:t>
            </a:r>
            <a:r>
              <a:rPr lang="en-US" dirty="0" smtClean="0">
                <a:latin typeface="+mn-lt"/>
              </a:rPr>
              <a:t>know the firm: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Has </a:t>
            </a:r>
            <a:r>
              <a:rPr lang="en-US" dirty="0">
                <a:latin typeface="+mn-lt"/>
              </a:rPr>
              <a:t>the right </a:t>
            </a:r>
            <a:r>
              <a:rPr lang="en-US" dirty="0" smtClean="0">
                <a:latin typeface="+mn-lt"/>
              </a:rPr>
              <a:t>systems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right processes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and </a:t>
            </a:r>
            <a:endParaRPr lang="en-US" dirty="0">
              <a:latin typeface="+mn-lt"/>
            </a:endParaRP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right internal </a:t>
            </a:r>
            <a:r>
              <a:rPr lang="en-US" dirty="0">
                <a:latin typeface="+mn-lt"/>
              </a:rPr>
              <a:t>controls are in place to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They are looking to ensure </a:t>
            </a:r>
            <a:r>
              <a:rPr lang="en-US" dirty="0">
                <a:latin typeface="+mn-lt"/>
              </a:rPr>
              <a:t>that the numbers </a:t>
            </a:r>
            <a:r>
              <a:rPr lang="en-US" dirty="0" smtClean="0">
                <a:latin typeface="+mn-lt"/>
              </a:rPr>
              <a:t>are 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Does your CFO have the experience necessary to execute a liquidity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Audited </a:t>
            </a:r>
            <a:r>
              <a:rPr lang="en-US" dirty="0">
                <a:latin typeface="+mn-lt"/>
              </a:rPr>
              <a:t>financial statements are </a:t>
            </a:r>
            <a:r>
              <a:rPr lang="en-US" dirty="0" smtClean="0">
                <a:latin typeface="+mn-lt"/>
              </a:rPr>
              <a:t>a must-have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POLISH YOUR OPERATIONAL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Are your operations running efficiently</a:t>
            </a:r>
            <a:r>
              <a:rPr lang="en-US" dirty="0">
                <a:latin typeface="+mn-lt"/>
              </a:rPr>
              <a:t>, including </a:t>
            </a:r>
            <a:endParaRPr lang="en-US" dirty="0" smtClean="0">
              <a:latin typeface="+mn-lt"/>
            </a:endParaRP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Information </a:t>
            </a:r>
            <a:r>
              <a:rPr lang="en-US" dirty="0">
                <a:latin typeface="+mn-lt"/>
              </a:rPr>
              <a:t>technology (IT) 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Finance  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Corporate Governance 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Compliance</a:t>
            </a: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PREPARE FOR INVASIVE DUE DILIGENCE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financial crisis changed the relationship between buyers and sellers. Private equity firms are now conducting a degree of due diligence never seen before.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potential acquirer may scrutinize every material </a:t>
            </a:r>
            <a:endParaRPr lang="en-US" dirty="0" smtClean="0">
              <a:latin typeface="+mn-lt"/>
            </a:endParaRP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Contract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Every document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Every settlement and lawsuit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Every vendor agreement, and 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Confidentiality agreement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Maintaining </a:t>
            </a:r>
            <a:r>
              <a:rPr lang="en-US" dirty="0">
                <a:latin typeface="+mn-lt"/>
              </a:rPr>
              <a:t>a document file that provides easy access to documentation is one of the most productive due diligence support measures any company can take.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RIGHT ADVISORS AT THE RIGHT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It </a:t>
            </a:r>
            <a:r>
              <a:rPr lang="en-US" dirty="0">
                <a:latin typeface="+mn-lt"/>
              </a:rPr>
              <a:t>is critical to select those who possess specialized expertise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They will help you to </a:t>
            </a:r>
            <a:r>
              <a:rPr lang="en-US" dirty="0">
                <a:latin typeface="+mn-lt"/>
              </a:rPr>
              <a:t>maximize the return on </a:t>
            </a:r>
            <a:r>
              <a:rPr lang="en-US" dirty="0" smtClean="0">
                <a:latin typeface="+mn-lt"/>
              </a:rPr>
              <a:t>this most </a:t>
            </a:r>
            <a:r>
              <a:rPr lang="en-US" dirty="0">
                <a:latin typeface="+mn-lt"/>
              </a:rPr>
              <a:t>important </a:t>
            </a:r>
            <a:r>
              <a:rPr lang="en-US" dirty="0" smtClean="0">
                <a:latin typeface="+mn-lt"/>
              </a:rPr>
              <a:t>transaction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Advisors should include: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Investment banking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Accounting, and 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Legal advisors 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$10 Million site contractor liquidated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$20 Million utility contractor brothers sale to one of the brother’s 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China Construction acquisition of Plaza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EOS Partners acquisition of Five Star Electric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Greenstar sale to Tutor Perini Specialty Service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Schiavone sale to Dragados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John Picone sale to Dragados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$10 Million cell tower contractor sale to a 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rivate equity firm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Potential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85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54" t="27026" r="26196" b="22922"/>
          <a:stretch/>
        </p:blipFill>
        <p:spPr>
          <a:xfrm>
            <a:off x="1040130" y="1755927"/>
            <a:ext cx="7063740" cy="429070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68" t="30893" r="25394" b="25160"/>
          <a:stretch/>
        </p:blipFill>
        <p:spPr>
          <a:xfrm>
            <a:off x="987704" y="2017603"/>
            <a:ext cx="7168591" cy="3767357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5959"/>
            <a:ext cx="4019266" cy="434640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Corporate </a:t>
            </a:r>
            <a:r>
              <a:rPr lang="en-US" dirty="0">
                <a:latin typeface="+mn-lt"/>
              </a:rPr>
              <a:t>culture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Ownership </a:t>
            </a:r>
            <a:r>
              <a:rPr lang="en-US" dirty="0">
                <a:latin typeface="+mn-lt"/>
              </a:rPr>
              <a:t>structure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Goals </a:t>
            </a:r>
            <a:r>
              <a:rPr lang="en-US" dirty="0">
                <a:latin typeface="+mn-lt"/>
              </a:rPr>
              <a:t>and objectives of the shareholders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Capital </a:t>
            </a:r>
            <a:r>
              <a:rPr lang="en-US" dirty="0">
                <a:latin typeface="+mn-lt"/>
              </a:rPr>
              <a:t>structure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Historical </a:t>
            </a:r>
            <a:r>
              <a:rPr lang="en-US" dirty="0">
                <a:latin typeface="+mn-lt"/>
              </a:rPr>
              <a:t>financial performance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Approach </a:t>
            </a:r>
            <a:r>
              <a:rPr lang="en-US" dirty="0">
                <a:latin typeface="+mn-lt"/>
              </a:rPr>
              <a:t>to the market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Business </a:t>
            </a:r>
            <a:r>
              <a:rPr lang="en-US" dirty="0">
                <a:latin typeface="+mn-lt"/>
              </a:rPr>
              <a:t>segments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855960"/>
            <a:ext cx="4046561" cy="434640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Existing and expected job backlog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Client base and concentrations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Ongoing litigation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Key person risks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Competition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Understanding of current valuation and valuation expectations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Competitive differentiators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Industry dynamics that could affect the Company’s business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12463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step in conducting a thorough strategic alternatives analysis is to understand the intricacies of the business including but not limited to: 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>
                <a:latin typeface="+mn-lt"/>
              </a:rPr>
              <a:t>The </a:t>
            </a:r>
            <a:r>
              <a:rPr lang="en-US" sz="1600" dirty="0">
                <a:latin typeface="+mn-lt"/>
              </a:rPr>
              <a:t>SWOT Analysis is the foundation against which to analyze potential strategic alternatives.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It’s shows a </a:t>
            </a:r>
            <a:r>
              <a:rPr lang="en-US" sz="1600" dirty="0">
                <a:latin typeface="+mn-lt"/>
              </a:rPr>
              <a:t>detailed understanding of </a:t>
            </a:r>
            <a:endParaRPr lang="en-US" sz="16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he </a:t>
            </a:r>
            <a:r>
              <a:rPr lang="en-US" sz="1400" dirty="0">
                <a:latin typeface="+mn-lt"/>
              </a:rPr>
              <a:t>Company’s strengths, both internally and externally;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Company’s weaknesses, both perceived in the market as well as internal areas of risk;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organic and acquisition opportunities that are currently available to the Company given current market conditions;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threats to the Company in the current market will allow for a thorough assessment of the fit of each strategic alternative with the Company’s current position and goals.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3942859"/>
              </p:ext>
            </p:extLst>
          </p:nvPr>
        </p:nvGraphicFramePr>
        <p:xfrm>
          <a:off x="4582318" y="1714341"/>
          <a:ext cx="4025901" cy="445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967"/>
                <a:gridCol w="1341967"/>
                <a:gridCol w="1341967"/>
              </a:tblGrid>
              <a:tr h="148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Strengths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List of Internal and External Company Strengths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Weaknesses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List of Internal and External Company Weaknesses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83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Opportunities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List of External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Opportunities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SO Alternatives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Use Strengths to Maximize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Opportunities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WO Alternatives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Overcome Weaknesses by Taking Advantages of Opportunities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83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Threats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List of Internal and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External Threats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ST Alternatives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Use Strengths to Avoid Threats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Threats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Minimize Weaknesses and Avoid Threats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 &amp; ACQUISITIONS IN CONSTRUCTION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274944"/>
              </p:ext>
            </p:extLst>
          </p:nvPr>
        </p:nvGraphicFramePr>
        <p:xfrm>
          <a:off x="457200" y="1676400"/>
          <a:ext cx="82296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1371" y="6237514"/>
            <a:ext cx="590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Dates based on their last financing date. Information pulled from PitchBook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7654"/>
            <a:ext cx="7620000" cy="268605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8457" y="4354286"/>
            <a:ext cx="35333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information contact:</a:t>
            </a:r>
          </a:p>
          <a:p>
            <a:r>
              <a:rPr lang="en-US" dirty="0" smtClean="0"/>
              <a:t>Tom Kiley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Tom.Kiley@cohnreznick.com</a:t>
            </a:r>
            <a:endParaRPr lang="en-US" dirty="0" smtClean="0"/>
          </a:p>
          <a:p>
            <a:r>
              <a:rPr lang="en-US" dirty="0"/>
              <a:t>Client Relationship Executive</a:t>
            </a:r>
          </a:p>
          <a:p>
            <a:r>
              <a:rPr lang="en-US" dirty="0" smtClean="0"/>
              <a:t>617-603-4521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Jack A. Callahan, CPA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Partner</a:t>
            </a:r>
          </a:p>
          <a:p>
            <a:r>
              <a:rPr lang="en-US" dirty="0">
                <a:latin typeface="+mn-lt"/>
              </a:rPr>
              <a:t>Construction Industry Practice Leader</a:t>
            </a:r>
          </a:p>
          <a:p>
            <a:r>
              <a:rPr lang="en-US" dirty="0">
                <a:latin typeface="+mn-lt"/>
              </a:rPr>
              <a:t>Tel: 732-380-8685</a:t>
            </a:r>
          </a:p>
          <a:p>
            <a:r>
              <a:rPr lang="en-US" dirty="0">
                <a:latin typeface="+mn-lt"/>
              </a:rPr>
              <a:t>Mobile: 732-241-1399</a:t>
            </a:r>
          </a:p>
          <a:p>
            <a:r>
              <a:rPr lang="en-US" dirty="0">
                <a:latin typeface="+mn-lt"/>
              </a:rPr>
              <a:t>Fax: 732-380-8609</a:t>
            </a:r>
          </a:p>
          <a:p>
            <a:r>
              <a:rPr lang="en-US" u="sng" dirty="0">
                <a:latin typeface="+mn-lt"/>
                <a:hlinkClick r:id="rId2" tooltip="Click to send email to Jack A. Callahan"/>
              </a:rPr>
              <a:t>Jack.Callahan@CohnReznick.com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LIQUIDITY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Things to consider when preparing to sell </a:t>
            </a:r>
            <a:r>
              <a:rPr lang="en-US" dirty="0">
                <a:latin typeface="+mn-lt"/>
              </a:rPr>
              <a:t>your </a:t>
            </a:r>
            <a:r>
              <a:rPr lang="en-US" dirty="0" smtClean="0">
                <a:latin typeface="+mn-lt"/>
              </a:rPr>
              <a:t>business?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How </a:t>
            </a:r>
            <a:r>
              <a:rPr lang="en-US" dirty="0">
                <a:latin typeface="+mn-lt"/>
              </a:rPr>
              <a:t>much is your business </a:t>
            </a:r>
            <a:r>
              <a:rPr lang="en-US" dirty="0" smtClean="0">
                <a:latin typeface="+mn-lt"/>
              </a:rPr>
              <a:t>worth?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Valuation </a:t>
            </a:r>
            <a:r>
              <a:rPr lang="en-US" dirty="0" smtClean="0">
                <a:latin typeface="+mn-lt"/>
              </a:rPr>
              <a:t>methodologies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Sample engagement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to Sell Your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31" t="25884" r="11978" b="14687"/>
          <a:stretch/>
        </p:blipFill>
        <p:spPr>
          <a:xfrm>
            <a:off x="1018097" y="442913"/>
            <a:ext cx="7107806" cy="5683250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BOTTOM LINE QUESTION WHAT IS YOUR BUSINESS WORTH TO YOU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How </a:t>
            </a:r>
            <a:r>
              <a:rPr lang="en-US" dirty="0">
                <a:latin typeface="+mn-lt"/>
              </a:rPr>
              <a:t>much do you take from </a:t>
            </a:r>
            <a:r>
              <a:rPr lang="en-US" dirty="0" smtClean="0">
                <a:latin typeface="+mn-lt"/>
              </a:rPr>
              <a:t>the business: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Family members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Perks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Benefits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Rental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How </a:t>
            </a:r>
            <a:r>
              <a:rPr lang="en-US" dirty="0">
                <a:latin typeface="+mn-lt"/>
              </a:rPr>
              <a:t>much of your </a:t>
            </a:r>
            <a:r>
              <a:rPr lang="en-US" dirty="0" smtClean="0">
                <a:latin typeface="+mn-lt"/>
              </a:rPr>
              <a:t>lifestyle </a:t>
            </a:r>
            <a:r>
              <a:rPr lang="en-US" dirty="0">
                <a:latin typeface="+mn-lt"/>
              </a:rPr>
              <a:t>and social </a:t>
            </a:r>
            <a:r>
              <a:rPr lang="en-US" dirty="0" smtClean="0">
                <a:latin typeface="+mn-lt"/>
              </a:rPr>
              <a:t>well being </a:t>
            </a:r>
            <a:r>
              <a:rPr lang="en-US" dirty="0">
                <a:latin typeface="+mn-lt"/>
              </a:rPr>
              <a:t>is defined by the </a:t>
            </a:r>
            <a:r>
              <a:rPr lang="en-US" dirty="0" smtClean="0">
                <a:latin typeface="+mn-lt"/>
              </a:rPr>
              <a:t>business?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If you </a:t>
            </a:r>
            <a:r>
              <a:rPr lang="en-US" dirty="0" smtClean="0">
                <a:latin typeface="+mn-lt"/>
              </a:rPr>
              <a:t>sell, </a:t>
            </a:r>
            <a:r>
              <a:rPr lang="en-US" dirty="0">
                <a:latin typeface="+mn-lt"/>
              </a:rPr>
              <a:t>what would you </a:t>
            </a:r>
            <a:r>
              <a:rPr lang="en-US" dirty="0" smtClean="0">
                <a:latin typeface="+mn-lt"/>
              </a:rPr>
              <a:t>do?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What will you have to live on after </a:t>
            </a:r>
            <a:r>
              <a:rPr lang="en-US" dirty="0" smtClean="0">
                <a:latin typeface="+mn-lt"/>
              </a:rPr>
              <a:t>selling?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What is your </a:t>
            </a:r>
            <a:r>
              <a:rPr lang="en-US" dirty="0" smtClean="0">
                <a:latin typeface="+mn-lt"/>
              </a:rPr>
              <a:t>current standard </a:t>
            </a:r>
            <a:r>
              <a:rPr lang="en-US" dirty="0">
                <a:latin typeface="+mn-lt"/>
              </a:rPr>
              <a:t>of living and is this </a:t>
            </a:r>
            <a:r>
              <a:rPr lang="en-US" dirty="0" smtClean="0">
                <a:latin typeface="+mn-lt"/>
              </a:rPr>
              <a:t>enough?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REVIEW SELLING SCENARIOS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Sales </a:t>
            </a:r>
            <a:r>
              <a:rPr lang="en-US" dirty="0">
                <a:latin typeface="+mn-lt"/>
              </a:rPr>
              <a:t>to </a:t>
            </a:r>
            <a:r>
              <a:rPr lang="en-US" dirty="0" smtClean="0">
                <a:latin typeface="+mn-lt"/>
              </a:rPr>
              <a:t>family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Sales </a:t>
            </a:r>
            <a:r>
              <a:rPr lang="en-US" dirty="0">
                <a:latin typeface="+mn-lt"/>
              </a:rPr>
              <a:t>to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Sales </a:t>
            </a:r>
            <a:r>
              <a:rPr lang="en-US" dirty="0">
                <a:latin typeface="+mn-lt"/>
              </a:rPr>
              <a:t>to </a:t>
            </a:r>
            <a:r>
              <a:rPr lang="en-US" dirty="0" smtClean="0">
                <a:latin typeface="+mn-lt"/>
              </a:rPr>
              <a:t>an ESOP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Sales </a:t>
            </a:r>
            <a:r>
              <a:rPr lang="en-US" dirty="0">
                <a:latin typeface="+mn-lt"/>
              </a:rPr>
              <a:t>to </a:t>
            </a:r>
            <a:r>
              <a:rPr lang="en-US" dirty="0" smtClean="0">
                <a:latin typeface="+mn-lt"/>
              </a:rPr>
              <a:t>a competitor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Sales </a:t>
            </a:r>
            <a:r>
              <a:rPr lang="en-US" dirty="0">
                <a:latin typeface="+mn-lt"/>
              </a:rPr>
              <a:t>to </a:t>
            </a:r>
            <a:r>
              <a:rPr lang="en-US" dirty="0" smtClean="0">
                <a:latin typeface="+mn-lt"/>
              </a:rPr>
              <a:t>someone entering the </a:t>
            </a:r>
            <a:r>
              <a:rPr lang="en-US" dirty="0">
                <a:latin typeface="+mn-lt"/>
              </a:rPr>
              <a:t>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Sales </a:t>
            </a:r>
            <a:r>
              <a:rPr lang="en-US" dirty="0">
                <a:latin typeface="+mn-lt"/>
              </a:rPr>
              <a:t>to </a:t>
            </a:r>
            <a:r>
              <a:rPr lang="en-US" dirty="0" smtClean="0">
                <a:latin typeface="+mn-lt"/>
              </a:rPr>
              <a:t>an international </a:t>
            </a:r>
            <a:r>
              <a:rPr lang="en-US" dirty="0">
                <a:latin typeface="+mn-lt"/>
              </a:rPr>
              <a:t>contractor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Sales </a:t>
            </a:r>
            <a:r>
              <a:rPr lang="en-US" dirty="0">
                <a:latin typeface="+mn-lt"/>
              </a:rPr>
              <a:t>to </a:t>
            </a:r>
            <a:r>
              <a:rPr lang="en-US" dirty="0" smtClean="0">
                <a:latin typeface="+mn-lt"/>
              </a:rPr>
              <a:t>a Private Equity Firm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An IPO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LET’S REVIEW SELLING SCENARIOS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Do </a:t>
            </a:r>
            <a:r>
              <a:rPr lang="en-US" dirty="0">
                <a:latin typeface="+mn-lt"/>
              </a:rPr>
              <a:t>any of these </a:t>
            </a:r>
            <a:r>
              <a:rPr lang="en-US" dirty="0" smtClean="0">
                <a:latin typeface="+mn-lt"/>
              </a:rPr>
              <a:t>work? 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Pros and 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Maximizing </a:t>
            </a:r>
            <a:r>
              <a:rPr lang="en-US" dirty="0" smtClean="0">
                <a:latin typeface="+mn-lt"/>
              </a:rPr>
              <a:t>value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Preserving corporate name and culture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Key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Risks </a:t>
            </a:r>
            <a:r>
              <a:rPr lang="en-US" dirty="0">
                <a:latin typeface="+mn-lt"/>
              </a:rPr>
              <a:t>and rewards of each scenario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BF69-7A40-4EEA-A4D8-B3F5C27FE7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2999"/>
          </a:xfrm>
        </p:spPr>
        <p:txBody>
          <a:bodyPr>
            <a:normAutofit/>
          </a:bodyPr>
          <a:lstStyle/>
          <a:p>
            <a:r>
              <a:rPr lang="en-US" dirty="0" smtClean="0"/>
              <a:t>VALUATION METHODOLOGIES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4572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000" cap="none" spc="0" normalizeH="0" baseline="0" noProof="0" dirty="0" smtClean="0">
                <a:ln>
                  <a:noFill/>
                </a:ln>
                <a:solidFill>
                  <a:srgbClr val="E0520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0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latin typeface="+mj-lt"/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solidFill>
                <a:srgbClr val="37424A"/>
              </a:solidFill>
              <a:latin typeface="+mn-lt"/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400" kern="1000" dirty="0" smtClean="0">
              <a:latin typeface="+mn-lt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tabLst/>
              <a:defRPr/>
            </a:pPr>
            <a:endParaRPr lang="en-US" sz="1400" kern="1000" dirty="0" smtClean="0">
              <a:latin typeface="+mn-lt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tabLst/>
              <a:defRPr/>
            </a:pPr>
            <a:endParaRPr kumimoji="0" lang="en-US" sz="1400" i="0" u="none" strike="noStrike" kern="10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tabLst/>
              <a:defRPr/>
            </a:pPr>
            <a:endParaRPr lang="en-US" sz="2000" kern="1000" dirty="0" smtClean="0">
              <a:solidFill>
                <a:srgbClr val="37424A"/>
              </a:solidFill>
              <a:latin typeface="+mj-lt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tabLst/>
              <a:defRPr/>
            </a:pPr>
            <a:r>
              <a:rPr kumimoji="0" lang="en-US" sz="2000" b="0" i="0" u="none" strike="noStrike" kern="1000" cap="none" spc="0" normalizeH="0" baseline="0" noProof="0" dirty="0" smtClean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marL="400050" marR="0" lvl="2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tabLst/>
              <a:defRPr/>
            </a:pPr>
            <a:endParaRPr kumimoji="0" lang="en-US" sz="1400" b="0" i="0" u="none" strike="noStrike" kern="1000" cap="none" spc="0" normalizeH="0" baseline="0" noProof="0" dirty="0" smtClean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5206"/>
              </a:buClr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1000" cap="none" spc="0" normalizeH="0" baseline="0" noProof="0" dirty="0" smtClean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276600"/>
            <a:ext cx="6477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sz="1600" b="1" kern="1000" dirty="0" smtClean="0">
              <a:solidFill>
                <a:srgbClr val="E05206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436906"/>
            <a:ext cx="80010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rgbClr val="E05206"/>
              </a:buClr>
              <a:buFont typeface="Arial" charset="0"/>
              <a:buChar char="•"/>
              <a:defRPr/>
            </a:pPr>
            <a:r>
              <a:rPr lang="en-US" sz="1600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 </a:t>
            </a:r>
            <a:r>
              <a:rPr lang="en-US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Asset Based</a:t>
            </a:r>
          </a:p>
          <a:p>
            <a:pPr marL="457200" lvl="2">
              <a:spcBef>
                <a:spcPct val="20000"/>
              </a:spcBef>
              <a:buClr>
                <a:srgbClr val="E05206"/>
              </a:buClr>
              <a:buFont typeface="Arial" charset="0"/>
              <a:buChar char="•"/>
              <a:defRPr/>
            </a:pPr>
            <a:r>
              <a:rPr lang="en-US" sz="1600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 Net asset value</a:t>
            </a:r>
          </a:p>
          <a:p>
            <a:pPr marL="0" lvl="1">
              <a:spcBef>
                <a:spcPct val="20000"/>
              </a:spcBef>
              <a:buClr>
                <a:srgbClr val="E05206"/>
              </a:buClr>
              <a:buFont typeface="Arial" charset="0"/>
              <a:buChar char="•"/>
              <a:defRPr/>
            </a:pPr>
            <a:r>
              <a:rPr lang="en-US" sz="1600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 </a:t>
            </a:r>
            <a:r>
              <a:rPr lang="en-US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Income Based</a:t>
            </a:r>
          </a:p>
          <a:p>
            <a:pPr marL="457200" lvl="2">
              <a:spcBef>
                <a:spcPct val="20000"/>
              </a:spcBef>
              <a:buClr>
                <a:srgbClr val="E05206"/>
              </a:buClr>
              <a:buFont typeface="Arial" charset="0"/>
              <a:buChar char="•"/>
              <a:defRPr/>
            </a:pPr>
            <a:r>
              <a:rPr lang="en-US" sz="1600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 Discounted cash flow method</a:t>
            </a:r>
          </a:p>
          <a:p>
            <a:pPr marL="457200" lvl="2">
              <a:spcBef>
                <a:spcPct val="20000"/>
              </a:spcBef>
              <a:buClr>
                <a:srgbClr val="E05206"/>
              </a:buClr>
              <a:buFont typeface="Arial" charset="0"/>
              <a:buChar char="•"/>
              <a:defRPr/>
            </a:pPr>
            <a:r>
              <a:rPr lang="en-US" sz="1600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 Income capitalization method</a:t>
            </a:r>
          </a:p>
          <a:p>
            <a:pPr marL="0" lvl="1">
              <a:spcBef>
                <a:spcPct val="20000"/>
              </a:spcBef>
              <a:buClr>
                <a:srgbClr val="E05206"/>
              </a:buClr>
              <a:buFont typeface="Arial" charset="0"/>
              <a:buChar char="•"/>
              <a:defRPr/>
            </a:pPr>
            <a:r>
              <a:rPr lang="en-US" sz="1600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 </a:t>
            </a:r>
            <a:r>
              <a:rPr lang="en-US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Market Based</a:t>
            </a:r>
          </a:p>
          <a:p>
            <a:pPr marL="457200" lvl="2">
              <a:spcBef>
                <a:spcPct val="20000"/>
              </a:spcBef>
              <a:buClr>
                <a:srgbClr val="E05206"/>
              </a:buClr>
              <a:buFont typeface="Arial" charset="0"/>
              <a:buChar char="•"/>
              <a:defRPr/>
            </a:pPr>
            <a:r>
              <a:rPr lang="en-US" sz="1600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 Guideline public company method</a:t>
            </a:r>
          </a:p>
          <a:p>
            <a:pPr marL="457200" lvl="2">
              <a:spcBef>
                <a:spcPct val="20000"/>
              </a:spcBef>
              <a:buClr>
                <a:srgbClr val="E05206"/>
              </a:buClr>
              <a:buFont typeface="Arial" charset="0"/>
              <a:buChar char="•"/>
              <a:defRPr/>
            </a:pPr>
            <a:r>
              <a:rPr lang="en-US" sz="1600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> Comparative (M&amp;A) transactions method</a:t>
            </a:r>
            <a:r>
              <a:rPr lang="en-US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  <a:t/>
            </a:r>
            <a:br>
              <a:rPr lang="en-US" kern="1000" spc="70" dirty="0" smtClean="0">
                <a:solidFill>
                  <a:srgbClr val="37424A"/>
                </a:solidFill>
                <a:latin typeface="Century Gothic" pitchFamily="34" charset="0"/>
                <a:sym typeface="Wingdings" pitchFamily="2" charset="2"/>
              </a:rPr>
            </a:br>
            <a:endParaRPr lang="en-US" kern="1000" spc="70" dirty="0" smtClean="0">
              <a:solidFill>
                <a:srgbClr val="37424A"/>
              </a:solidFill>
              <a:latin typeface="Century Gothic" pitchFamily="34" charset="0"/>
              <a:sym typeface="Wingdings" pitchFamily="2" charset="2"/>
            </a:endParaRPr>
          </a:p>
          <a:p>
            <a:pPr marL="225425" lvl="1" indent="-225425">
              <a:spcBef>
                <a:spcPct val="20000"/>
              </a:spcBef>
              <a:buClr>
                <a:srgbClr val="E05206"/>
              </a:buClr>
              <a:defRPr/>
            </a:pPr>
            <a:endParaRPr lang="en-US" kern="1000" dirty="0" smtClean="0"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6D06-6B72-4F65-BAED-B9088F84E6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hnReznick Theme, 2014">
  <a:themeElements>
    <a:clrScheme name="CR-Corporate Presentation Color Palette">
      <a:dk1>
        <a:srgbClr val="303A3F"/>
      </a:dk1>
      <a:lt1>
        <a:srgbClr val="FFFFFF"/>
      </a:lt1>
      <a:dk2>
        <a:srgbClr val="37424A"/>
      </a:dk2>
      <a:lt2>
        <a:srgbClr val="FFFFFF"/>
      </a:lt2>
      <a:accent1>
        <a:srgbClr val="E05206"/>
      </a:accent1>
      <a:accent2>
        <a:srgbClr val="37424A"/>
      </a:accent2>
      <a:accent3>
        <a:srgbClr val="820024"/>
      </a:accent3>
      <a:accent4>
        <a:srgbClr val="00583D"/>
      </a:accent4>
      <a:accent5>
        <a:srgbClr val="002F5F"/>
      </a:accent5>
      <a:accent6>
        <a:srgbClr val="FFE293"/>
      </a:accent6>
      <a:hlink>
        <a:srgbClr val="000000"/>
      </a:hlink>
      <a:folHlink>
        <a:srgbClr val="FFFFFF"/>
      </a:folHlink>
    </a:clrScheme>
    <a:fontScheme name="RC Corporate Presentation Font Themes">
      <a:majorFont>
        <a:latin typeface="Arial"/>
        <a:ea typeface=""/>
        <a:cs typeface=""/>
      </a:majorFont>
      <a:minorFont>
        <a:latin typeface="Century Gothic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CohnReznick Theme, 2014" id="{CBCA9477-0735-49FB-9514-96354BFE037F}" vid="{F0B35484-F276-4BCF-99B0-0253F67158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DC0A1306C604D85FED3DBFB688E06" ma:contentTypeVersion="2" ma:contentTypeDescription="Create a new document." ma:contentTypeScope="" ma:versionID="25ca7c88f666838895a68e69dd049d5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5fd18b65b941b90f0796ec8ea2bab88d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8C0C48-79A0-419E-8D4D-DD23B424E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2DA297-A119-42AA-AED5-9274D2E2F82D}">
  <ds:schemaRefs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purl.org/dc/terms/"/>
    <ds:schemaRef ds:uri="http://schemas.microsoft.com/sharepoint/v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D765E2-1C19-4544-BF7B-59148C3B45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CohnReznick Theme, 2014</Template>
  <TotalTime>4914</TotalTime>
  <Words>1121</Words>
  <Application>Microsoft Office PowerPoint</Application>
  <PresentationFormat>On-screen Show (4:3)</PresentationFormat>
  <Paragraphs>309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CohnReznick Theme, 2014</vt:lpstr>
      <vt:lpstr>PowerPoint Presentation</vt:lpstr>
      <vt:lpstr>MY EXPERIENCE</vt:lpstr>
      <vt:lpstr>THE LIQUIDITY PROCESS</vt:lpstr>
      <vt:lpstr>Preparing to Sell Your Business</vt:lpstr>
      <vt:lpstr>PowerPoint Presentation</vt:lpstr>
      <vt:lpstr>BOTTOM LINE QUESTION WHAT IS YOUR BUSINESS WORTH TO YOU </vt:lpstr>
      <vt:lpstr>LET’S REVIEW SELLING SCENARIOS </vt:lpstr>
      <vt:lpstr>LET’S REVIEW SELLING SCENARIOS </vt:lpstr>
      <vt:lpstr>VALUATION METHODOLOGIES</vt:lpstr>
      <vt:lpstr>VALUE DRIVERS/RISK FACTORS THAT INCREASE/ DIMINISH STRATEGIC OR TRANSFERABLE VALUE</vt:lpstr>
      <vt:lpstr>PowerPoint Presentation</vt:lpstr>
      <vt:lpstr>The Process</vt:lpstr>
      <vt:lpstr>THINKING OF SELLING? SIX ACTIONS TO PREPARE FOR A LIQUIDITY EVENT</vt:lpstr>
      <vt:lpstr>HAVE A STRATEGIC PLAN</vt:lpstr>
      <vt:lpstr>SHORE UP YOUR MANAGEMENT TEAM – IT CAN BE A FACTOR </vt:lpstr>
      <vt:lpstr>GET YOUR FINANCIAL HOUSE IN ORDER.</vt:lpstr>
      <vt:lpstr>POLISH YOUR OPERATIONAL PROCESSES</vt:lpstr>
      <vt:lpstr>PREPARE FOR INVASIVE DUE DILIGENCE</vt:lpstr>
      <vt:lpstr>CHOOSE THE RIGHT ADVISORS AT THE RIGHT TIME</vt:lpstr>
      <vt:lpstr>Potential Engagement</vt:lpstr>
      <vt:lpstr>METHODOLOGY</vt:lpstr>
      <vt:lpstr>THE APPROACH</vt:lpstr>
      <vt:lpstr>UNDERSTAND NEEDS</vt:lpstr>
      <vt:lpstr>SWOT ANALYSIS</vt:lpstr>
      <vt:lpstr>MERGERS &amp; ACQUISITIONS IN CONSTRUCTION</vt:lpstr>
      <vt:lpstr>UPCOMING EVENTS</vt:lpstr>
      <vt:lpstr>THANK YOU</vt:lpstr>
    </vt:vector>
  </TitlesOfParts>
  <Company>J.H. Cohn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Hagan</dc:creator>
  <cp:lastModifiedBy>Gates, Joseph</cp:lastModifiedBy>
  <cp:revision>97</cp:revision>
  <cp:lastPrinted>2014-10-13T15:27:57Z</cp:lastPrinted>
  <dcterms:created xsi:type="dcterms:W3CDTF">2014-10-09T19:50:56Z</dcterms:created>
  <dcterms:modified xsi:type="dcterms:W3CDTF">2014-10-15T10:41:09Z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0x010100520DC0A1306C604D85FED3DBFB688E06</vt:lpwstr>
  </property>
</Properties>
</file>