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86ED0-74BC-45C2-BB86-4830EE96AD45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7601-07AD-452D-8234-3AF8D6462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532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86ED0-74BC-45C2-BB86-4830EE96AD45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7601-07AD-452D-8234-3AF8D6462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62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86ED0-74BC-45C2-BB86-4830EE96AD45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7601-07AD-452D-8234-3AF8D6462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20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86ED0-74BC-45C2-BB86-4830EE96AD45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7601-07AD-452D-8234-3AF8D6462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38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86ED0-74BC-45C2-BB86-4830EE96AD45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7601-07AD-452D-8234-3AF8D6462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809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86ED0-74BC-45C2-BB86-4830EE96AD45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7601-07AD-452D-8234-3AF8D6462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67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86ED0-74BC-45C2-BB86-4830EE96AD45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7601-07AD-452D-8234-3AF8D6462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653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86ED0-74BC-45C2-BB86-4830EE96AD45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7601-07AD-452D-8234-3AF8D6462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096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86ED0-74BC-45C2-BB86-4830EE96AD45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7601-07AD-452D-8234-3AF8D6462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67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04789"/>
            <a:ext cx="5111751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86ED0-74BC-45C2-BB86-4830EE96AD45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7601-07AD-452D-8234-3AF8D6462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25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86ED0-74BC-45C2-BB86-4830EE96AD45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57601-07AD-452D-8234-3AF8D6462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21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86ED0-74BC-45C2-BB86-4830EE96AD45}" type="datetimeFigureOut">
              <a:rPr lang="en-US" smtClean="0"/>
              <a:t>4/23/2019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57601-07AD-452D-8234-3AF8D64627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76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LorenVenHuizen@b2bcfo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8000" b="1" dirty="0" smtClean="0">
                <a:solidFill>
                  <a:srgbClr val="002060"/>
                </a:solidFill>
              </a:rPr>
              <a:t>THE 3 DAY CLOSE </a:t>
            </a:r>
            <a:endParaRPr lang="en-US" sz="80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Is it possible?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275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Major Quality Assurance Tasks After Day 1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B050"/>
                </a:solidFill>
              </a:rPr>
              <a:t>Ban All Late Changes to the Month-End Report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B050"/>
                </a:solidFill>
              </a:rPr>
              <a:t>Stop Variance Reporting at the account code level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B050"/>
                </a:solidFill>
              </a:rPr>
              <a:t>Stop Monthly Reforecasting of Year-End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843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Key Activities of a Day Three Month-End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Day -3 &amp; earlier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Payroll accrual finalized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Depreciation finalized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All balance sheet accounts are reviewed for reasonableness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Daily bank a/c reconciliation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87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Key Activities of a Day Three Month-End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Day -2 &amp; earlier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Close-off accruals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Daily bank a/c reconciliation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73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Key Activities of a Day Three Month-End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Day -1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Close-off AP, AR, WIP, noon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First close of G/L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Daily bank a/c reconciliation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839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Key Activities of a Day Three Month-End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Day +1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Flash report to owner by 5 PM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Second close of G/L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Daily bank a/c reconciliation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408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Key Activities of a Day Three Month-End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Day +2 &amp; +3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Report preparation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Quality assurance procedures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Issue report</a:t>
            </a:r>
          </a:p>
          <a:p>
            <a:pPr lvl="1"/>
            <a:r>
              <a:rPr lang="en-US" b="1" dirty="0" smtClean="0">
                <a:solidFill>
                  <a:srgbClr val="00B050"/>
                </a:solidFill>
              </a:rPr>
              <a:t>Daily bank a/c reconciliation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125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438150"/>
            <a:ext cx="79248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41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QUESTIONS??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solidFill>
                  <a:srgbClr val="00B050"/>
                </a:solidFill>
              </a:rPr>
              <a:t>Thank You!!</a:t>
            </a:r>
          </a:p>
          <a:p>
            <a:pPr marL="0" indent="0" algn="ctr">
              <a:buNone/>
            </a:pPr>
            <a:r>
              <a:rPr lang="en-US" sz="3600" b="1" dirty="0" smtClean="0"/>
              <a:t>Loren VenHuizen, B2B CFO</a:t>
            </a:r>
            <a:br>
              <a:rPr lang="en-US" sz="3600" b="1" dirty="0" smtClean="0"/>
            </a:br>
            <a:r>
              <a:rPr lang="en-US" sz="3600" b="1" dirty="0" smtClean="0">
                <a:hlinkClick r:id="rId2"/>
              </a:rPr>
              <a:t>LorenVenHuizen@b2bcfo.com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3600" b="1" dirty="0" smtClean="0"/>
              <a:t>605-261-0944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9312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42951"/>
            <a:ext cx="7772400" cy="9906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002060"/>
                </a:solidFill>
              </a:rPr>
              <a:t>B2B CFO</a:t>
            </a:r>
            <a:r>
              <a:rPr lang="en-US" sz="6000" b="1" dirty="0" smtClean="0">
                <a:solidFill>
                  <a:srgbClr val="002060"/>
                </a:solidFill>
              </a:rPr>
              <a:t> </a:t>
            </a:r>
            <a:endParaRPr lang="en-US" sz="6000" b="1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733550"/>
            <a:ext cx="6400800" cy="2971799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en-US" sz="4000" b="1" dirty="0" smtClean="0">
                <a:solidFill>
                  <a:srgbClr val="00B050"/>
                </a:solidFill>
              </a:rPr>
              <a:t>What we do: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rgbClr val="00B050"/>
                </a:solidFill>
              </a:rPr>
              <a:t>Timely &amp; accurate financial statements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rgbClr val="00B050"/>
                </a:solidFill>
              </a:rPr>
              <a:t>Improve profitability, efficiency, cash flow, and value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b="1" dirty="0" smtClean="0">
                <a:solidFill>
                  <a:srgbClr val="00B050"/>
                </a:solidFill>
              </a:rPr>
              <a:t>Successfully transition the business</a:t>
            </a:r>
          </a:p>
          <a:p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444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Timely &amp; Accurate Financial Statements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Many companies are providing preliminary numbers by the first working day of the month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More and more companies are moving to closing on the same day each month (4-5-4)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99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</a:rPr>
              <a:t>Benefits of Quick Month-End Reporting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81150"/>
            <a:ext cx="8229600" cy="3394472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Every day spent producing reports is a day less spent on analysis and projects.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50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Benefits to Management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Reporting plays a bigger part in decision making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Reduction in detail and length of reports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Reduced cost to organization of month-end reporting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More time spent analyzing trends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More time spent on achieving results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Less senior management time invested in month-end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108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Benefits to the Finance Team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Staff are more productive as efficiencies are locked in and bottlenecks are tackled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Removal of out of date and inefficient processes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Happier staff with higher morale and increased job satisfaction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The team has more time to be involved in rewarding activities, such as quarterly rolling forecasts, project work, and so forth.  </a:t>
            </a:r>
            <a:r>
              <a:rPr lang="en-US" b="1" u="sng" dirty="0" smtClean="0">
                <a:solidFill>
                  <a:srgbClr val="00B050"/>
                </a:solidFill>
              </a:rPr>
              <a:t>(Many companies can gain back 1/3 of their month)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Less senior finance team time invested in month-end; the change also leads to a very quick year-end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89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Practical Steps You Can Do </a:t>
            </a:r>
            <a:r>
              <a:rPr lang="en-US" b="1" dirty="0" smtClean="0">
                <a:solidFill>
                  <a:srgbClr val="FF0000"/>
                </a:solidFill>
              </a:rPr>
              <a:t>NOW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B050"/>
                </a:solidFill>
              </a:rPr>
              <a:t>Establish Reporting Rules within the Finance Team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B050"/>
                </a:solidFill>
              </a:rPr>
              <a:t>Catch All Adjustments in an “Overs and </a:t>
            </a:r>
            <a:r>
              <a:rPr lang="en-US" b="1" dirty="0" err="1" smtClean="0">
                <a:solidFill>
                  <a:srgbClr val="00B050"/>
                </a:solidFill>
              </a:rPr>
              <a:t>Unders</a:t>
            </a:r>
            <a:r>
              <a:rPr lang="en-US" b="1" dirty="0" smtClean="0">
                <a:solidFill>
                  <a:srgbClr val="00B050"/>
                </a:solidFill>
              </a:rPr>
              <a:t>” Schedule</a:t>
            </a:r>
          </a:p>
          <a:p>
            <a:pPr marL="514350" indent="-514350">
              <a:buAutoNum type="arabicPeriod"/>
            </a:pPr>
            <a:r>
              <a:rPr lang="en-US" b="1" dirty="0" smtClean="0">
                <a:solidFill>
                  <a:srgbClr val="00B050"/>
                </a:solidFill>
              </a:rPr>
              <a:t>Avoid a Huge Wave of Accounts Payable Invoices at Month-End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19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Practical Steps You Can Do </a:t>
            </a:r>
            <a:r>
              <a:rPr lang="en-US" b="1" dirty="0" smtClean="0">
                <a:solidFill>
                  <a:srgbClr val="FF0000"/>
                </a:solidFill>
              </a:rPr>
              <a:t>NOW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4"/>
            </a:pPr>
            <a:r>
              <a:rPr lang="en-US" b="1" dirty="0" smtClean="0">
                <a:solidFill>
                  <a:srgbClr val="00B050"/>
                </a:solidFill>
              </a:rPr>
              <a:t>Early Closing of the Accounts Payable Ledger </a:t>
            </a:r>
            <a:endParaRPr lang="en-US" b="1" dirty="0">
              <a:solidFill>
                <a:srgbClr val="00B050"/>
              </a:solidFill>
            </a:endParaRPr>
          </a:p>
          <a:p>
            <a:pPr marL="514350" indent="-514350">
              <a:buAutoNum type="arabicPeriod" startAt="4"/>
            </a:pPr>
            <a:r>
              <a:rPr lang="en-US" b="1" dirty="0" smtClean="0">
                <a:solidFill>
                  <a:srgbClr val="00B050"/>
                </a:solidFill>
              </a:rPr>
              <a:t>Close Accruals before the Accounts Payable Cutoff</a:t>
            </a:r>
          </a:p>
          <a:p>
            <a:pPr marL="514350" indent="-514350">
              <a:buAutoNum type="arabicPeriod" startAt="4"/>
            </a:pPr>
            <a:r>
              <a:rPr lang="en-US" b="1" dirty="0" smtClean="0">
                <a:solidFill>
                  <a:srgbClr val="00B050"/>
                </a:solidFill>
              </a:rPr>
              <a:t>Set a Materiality Rule for Accruals</a:t>
            </a:r>
          </a:p>
          <a:p>
            <a:pPr marL="514350" indent="-514350">
              <a:buAutoNum type="arabicPeriod" startAt="4"/>
            </a:pPr>
            <a:r>
              <a:rPr lang="en-US" b="1" dirty="0" smtClean="0">
                <a:solidFill>
                  <a:srgbClr val="00B050"/>
                </a:solidFill>
              </a:rPr>
              <a:t>Avoid Inter company Adjustments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474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Practical Steps You Can Do </a:t>
            </a:r>
            <a:r>
              <a:rPr lang="en-US" b="1" dirty="0" smtClean="0">
                <a:solidFill>
                  <a:srgbClr val="FF0000"/>
                </a:solidFill>
              </a:rPr>
              <a:t>NOW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 startAt="8"/>
            </a:pPr>
            <a:r>
              <a:rPr lang="en-US" b="1" dirty="0" smtClean="0">
                <a:solidFill>
                  <a:srgbClr val="00B050"/>
                </a:solidFill>
              </a:rPr>
              <a:t>Early Closing-Off of Accounts Receivable</a:t>
            </a:r>
          </a:p>
          <a:p>
            <a:pPr marL="514350" indent="-514350">
              <a:buAutoNum type="arabicPeriod" startAt="8"/>
            </a:pPr>
            <a:r>
              <a:rPr lang="en-US" b="1" dirty="0" smtClean="0">
                <a:solidFill>
                  <a:srgbClr val="00B050"/>
                </a:solidFill>
              </a:rPr>
              <a:t>Early Capital Expenditure Cutoff</a:t>
            </a:r>
          </a:p>
          <a:p>
            <a:pPr marL="514350" indent="-514350">
              <a:buAutoNum type="arabicPeriod" startAt="8"/>
            </a:pPr>
            <a:r>
              <a:rPr lang="en-US" b="1" dirty="0" smtClean="0">
                <a:solidFill>
                  <a:srgbClr val="00B050"/>
                </a:solidFill>
              </a:rPr>
              <a:t>Early Inventory Cutoff</a:t>
            </a:r>
          </a:p>
          <a:p>
            <a:pPr marL="514350" indent="-514350">
              <a:buAutoNum type="arabicPeriod" startAt="8"/>
            </a:pPr>
            <a:r>
              <a:rPr lang="en-US" b="1" dirty="0" smtClean="0">
                <a:solidFill>
                  <a:srgbClr val="00B050"/>
                </a:solidFill>
              </a:rPr>
              <a:t>Review a Flash Report at the end of Day 1</a:t>
            </a:r>
          </a:p>
          <a:p>
            <a:pPr marL="514350" indent="-514350">
              <a:buAutoNum type="arabicPeriod"/>
            </a:pP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603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473</Words>
  <Application>Microsoft Office PowerPoint</Application>
  <PresentationFormat>On-screen Show (16:9)</PresentationFormat>
  <Paragraphs>72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Calibri</vt:lpstr>
      <vt:lpstr>Office Theme</vt:lpstr>
      <vt:lpstr>THE 3 DAY CLOSE </vt:lpstr>
      <vt:lpstr>B2B CFO </vt:lpstr>
      <vt:lpstr>Timely &amp; Accurate Financial Statements</vt:lpstr>
      <vt:lpstr>Benefits of Quick Month-End Reporting</vt:lpstr>
      <vt:lpstr>Benefits to Management</vt:lpstr>
      <vt:lpstr>Benefits to the Finance Team</vt:lpstr>
      <vt:lpstr>Practical Steps You Can Do NOW</vt:lpstr>
      <vt:lpstr>Practical Steps You Can Do NOW</vt:lpstr>
      <vt:lpstr>Practical Steps You Can Do NOW</vt:lpstr>
      <vt:lpstr>Major Quality Assurance Tasks After Day 1</vt:lpstr>
      <vt:lpstr>Key Activities of a Day Three Month-End</vt:lpstr>
      <vt:lpstr>Key Activities of a Day Three Month-End</vt:lpstr>
      <vt:lpstr>Key Activities of a Day Three Month-End</vt:lpstr>
      <vt:lpstr>Key Activities of a Day Three Month-End</vt:lpstr>
      <vt:lpstr>Key Activities of a Day Three Month-End</vt:lpstr>
      <vt:lpstr>PowerPoint Presentation</vt:lpstr>
      <vt:lpstr>QUESTIONS??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Freeman</dc:creator>
  <cp:lastModifiedBy>Loren</cp:lastModifiedBy>
  <cp:revision>8</cp:revision>
  <cp:lastPrinted>2019-04-23T23:35:42Z</cp:lastPrinted>
  <dcterms:created xsi:type="dcterms:W3CDTF">2017-04-10T22:23:26Z</dcterms:created>
  <dcterms:modified xsi:type="dcterms:W3CDTF">2019-04-24T02:08:33Z</dcterms:modified>
</cp:coreProperties>
</file>