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9.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24.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25.xml" ContentType="application/vnd.openxmlformats-officedocument.presentationml.notesSlide+xml"/>
  <Override PartName="/ppt/charts/chart16.xml" ContentType="application/vnd.openxmlformats-officedocument.drawingml.chart+xml"/>
  <Override PartName="/ppt/drawings/drawing8.xml" ContentType="application/vnd.openxmlformats-officedocument.drawingml.chartshapes+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9.xml" ContentType="application/vnd.openxmlformats-officedocument.presentationml.notesSlide+xml"/>
  <Override PartName="/ppt/charts/chart21.xml" ContentType="application/vnd.openxmlformats-officedocument.drawingml.chart+xml"/>
  <Override PartName="/ppt/drawings/drawing9.xml" ContentType="application/vnd.openxmlformats-officedocument.drawingml.chartshapes+xml"/>
  <Override PartName="/ppt/charts/chart22.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drawings/drawing10.xml" ContentType="application/vnd.openxmlformats-officedocument.drawingml.chartshapes+xml"/>
  <Override PartName="/ppt/charts/chart25.xml" ContentType="application/vnd.openxmlformats-officedocument.drawingml.chart+xml"/>
  <Override PartName="/ppt/notesSlides/notesSlide33.xml" ContentType="application/vnd.openxmlformats-officedocument.presentationml.notesSlide+xml"/>
  <Override PartName="/ppt/charts/chart26.xml" ContentType="application/vnd.openxmlformats-officedocument.drawingml.chart+xml"/>
  <Override PartName="/ppt/theme/themeOverride8.xml" ContentType="application/vnd.openxmlformats-officedocument.themeOverride+xml"/>
  <Override PartName="/ppt/drawings/drawing1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25" r:id="rId2"/>
    <p:sldMasterId id="2147483779" r:id="rId3"/>
    <p:sldMasterId id="2147483800" r:id="rId4"/>
    <p:sldMasterId id="2147483805" r:id="rId5"/>
    <p:sldMasterId id="2147483816" r:id="rId6"/>
    <p:sldMasterId id="2147483827" r:id="rId7"/>
    <p:sldMasterId id="2147483855" r:id="rId8"/>
    <p:sldMasterId id="2147483861" r:id="rId9"/>
    <p:sldMasterId id="2147483866" r:id="rId10"/>
    <p:sldMasterId id="2147483871" r:id="rId11"/>
    <p:sldMasterId id="2147483876" r:id="rId12"/>
    <p:sldMasterId id="2147483897" r:id="rId13"/>
    <p:sldMasterId id="2147483910" r:id="rId14"/>
  </p:sldMasterIdLst>
  <p:notesMasterIdLst>
    <p:notesMasterId r:id="rId53"/>
  </p:notesMasterIdLst>
  <p:sldIdLst>
    <p:sldId id="259" r:id="rId15"/>
    <p:sldId id="323" r:id="rId16"/>
    <p:sldId id="364" r:id="rId17"/>
    <p:sldId id="334" r:id="rId18"/>
    <p:sldId id="306" r:id="rId19"/>
    <p:sldId id="320" r:id="rId20"/>
    <p:sldId id="391" r:id="rId21"/>
    <p:sldId id="392" r:id="rId22"/>
    <p:sldId id="413" r:id="rId23"/>
    <p:sldId id="324" r:id="rId24"/>
    <p:sldId id="379" r:id="rId25"/>
    <p:sldId id="380" r:id="rId26"/>
    <p:sldId id="393" r:id="rId27"/>
    <p:sldId id="408" r:id="rId28"/>
    <p:sldId id="394" r:id="rId29"/>
    <p:sldId id="406" r:id="rId30"/>
    <p:sldId id="407" r:id="rId31"/>
    <p:sldId id="404" r:id="rId32"/>
    <p:sldId id="405" r:id="rId33"/>
    <p:sldId id="398" r:id="rId34"/>
    <p:sldId id="372" r:id="rId35"/>
    <p:sldId id="399" r:id="rId36"/>
    <p:sldId id="325" r:id="rId37"/>
    <p:sldId id="366" r:id="rId38"/>
    <p:sldId id="388" r:id="rId39"/>
    <p:sldId id="389" r:id="rId40"/>
    <p:sldId id="409" r:id="rId41"/>
    <p:sldId id="410" r:id="rId42"/>
    <p:sldId id="411" r:id="rId43"/>
    <p:sldId id="414" r:id="rId44"/>
    <p:sldId id="415" r:id="rId45"/>
    <p:sldId id="326" r:id="rId46"/>
    <p:sldId id="417" r:id="rId47"/>
    <p:sldId id="383" r:id="rId48"/>
    <p:sldId id="381" r:id="rId49"/>
    <p:sldId id="377" r:id="rId50"/>
    <p:sldId id="412" r:id="rId51"/>
    <p:sldId id="26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0"/>
    <p:restoredTop sz="93078"/>
  </p:normalViewPr>
  <p:slideViewPr>
    <p:cSldViewPr snapToGrid="0" snapToObjects="1">
      <p:cViewPr varScale="1">
        <p:scale>
          <a:sx n="73" d="100"/>
          <a:sy n="73"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14.xlsx"/><Relationship Id="rId3"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15.xlsx"/><Relationship Id="rId3" Type="http://schemas.openxmlformats.org/officeDocument/2006/relationships/chartUserShapes" Target="../drawings/drawing7.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 Id="rId2" Type="http://schemas.openxmlformats.org/officeDocument/2006/relationships/chartUserShapes" Target="../drawings/drawing8.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 Id="rId2" Type="http://schemas.openxmlformats.org/officeDocument/2006/relationships/chartUserShapes" Target="../drawings/drawing9.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 Id="rId2" Type="http://schemas.openxmlformats.org/officeDocument/2006/relationships/chartUserShapes" Target="../drawings/drawing10.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26.xlsx"/><Relationship Id="rId3" Type="http://schemas.openxmlformats.org/officeDocument/2006/relationships/chartUserShapes" Target="../drawings/drawing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1814085655291"/>
          <c:y val="0.0"/>
          <c:w val="0.475910132842197"/>
          <c:h val="0.840941759345589"/>
        </c:manualLayout>
      </c:layout>
      <c:barChart>
        <c:barDir val="bar"/>
        <c:grouping val="clustered"/>
        <c:varyColors val="0"/>
        <c:ser>
          <c:idx val="0"/>
          <c:order val="0"/>
          <c:tx>
            <c:strRef>
              <c:f>Sheet1!$A$2</c:f>
              <c:strCache>
                <c:ptCount val="1"/>
                <c:pt idx="0">
                  <c:v>2017 P</c:v>
                </c:pt>
              </c:strCache>
            </c:strRef>
          </c:tx>
          <c:spPr>
            <a:solidFill>
              <a:srgbClr val="000090"/>
            </a:solidFill>
            <a:ln w="14640">
              <a:noFill/>
              <a:prstDash val="solid"/>
            </a:ln>
          </c:spPr>
          <c:invertIfNegative val="0"/>
          <c:dPt>
            <c:idx val="0"/>
            <c:invertIfNegative val="0"/>
            <c:bubble3D val="0"/>
            <c:spPr>
              <a:solidFill>
                <a:srgbClr val="000090"/>
              </a:solidFill>
              <a:ln w="12794">
                <a:noFill/>
                <a:prstDash val="solid"/>
              </a:ln>
            </c:spPr>
          </c:dPt>
          <c:dPt>
            <c:idx val="1"/>
            <c:invertIfNegative val="0"/>
            <c:bubble3D val="0"/>
            <c:spPr>
              <a:solidFill>
                <a:srgbClr val="000090"/>
              </a:solidFill>
              <a:ln w="12794">
                <a:noFill/>
                <a:prstDash val="solid"/>
              </a:ln>
            </c:spPr>
          </c:dPt>
          <c:dPt>
            <c:idx val="2"/>
            <c:invertIfNegative val="0"/>
            <c:bubble3D val="0"/>
            <c:spPr>
              <a:solidFill>
                <a:srgbClr val="3366FF"/>
              </a:solidFill>
              <a:ln w="12794">
                <a:noFill/>
                <a:prstDash val="solid"/>
              </a:ln>
            </c:spPr>
          </c:dPt>
          <c:dPt>
            <c:idx val="3"/>
            <c:invertIfNegative val="0"/>
            <c:bubble3D val="0"/>
            <c:spPr>
              <a:solidFill>
                <a:srgbClr val="3366FF"/>
              </a:solidFill>
              <a:ln w="12794">
                <a:noFill/>
                <a:prstDash val="solid"/>
              </a:ln>
            </c:spPr>
          </c:dPt>
          <c:dPt>
            <c:idx val="4"/>
            <c:invertIfNegative val="0"/>
            <c:bubble3D val="0"/>
            <c:spPr>
              <a:solidFill>
                <a:srgbClr val="000090"/>
              </a:solidFill>
              <a:ln w="12794">
                <a:noFill/>
                <a:prstDash val="solid"/>
              </a:ln>
            </c:spPr>
          </c:dPt>
          <c:dPt>
            <c:idx val="5"/>
            <c:invertIfNegative val="0"/>
            <c:bubble3D val="0"/>
            <c:spPr>
              <a:solidFill>
                <a:srgbClr val="000090"/>
              </a:solidFill>
              <a:ln w="12794">
                <a:noFill/>
                <a:prstDash val="solid"/>
              </a:ln>
            </c:spPr>
          </c:dPt>
          <c:dPt>
            <c:idx val="6"/>
            <c:invertIfNegative val="0"/>
            <c:bubble3D val="0"/>
            <c:spPr>
              <a:solidFill>
                <a:srgbClr val="3366FF"/>
              </a:solidFill>
              <a:ln w="12794">
                <a:noFill/>
                <a:prstDash val="solid"/>
              </a:ln>
            </c:spPr>
          </c:dPt>
          <c:dPt>
            <c:idx val="7"/>
            <c:invertIfNegative val="0"/>
            <c:bubble3D val="0"/>
            <c:spPr>
              <a:solidFill>
                <a:srgbClr val="000090"/>
              </a:solidFill>
              <a:ln w="12794">
                <a:noFill/>
                <a:prstDash val="solid"/>
              </a:ln>
            </c:spPr>
          </c:dPt>
          <c:dPt>
            <c:idx val="8"/>
            <c:invertIfNegative val="0"/>
            <c:bubble3D val="0"/>
            <c:spPr>
              <a:solidFill>
                <a:srgbClr val="3366FF"/>
              </a:solidFill>
              <a:ln w="12794">
                <a:noFill/>
                <a:prstDash val="solid"/>
              </a:ln>
            </c:spPr>
          </c:dPt>
          <c:dPt>
            <c:idx val="9"/>
            <c:invertIfNegative val="0"/>
            <c:bubble3D val="0"/>
            <c:spPr>
              <a:solidFill>
                <a:srgbClr val="3366FF"/>
              </a:solidFill>
              <a:ln w="12794">
                <a:noFill/>
                <a:prstDash val="solid"/>
              </a:ln>
            </c:spPr>
          </c:dPt>
          <c:dPt>
            <c:idx val="10"/>
            <c:invertIfNegative val="0"/>
            <c:bubble3D val="0"/>
            <c:spPr>
              <a:solidFill>
                <a:srgbClr val="3366FF"/>
              </a:solidFill>
              <a:ln w="12794">
                <a:noFill/>
                <a:prstDash val="solid"/>
              </a:ln>
            </c:spPr>
          </c:dPt>
          <c:dPt>
            <c:idx val="11"/>
            <c:invertIfNegative val="0"/>
            <c:bubble3D val="0"/>
            <c:spPr>
              <a:solidFill>
                <a:srgbClr val="000090"/>
              </a:solidFill>
              <a:ln w="12794">
                <a:noFill/>
                <a:prstDash val="solid"/>
              </a:ln>
            </c:spPr>
          </c:dPt>
          <c:dPt>
            <c:idx val="12"/>
            <c:invertIfNegative val="0"/>
            <c:bubble3D val="0"/>
            <c:spPr>
              <a:solidFill>
                <a:srgbClr val="000090"/>
              </a:solidFill>
              <a:ln w="12794">
                <a:noFill/>
                <a:prstDash val="solid"/>
              </a:ln>
            </c:spPr>
          </c:dPt>
          <c:dPt>
            <c:idx val="13"/>
            <c:invertIfNegative val="0"/>
            <c:bubble3D val="0"/>
            <c:spPr>
              <a:solidFill>
                <a:srgbClr val="000090"/>
              </a:solidFill>
              <a:ln w="12794">
                <a:noFill/>
                <a:prstDash val="solid"/>
              </a:ln>
            </c:spPr>
          </c:dPt>
          <c:dPt>
            <c:idx val="14"/>
            <c:invertIfNegative val="0"/>
            <c:bubble3D val="0"/>
            <c:spPr>
              <a:solidFill>
                <a:srgbClr val="000090"/>
              </a:solidFill>
              <a:ln w="12794">
                <a:noFill/>
                <a:prstDash val="solid"/>
              </a:ln>
            </c:spPr>
          </c:dPt>
          <c:dPt>
            <c:idx val="18"/>
            <c:invertIfNegative val="0"/>
            <c:bubble3D val="0"/>
          </c:dPt>
          <c:dPt>
            <c:idx val="19"/>
            <c:invertIfNegative val="0"/>
            <c:bubble3D val="0"/>
            <c:spPr>
              <a:solidFill>
                <a:srgbClr val="3366FF"/>
              </a:solidFill>
              <a:ln w="14640">
                <a:noFill/>
                <a:prstDash val="solid"/>
              </a:ln>
            </c:spPr>
          </c:dPt>
          <c:dPt>
            <c:idx val="20"/>
            <c:invertIfNegative val="0"/>
            <c:bubble3D val="0"/>
            <c:spPr>
              <a:solidFill>
                <a:srgbClr val="3366FF"/>
              </a:solidFill>
              <a:ln w="14640">
                <a:noFill/>
                <a:prstDash val="solid"/>
              </a:ln>
            </c:spPr>
          </c:dPt>
          <c:dLbls>
            <c:numFmt formatCode="0.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Brazil</c:v>
                </c:pt>
                <c:pt idx="1">
                  <c:v>Mexico</c:v>
                </c:pt>
                <c:pt idx="2">
                  <c:v>Latin America &amp; the Caribbean</c:v>
                </c:pt>
                <c:pt idx="3">
                  <c:v>Middle East, North Africa, Afghanistan, &amp; Pakistan</c:v>
                </c:pt>
                <c:pt idx="4">
                  <c:v>India (4)</c:v>
                </c:pt>
                <c:pt idx="5">
                  <c:v>China</c:v>
                </c:pt>
                <c:pt idx="6">
                  <c:v>Emerging &amp; developing Asia</c:v>
                </c:pt>
                <c:pt idx="7">
                  <c:v>Russia</c:v>
                </c:pt>
                <c:pt idx="8">
                  <c:v>Emerging &amp; developing Europe</c:v>
                </c:pt>
                <c:pt idx="9">
                  <c:v>Sub-Saharan Africa</c:v>
                </c:pt>
                <c:pt idx="10">
                  <c:v>Emerging market &amp; developing economies</c:v>
                </c:pt>
                <c:pt idx="11">
                  <c:v>United States</c:v>
                </c:pt>
                <c:pt idx="12">
                  <c:v>Australia (3)</c:v>
                </c:pt>
                <c:pt idx="13">
                  <c:v>Canada</c:v>
                </c:pt>
                <c:pt idx="14">
                  <c:v>United Kingdom</c:v>
                </c:pt>
                <c:pt idx="15">
                  <c:v>Japan (2)</c:v>
                </c:pt>
                <c:pt idx="16">
                  <c:v>Spain</c:v>
                </c:pt>
                <c:pt idx="17">
                  <c:v>Italy</c:v>
                </c:pt>
                <c:pt idx="18">
                  <c:v>Germany</c:v>
                </c:pt>
                <c:pt idx="19">
                  <c:v>France</c:v>
                </c:pt>
                <c:pt idx="20">
                  <c:v>Euro area</c:v>
                </c:pt>
                <c:pt idx="21">
                  <c:v>Advanced economies</c:v>
                </c:pt>
              </c:strCache>
            </c:strRef>
          </c:cat>
          <c:val>
            <c:numRef>
              <c:f>Sheet1!$B$2:$W$2</c:f>
              <c:numCache>
                <c:formatCode>0.00%</c:formatCode>
                <c:ptCount val="22"/>
                <c:pt idx="0">
                  <c:v>0.002</c:v>
                </c:pt>
                <c:pt idx="1">
                  <c:v>0.017</c:v>
                </c:pt>
                <c:pt idx="2">
                  <c:v>0.012</c:v>
                </c:pt>
                <c:pt idx="3">
                  <c:v>0.031</c:v>
                </c:pt>
                <c:pt idx="4">
                  <c:v>0.072</c:v>
                </c:pt>
                <c:pt idx="5">
                  <c:v>0.065</c:v>
                </c:pt>
                <c:pt idx="6">
                  <c:v>0.064</c:v>
                </c:pt>
                <c:pt idx="7">
                  <c:v>0.011</c:v>
                </c:pt>
                <c:pt idx="8">
                  <c:v>0.031</c:v>
                </c:pt>
                <c:pt idx="9">
                  <c:v>0.028</c:v>
                </c:pt>
                <c:pt idx="10">
                  <c:v>0.045</c:v>
                </c:pt>
                <c:pt idx="11">
                  <c:v>0.023</c:v>
                </c:pt>
                <c:pt idx="12">
                  <c:v>0.0267</c:v>
                </c:pt>
                <c:pt idx="13">
                  <c:v>0.019</c:v>
                </c:pt>
                <c:pt idx="14">
                  <c:v>0.015</c:v>
                </c:pt>
                <c:pt idx="15">
                  <c:v>0.008</c:v>
                </c:pt>
                <c:pt idx="16">
                  <c:v>0.023</c:v>
                </c:pt>
                <c:pt idx="17">
                  <c:v>0.007</c:v>
                </c:pt>
                <c:pt idx="18">
                  <c:v>0.015</c:v>
                </c:pt>
                <c:pt idx="19">
                  <c:v>0.013</c:v>
                </c:pt>
                <c:pt idx="20">
                  <c:v>0.016</c:v>
                </c:pt>
                <c:pt idx="21">
                  <c:v>0.019</c:v>
                </c:pt>
              </c:numCache>
            </c:numRef>
          </c:val>
        </c:ser>
        <c:dLbls>
          <c:dLblPos val="outEnd"/>
          <c:showLegendKey val="0"/>
          <c:showVal val="1"/>
          <c:showCatName val="0"/>
          <c:showSerName val="0"/>
          <c:showPercent val="0"/>
          <c:showBubbleSize val="0"/>
        </c:dLbls>
        <c:gapWidth val="150"/>
        <c:axId val="-2007204504"/>
        <c:axId val="-2006956552"/>
      </c:barChart>
      <c:catAx>
        <c:axId val="-2007204504"/>
        <c:scaling>
          <c:orientation val="minMax"/>
        </c:scaling>
        <c:delete val="0"/>
        <c:axPos val="l"/>
        <c:numFmt formatCode="General" sourceLinked="1"/>
        <c:majorTickMark val="out"/>
        <c:minorTickMark val="none"/>
        <c:tickLblPos val="low"/>
        <c:spPr>
          <a:ln w="3197">
            <a:solidFill>
              <a:schemeClr val="tx1"/>
            </a:solidFill>
            <a:prstDash val="solid"/>
          </a:ln>
        </c:spPr>
        <c:txPr>
          <a:bodyPr rot="0" vert="horz"/>
          <a:lstStyle/>
          <a:p>
            <a:pPr>
              <a:defRPr sz="1300" b="1" i="0" u="none" strike="noStrike" baseline="0">
                <a:solidFill>
                  <a:srgbClr val="000000"/>
                </a:solidFill>
                <a:latin typeface="Arial"/>
                <a:ea typeface="Arial"/>
                <a:cs typeface="Arial"/>
              </a:defRPr>
            </a:pPr>
            <a:endParaRPr lang="en-US"/>
          </a:p>
        </c:txPr>
        <c:crossAx val="-2006956552"/>
        <c:crosses val="autoZero"/>
        <c:auto val="1"/>
        <c:lblAlgn val="ctr"/>
        <c:lblOffset val="100"/>
        <c:tickLblSkip val="1"/>
        <c:tickMarkSkip val="1"/>
        <c:noMultiLvlLbl val="0"/>
      </c:catAx>
      <c:valAx>
        <c:axId val="-2006956552"/>
        <c:scaling>
          <c:orientation val="minMax"/>
          <c:max val="0.1"/>
          <c:min val="-0.06"/>
        </c:scaling>
        <c:delete val="0"/>
        <c:axPos val="b"/>
        <c:title>
          <c:tx>
            <c:rich>
              <a:bodyPr/>
              <a:lstStyle/>
              <a:p>
                <a:pPr>
                  <a:defRPr sz="1400" b="1" i="0" u="none" strike="noStrike" baseline="0">
                    <a:solidFill>
                      <a:srgbClr val="000000"/>
                    </a:solidFill>
                    <a:latin typeface="Arial"/>
                    <a:ea typeface="Arial"/>
                    <a:cs typeface="Arial"/>
                  </a:defRPr>
                </a:pPr>
                <a:r>
                  <a:rPr lang="en-US" sz="1400" dirty="0">
                    <a:solidFill>
                      <a:srgbClr val="000000"/>
                    </a:solidFill>
                  </a:rPr>
                  <a:t>Annual % Change</a:t>
                </a:r>
              </a:p>
            </c:rich>
          </c:tx>
          <c:layout>
            <c:manualLayout>
              <c:xMode val="edge"/>
              <c:yMode val="edge"/>
              <c:x val="0.607459028331475"/>
              <c:y val="0.94500021872266"/>
            </c:manualLayout>
          </c:layout>
          <c:overlay val="0"/>
          <c:spPr>
            <a:noFill/>
            <a:ln w="25587">
              <a:noFill/>
            </a:ln>
          </c:spPr>
        </c:title>
        <c:numFmt formatCode="0.0%" sourceLinked="0"/>
        <c:majorTickMark val="out"/>
        <c:minorTickMark val="none"/>
        <c:tickLblPos val="nextTo"/>
        <c:spPr>
          <a:ln w="3197">
            <a:solidFill>
              <a:schemeClr val="tx1"/>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2007204504"/>
        <c:crosses val="autoZero"/>
        <c:crossBetween val="between"/>
        <c:majorUnit val="0.02"/>
      </c:valAx>
      <c:spPr>
        <a:noFill/>
        <a:ln w="25511">
          <a:noFill/>
        </a:ln>
      </c:spPr>
    </c:plotArea>
    <c:plotVisOnly val="1"/>
    <c:dispBlanksAs val="gap"/>
    <c:showDLblsOverMax val="0"/>
  </c:chart>
  <c:spPr>
    <a:noFill/>
    <a:ln>
      <a:noFill/>
    </a:ln>
  </c:spPr>
  <c:txPr>
    <a:bodyPr/>
    <a:lstStyle/>
    <a:p>
      <a:pPr>
        <a:defRPr sz="2105" b="1" i="0" u="none" strike="noStrike" baseline="0">
          <a:solidFill>
            <a:schemeClr val="tx1"/>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Sheet1!$B$2</c:f>
              <c:strCache>
                <c:ptCount val="1"/>
                <c:pt idx="0">
                  <c:v>Employment-population ratio</c:v>
                </c:pt>
              </c:strCache>
            </c:strRef>
          </c:tx>
          <c:spPr>
            <a:ln>
              <a:solidFill>
                <a:srgbClr val="660066"/>
              </a:solidFill>
            </a:ln>
          </c:spPr>
          <c:marker>
            <c:symbol val="none"/>
          </c:marker>
          <c:cat>
            <c:numRef>
              <c:f>Sheet1!$A$3:$A$207</c:f>
              <c:numCache>
                <c:formatCode>mmm\-yy</c:formatCode>
                <c:ptCount val="205"/>
                <c:pt idx="0">
                  <c:v>36526.0</c:v>
                </c:pt>
                <c:pt idx="1">
                  <c:v>36557.0</c:v>
                </c:pt>
                <c:pt idx="2">
                  <c:v>36586.0</c:v>
                </c:pt>
                <c:pt idx="3">
                  <c:v>36617.0</c:v>
                </c:pt>
                <c:pt idx="4">
                  <c:v>36647.0</c:v>
                </c:pt>
                <c:pt idx="5">
                  <c:v>36678.0</c:v>
                </c:pt>
                <c:pt idx="6">
                  <c:v>36708.0</c:v>
                </c:pt>
                <c:pt idx="7">
                  <c:v>36739.0</c:v>
                </c:pt>
                <c:pt idx="8">
                  <c:v>36770.0</c:v>
                </c:pt>
                <c:pt idx="9">
                  <c:v>36800.0</c:v>
                </c:pt>
                <c:pt idx="10">
                  <c:v>36831.0</c:v>
                </c:pt>
                <c:pt idx="11">
                  <c:v>36861.0</c:v>
                </c:pt>
                <c:pt idx="12">
                  <c:v>36892.0</c:v>
                </c:pt>
                <c:pt idx="13">
                  <c:v>36923.0</c:v>
                </c:pt>
                <c:pt idx="14">
                  <c:v>36951.0</c:v>
                </c:pt>
                <c:pt idx="15">
                  <c:v>36982.0</c:v>
                </c:pt>
                <c:pt idx="16">
                  <c:v>37012.0</c:v>
                </c:pt>
                <c:pt idx="17">
                  <c:v>37043.0</c:v>
                </c:pt>
                <c:pt idx="18">
                  <c:v>37073.0</c:v>
                </c:pt>
                <c:pt idx="19">
                  <c:v>37104.0</c:v>
                </c:pt>
                <c:pt idx="20">
                  <c:v>37135.0</c:v>
                </c:pt>
                <c:pt idx="21">
                  <c:v>37165.0</c:v>
                </c:pt>
                <c:pt idx="22">
                  <c:v>37196.0</c:v>
                </c:pt>
                <c:pt idx="23">
                  <c:v>37226.0</c:v>
                </c:pt>
                <c:pt idx="24">
                  <c:v>37257.0</c:v>
                </c:pt>
                <c:pt idx="25">
                  <c:v>37288.0</c:v>
                </c:pt>
                <c:pt idx="26">
                  <c:v>37316.0</c:v>
                </c:pt>
                <c:pt idx="27">
                  <c:v>37347.0</c:v>
                </c:pt>
                <c:pt idx="28">
                  <c:v>37377.0</c:v>
                </c:pt>
                <c:pt idx="29">
                  <c:v>37408.0</c:v>
                </c:pt>
                <c:pt idx="30">
                  <c:v>37438.0</c:v>
                </c:pt>
                <c:pt idx="31">
                  <c:v>37469.0</c:v>
                </c:pt>
                <c:pt idx="32">
                  <c:v>37500.0</c:v>
                </c:pt>
                <c:pt idx="33">
                  <c:v>37530.0</c:v>
                </c:pt>
                <c:pt idx="34">
                  <c:v>37561.0</c:v>
                </c:pt>
                <c:pt idx="35">
                  <c:v>37591.0</c:v>
                </c:pt>
                <c:pt idx="36">
                  <c:v>37622.0</c:v>
                </c:pt>
                <c:pt idx="37">
                  <c:v>37653.0</c:v>
                </c:pt>
                <c:pt idx="38">
                  <c:v>37681.0</c:v>
                </c:pt>
                <c:pt idx="39">
                  <c:v>37712.0</c:v>
                </c:pt>
                <c:pt idx="40">
                  <c:v>37742.0</c:v>
                </c:pt>
                <c:pt idx="41">
                  <c:v>37773.0</c:v>
                </c:pt>
                <c:pt idx="42">
                  <c:v>37803.0</c:v>
                </c:pt>
                <c:pt idx="43">
                  <c:v>37834.0</c:v>
                </c:pt>
                <c:pt idx="44">
                  <c:v>37865.0</c:v>
                </c:pt>
                <c:pt idx="45">
                  <c:v>37895.0</c:v>
                </c:pt>
                <c:pt idx="46">
                  <c:v>37926.0</c:v>
                </c:pt>
                <c:pt idx="47">
                  <c:v>37956.0</c:v>
                </c:pt>
                <c:pt idx="48">
                  <c:v>37987.0</c:v>
                </c:pt>
                <c:pt idx="49">
                  <c:v>38018.0</c:v>
                </c:pt>
                <c:pt idx="50">
                  <c:v>38047.0</c:v>
                </c:pt>
                <c:pt idx="51">
                  <c:v>38078.0</c:v>
                </c:pt>
                <c:pt idx="52">
                  <c:v>38108.0</c:v>
                </c:pt>
                <c:pt idx="53">
                  <c:v>38139.0</c:v>
                </c:pt>
                <c:pt idx="54">
                  <c:v>38169.0</c:v>
                </c:pt>
                <c:pt idx="55">
                  <c:v>38200.0</c:v>
                </c:pt>
                <c:pt idx="56">
                  <c:v>38231.0</c:v>
                </c:pt>
                <c:pt idx="57">
                  <c:v>38261.0</c:v>
                </c:pt>
                <c:pt idx="58">
                  <c:v>38292.0</c:v>
                </c:pt>
                <c:pt idx="59">
                  <c:v>38322.0</c:v>
                </c:pt>
                <c:pt idx="60">
                  <c:v>38353.0</c:v>
                </c:pt>
                <c:pt idx="61">
                  <c:v>38384.0</c:v>
                </c:pt>
                <c:pt idx="62">
                  <c:v>38412.0</c:v>
                </c:pt>
                <c:pt idx="63">
                  <c:v>38443.0</c:v>
                </c:pt>
                <c:pt idx="64">
                  <c:v>38473.0</c:v>
                </c:pt>
                <c:pt idx="65">
                  <c:v>38504.0</c:v>
                </c:pt>
                <c:pt idx="66">
                  <c:v>38534.0</c:v>
                </c:pt>
                <c:pt idx="67">
                  <c:v>38565.0</c:v>
                </c:pt>
                <c:pt idx="68">
                  <c:v>38596.0</c:v>
                </c:pt>
                <c:pt idx="69">
                  <c:v>38626.0</c:v>
                </c:pt>
                <c:pt idx="70">
                  <c:v>38657.0</c:v>
                </c:pt>
                <c:pt idx="71">
                  <c:v>38687.0</c:v>
                </c:pt>
                <c:pt idx="72">
                  <c:v>38718.0</c:v>
                </c:pt>
                <c:pt idx="73">
                  <c:v>38749.0</c:v>
                </c:pt>
                <c:pt idx="74">
                  <c:v>38777.0</c:v>
                </c:pt>
                <c:pt idx="75">
                  <c:v>38808.0</c:v>
                </c:pt>
                <c:pt idx="76">
                  <c:v>38838.0</c:v>
                </c:pt>
                <c:pt idx="77">
                  <c:v>38869.0</c:v>
                </c:pt>
                <c:pt idx="78">
                  <c:v>38899.0</c:v>
                </c:pt>
                <c:pt idx="79">
                  <c:v>38930.0</c:v>
                </c:pt>
                <c:pt idx="80">
                  <c:v>38961.0</c:v>
                </c:pt>
                <c:pt idx="81">
                  <c:v>38991.0</c:v>
                </c:pt>
                <c:pt idx="82">
                  <c:v>39022.0</c:v>
                </c:pt>
                <c:pt idx="83">
                  <c:v>39052.0</c:v>
                </c:pt>
                <c:pt idx="84">
                  <c:v>39083.0</c:v>
                </c:pt>
                <c:pt idx="85">
                  <c:v>39114.0</c:v>
                </c:pt>
                <c:pt idx="86">
                  <c:v>39142.0</c:v>
                </c:pt>
                <c:pt idx="87">
                  <c:v>39173.0</c:v>
                </c:pt>
                <c:pt idx="88">
                  <c:v>39203.0</c:v>
                </c:pt>
                <c:pt idx="89">
                  <c:v>39234.0</c:v>
                </c:pt>
                <c:pt idx="90">
                  <c:v>39264.0</c:v>
                </c:pt>
                <c:pt idx="91">
                  <c:v>39295.0</c:v>
                </c:pt>
                <c:pt idx="92">
                  <c:v>39326.0</c:v>
                </c:pt>
                <c:pt idx="93">
                  <c:v>39356.0</c:v>
                </c:pt>
                <c:pt idx="94">
                  <c:v>39387.0</c:v>
                </c:pt>
                <c:pt idx="95">
                  <c:v>39417.0</c:v>
                </c:pt>
                <c:pt idx="96">
                  <c:v>39448.0</c:v>
                </c:pt>
                <c:pt idx="97">
                  <c:v>39479.0</c:v>
                </c:pt>
                <c:pt idx="98">
                  <c:v>39508.0</c:v>
                </c:pt>
                <c:pt idx="99">
                  <c:v>39539.0</c:v>
                </c:pt>
                <c:pt idx="100">
                  <c:v>39569.0</c:v>
                </c:pt>
                <c:pt idx="101">
                  <c:v>39600.0</c:v>
                </c:pt>
                <c:pt idx="102">
                  <c:v>39630.0</c:v>
                </c:pt>
                <c:pt idx="103">
                  <c:v>39661.0</c:v>
                </c:pt>
                <c:pt idx="104">
                  <c:v>39692.0</c:v>
                </c:pt>
                <c:pt idx="105">
                  <c:v>39722.0</c:v>
                </c:pt>
                <c:pt idx="106">
                  <c:v>39753.0</c:v>
                </c:pt>
                <c:pt idx="107">
                  <c:v>39783.0</c:v>
                </c:pt>
                <c:pt idx="108">
                  <c:v>39814.0</c:v>
                </c:pt>
                <c:pt idx="109">
                  <c:v>39845.0</c:v>
                </c:pt>
                <c:pt idx="110">
                  <c:v>39873.0</c:v>
                </c:pt>
                <c:pt idx="111">
                  <c:v>39904.0</c:v>
                </c:pt>
                <c:pt idx="112">
                  <c:v>39934.0</c:v>
                </c:pt>
                <c:pt idx="113">
                  <c:v>39965.0</c:v>
                </c:pt>
                <c:pt idx="114">
                  <c:v>39995.0</c:v>
                </c:pt>
                <c:pt idx="115">
                  <c:v>40026.0</c:v>
                </c:pt>
                <c:pt idx="116">
                  <c:v>40057.0</c:v>
                </c:pt>
                <c:pt idx="117">
                  <c:v>40087.0</c:v>
                </c:pt>
                <c:pt idx="118">
                  <c:v>40118.0</c:v>
                </c:pt>
                <c:pt idx="119">
                  <c:v>40148.0</c:v>
                </c:pt>
                <c:pt idx="120">
                  <c:v>40179.0</c:v>
                </c:pt>
                <c:pt idx="121">
                  <c:v>40210.0</c:v>
                </c:pt>
                <c:pt idx="122">
                  <c:v>40238.0</c:v>
                </c:pt>
                <c:pt idx="123">
                  <c:v>40269.0</c:v>
                </c:pt>
                <c:pt idx="124">
                  <c:v>40299.0</c:v>
                </c:pt>
                <c:pt idx="125">
                  <c:v>40330.0</c:v>
                </c:pt>
                <c:pt idx="126">
                  <c:v>40360.0</c:v>
                </c:pt>
                <c:pt idx="127">
                  <c:v>40391.0</c:v>
                </c:pt>
                <c:pt idx="128">
                  <c:v>40422.0</c:v>
                </c:pt>
                <c:pt idx="129">
                  <c:v>40452.0</c:v>
                </c:pt>
                <c:pt idx="130">
                  <c:v>40483.0</c:v>
                </c:pt>
                <c:pt idx="131">
                  <c:v>40513.0</c:v>
                </c:pt>
                <c:pt idx="132">
                  <c:v>40544.0</c:v>
                </c:pt>
                <c:pt idx="133">
                  <c:v>40575.0</c:v>
                </c:pt>
                <c:pt idx="134">
                  <c:v>40603.0</c:v>
                </c:pt>
                <c:pt idx="135">
                  <c:v>40634.0</c:v>
                </c:pt>
                <c:pt idx="136">
                  <c:v>40664.0</c:v>
                </c:pt>
                <c:pt idx="137">
                  <c:v>40695.0</c:v>
                </c:pt>
                <c:pt idx="138">
                  <c:v>40725.0</c:v>
                </c:pt>
                <c:pt idx="139">
                  <c:v>40756.0</c:v>
                </c:pt>
                <c:pt idx="140">
                  <c:v>40787.0</c:v>
                </c:pt>
                <c:pt idx="141">
                  <c:v>40817.0</c:v>
                </c:pt>
                <c:pt idx="142">
                  <c:v>40848.0</c:v>
                </c:pt>
                <c:pt idx="143">
                  <c:v>40878.0</c:v>
                </c:pt>
                <c:pt idx="144">
                  <c:v>40909.0</c:v>
                </c:pt>
                <c:pt idx="145">
                  <c:v>40940.0</c:v>
                </c:pt>
                <c:pt idx="146">
                  <c:v>40969.0</c:v>
                </c:pt>
                <c:pt idx="147">
                  <c:v>41000.0</c:v>
                </c:pt>
                <c:pt idx="148">
                  <c:v>41030.0</c:v>
                </c:pt>
                <c:pt idx="149">
                  <c:v>41061.0</c:v>
                </c:pt>
                <c:pt idx="150">
                  <c:v>41091.0</c:v>
                </c:pt>
                <c:pt idx="151">
                  <c:v>41122.0</c:v>
                </c:pt>
                <c:pt idx="152">
                  <c:v>41153.0</c:v>
                </c:pt>
                <c:pt idx="153">
                  <c:v>41183.0</c:v>
                </c:pt>
                <c:pt idx="154">
                  <c:v>41214.0</c:v>
                </c:pt>
                <c:pt idx="155">
                  <c:v>41244.0</c:v>
                </c:pt>
                <c:pt idx="156">
                  <c:v>41275.0</c:v>
                </c:pt>
                <c:pt idx="157">
                  <c:v>41306.0</c:v>
                </c:pt>
                <c:pt idx="158">
                  <c:v>41334.0</c:v>
                </c:pt>
                <c:pt idx="159">
                  <c:v>41365.0</c:v>
                </c:pt>
                <c:pt idx="160">
                  <c:v>41395.0</c:v>
                </c:pt>
                <c:pt idx="161">
                  <c:v>41426.0</c:v>
                </c:pt>
                <c:pt idx="162">
                  <c:v>41456.0</c:v>
                </c:pt>
                <c:pt idx="163">
                  <c:v>41487.0</c:v>
                </c:pt>
                <c:pt idx="164">
                  <c:v>41518.0</c:v>
                </c:pt>
                <c:pt idx="165">
                  <c:v>41548.0</c:v>
                </c:pt>
                <c:pt idx="166">
                  <c:v>41579.0</c:v>
                </c:pt>
                <c:pt idx="167">
                  <c:v>41609.0</c:v>
                </c:pt>
                <c:pt idx="168">
                  <c:v>41640.0</c:v>
                </c:pt>
                <c:pt idx="169">
                  <c:v>41671.0</c:v>
                </c:pt>
                <c:pt idx="170">
                  <c:v>41699.0</c:v>
                </c:pt>
                <c:pt idx="171">
                  <c:v>41730.0</c:v>
                </c:pt>
                <c:pt idx="172">
                  <c:v>41760.0</c:v>
                </c:pt>
                <c:pt idx="173">
                  <c:v>41791.0</c:v>
                </c:pt>
                <c:pt idx="174">
                  <c:v>41821.0</c:v>
                </c:pt>
                <c:pt idx="175">
                  <c:v>41852.0</c:v>
                </c:pt>
                <c:pt idx="176">
                  <c:v>41883.0</c:v>
                </c:pt>
                <c:pt idx="177">
                  <c:v>41913.0</c:v>
                </c:pt>
                <c:pt idx="178">
                  <c:v>41944.0</c:v>
                </c:pt>
                <c:pt idx="179">
                  <c:v>41974.0</c:v>
                </c:pt>
                <c:pt idx="180">
                  <c:v>42005.0</c:v>
                </c:pt>
                <c:pt idx="181">
                  <c:v>42036.0</c:v>
                </c:pt>
                <c:pt idx="182">
                  <c:v>42064.0</c:v>
                </c:pt>
                <c:pt idx="183">
                  <c:v>42095.0</c:v>
                </c:pt>
                <c:pt idx="184">
                  <c:v>42125.0</c:v>
                </c:pt>
                <c:pt idx="185">
                  <c:v>42156.0</c:v>
                </c:pt>
                <c:pt idx="186">
                  <c:v>42186.0</c:v>
                </c:pt>
                <c:pt idx="187">
                  <c:v>42217.0</c:v>
                </c:pt>
                <c:pt idx="188">
                  <c:v>42248.0</c:v>
                </c:pt>
                <c:pt idx="189">
                  <c:v>42278.0</c:v>
                </c:pt>
                <c:pt idx="190">
                  <c:v>42309.0</c:v>
                </c:pt>
                <c:pt idx="191">
                  <c:v>42339.0</c:v>
                </c:pt>
                <c:pt idx="192">
                  <c:v>42370.0</c:v>
                </c:pt>
                <c:pt idx="193">
                  <c:v>42401.0</c:v>
                </c:pt>
                <c:pt idx="194">
                  <c:v>42430.0</c:v>
                </c:pt>
                <c:pt idx="195">
                  <c:v>42461.0</c:v>
                </c:pt>
                <c:pt idx="196">
                  <c:v>42491.0</c:v>
                </c:pt>
                <c:pt idx="197">
                  <c:v>42522.0</c:v>
                </c:pt>
                <c:pt idx="198">
                  <c:v>42552.0</c:v>
                </c:pt>
                <c:pt idx="199">
                  <c:v>42583.0</c:v>
                </c:pt>
                <c:pt idx="200">
                  <c:v>42614.0</c:v>
                </c:pt>
                <c:pt idx="201">
                  <c:v>42644.0</c:v>
                </c:pt>
                <c:pt idx="202">
                  <c:v>42675.0</c:v>
                </c:pt>
                <c:pt idx="203">
                  <c:v>42705.0</c:v>
                </c:pt>
                <c:pt idx="204">
                  <c:v>42736.0</c:v>
                </c:pt>
              </c:numCache>
            </c:numRef>
          </c:cat>
          <c:val>
            <c:numRef>
              <c:f>Sheet1!$B$3:$B$207</c:f>
              <c:numCache>
                <c:formatCode>0.0</c:formatCode>
                <c:ptCount val="205"/>
                <c:pt idx="0">
                  <c:v>64.6</c:v>
                </c:pt>
                <c:pt idx="1">
                  <c:v>64.6</c:v>
                </c:pt>
                <c:pt idx="2">
                  <c:v>64.6</c:v>
                </c:pt>
                <c:pt idx="3">
                  <c:v>64.7</c:v>
                </c:pt>
                <c:pt idx="4">
                  <c:v>64.4</c:v>
                </c:pt>
                <c:pt idx="5">
                  <c:v>64.5</c:v>
                </c:pt>
                <c:pt idx="6">
                  <c:v>64.2</c:v>
                </c:pt>
                <c:pt idx="7">
                  <c:v>64.2</c:v>
                </c:pt>
                <c:pt idx="8">
                  <c:v>64.2</c:v>
                </c:pt>
                <c:pt idx="9">
                  <c:v>64.2</c:v>
                </c:pt>
                <c:pt idx="10">
                  <c:v>64.3</c:v>
                </c:pt>
                <c:pt idx="11">
                  <c:v>64.4</c:v>
                </c:pt>
                <c:pt idx="12">
                  <c:v>64.4</c:v>
                </c:pt>
                <c:pt idx="13">
                  <c:v>64.3</c:v>
                </c:pt>
                <c:pt idx="14">
                  <c:v>64.3</c:v>
                </c:pt>
                <c:pt idx="15">
                  <c:v>64.0</c:v>
                </c:pt>
                <c:pt idx="16">
                  <c:v>63.8</c:v>
                </c:pt>
                <c:pt idx="17">
                  <c:v>63.7</c:v>
                </c:pt>
                <c:pt idx="18">
                  <c:v>63.7</c:v>
                </c:pt>
                <c:pt idx="19">
                  <c:v>63.2</c:v>
                </c:pt>
                <c:pt idx="20">
                  <c:v>63.5</c:v>
                </c:pt>
                <c:pt idx="21">
                  <c:v>63.2</c:v>
                </c:pt>
                <c:pt idx="22">
                  <c:v>63.0</c:v>
                </c:pt>
                <c:pt idx="23">
                  <c:v>62.9</c:v>
                </c:pt>
                <c:pt idx="24">
                  <c:v>62.7</c:v>
                </c:pt>
                <c:pt idx="25">
                  <c:v>63.0</c:v>
                </c:pt>
                <c:pt idx="26">
                  <c:v>62.8</c:v>
                </c:pt>
                <c:pt idx="27">
                  <c:v>62.7</c:v>
                </c:pt>
                <c:pt idx="28">
                  <c:v>62.9</c:v>
                </c:pt>
                <c:pt idx="29">
                  <c:v>62.7</c:v>
                </c:pt>
                <c:pt idx="30">
                  <c:v>62.7</c:v>
                </c:pt>
                <c:pt idx="31">
                  <c:v>62.7</c:v>
                </c:pt>
                <c:pt idx="32">
                  <c:v>63.0</c:v>
                </c:pt>
                <c:pt idx="33">
                  <c:v>62.7</c:v>
                </c:pt>
                <c:pt idx="34">
                  <c:v>62.5</c:v>
                </c:pt>
                <c:pt idx="35">
                  <c:v>62.4</c:v>
                </c:pt>
                <c:pt idx="36">
                  <c:v>62.5</c:v>
                </c:pt>
                <c:pt idx="37">
                  <c:v>62.5</c:v>
                </c:pt>
                <c:pt idx="38">
                  <c:v>62.4</c:v>
                </c:pt>
                <c:pt idx="39">
                  <c:v>62.4</c:v>
                </c:pt>
                <c:pt idx="40">
                  <c:v>62.3</c:v>
                </c:pt>
                <c:pt idx="41">
                  <c:v>62.3</c:v>
                </c:pt>
                <c:pt idx="42">
                  <c:v>62.1</c:v>
                </c:pt>
                <c:pt idx="43">
                  <c:v>62.1</c:v>
                </c:pt>
                <c:pt idx="44">
                  <c:v>62.0</c:v>
                </c:pt>
                <c:pt idx="45">
                  <c:v>62.1</c:v>
                </c:pt>
                <c:pt idx="46">
                  <c:v>62.3</c:v>
                </c:pt>
                <c:pt idx="47">
                  <c:v>62.2</c:v>
                </c:pt>
                <c:pt idx="48">
                  <c:v>62.3</c:v>
                </c:pt>
                <c:pt idx="49">
                  <c:v>62.3</c:v>
                </c:pt>
                <c:pt idx="50">
                  <c:v>62.2</c:v>
                </c:pt>
                <c:pt idx="51">
                  <c:v>62.3</c:v>
                </c:pt>
                <c:pt idx="52">
                  <c:v>62.3</c:v>
                </c:pt>
                <c:pt idx="53">
                  <c:v>62.4</c:v>
                </c:pt>
                <c:pt idx="54">
                  <c:v>62.5</c:v>
                </c:pt>
                <c:pt idx="55">
                  <c:v>62.4</c:v>
                </c:pt>
                <c:pt idx="56">
                  <c:v>62.3</c:v>
                </c:pt>
                <c:pt idx="57">
                  <c:v>62.3</c:v>
                </c:pt>
                <c:pt idx="58">
                  <c:v>62.5</c:v>
                </c:pt>
                <c:pt idx="59">
                  <c:v>62.4</c:v>
                </c:pt>
                <c:pt idx="60">
                  <c:v>62.4</c:v>
                </c:pt>
                <c:pt idx="61">
                  <c:v>62.4</c:v>
                </c:pt>
                <c:pt idx="62">
                  <c:v>62.4</c:v>
                </c:pt>
                <c:pt idx="63">
                  <c:v>62.7</c:v>
                </c:pt>
                <c:pt idx="64">
                  <c:v>62.8</c:v>
                </c:pt>
                <c:pt idx="65">
                  <c:v>62.7</c:v>
                </c:pt>
                <c:pt idx="66">
                  <c:v>62.8</c:v>
                </c:pt>
                <c:pt idx="67">
                  <c:v>62.9</c:v>
                </c:pt>
                <c:pt idx="68">
                  <c:v>62.8</c:v>
                </c:pt>
                <c:pt idx="69">
                  <c:v>62.8</c:v>
                </c:pt>
                <c:pt idx="70">
                  <c:v>62.7</c:v>
                </c:pt>
                <c:pt idx="71">
                  <c:v>62.8</c:v>
                </c:pt>
                <c:pt idx="72">
                  <c:v>62.9</c:v>
                </c:pt>
                <c:pt idx="73">
                  <c:v>63.0</c:v>
                </c:pt>
                <c:pt idx="74">
                  <c:v>63.1</c:v>
                </c:pt>
                <c:pt idx="75">
                  <c:v>63.0</c:v>
                </c:pt>
                <c:pt idx="76">
                  <c:v>63.1</c:v>
                </c:pt>
                <c:pt idx="77">
                  <c:v>63.1</c:v>
                </c:pt>
                <c:pt idx="78">
                  <c:v>63.0</c:v>
                </c:pt>
                <c:pt idx="79">
                  <c:v>63.1</c:v>
                </c:pt>
                <c:pt idx="80">
                  <c:v>63.1</c:v>
                </c:pt>
                <c:pt idx="81">
                  <c:v>63.3</c:v>
                </c:pt>
                <c:pt idx="82">
                  <c:v>63.3</c:v>
                </c:pt>
                <c:pt idx="83">
                  <c:v>63.4</c:v>
                </c:pt>
                <c:pt idx="84">
                  <c:v>63.3</c:v>
                </c:pt>
                <c:pt idx="85">
                  <c:v>63.3</c:v>
                </c:pt>
                <c:pt idx="86">
                  <c:v>63.3</c:v>
                </c:pt>
                <c:pt idx="87">
                  <c:v>63.0</c:v>
                </c:pt>
                <c:pt idx="88">
                  <c:v>63.0</c:v>
                </c:pt>
                <c:pt idx="89">
                  <c:v>63.0</c:v>
                </c:pt>
                <c:pt idx="90">
                  <c:v>62.9</c:v>
                </c:pt>
                <c:pt idx="91">
                  <c:v>62.7</c:v>
                </c:pt>
                <c:pt idx="92">
                  <c:v>62.9</c:v>
                </c:pt>
                <c:pt idx="93">
                  <c:v>62.7</c:v>
                </c:pt>
                <c:pt idx="94">
                  <c:v>62.9</c:v>
                </c:pt>
                <c:pt idx="95">
                  <c:v>62.7</c:v>
                </c:pt>
                <c:pt idx="96">
                  <c:v>62.9</c:v>
                </c:pt>
                <c:pt idx="97">
                  <c:v>62.8</c:v>
                </c:pt>
                <c:pt idx="98">
                  <c:v>62.7</c:v>
                </c:pt>
                <c:pt idx="99">
                  <c:v>62.7</c:v>
                </c:pt>
                <c:pt idx="100">
                  <c:v>62.5</c:v>
                </c:pt>
                <c:pt idx="101">
                  <c:v>62.4</c:v>
                </c:pt>
                <c:pt idx="102">
                  <c:v>62.2</c:v>
                </c:pt>
                <c:pt idx="103">
                  <c:v>62.0</c:v>
                </c:pt>
                <c:pt idx="104">
                  <c:v>61.9</c:v>
                </c:pt>
                <c:pt idx="105">
                  <c:v>61.7</c:v>
                </c:pt>
                <c:pt idx="106">
                  <c:v>61.4</c:v>
                </c:pt>
                <c:pt idx="107">
                  <c:v>61.0</c:v>
                </c:pt>
                <c:pt idx="108">
                  <c:v>60.6</c:v>
                </c:pt>
                <c:pt idx="109">
                  <c:v>60.3</c:v>
                </c:pt>
                <c:pt idx="110">
                  <c:v>59.9</c:v>
                </c:pt>
                <c:pt idx="111">
                  <c:v>59.8</c:v>
                </c:pt>
                <c:pt idx="112">
                  <c:v>59.6</c:v>
                </c:pt>
                <c:pt idx="113">
                  <c:v>59.4</c:v>
                </c:pt>
                <c:pt idx="114">
                  <c:v>59.3</c:v>
                </c:pt>
                <c:pt idx="115">
                  <c:v>59.1</c:v>
                </c:pt>
                <c:pt idx="116">
                  <c:v>58.7</c:v>
                </c:pt>
                <c:pt idx="117">
                  <c:v>58.5</c:v>
                </c:pt>
                <c:pt idx="118">
                  <c:v>58.6</c:v>
                </c:pt>
                <c:pt idx="119">
                  <c:v>58.3</c:v>
                </c:pt>
                <c:pt idx="120">
                  <c:v>58.5</c:v>
                </c:pt>
                <c:pt idx="121">
                  <c:v>58.5</c:v>
                </c:pt>
                <c:pt idx="122">
                  <c:v>58.5</c:v>
                </c:pt>
                <c:pt idx="123">
                  <c:v>58.7</c:v>
                </c:pt>
                <c:pt idx="124">
                  <c:v>58.6</c:v>
                </c:pt>
                <c:pt idx="125">
                  <c:v>58.5</c:v>
                </c:pt>
                <c:pt idx="126">
                  <c:v>58.5</c:v>
                </c:pt>
                <c:pt idx="127">
                  <c:v>58.6</c:v>
                </c:pt>
                <c:pt idx="128">
                  <c:v>58.5</c:v>
                </c:pt>
                <c:pt idx="129">
                  <c:v>58.3</c:v>
                </c:pt>
                <c:pt idx="130">
                  <c:v>58.2</c:v>
                </c:pt>
                <c:pt idx="131">
                  <c:v>58.3</c:v>
                </c:pt>
                <c:pt idx="132">
                  <c:v>58.3</c:v>
                </c:pt>
                <c:pt idx="133">
                  <c:v>58.4</c:v>
                </c:pt>
                <c:pt idx="134">
                  <c:v>58.4</c:v>
                </c:pt>
                <c:pt idx="135">
                  <c:v>58.4</c:v>
                </c:pt>
                <c:pt idx="136">
                  <c:v>58.3</c:v>
                </c:pt>
                <c:pt idx="137">
                  <c:v>58.2</c:v>
                </c:pt>
                <c:pt idx="138">
                  <c:v>58.2</c:v>
                </c:pt>
                <c:pt idx="139">
                  <c:v>58.3</c:v>
                </c:pt>
                <c:pt idx="140">
                  <c:v>58.4</c:v>
                </c:pt>
                <c:pt idx="141">
                  <c:v>58.4</c:v>
                </c:pt>
                <c:pt idx="142">
                  <c:v>58.6</c:v>
                </c:pt>
                <c:pt idx="143">
                  <c:v>58.6</c:v>
                </c:pt>
                <c:pt idx="144">
                  <c:v>58.4</c:v>
                </c:pt>
                <c:pt idx="145">
                  <c:v>58.5</c:v>
                </c:pt>
                <c:pt idx="146">
                  <c:v>58.5</c:v>
                </c:pt>
                <c:pt idx="147">
                  <c:v>58.4</c:v>
                </c:pt>
                <c:pt idx="148">
                  <c:v>58.5</c:v>
                </c:pt>
                <c:pt idx="149">
                  <c:v>58.6</c:v>
                </c:pt>
                <c:pt idx="150">
                  <c:v>58.5</c:v>
                </c:pt>
                <c:pt idx="151">
                  <c:v>58.4</c:v>
                </c:pt>
                <c:pt idx="152">
                  <c:v>58.7</c:v>
                </c:pt>
                <c:pt idx="153">
                  <c:v>58.8</c:v>
                </c:pt>
                <c:pt idx="154">
                  <c:v>58.7</c:v>
                </c:pt>
                <c:pt idx="155">
                  <c:v>58.7</c:v>
                </c:pt>
                <c:pt idx="156">
                  <c:v>58.5</c:v>
                </c:pt>
                <c:pt idx="157">
                  <c:v>58.5</c:v>
                </c:pt>
                <c:pt idx="158">
                  <c:v>58.5</c:v>
                </c:pt>
                <c:pt idx="159">
                  <c:v>58.6</c:v>
                </c:pt>
                <c:pt idx="160">
                  <c:v>58.6</c:v>
                </c:pt>
                <c:pt idx="161">
                  <c:v>58.6</c:v>
                </c:pt>
                <c:pt idx="162">
                  <c:v>58.7</c:v>
                </c:pt>
                <c:pt idx="163">
                  <c:v>58.7</c:v>
                </c:pt>
                <c:pt idx="164">
                  <c:v>58.7</c:v>
                </c:pt>
                <c:pt idx="165">
                  <c:v>58.3</c:v>
                </c:pt>
                <c:pt idx="166">
                  <c:v>58.6</c:v>
                </c:pt>
                <c:pt idx="167">
                  <c:v>58.7</c:v>
                </c:pt>
                <c:pt idx="168">
                  <c:v>58.7</c:v>
                </c:pt>
                <c:pt idx="169">
                  <c:v>58.7</c:v>
                </c:pt>
                <c:pt idx="170">
                  <c:v>58.9</c:v>
                </c:pt>
                <c:pt idx="171">
                  <c:v>58.9</c:v>
                </c:pt>
                <c:pt idx="172">
                  <c:v>58.9</c:v>
                </c:pt>
                <c:pt idx="173">
                  <c:v>59.0</c:v>
                </c:pt>
                <c:pt idx="174">
                  <c:v>59.1</c:v>
                </c:pt>
                <c:pt idx="175">
                  <c:v>59.0</c:v>
                </c:pt>
                <c:pt idx="176">
                  <c:v>59.1</c:v>
                </c:pt>
                <c:pt idx="177">
                  <c:v>59.3</c:v>
                </c:pt>
                <c:pt idx="178">
                  <c:v>59.2</c:v>
                </c:pt>
                <c:pt idx="179">
                  <c:v>59.2</c:v>
                </c:pt>
                <c:pt idx="180">
                  <c:v>59.3</c:v>
                </c:pt>
                <c:pt idx="181">
                  <c:v>59.3</c:v>
                </c:pt>
                <c:pt idx="182">
                  <c:v>59.3</c:v>
                </c:pt>
                <c:pt idx="183">
                  <c:v>59.3</c:v>
                </c:pt>
                <c:pt idx="184">
                  <c:v>59.4</c:v>
                </c:pt>
                <c:pt idx="185">
                  <c:v>59.3</c:v>
                </c:pt>
                <c:pt idx="186">
                  <c:v>59.3</c:v>
                </c:pt>
                <c:pt idx="187">
                  <c:v>59.4</c:v>
                </c:pt>
                <c:pt idx="188">
                  <c:v>59.3</c:v>
                </c:pt>
                <c:pt idx="189">
                  <c:v>59.3</c:v>
                </c:pt>
                <c:pt idx="190">
                  <c:v>59.4</c:v>
                </c:pt>
                <c:pt idx="191">
                  <c:v>59.6</c:v>
                </c:pt>
                <c:pt idx="192">
                  <c:v>59.6</c:v>
                </c:pt>
                <c:pt idx="193">
                  <c:v>59.8</c:v>
                </c:pt>
                <c:pt idx="194">
                  <c:v>59.9</c:v>
                </c:pt>
                <c:pt idx="195">
                  <c:v>59.7</c:v>
                </c:pt>
                <c:pt idx="196">
                  <c:v>59.7</c:v>
                </c:pt>
                <c:pt idx="197">
                  <c:v>59.6</c:v>
                </c:pt>
                <c:pt idx="198">
                  <c:v>59.8</c:v>
                </c:pt>
                <c:pt idx="199">
                  <c:v>59.7</c:v>
                </c:pt>
                <c:pt idx="200">
                  <c:v>59.8</c:v>
                </c:pt>
                <c:pt idx="201">
                  <c:v>59.7</c:v>
                </c:pt>
                <c:pt idx="202">
                  <c:v>59.7</c:v>
                </c:pt>
                <c:pt idx="203">
                  <c:v>59.7</c:v>
                </c:pt>
                <c:pt idx="204" formatCode="General">
                  <c:v>59.9</c:v>
                </c:pt>
              </c:numCache>
            </c:numRef>
          </c:val>
          <c:smooth val="0"/>
        </c:ser>
        <c:dLbls>
          <c:showLegendKey val="0"/>
          <c:showVal val="0"/>
          <c:showCatName val="0"/>
          <c:showSerName val="0"/>
          <c:showPercent val="0"/>
          <c:showBubbleSize val="0"/>
        </c:dLbls>
        <c:marker val="1"/>
        <c:smooth val="0"/>
        <c:axId val="2003021512"/>
        <c:axId val="-2142576888"/>
      </c:lineChart>
      <c:dateAx>
        <c:axId val="2003021512"/>
        <c:scaling>
          <c:orientation val="minMax"/>
          <c:min val="36526.0"/>
        </c:scaling>
        <c:delete val="0"/>
        <c:axPos val="b"/>
        <c:numFmt formatCode="mmm\-yy" sourceLinked="1"/>
        <c:majorTickMark val="out"/>
        <c:minorTickMark val="none"/>
        <c:tickLblPos val="nextTo"/>
        <c:crossAx val="-2142576888"/>
        <c:crosses val="autoZero"/>
        <c:auto val="1"/>
        <c:lblOffset val="100"/>
        <c:baseTimeUnit val="months"/>
        <c:majorUnit val="6.0"/>
        <c:majorTimeUnit val="months"/>
      </c:dateAx>
      <c:valAx>
        <c:axId val="-2142576888"/>
        <c:scaling>
          <c:orientation val="minMax"/>
          <c:max val="65.0"/>
          <c:min val="58.0"/>
        </c:scaling>
        <c:delete val="0"/>
        <c:axPos val="l"/>
        <c:numFmt formatCode="0.0" sourceLinked="1"/>
        <c:majorTickMark val="out"/>
        <c:minorTickMark val="none"/>
        <c:tickLblPos val="nextTo"/>
        <c:crossAx val="200302151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9123522990982"/>
          <c:y val="0.034299592771426"/>
          <c:w val="0.89580882646832"/>
          <c:h val="0.807365006570065"/>
        </c:manualLayout>
      </c:layout>
      <c:barChart>
        <c:barDir val="col"/>
        <c:grouping val="clustered"/>
        <c:varyColors val="0"/>
        <c:ser>
          <c:idx val="0"/>
          <c:order val="0"/>
          <c:tx>
            <c:strRef>
              <c:f>Sheet1!$B$2</c:f>
              <c:strCache>
                <c:ptCount val="1"/>
                <c:pt idx="0">
                  <c:v>CES2000000001</c:v>
                </c:pt>
              </c:strCache>
            </c:strRef>
          </c:tx>
          <c:spPr>
            <a:solidFill>
              <a:srgbClr val="FF0000"/>
            </a:solidFill>
          </c:spPr>
          <c:invertIfNegative val="0"/>
          <c:cat>
            <c:numRef>
              <c:f>Sheet1!$A$3:$A$207</c:f>
              <c:numCache>
                <c:formatCode>mmm\-yy</c:formatCode>
                <c:ptCount val="205"/>
                <c:pt idx="0">
                  <c:v>36526.0</c:v>
                </c:pt>
                <c:pt idx="1">
                  <c:v>36557.0</c:v>
                </c:pt>
                <c:pt idx="2">
                  <c:v>36586.0</c:v>
                </c:pt>
                <c:pt idx="3">
                  <c:v>36617.0</c:v>
                </c:pt>
                <c:pt idx="4">
                  <c:v>36647.0</c:v>
                </c:pt>
                <c:pt idx="5">
                  <c:v>36678.0</c:v>
                </c:pt>
                <c:pt idx="6">
                  <c:v>36708.0</c:v>
                </c:pt>
                <c:pt idx="7">
                  <c:v>36739.0</c:v>
                </c:pt>
                <c:pt idx="8">
                  <c:v>36770.0</c:v>
                </c:pt>
                <c:pt idx="9">
                  <c:v>36800.0</c:v>
                </c:pt>
                <c:pt idx="10">
                  <c:v>36831.0</c:v>
                </c:pt>
                <c:pt idx="11">
                  <c:v>36861.0</c:v>
                </c:pt>
                <c:pt idx="12">
                  <c:v>36892.0</c:v>
                </c:pt>
                <c:pt idx="13">
                  <c:v>36923.0</c:v>
                </c:pt>
                <c:pt idx="14">
                  <c:v>36951.0</c:v>
                </c:pt>
                <c:pt idx="15">
                  <c:v>36982.0</c:v>
                </c:pt>
                <c:pt idx="16">
                  <c:v>37012.0</c:v>
                </c:pt>
                <c:pt idx="17">
                  <c:v>37043.0</c:v>
                </c:pt>
                <c:pt idx="18">
                  <c:v>37073.0</c:v>
                </c:pt>
                <c:pt idx="19">
                  <c:v>37104.0</c:v>
                </c:pt>
                <c:pt idx="20">
                  <c:v>37135.0</c:v>
                </c:pt>
                <c:pt idx="21">
                  <c:v>37165.0</c:v>
                </c:pt>
                <c:pt idx="22">
                  <c:v>37196.0</c:v>
                </c:pt>
                <c:pt idx="23">
                  <c:v>37226.0</c:v>
                </c:pt>
                <c:pt idx="24">
                  <c:v>37257.0</c:v>
                </c:pt>
                <c:pt idx="25">
                  <c:v>37288.0</c:v>
                </c:pt>
                <c:pt idx="26">
                  <c:v>37316.0</c:v>
                </c:pt>
                <c:pt idx="27">
                  <c:v>37347.0</c:v>
                </c:pt>
                <c:pt idx="28">
                  <c:v>37377.0</c:v>
                </c:pt>
                <c:pt idx="29">
                  <c:v>37408.0</c:v>
                </c:pt>
                <c:pt idx="30">
                  <c:v>37438.0</c:v>
                </c:pt>
                <c:pt idx="31">
                  <c:v>37469.0</c:v>
                </c:pt>
                <c:pt idx="32">
                  <c:v>37500.0</c:v>
                </c:pt>
                <c:pt idx="33">
                  <c:v>37530.0</c:v>
                </c:pt>
                <c:pt idx="34">
                  <c:v>37561.0</c:v>
                </c:pt>
                <c:pt idx="35">
                  <c:v>37591.0</c:v>
                </c:pt>
                <c:pt idx="36">
                  <c:v>37622.0</c:v>
                </c:pt>
                <c:pt idx="37">
                  <c:v>37653.0</c:v>
                </c:pt>
                <c:pt idx="38">
                  <c:v>37681.0</c:v>
                </c:pt>
                <c:pt idx="39">
                  <c:v>37712.0</c:v>
                </c:pt>
                <c:pt idx="40">
                  <c:v>37742.0</c:v>
                </c:pt>
                <c:pt idx="41">
                  <c:v>37773.0</c:v>
                </c:pt>
                <c:pt idx="42">
                  <c:v>37803.0</c:v>
                </c:pt>
                <c:pt idx="43">
                  <c:v>37834.0</c:v>
                </c:pt>
                <c:pt idx="44">
                  <c:v>37865.0</c:v>
                </c:pt>
                <c:pt idx="45">
                  <c:v>37895.0</c:v>
                </c:pt>
                <c:pt idx="46">
                  <c:v>37926.0</c:v>
                </c:pt>
                <c:pt idx="47">
                  <c:v>37956.0</c:v>
                </c:pt>
                <c:pt idx="48">
                  <c:v>37987.0</c:v>
                </c:pt>
                <c:pt idx="49">
                  <c:v>38018.0</c:v>
                </c:pt>
                <c:pt idx="50">
                  <c:v>38047.0</c:v>
                </c:pt>
                <c:pt idx="51">
                  <c:v>38078.0</c:v>
                </c:pt>
                <c:pt idx="52">
                  <c:v>38108.0</c:v>
                </c:pt>
                <c:pt idx="53">
                  <c:v>38139.0</c:v>
                </c:pt>
                <c:pt idx="54">
                  <c:v>38169.0</c:v>
                </c:pt>
                <c:pt idx="55">
                  <c:v>38200.0</c:v>
                </c:pt>
                <c:pt idx="56">
                  <c:v>38231.0</c:v>
                </c:pt>
                <c:pt idx="57">
                  <c:v>38261.0</c:v>
                </c:pt>
                <c:pt idx="58">
                  <c:v>38292.0</c:v>
                </c:pt>
                <c:pt idx="59">
                  <c:v>38322.0</c:v>
                </c:pt>
                <c:pt idx="60">
                  <c:v>38353.0</c:v>
                </c:pt>
                <c:pt idx="61">
                  <c:v>38384.0</c:v>
                </c:pt>
                <c:pt idx="62">
                  <c:v>38412.0</c:v>
                </c:pt>
                <c:pt idx="63">
                  <c:v>38443.0</c:v>
                </c:pt>
                <c:pt idx="64">
                  <c:v>38473.0</c:v>
                </c:pt>
                <c:pt idx="65">
                  <c:v>38504.0</c:v>
                </c:pt>
                <c:pt idx="66">
                  <c:v>38534.0</c:v>
                </c:pt>
                <c:pt idx="67">
                  <c:v>38565.0</c:v>
                </c:pt>
                <c:pt idx="68">
                  <c:v>38596.0</c:v>
                </c:pt>
                <c:pt idx="69">
                  <c:v>38626.0</c:v>
                </c:pt>
                <c:pt idx="70">
                  <c:v>38657.0</c:v>
                </c:pt>
                <c:pt idx="71">
                  <c:v>38687.0</c:v>
                </c:pt>
                <c:pt idx="72">
                  <c:v>38718.0</c:v>
                </c:pt>
                <c:pt idx="73">
                  <c:v>38749.0</c:v>
                </c:pt>
                <c:pt idx="74">
                  <c:v>38777.0</c:v>
                </c:pt>
                <c:pt idx="75">
                  <c:v>38808.0</c:v>
                </c:pt>
                <c:pt idx="76">
                  <c:v>38838.0</c:v>
                </c:pt>
                <c:pt idx="77">
                  <c:v>38869.0</c:v>
                </c:pt>
                <c:pt idx="78">
                  <c:v>38899.0</c:v>
                </c:pt>
                <c:pt idx="79">
                  <c:v>38930.0</c:v>
                </c:pt>
                <c:pt idx="80">
                  <c:v>38961.0</c:v>
                </c:pt>
                <c:pt idx="81">
                  <c:v>38991.0</c:v>
                </c:pt>
                <c:pt idx="82">
                  <c:v>39022.0</c:v>
                </c:pt>
                <c:pt idx="83">
                  <c:v>39052.0</c:v>
                </c:pt>
                <c:pt idx="84">
                  <c:v>39083.0</c:v>
                </c:pt>
                <c:pt idx="85">
                  <c:v>39114.0</c:v>
                </c:pt>
                <c:pt idx="86">
                  <c:v>39142.0</c:v>
                </c:pt>
                <c:pt idx="87">
                  <c:v>39173.0</c:v>
                </c:pt>
                <c:pt idx="88">
                  <c:v>39203.0</c:v>
                </c:pt>
                <c:pt idx="89">
                  <c:v>39234.0</c:v>
                </c:pt>
                <c:pt idx="90">
                  <c:v>39264.0</c:v>
                </c:pt>
                <c:pt idx="91">
                  <c:v>39295.0</c:v>
                </c:pt>
                <c:pt idx="92">
                  <c:v>39326.0</c:v>
                </c:pt>
                <c:pt idx="93">
                  <c:v>39356.0</c:v>
                </c:pt>
                <c:pt idx="94">
                  <c:v>39387.0</c:v>
                </c:pt>
                <c:pt idx="95">
                  <c:v>39417.0</c:v>
                </c:pt>
                <c:pt idx="96">
                  <c:v>39448.0</c:v>
                </c:pt>
                <c:pt idx="97">
                  <c:v>39479.0</c:v>
                </c:pt>
                <c:pt idx="98">
                  <c:v>39508.0</c:v>
                </c:pt>
                <c:pt idx="99">
                  <c:v>39539.0</c:v>
                </c:pt>
                <c:pt idx="100">
                  <c:v>39569.0</c:v>
                </c:pt>
                <c:pt idx="101">
                  <c:v>39600.0</c:v>
                </c:pt>
                <c:pt idx="102">
                  <c:v>39630.0</c:v>
                </c:pt>
                <c:pt idx="103">
                  <c:v>39661.0</c:v>
                </c:pt>
                <c:pt idx="104">
                  <c:v>39692.0</c:v>
                </c:pt>
                <c:pt idx="105">
                  <c:v>39722.0</c:v>
                </c:pt>
                <c:pt idx="106">
                  <c:v>39753.0</c:v>
                </c:pt>
                <c:pt idx="107">
                  <c:v>39783.0</c:v>
                </c:pt>
                <c:pt idx="108">
                  <c:v>39814.0</c:v>
                </c:pt>
                <c:pt idx="109">
                  <c:v>39845.0</c:v>
                </c:pt>
                <c:pt idx="110">
                  <c:v>39873.0</c:v>
                </c:pt>
                <c:pt idx="111">
                  <c:v>39904.0</c:v>
                </c:pt>
                <c:pt idx="112">
                  <c:v>39934.0</c:v>
                </c:pt>
                <c:pt idx="113">
                  <c:v>39965.0</c:v>
                </c:pt>
                <c:pt idx="114">
                  <c:v>39995.0</c:v>
                </c:pt>
                <c:pt idx="115">
                  <c:v>40026.0</c:v>
                </c:pt>
                <c:pt idx="116">
                  <c:v>40057.0</c:v>
                </c:pt>
                <c:pt idx="117">
                  <c:v>40087.0</c:v>
                </c:pt>
                <c:pt idx="118">
                  <c:v>40118.0</c:v>
                </c:pt>
                <c:pt idx="119">
                  <c:v>40148.0</c:v>
                </c:pt>
                <c:pt idx="120">
                  <c:v>40179.0</c:v>
                </c:pt>
                <c:pt idx="121">
                  <c:v>40210.0</c:v>
                </c:pt>
                <c:pt idx="122">
                  <c:v>40238.0</c:v>
                </c:pt>
                <c:pt idx="123">
                  <c:v>40269.0</c:v>
                </c:pt>
                <c:pt idx="124">
                  <c:v>40299.0</c:v>
                </c:pt>
                <c:pt idx="125">
                  <c:v>40330.0</c:v>
                </c:pt>
                <c:pt idx="126">
                  <c:v>40360.0</c:v>
                </c:pt>
                <c:pt idx="127">
                  <c:v>40391.0</c:v>
                </c:pt>
                <c:pt idx="128">
                  <c:v>40422.0</c:v>
                </c:pt>
                <c:pt idx="129">
                  <c:v>40452.0</c:v>
                </c:pt>
                <c:pt idx="130">
                  <c:v>40483.0</c:v>
                </c:pt>
                <c:pt idx="131">
                  <c:v>40513.0</c:v>
                </c:pt>
                <c:pt idx="132">
                  <c:v>40544.0</c:v>
                </c:pt>
                <c:pt idx="133">
                  <c:v>40575.0</c:v>
                </c:pt>
                <c:pt idx="134">
                  <c:v>40603.0</c:v>
                </c:pt>
                <c:pt idx="135">
                  <c:v>40634.0</c:v>
                </c:pt>
                <c:pt idx="136">
                  <c:v>40664.0</c:v>
                </c:pt>
                <c:pt idx="137">
                  <c:v>40695.0</c:v>
                </c:pt>
                <c:pt idx="138">
                  <c:v>40725.0</c:v>
                </c:pt>
                <c:pt idx="139">
                  <c:v>40756.0</c:v>
                </c:pt>
                <c:pt idx="140">
                  <c:v>40787.0</c:v>
                </c:pt>
                <c:pt idx="141">
                  <c:v>40817.0</c:v>
                </c:pt>
                <c:pt idx="142">
                  <c:v>40848.0</c:v>
                </c:pt>
                <c:pt idx="143">
                  <c:v>40878.0</c:v>
                </c:pt>
                <c:pt idx="144">
                  <c:v>40909.0</c:v>
                </c:pt>
                <c:pt idx="145">
                  <c:v>40940.0</c:v>
                </c:pt>
                <c:pt idx="146">
                  <c:v>40969.0</c:v>
                </c:pt>
                <c:pt idx="147">
                  <c:v>41000.0</c:v>
                </c:pt>
                <c:pt idx="148">
                  <c:v>41030.0</c:v>
                </c:pt>
                <c:pt idx="149">
                  <c:v>41061.0</c:v>
                </c:pt>
                <c:pt idx="150">
                  <c:v>41091.0</c:v>
                </c:pt>
                <c:pt idx="151">
                  <c:v>41122.0</c:v>
                </c:pt>
                <c:pt idx="152">
                  <c:v>41153.0</c:v>
                </c:pt>
                <c:pt idx="153">
                  <c:v>41183.0</c:v>
                </c:pt>
                <c:pt idx="154">
                  <c:v>41214.0</c:v>
                </c:pt>
                <c:pt idx="155">
                  <c:v>41244.0</c:v>
                </c:pt>
                <c:pt idx="156">
                  <c:v>41275.0</c:v>
                </c:pt>
                <c:pt idx="157">
                  <c:v>41306.0</c:v>
                </c:pt>
                <c:pt idx="158">
                  <c:v>41334.0</c:v>
                </c:pt>
                <c:pt idx="159">
                  <c:v>41365.0</c:v>
                </c:pt>
                <c:pt idx="160">
                  <c:v>41395.0</c:v>
                </c:pt>
                <c:pt idx="161">
                  <c:v>41438.0</c:v>
                </c:pt>
                <c:pt idx="162">
                  <c:v>41468.0</c:v>
                </c:pt>
                <c:pt idx="163">
                  <c:v>41487.0</c:v>
                </c:pt>
                <c:pt idx="164">
                  <c:v>41518.0</c:v>
                </c:pt>
                <c:pt idx="165">
                  <c:v>41548.0</c:v>
                </c:pt>
                <c:pt idx="166">
                  <c:v>41579.0</c:v>
                </c:pt>
                <c:pt idx="167">
                  <c:v>41609.0</c:v>
                </c:pt>
                <c:pt idx="168">
                  <c:v>41640.0</c:v>
                </c:pt>
                <c:pt idx="169">
                  <c:v>41671.0</c:v>
                </c:pt>
                <c:pt idx="170">
                  <c:v>41699.0</c:v>
                </c:pt>
                <c:pt idx="171">
                  <c:v>41730.0</c:v>
                </c:pt>
                <c:pt idx="172">
                  <c:v>41760.0</c:v>
                </c:pt>
                <c:pt idx="173">
                  <c:v>41791.0</c:v>
                </c:pt>
                <c:pt idx="174">
                  <c:v>41821.0</c:v>
                </c:pt>
                <c:pt idx="175">
                  <c:v>41852.0</c:v>
                </c:pt>
                <c:pt idx="176">
                  <c:v>41883.0</c:v>
                </c:pt>
                <c:pt idx="177">
                  <c:v>41913.0</c:v>
                </c:pt>
                <c:pt idx="178">
                  <c:v>41944.0</c:v>
                </c:pt>
                <c:pt idx="179">
                  <c:v>41974.0</c:v>
                </c:pt>
                <c:pt idx="180">
                  <c:v>42005.0</c:v>
                </c:pt>
                <c:pt idx="181">
                  <c:v>42036.0</c:v>
                </c:pt>
                <c:pt idx="182">
                  <c:v>42078.0</c:v>
                </c:pt>
                <c:pt idx="183">
                  <c:v>42120.0</c:v>
                </c:pt>
                <c:pt idx="184">
                  <c:v>42125.0</c:v>
                </c:pt>
                <c:pt idx="185">
                  <c:v>42156.0</c:v>
                </c:pt>
                <c:pt idx="186">
                  <c:v>42186.0</c:v>
                </c:pt>
                <c:pt idx="187">
                  <c:v>42217.0</c:v>
                </c:pt>
                <c:pt idx="188">
                  <c:v>42248.0</c:v>
                </c:pt>
                <c:pt idx="189">
                  <c:v>42278.0</c:v>
                </c:pt>
                <c:pt idx="190">
                  <c:v>42309.0</c:v>
                </c:pt>
                <c:pt idx="191">
                  <c:v>42339.0</c:v>
                </c:pt>
                <c:pt idx="192">
                  <c:v>42370.0</c:v>
                </c:pt>
                <c:pt idx="193">
                  <c:v>42401.0</c:v>
                </c:pt>
                <c:pt idx="194">
                  <c:v>42430.0</c:v>
                </c:pt>
                <c:pt idx="195">
                  <c:v>42461.0</c:v>
                </c:pt>
                <c:pt idx="196">
                  <c:v>42491.0</c:v>
                </c:pt>
                <c:pt idx="197">
                  <c:v>42522.0</c:v>
                </c:pt>
                <c:pt idx="198">
                  <c:v>42552.0</c:v>
                </c:pt>
                <c:pt idx="199">
                  <c:v>42583.0</c:v>
                </c:pt>
                <c:pt idx="200">
                  <c:v>42614.0</c:v>
                </c:pt>
                <c:pt idx="201">
                  <c:v>42644.0</c:v>
                </c:pt>
                <c:pt idx="202">
                  <c:v>42675.0</c:v>
                </c:pt>
                <c:pt idx="203">
                  <c:v>42705.0</c:v>
                </c:pt>
                <c:pt idx="204">
                  <c:v>42736.0</c:v>
                </c:pt>
              </c:numCache>
            </c:numRef>
          </c:cat>
          <c:val>
            <c:numRef>
              <c:f>Sheet1!$B$3:$B$207</c:f>
              <c:numCache>
                <c:formatCode>#,##0</c:formatCode>
                <c:ptCount val="205"/>
                <c:pt idx="0">
                  <c:v>43.0</c:v>
                </c:pt>
                <c:pt idx="1">
                  <c:v>-22.0</c:v>
                </c:pt>
                <c:pt idx="2">
                  <c:v>81.0</c:v>
                </c:pt>
                <c:pt idx="3">
                  <c:v>-17.0</c:v>
                </c:pt>
                <c:pt idx="4">
                  <c:v>-24.0</c:v>
                </c:pt>
                <c:pt idx="5">
                  <c:v>8.0</c:v>
                </c:pt>
                <c:pt idx="6">
                  <c:v>16.0</c:v>
                </c:pt>
                <c:pt idx="7">
                  <c:v>2.0</c:v>
                </c:pt>
                <c:pt idx="8">
                  <c:v>11.0</c:v>
                </c:pt>
                <c:pt idx="9">
                  <c:v>7.0</c:v>
                </c:pt>
                <c:pt idx="10">
                  <c:v>3.0</c:v>
                </c:pt>
                <c:pt idx="11">
                  <c:v>-25.0</c:v>
                </c:pt>
                <c:pt idx="12">
                  <c:v>32.0</c:v>
                </c:pt>
                <c:pt idx="13">
                  <c:v>17.0</c:v>
                </c:pt>
                <c:pt idx="14">
                  <c:v>21.0</c:v>
                </c:pt>
                <c:pt idx="15">
                  <c:v>-18.0</c:v>
                </c:pt>
                <c:pt idx="16">
                  <c:v>5.0</c:v>
                </c:pt>
                <c:pt idx="17">
                  <c:v>-9.0</c:v>
                </c:pt>
                <c:pt idx="18">
                  <c:v>5.0</c:v>
                </c:pt>
                <c:pt idx="19">
                  <c:v>-18.0</c:v>
                </c:pt>
                <c:pt idx="20">
                  <c:v>-14.0</c:v>
                </c:pt>
                <c:pt idx="21">
                  <c:v>-9.0</c:v>
                </c:pt>
                <c:pt idx="22">
                  <c:v>-20.0</c:v>
                </c:pt>
                <c:pt idx="23">
                  <c:v>1.0</c:v>
                </c:pt>
                <c:pt idx="24">
                  <c:v>-10.0</c:v>
                </c:pt>
                <c:pt idx="25">
                  <c:v>-9.0</c:v>
                </c:pt>
                <c:pt idx="26">
                  <c:v>-11.0</c:v>
                </c:pt>
                <c:pt idx="27">
                  <c:v>-45.0</c:v>
                </c:pt>
                <c:pt idx="28">
                  <c:v>-26.0</c:v>
                </c:pt>
                <c:pt idx="29">
                  <c:v>17.0</c:v>
                </c:pt>
                <c:pt idx="30">
                  <c:v>-13.0</c:v>
                </c:pt>
                <c:pt idx="31">
                  <c:v>13.0</c:v>
                </c:pt>
                <c:pt idx="32">
                  <c:v>1.0</c:v>
                </c:pt>
                <c:pt idx="33">
                  <c:v>-13.0</c:v>
                </c:pt>
                <c:pt idx="34">
                  <c:v>24.0</c:v>
                </c:pt>
                <c:pt idx="35">
                  <c:v>-13.0</c:v>
                </c:pt>
                <c:pt idx="36">
                  <c:v>4.0</c:v>
                </c:pt>
                <c:pt idx="37">
                  <c:v>-37.0</c:v>
                </c:pt>
                <c:pt idx="38">
                  <c:v>-13.0</c:v>
                </c:pt>
                <c:pt idx="39">
                  <c:v>35.0</c:v>
                </c:pt>
                <c:pt idx="40">
                  <c:v>17.0</c:v>
                </c:pt>
                <c:pt idx="41">
                  <c:v>17.0</c:v>
                </c:pt>
                <c:pt idx="42">
                  <c:v>12.0</c:v>
                </c:pt>
                <c:pt idx="43">
                  <c:v>25.0</c:v>
                </c:pt>
                <c:pt idx="44">
                  <c:v>23.0</c:v>
                </c:pt>
                <c:pt idx="45">
                  <c:v>1.0</c:v>
                </c:pt>
                <c:pt idx="46">
                  <c:v>12.0</c:v>
                </c:pt>
                <c:pt idx="47">
                  <c:v>31.0</c:v>
                </c:pt>
                <c:pt idx="48">
                  <c:v>21.0</c:v>
                </c:pt>
                <c:pt idx="49">
                  <c:v>-10.0</c:v>
                </c:pt>
                <c:pt idx="50">
                  <c:v>49.0</c:v>
                </c:pt>
                <c:pt idx="51">
                  <c:v>14.0</c:v>
                </c:pt>
                <c:pt idx="52">
                  <c:v>47.0</c:v>
                </c:pt>
                <c:pt idx="53">
                  <c:v>14.0</c:v>
                </c:pt>
                <c:pt idx="54">
                  <c:v>15.0</c:v>
                </c:pt>
                <c:pt idx="55">
                  <c:v>26.0</c:v>
                </c:pt>
                <c:pt idx="56">
                  <c:v>26.0</c:v>
                </c:pt>
                <c:pt idx="57">
                  <c:v>48.0</c:v>
                </c:pt>
                <c:pt idx="58">
                  <c:v>14.0</c:v>
                </c:pt>
                <c:pt idx="59">
                  <c:v>26.0</c:v>
                </c:pt>
                <c:pt idx="60">
                  <c:v>-22.0</c:v>
                </c:pt>
                <c:pt idx="61">
                  <c:v>58.0</c:v>
                </c:pt>
                <c:pt idx="62">
                  <c:v>28.0</c:v>
                </c:pt>
                <c:pt idx="63">
                  <c:v>85.0</c:v>
                </c:pt>
                <c:pt idx="64">
                  <c:v>28.0</c:v>
                </c:pt>
                <c:pt idx="65">
                  <c:v>39.0</c:v>
                </c:pt>
                <c:pt idx="66">
                  <c:v>20.0</c:v>
                </c:pt>
                <c:pt idx="67">
                  <c:v>41.0</c:v>
                </c:pt>
                <c:pt idx="68">
                  <c:v>21.0</c:v>
                </c:pt>
                <c:pt idx="69">
                  <c:v>45.0</c:v>
                </c:pt>
                <c:pt idx="70">
                  <c:v>64.0</c:v>
                </c:pt>
                <c:pt idx="71">
                  <c:v>9.0</c:v>
                </c:pt>
                <c:pt idx="72">
                  <c:v>68.0</c:v>
                </c:pt>
                <c:pt idx="73">
                  <c:v>63.0</c:v>
                </c:pt>
                <c:pt idx="74">
                  <c:v>25.0</c:v>
                </c:pt>
                <c:pt idx="75">
                  <c:v>37.0</c:v>
                </c:pt>
                <c:pt idx="76">
                  <c:v>-13.0</c:v>
                </c:pt>
                <c:pt idx="77">
                  <c:v>-14.0</c:v>
                </c:pt>
                <c:pt idx="78">
                  <c:v>13.0</c:v>
                </c:pt>
                <c:pt idx="79">
                  <c:v>8.0</c:v>
                </c:pt>
                <c:pt idx="80">
                  <c:v>-2.0</c:v>
                </c:pt>
                <c:pt idx="81">
                  <c:v>-36.0</c:v>
                </c:pt>
                <c:pt idx="82">
                  <c:v>-16.0</c:v>
                </c:pt>
                <c:pt idx="83">
                  <c:v>19.0</c:v>
                </c:pt>
                <c:pt idx="84">
                  <c:v>40.0</c:v>
                </c:pt>
                <c:pt idx="85">
                  <c:v>-99.0</c:v>
                </c:pt>
                <c:pt idx="86">
                  <c:v>80.0</c:v>
                </c:pt>
                <c:pt idx="87">
                  <c:v>-20.0</c:v>
                </c:pt>
                <c:pt idx="88">
                  <c:v>-13.0</c:v>
                </c:pt>
                <c:pt idx="89">
                  <c:v>14.0</c:v>
                </c:pt>
                <c:pt idx="90">
                  <c:v>-27.0</c:v>
                </c:pt>
                <c:pt idx="91">
                  <c:v>-50.0</c:v>
                </c:pt>
                <c:pt idx="92">
                  <c:v>-33.0</c:v>
                </c:pt>
                <c:pt idx="93">
                  <c:v>-12.0</c:v>
                </c:pt>
                <c:pt idx="94">
                  <c:v>-42.0</c:v>
                </c:pt>
                <c:pt idx="95">
                  <c:v>-33.0</c:v>
                </c:pt>
                <c:pt idx="96">
                  <c:v>-14.0</c:v>
                </c:pt>
                <c:pt idx="97">
                  <c:v>-23.0</c:v>
                </c:pt>
                <c:pt idx="98">
                  <c:v>-47.0</c:v>
                </c:pt>
                <c:pt idx="99">
                  <c:v>-79.0</c:v>
                </c:pt>
                <c:pt idx="100">
                  <c:v>-53.0</c:v>
                </c:pt>
                <c:pt idx="101">
                  <c:v>-61.0</c:v>
                </c:pt>
                <c:pt idx="102">
                  <c:v>-53.0</c:v>
                </c:pt>
                <c:pt idx="103">
                  <c:v>-46.0</c:v>
                </c:pt>
                <c:pt idx="104">
                  <c:v>-70.0</c:v>
                </c:pt>
                <c:pt idx="105">
                  <c:v>-77.0</c:v>
                </c:pt>
                <c:pt idx="106">
                  <c:v>-154.0</c:v>
                </c:pt>
                <c:pt idx="107">
                  <c:v>-112.0</c:v>
                </c:pt>
                <c:pt idx="108">
                  <c:v>-134.0</c:v>
                </c:pt>
                <c:pt idx="109">
                  <c:v>-121.0</c:v>
                </c:pt>
                <c:pt idx="110">
                  <c:v>-155.0</c:v>
                </c:pt>
                <c:pt idx="111">
                  <c:v>-137.0</c:v>
                </c:pt>
                <c:pt idx="112">
                  <c:v>-54.0</c:v>
                </c:pt>
                <c:pt idx="113">
                  <c:v>-90.0</c:v>
                </c:pt>
                <c:pt idx="114">
                  <c:v>-78.0</c:v>
                </c:pt>
                <c:pt idx="115">
                  <c:v>-77.0</c:v>
                </c:pt>
                <c:pt idx="116">
                  <c:v>-68.0</c:v>
                </c:pt>
                <c:pt idx="117">
                  <c:v>-71.0</c:v>
                </c:pt>
                <c:pt idx="118">
                  <c:v>-20.0</c:v>
                </c:pt>
                <c:pt idx="119">
                  <c:v>-42.0</c:v>
                </c:pt>
                <c:pt idx="120">
                  <c:v>-74.0</c:v>
                </c:pt>
                <c:pt idx="121">
                  <c:v>-80.0</c:v>
                </c:pt>
                <c:pt idx="122">
                  <c:v>37.0</c:v>
                </c:pt>
                <c:pt idx="123">
                  <c:v>16.0</c:v>
                </c:pt>
                <c:pt idx="124">
                  <c:v>-33.0</c:v>
                </c:pt>
                <c:pt idx="125">
                  <c:v>-4.0</c:v>
                </c:pt>
                <c:pt idx="126">
                  <c:v>-8.0</c:v>
                </c:pt>
                <c:pt idx="127">
                  <c:v>16.0</c:v>
                </c:pt>
                <c:pt idx="128">
                  <c:v>-23.0</c:v>
                </c:pt>
                <c:pt idx="129">
                  <c:v>7.0</c:v>
                </c:pt>
                <c:pt idx="130">
                  <c:v>-2.0</c:v>
                </c:pt>
                <c:pt idx="131">
                  <c:v>-39.0</c:v>
                </c:pt>
                <c:pt idx="132">
                  <c:v>-40.0</c:v>
                </c:pt>
                <c:pt idx="133">
                  <c:v>24.0</c:v>
                </c:pt>
                <c:pt idx="134">
                  <c:v>26.0</c:v>
                </c:pt>
                <c:pt idx="135">
                  <c:v>8.0</c:v>
                </c:pt>
                <c:pt idx="136">
                  <c:v>31.0</c:v>
                </c:pt>
                <c:pt idx="137">
                  <c:v>12.0</c:v>
                </c:pt>
                <c:pt idx="138">
                  <c:v>19.0</c:v>
                </c:pt>
                <c:pt idx="139">
                  <c:v>5.0</c:v>
                </c:pt>
                <c:pt idx="140">
                  <c:v>32.0</c:v>
                </c:pt>
                <c:pt idx="141">
                  <c:v>4.0</c:v>
                </c:pt>
                <c:pt idx="142">
                  <c:v>5.0</c:v>
                </c:pt>
                <c:pt idx="143">
                  <c:v>18.0</c:v>
                </c:pt>
                <c:pt idx="144">
                  <c:v>15.0</c:v>
                </c:pt>
                <c:pt idx="145" formatCode="#0">
                  <c:v>3.0</c:v>
                </c:pt>
                <c:pt idx="146" formatCode="#0">
                  <c:v>-4.0</c:v>
                </c:pt>
                <c:pt idx="147" formatCode="#0">
                  <c:v>-7.0</c:v>
                </c:pt>
                <c:pt idx="148" formatCode="#0">
                  <c:v>-14.0</c:v>
                </c:pt>
                <c:pt idx="149" formatCode="#0">
                  <c:v>17.0</c:v>
                </c:pt>
                <c:pt idx="150" formatCode="#0">
                  <c:v>11.0</c:v>
                </c:pt>
                <c:pt idx="151" formatCode="#0">
                  <c:v>16.0</c:v>
                </c:pt>
                <c:pt idx="152" formatCode="#0">
                  <c:v>13.0</c:v>
                </c:pt>
                <c:pt idx="153" formatCode="#0">
                  <c:v>13.0</c:v>
                </c:pt>
                <c:pt idx="154" formatCode="#0">
                  <c:v>10.0</c:v>
                </c:pt>
                <c:pt idx="155" formatCode="#0">
                  <c:v>40.0</c:v>
                </c:pt>
                <c:pt idx="156" formatCode="#0">
                  <c:v>17.0</c:v>
                </c:pt>
                <c:pt idx="157" formatCode="#0">
                  <c:v>52.0</c:v>
                </c:pt>
                <c:pt idx="158" formatCode="#0">
                  <c:v>13.0</c:v>
                </c:pt>
                <c:pt idx="159" formatCode="#0">
                  <c:v>-8.0</c:v>
                </c:pt>
                <c:pt idx="160" formatCode="#0">
                  <c:v>30.0</c:v>
                </c:pt>
                <c:pt idx="161" formatCode="#0">
                  <c:v>28.0</c:v>
                </c:pt>
                <c:pt idx="162" formatCode="#0">
                  <c:v>3.0</c:v>
                </c:pt>
                <c:pt idx="163" formatCode="#0">
                  <c:v>19.0</c:v>
                </c:pt>
                <c:pt idx="164" formatCode="#0">
                  <c:v>30.0</c:v>
                </c:pt>
                <c:pt idx="165" formatCode="#0">
                  <c:v>20.0</c:v>
                </c:pt>
                <c:pt idx="166" formatCode="#0">
                  <c:v>29.0</c:v>
                </c:pt>
                <c:pt idx="167" formatCode="#0">
                  <c:v>-24.0</c:v>
                </c:pt>
                <c:pt idx="168" formatCode="#0">
                  <c:v>56.0</c:v>
                </c:pt>
                <c:pt idx="169" formatCode="#0">
                  <c:v>21.0</c:v>
                </c:pt>
                <c:pt idx="170" formatCode="#0">
                  <c:v>37.0</c:v>
                </c:pt>
                <c:pt idx="171" formatCode="#0">
                  <c:v>39.0</c:v>
                </c:pt>
                <c:pt idx="172" formatCode="#0">
                  <c:v>26.0</c:v>
                </c:pt>
                <c:pt idx="173" formatCode="#0">
                  <c:v>20.0</c:v>
                </c:pt>
                <c:pt idx="174" formatCode="#0">
                  <c:v>42.0</c:v>
                </c:pt>
                <c:pt idx="175" formatCode="#0">
                  <c:v>30.0</c:v>
                </c:pt>
                <c:pt idx="176" formatCode="#0">
                  <c:v>27.0</c:v>
                </c:pt>
                <c:pt idx="177" formatCode="#0">
                  <c:v>20.0</c:v>
                </c:pt>
                <c:pt idx="178" formatCode="#0">
                  <c:v>18.0</c:v>
                </c:pt>
                <c:pt idx="179" formatCode="#0">
                  <c:v>23.0</c:v>
                </c:pt>
                <c:pt idx="180" formatCode="#0">
                  <c:v>44.0</c:v>
                </c:pt>
                <c:pt idx="181" formatCode="#0">
                  <c:v>26.0</c:v>
                </c:pt>
                <c:pt idx="182" formatCode="#0">
                  <c:v>-11.0</c:v>
                </c:pt>
                <c:pt idx="183" formatCode="#0">
                  <c:v>44.0</c:v>
                </c:pt>
                <c:pt idx="184" formatCode="#0">
                  <c:v>37.0</c:v>
                </c:pt>
                <c:pt idx="185" formatCode="#0">
                  <c:v>14.0</c:v>
                </c:pt>
                <c:pt idx="186" formatCode="#0">
                  <c:v>21.0</c:v>
                </c:pt>
                <c:pt idx="187" formatCode="#0">
                  <c:v>15.0</c:v>
                </c:pt>
                <c:pt idx="188" formatCode="#0">
                  <c:v>8.0</c:v>
                </c:pt>
                <c:pt idx="189" formatCode="#0">
                  <c:v>44.0</c:v>
                </c:pt>
                <c:pt idx="190" formatCode="#0">
                  <c:v>55.0</c:v>
                </c:pt>
                <c:pt idx="191" formatCode="#0">
                  <c:v>39.0</c:v>
                </c:pt>
                <c:pt idx="192" formatCode="#0">
                  <c:v>11.0</c:v>
                </c:pt>
                <c:pt idx="193" formatCode="#0">
                  <c:v>23.0</c:v>
                </c:pt>
                <c:pt idx="194" formatCode="#0">
                  <c:v>43.0</c:v>
                </c:pt>
                <c:pt idx="195" formatCode="#0">
                  <c:v>-1.0</c:v>
                </c:pt>
                <c:pt idx="196" formatCode="#0">
                  <c:v>-14.0</c:v>
                </c:pt>
                <c:pt idx="197" formatCode="#0">
                  <c:v>0.0</c:v>
                </c:pt>
                <c:pt idx="198" formatCode="#0">
                  <c:v>18.0</c:v>
                </c:pt>
                <c:pt idx="199" formatCode="#0">
                  <c:v>-4.0</c:v>
                </c:pt>
                <c:pt idx="200" formatCode="#0">
                  <c:v>23.0</c:v>
                </c:pt>
                <c:pt idx="201" formatCode="#0">
                  <c:v>16.0</c:v>
                </c:pt>
                <c:pt idx="202" formatCode="#0">
                  <c:v>28.0</c:v>
                </c:pt>
                <c:pt idx="203" formatCode="#0">
                  <c:v>2.0</c:v>
                </c:pt>
                <c:pt idx="204" formatCode="#0">
                  <c:v>36.0</c:v>
                </c:pt>
              </c:numCache>
            </c:numRef>
          </c:val>
        </c:ser>
        <c:dLbls>
          <c:showLegendKey val="0"/>
          <c:showVal val="0"/>
          <c:showCatName val="0"/>
          <c:showSerName val="0"/>
          <c:showPercent val="0"/>
          <c:showBubbleSize val="0"/>
        </c:dLbls>
        <c:gapWidth val="100"/>
        <c:axId val="2079338920"/>
        <c:axId val="-2119926392"/>
      </c:barChart>
      <c:dateAx>
        <c:axId val="2079338920"/>
        <c:scaling>
          <c:orientation val="minMax"/>
          <c:max val="42736.0"/>
          <c:min val="36526.0"/>
        </c:scaling>
        <c:delete val="0"/>
        <c:axPos val="b"/>
        <c:numFmt formatCode="mmm\-yy" sourceLinked="1"/>
        <c:majorTickMark val="out"/>
        <c:minorTickMark val="none"/>
        <c:tickLblPos val="low"/>
        <c:crossAx val="-2119926392"/>
        <c:crosses val="autoZero"/>
        <c:auto val="1"/>
        <c:lblOffset val="100"/>
        <c:baseTimeUnit val="days"/>
        <c:majorUnit val="4.0"/>
        <c:majorTimeUnit val="months"/>
      </c:dateAx>
      <c:valAx>
        <c:axId val="-2119926392"/>
        <c:scaling>
          <c:orientation val="minMax"/>
        </c:scaling>
        <c:delete val="0"/>
        <c:axPos val="l"/>
        <c:title>
          <c:tx>
            <c:rich>
              <a:bodyPr rot="-5400000" vert="horz"/>
              <a:lstStyle/>
              <a:p>
                <a:pPr>
                  <a:defRPr sz="1200"/>
                </a:pPr>
                <a:r>
                  <a:rPr lang="en-US" sz="1200"/>
                  <a:t>Monthly Net Change (thousands)</a:t>
                </a:r>
              </a:p>
            </c:rich>
          </c:tx>
          <c:layout>
            <c:manualLayout>
              <c:xMode val="edge"/>
              <c:yMode val="edge"/>
              <c:x val="0.0"/>
              <c:y val="0.187423373748361"/>
            </c:manualLayout>
          </c:layout>
          <c:overlay val="0"/>
        </c:title>
        <c:numFmt formatCode="#,##0" sourceLinked="1"/>
        <c:majorTickMark val="out"/>
        <c:minorTickMark val="none"/>
        <c:tickLblPos val="nextTo"/>
        <c:crossAx val="2079338920"/>
        <c:crosses val="autoZero"/>
        <c:crossBetween val="between"/>
      </c:valAx>
    </c:plotArea>
    <c:plotVisOnly val="1"/>
    <c:dispBlanksAs val="gap"/>
    <c:showDLblsOverMax val="0"/>
  </c:chart>
  <c:txPr>
    <a:bodyPr/>
    <a:lstStyle/>
    <a:p>
      <a:pPr>
        <a:defRPr sz="1400">
          <a:solidFill>
            <a:srgbClr val="080808"/>
          </a:solidFill>
          <a:latin typeface="Constantia"/>
          <a:cs typeface="Constantia"/>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0035892949279"/>
          <c:y val="0.0"/>
          <c:w val="0.599279561208695"/>
          <c:h val="0.887417218543046"/>
        </c:manualLayout>
      </c:layout>
      <c:barChart>
        <c:barDir val="bar"/>
        <c:grouping val="clustered"/>
        <c:varyColors val="0"/>
        <c:ser>
          <c:idx val="0"/>
          <c:order val="0"/>
          <c:spPr>
            <a:blipFill>
              <a:blip xmlns:r="http://schemas.openxmlformats.org/officeDocument/2006/relationships" r:embed="rId1"/>
              <a:tile tx="0" ty="0" sx="100000" sy="100000" flip="none" algn="tl"/>
            </a:blipFill>
            <a:ln w="12375">
              <a:solidFill>
                <a:schemeClr val="tx1"/>
              </a:solidFill>
              <a:prstDash val="solid"/>
            </a:ln>
          </c:spPr>
          <c:invertIfNegative val="0"/>
          <c:dLbls>
            <c:dLbl>
              <c:idx val="0"/>
              <c:layout>
                <c:manualLayout>
                  <c:x val="-0.000998048320882967"/>
                  <c:y val="-4.67127316484363E-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307574009996155"/>
                  <c:y val="0.0029662584596757"/>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4749">
                <a:noFill/>
              </a:ln>
            </c:spPr>
            <c:txPr>
              <a:bodyPr/>
              <a:lstStyle/>
              <a:p>
                <a:pPr>
                  <a:defRPr sz="1368"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Sheet1!$A$1:$A$11</c:f>
              <c:strCache>
                <c:ptCount val="11"/>
                <c:pt idx="0">
                  <c:v>Manufacturing</c:v>
                </c:pt>
                <c:pt idx="1">
                  <c:v>Mining and Logging</c:v>
                </c:pt>
                <c:pt idx="2">
                  <c:v>Financial Activities</c:v>
                </c:pt>
                <c:pt idx="3">
                  <c:v>Other Services</c:v>
                </c:pt>
                <c:pt idx="4">
                  <c:v>Information</c:v>
                </c:pt>
                <c:pt idx="5">
                  <c:v>Leisure &amp; Hospitality</c:v>
                </c:pt>
                <c:pt idx="6">
                  <c:v>Professional &amp; Business Services</c:v>
                </c:pt>
                <c:pt idx="7">
                  <c:v>Government</c:v>
                </c:pt>
                <c:pt idx="8">
                  <c:v>Construction</c:v>
                </c:pt>
                <c:pt idx="9">
                  <c:v>Education &amp; Health Services</c:v>
                </c:pt>
                <c:pt idx="10">
                  <c:v>Trade, Transportation &amp; Utilities</c:v>
                </c:pt>
              </c:strCache>
            </c:strRef>
          </c:cat>
          <c:val>
            <c:numRef>
              <c:f>Sheet1!$B$1:$B$11</c:f>
              <c:numCache>
                <c:formatCode>#,##0</c:formatCode>
                <c:ptCount val="11"/>
                <c:pt idx="0">
                  <c:v>-6200.0</c:v>
                </c:pt>
                <c:pt idx="1">
                  <c:v>200.0</c:v>
                </c:pt>
                <c:pt idx="2">
                  <c:v>3400.0</c:v>
                </c:pt>
                <c:pt idx="3">
                  <c:v>5800.0</c:v>
                </c:pt>
                <c:pt idx="4">
                  <c:v>7200.0</c:v>
                </c:pt>
                <c:pt idx="5">
                  <c:v>9800.0</c:v>
                </c:pt>
                <c:pt idx="6">
                  <c:v>9900.0</c:v>
                </c:pt>
                <c:pt idx="7">
                  <c:v>12400.0</c:v>
                </c:pt>
                <c:pt idx="8">
                  <c:v>13500.0</c:v>
                </c:pt>
                <c:pt idx="9">
                  <c:v>18100.0</c:v>
                </c:pt>
                <c:pt idx="10">
                  <c:v>23300.0</c:v>
                </c:pt>
              </c:numCache>
            </c:numRef>
          </c:val>
        </c:ser>
        <c:dLbls>
          <c:showLegendKey val="0"/>
          <c:showVal val="1"/>
          <c:showCatName val="0"/>
          <c:showSerName val="0"/>
          <c:showPercent val="0"/>
          <c:showBubbleSize val="0"/>
        </c:dLbls>
        <c:gapWidth val="150"/>
        <c:axId val="-2062001320"/>
        <c:axId val="-2015240008"/>
      </c:barChart>
      <c:catAx>
        <c:axId val="-2062001320"/>
        <c:scaling>
          <c:orientation val="minMax"/>
        </c:scaling>
        <c:delete val="0"/>
        <c:axPos val="l"/>
        <c:numFmt formatCode="General" sourceLinked="1"/>
        <c:majorTickMark val="out"/>
        <c:minorTickMark val="none"/>
        <c:tickLblPos val="low"/>
        <c:spPr>
          <a:ln w="3091">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2015240008"/>
        <c:crosses val="autoZero"/>
        <c:auto val="0"/>
        <c:lblAlgn val="ctr"/>
        <c:lblOffset val="100"/>
        <c:tickLblSkip val="1"/>
        <c:tickMarkSkip val="1"/>
        <c:noMultiLvlLbl val="0"/>
      </c:catAx>
      <c:valAx>
        <c:axId val="-2015240008"/>
        <c:scaling>
          <c:orientation val="minMax"/>
          <c:max val="25000.0"/>
          <c:min val="-10000.0"/>
        </c:scaling>
        <c:delete val="0"/>
        <c:axPos val="b"/>
        <c:numFmt formatCode="#,##0" sourceLinked="0"/>
        <c:majorTickMark val="out"/>
        <c:minorTickMark val="none"/>
        <c:tickLblPos val="nextTo"/>
        <c:spPr>
          <a:ln w="3091">
            <a:solidFill>
              <a:schemeClr val="tx1"/>
            </a:solidFill>
            <a:prstDash val="solid"/>
          </a:ln>
        </c:spPr>
        <c:txPr>
          <a:bodyPr rot="0" vert="horz"/>
          <a:lstStyle/>
          <a:p>
            <a:pPr>
              <a:defRPr sz="1380" b="0" i="0" u="none" strike="noStrike" baseline="0">
                <a:solidFill>
                  <a:schemeClr val="tx1"/>
                </a:solidFill>
                <a:latin typeface="Arial"/>
                <a:ea typeface="Arial"/>
                <a:cs typeface="Arial"/>
              </a:defRPr>
            </a:pPr>
            <a:endParaRPr lang="en-US"/>
          </a:p>
        </c:txPr>
        <c:crossAx val="-2062001320"/>
        <c:crosses val="autoZero"/>
        <c:crossBetween val="between"/>
        <c:majorUnit val="5000.0"/>
      </c:valAx>
      <c:spPr>
        <a:noFill/>
        <a:ln w="25410">
          <a:noFill/>
        </a:ln>
      </c:spPr>
    </c:plotArea>
    <c:plotVisOnly val="1"/>
    <c:dispBlanksAs val="gap"/>
    <c:showDLblsOverMax val="0"/>
  </c:chart>
  <c:spPr>
    <a:noFill/>
    <a:ln>
      <a:noFill/>
    </a:ln>
  </c:spPr>
  <c:txPr>
    <a:bodyPr/>
    <a:lstStyle/>
    <a:p>
      <a:pPr>
        <a:defRPr sz="971" b="0" i="0" u="none" strike="noStrike" baseline="0">
          <a:solidFill>
            <a:schemeClr val="tx1"/>
          </a:solidFill>
          <a:latin typeface="Arial"/>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33086792117088"/>
          <c:y val="0.0362407824021997"/>
          <c:w val="0.636498064860536"/>
          <c:h val="0.861016033710072"/>
        </c:manualLayout>
      </c:layout>
      <c:barChart>
        <c:barDir val="bar"/>
        <c:grouping val="clustered"/>
        <c:varyColors val="0"/>
        <c:ser>
          <c:idx val="0"/>
          <c:order val="0"/>
          <c:tx>
            <c:strRef>
              <c:f>Sheet1!$B$1</c:f>
              <c:strCache>
                <c:ptCount val="1"/>
              </c:strCache>
            </c:strRef>
          </c:tx>
          <c:spPr>
            <a:blipFill>
              <a:blip xmlns:r="http://schemas.openxmlformats.org/officeDocument/2006/relationships" r:embed="rId1"/>
              <a:tile tx="0" ty="0" sx="100000" sy="100000" flip="none" algn="tl"/>
            </a:blipFill>
            <a:ln w="11399">
              <a:solidFill>
                <a:schemeClr val="tx1"/>
              </a:solidFill>
              <a:prstDash val="solid"/>
            </a:ln>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370">
                    <a:solidFill>
                      <a:srgbClr val="080808"/>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Manufacturing</c:v>
                </c:pt>
                <c:pt idx="1">
                  <c:v>Mining and Logging</c:v>
                </c:pt>
                <c:pt idx="2">
                  <c:v>Financial Activities</c:v>
                </c:pt>
                <c:pt idx="3">
                  <c:v>Other Services</c:v>
                </c:pt>
                <c:pt idx="4">
                  <c:v>Professional &amp; Business Services</c:v>
                </c:pt>
                <c:pt idx="5">
                  <c:v>Construction</c:v>
                </c:pt>
                <c:pt idx="6">
                  <c:v>Information</c:v>
                </c:pt>
                <c:pt idx="7">
                  <c:v>Leisure &amp; Hospitality</c:v>
                </c:pt>
                <c:pt idx="8">
                  <c:v>Government</c:v>
                </c:pt>
                <c:pt idx="9">
                  <c:v>Education &amp; Health Services</c:v>
                </c:pt>
                <c:pt idx="10">
                  <c:v>Trade, Transportation &amp; Utilities</c:v>
                </c:pt>
              </c:strCache>
            </c:strRef>
          </c:cat>
          <c:val>
            <c:numRef>
              <c:f>Sheet1!$B$2:$B$12</c:f>
              <c:numCache>
                <c:formatCode>#,##0</c:formatCode>
                <c:ptCount val="11"/>
                <c:pt idx="0">
                  <c:v>-6500.0</c:v>
                </c:pt>
                <c:pt idx="1">
                  <c:v>0.0</c:v>
                </c:pt>
                <c:pt idx="2">
                  <c:v>2700.0</c:v>
                </c:pt>
                <c:pt idx="3">
                  <c:v>5200.0</c:v>
                </c:pt>
                <c:pt idx="4">
                  <c:v>5500.0</c:v>
                </c:pt>
                <c:pt idx="5">
                  <c:v>6800.0</c:v>
                </c:pt>
                <c:pt idx="6">
                  <c:v>8000.0</c:v>
                </c:pt>
                <c:pt idx="7">
                  <c:v>8300.0</c:v>
                </c:pt>
                <c:pt idx="8">
                  <c:v>8300.0</c:v>
                </c:pt>
                <c:pt idx="9">
                  <c:v>9700.0</c:v>
                </c:pt>
                <c:pt idx="10">
                  <c:v>16600.0</c:v>
                </c:pt>
              </c:numCache>
            </c:numRef>
          </c:val>
        </c:ser>
        <c:dLbls>
          <c:showLegendKey val="0"/>
          <c:showVal val="1"/>
          <c:showCatName val="0"/>
          <c:showSerName val="0"/>
          <c:showPercent val="0"/>
          <c:showBubbleSize val="0"/>
        </c:dLbls>
        <c:gapWidth val="150"/>
        <c:axId val="-2014442424"/>
        <c:axId val="-2102748536"/>
      </c:barChart>
      <c:catAx>
        <c:axId val="-2014442424"/>
        <c:scaling>
          <c:orientation val="minMax"/>
        </c:scaling>
        <c:delete val="0"/>
        <c:axPos val="l"/>
        <c:numFmt formatCode="General" sourceLinked="1"/>
        <c:majorTickMark val="out"/>
        <c:minorTickMark val="none"/>
        <c:tickLblPos val="low"/>
        <c:spPr>
          <a:ln w="2852">
            <a:solidFill>
              <a:schemeClr val="tx1"/>
            </a:solidFill>
            <a:prstDash val="solid"/>
          </a:ln>
        </c:spPr>
        <c:txPr>
          <a:bodyPr rot="0" vert="horz"/>
          <a:lstStyle/>
          <a:p>
            <a:pPr>
              <a:defRPr sz="1370" b="0" i="0" u="none" strike="noStrike" baseline="0">
                <a:solidFill>
                  <a:srgbClr val="080808"/>
                </a:solidFill>
                <a:latin typeface="Arial"/>
                <a:ea typeface="Arial"/>
                <a:cs typeface="Arial"/>
              </a:defRPr>
            </a:pPr>
            <a:endParaRPr lang="en-US"/>
          </a:p>
        </c:txPr>
        <c:crossAx val="-2102748536"/>
        <c:crosses val="autoZero"/>
        <c:auto val="0"/>
        <c:lblAlgn val="ctr"/>
        <c:lblOffset val="100"/>
        <c:tickLblSkip val="1"/>
        <c:tickMarkSkip val="1"/>
        <c:noMultiLvlLbl val="0"/>
      </c:catAx>
      <c:valAx>
        <c:axId val="-2102748536"/>
        <c:scaling>
          <c:orientation val="minMax"/>
          <c:max val="20000.0"/>
          <c:min val="-10000.0"/>
        </c:scaling>
        <c:delete val="0"/>
        <c:axPos val="b"/>
        <c:numFmt formatCode="#,##0" sourceLinked="0"/>
        <c:majorTickMark val="out"/>
        <c:minorTickMark val="none"/>
        <c:tickLblPos val="nextTo"/>
        <c:spPr>
          <a:ln w="2852">
            <a:solidFill>
              <a:schemeClr val="tx1"/>
            </a:solidFill>
            <a:prstDash val="solid"/>
          </a:ln>
        </c:spPr>
        <c:txPr>
          <a:bodyPr rot="0" vert="horz"/>
          <a:lstStyle/>
          <a:p>
            <a:pPr>
              <a:defRPr sz="1370" b="0" i="0" u="none" strike="noStrike" baseline="0">
                <a:solidFill>
                  <a:srgbClr val="080808"/>
                </a:solidFill>
                <a:latin typeface="Arial"/>
                <a:ea typeface="Arial"/>
                <a:cs typeface="Arial"/>
              </a:defRPr>
            </a:pPr>
            <a:endParaRPr lang="en-US"/>
          </a:p>
        </c:txPr>
        <c:crossAx val="-2014442424"/>
        <c:crosses val="autoZero"/>
        <c:crossBetween val="between"/>
        <c:majorUnit val="5000.0"/>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Sheet1!$B$3</c:f>
              <c:strCache>
                <c:ptCount val="1"/>
                <c:pt idx="0">
                  <c:v>Series 1</c:v>
                </c:pt>
              </c:strCache>
            </c:strRef>
          </c:tx>
          <c:spPr>
            <a:solidFill>
              <a:srgbClr val="C00000"/>
            </a:solidFill>
          </c:spPr>
          <c:invertIfNegative val="0"/>
          <c:cat>
            <c:numRef>
              <c:f>Sheet1!$A$4:$A$111</c:f>
              <c:numCache>
                <c:formatCode>mmm\-yy</c:formatCode>
                <c:ptCount val="108"/>
                <c:pt idx="0">
                  <c:v>39448.0</c:v>
                </c:pt>
                <c:pt idx="1">
                  <c:v>39479.0</c:v>
                </c:pt>
                <c:pt idx="2">
                  <c:v>39508.0</c:v>
                </c:pt>
                <c:pt idx="3">
                  <c:v>39539.0</c:v>
                </c:pt>
                <c:pt idx="4">
                  <c:v>39569.0</c:v>
                </c:pt>
                <c:pt idx="5">
                  <c:v>39600.0</c:v>
                </c:pt>
                <c:pt idx="6">
                  <c:v>39630.0</c:v>
                </c:pt>
                <c:pt idx="7">
                  <c:v>39661.0</c:v>
                </c:pt>
                <c:pt idx="8">
                  <c:v>39692.0</c:v>
                </c:pt>
                <c:pt idx="9">
                  <c:v>39722.0</c:v>
                </c:pt>
                <c:pt idx="10">
                  <c:v>39753.0</c:v>
                </c:pt>
                <c:pt idx="11">
                  <c:v>39783.0</c:v>
                </c:pt>
                <c:pt idx="12">
                  <c:v>39814.0</c:v>
                </c:pt>
                <c:pt idx="13">
                  <c:v>39845.0</c:v>
                </c:pt>
                <c:pt idx="14">
                  <c:v>39873.0</c:v>
                </c:pt>
                <c:pt idx="15">
                  <c:v>39904.0</c:v>
                </c:pt>
                <c:pt idx="16">
                  <c:v>39934.0</c:v>
                </c:pt>
                <c:pt idx="17">
                  <c:v>39965.0</c:v>
                </c:pt>
                <c:pt idx="18">
                  <c:v>39995.0</c:v>
                </c:pt>
                <c:pt idx="19">
                  <c:v>40026.0</c:v>
                </c:pt>
                <c:pt idx="20">
                  <c:v>40057.0</c:v>
                </c:pt>
                <c:pt idx="21">
                  <c:v>40087.0</c:v>
                </c:pt>
                <c:pt idx="22">
                  <c:v>40118.0</c:v>
                </c:pt>
                <c:pt idx="23">
                  <c:v>40148.0</c:v>
                </c:pt>
                <c:pt idx="24">
                  <c:v>40179.0</c:v>
                </c:pt>
                <c:pt idx="25">
                  <c:v>40210.0</c:v>
                </c:pt>
                <c:pt idx="26">
                  <c:v>40238.0</c:v>
                </c:pt>
                <c:pt idx="27">
                  <c:v>40269.0</c:v>
                </c:pt>
                <c:pt idx="28">
                  <c:v>40299.0</c:v>
                </c:pt>
                <c:pt idx="29">
                  <c:v>40330.0</c:v>
                </c:pt>
                <c:pt idx="30">
                  <c:v>40360.0</c:v>
                </c:pt>
                <c:pt idx="31">
                  <c:v>40391.0</c:v>
                </c:pt>
                <c:pt idx="32">
                  <c:v>40422.0</c:v>
                </c:pt>
                <c:pt idx="33">
                  <c:v>40452.0</c:v>
                </c:pt>
                <c:pt idx="34">
                  <c:v>40483.0</c:v>
                </c:pt>
                <c:pt idx="35">
                  <c:v>40513.0</c:v>
                </c:pt>
                <c:pt idx="36">
                  <c:v>40544.0</c:v>
                </c:pt>
                <c:pt idx="37">
                  <c:v>40575.0</c:v>
                </c:pt>
                <c:pt idx="38">
                  <c:v>40603.0</c:v>
                </c:pt>
                <c:pt idx="39">
                  <c:v>40634.0</c:v>
                </c:pt>
                <c:pt idx="40">
                  <c:v>40664.0</c:v>
                </c:pt>
                <c:pt idx="41">
                  <c:v>40695.0</c:v>
                </c:pt>
                <c:pt idx="42">
                  <c:v>40725.0</c:v>
                </c:pt>
                <c:pt idx="43">
                  <c:v>40756.0</c:v>
                </c:pt>
                <c:pt idx="44">
                  <c:v>40787.0</c:v>
                </c:pt>
                <c:pt idx="45">
                  <c:v>40817.0</c:v>
                </c:pt>
                <c:pt idx="46">
                  <c:v>40848.0</c:v>
                </c:pt>
                <c:pt idx="47">
                  <c:v>40878.0</c:v>
                </c:pt>
                <c:pt idx="48">
                  <c:v>40909.0</c:v>
                </c:pt>
                <c:pt idx="49">
                  <c:v>40940.0</c:v>
                </c:pt>
                <c:pt idx="50">
                  <c:v>40969.0</c:v>
                </c:pt>
                <c:pt idx="51">
                  <c:v>41000.0</c:v>
                </c:pt>
                <c:pt idx="52">
                  <c:v>41030.0</c:v>
                </c:pt>
                <c:pt idx="53">
                  <c:v>41061.0</c:v>
                </c:pt>
                <c:pt idx="54">
                  <c:v>41091.0</c:v>
                </c:pt>
                <c:pt idx="55">
                  <c:v>41122.0</c:v>
                </c:pt>
                <c:pt idx="56">
                  <c:v>41153.0</c:v>
                </c:pt>
                <c:pt idx="57">
                  <c:v>41183.0</c:v>
                </c:pt>
                <c:pt idx="58">
                  <c:v>41214.0</c:v>
                </c:pt>
                <c:pt idx="59">
                  <c:v>41244.0</c:v>
                </c:pt>
                <c:pt idx="60">
                  <c:v>41275.0</c:v>
                </c:pt>
                <c:pt idx="61">
                  <c:v>41306.0</c:v>
                </c:pt>
                <c:pt idx="62">
                  <c:v>41334.0</c:v>
                </c:pt>
                <c:pt idx="63">
                  <c:v>41365.0</c:v>
                </c:pt>
                <c:pt idx="64">
                  <c:v>41395.0</c:v>
                </c:pt>
                <c:pt idx="65">
                  <c:v>41426.0</c:v>
                </c:pt>
                <c:pt idx="66">
                  <c:v>41456.0</c:v>
                </c:pt>
                <c:pt idx="67">
                  <c:v>41487.0</c:v>
                </c:pt>
                <c:pt idx="68">
                  <c:v>41518.0</c:v>
                </c:pt>
                <c:pt idx="69">
                  <c:v>41548.0</c:v>
                </c:pt>
                <c:pt idx="70">
                  <c:v>41579.0</c:v>
                </c:pt>
                <c:pt idx="71">
                  <c:v>41609.0</c:v>
                </c:pt>
                <c:pt idx="72">
                  <c:v>41640.0</c:v>
                </c:pt>
                <c:pt idx="73">
                  <c:v>41671.0</c:v>
                </c:pt>
                <c:pt idx="74">
                  <c:v>41699.0</c:v>
                </c:pt>
                <c:pt idx="75">
                  <c:v>41730.0</c:v>
                </c:pt>
                <c:pt idx="76">
                  <c:v>41760.0</c:v>
                </c:pt>
                <c:pt idx="77">
                  <c:v>41791.0</c:v>
                </c:pt>
                <c:pt idx="78">
                  <c:v>41821.0</c:v>
                </c:pt>
                <c:pt idx="79">
                  <c:v>41852.0</c:v>
                </c:pt>
                <c:pt idx="80">
                  <c:v>41883.0</c:v>
                </c:pt>
                <c:pt idx="81">
                  <c:v>41913.0</c:v>
                </c:pt>
                <c:pt idx="82">
                  <c:v>41944.0</c:v>
                </c:pt>
                <c:pt idx="83">
                  <c:v>41974.0</c:v>
                </c:pt>
                <c:pt idx="84">
                  <c:v>42005.0</c:v>
                </c:pt>
                <c:pt idx="85">
                  <c:v>42036.0</c:v>
                </c:pt>
                <c:pt idx="86">
                  <c:v>42064.0</c:v>
                </c:pt>
                <c:pt idx="87">
                  <c:v>42095.0</c:v>
                </c:pt>
                <c:pt idx="88">
                  <c:v>42125.0</c:v>
                </c:pt>
                <c:pt idx="89">
                  <c:v>42156.0</c:v>
                </c:pt>
                <c:pt idx="90">
                  <c:v>42186.0</c:v>
                </c:pt>
                <c:pt idx="91">
                  <c:v>42217.0</c:v>
                </c:pt>
                <c:pt idx="92">
                  <c:v>42248.0</c:v>
                </c:pt>
                <c:pt idx="93">
                  <c:v>42278.0</c:v>
                </c:pt>
                <c:pt idx="94">
                  <c:v>42309.0</c:v>
                </c:pt>
                <c:pt idx="95">
                  <c:v>42339.0</c:v>
                </c:pt>
                <c:pt idx="96">
                  <c:v>42370.0</c:v>
                </c:pt>
                <c:pt idx="97">
                  <c:v>42401.0</c:v>
                </c:pt>
                <c:pt idx="98">
                  <c:v>42430.0</c:v>
                </c:pt>
                <c:pt idx="99">
                  <c:v>42461.0</c:v>
                </c:pt>
                <c:pt idx="100">
                  <c:v>42491.0</c:v>
                </c:pt>
                <c:pt idx="101">
                  <c:v>42522.0</c:v>
                </c:pt>
                <c:pt idx="102">
                  <c:v>42552.0</c:v>
                </c:pt>
                <c:pt idx="103">
                  <c:v>42583.0</c:v>
                </c:pt>
                <c:pt idx="104">
                  <c:v>42614.0</c:v>
                </c:pt>
                <c:pt idx="105">
                  <c:v>42644.0</c:v>
                </c:pt>
                <c:pt idx="106">
                  <c:v>42675.0</c:v>
                </c:pt>
                <c:pt idx="107">
                  <c:v>42705.0</c:v>
                </c:pt>
              </c:numCache>
            </c:numRef>
          </c:cat>
          <c:val>
            <c:numRef>
              <c:f>Sheet1!$B$4:$B$111</c:f>
              <c:numCache>
                <c:formatCode>0.0</c:formatCode>
                <c:ptCount val="108"/>
                <c:pt idx="0">
                  <c:v>51.9</c:v>
                </c:pt>
                <c:pt idx="1">
                  <c:v>43.5</c:v>
                </c:pt>
                <c:pt idx="2">
                  <c:v>40.0</c:v>
                </c:pt>
                <c:pt idx="3">
                  <c:v>45.0</c:v>
                </c:pt>
                <c:pt idx="4">
                  <c:v>44.0</c:v>
                </c:pt>
                <c:pt idx="5">
                  <c:v>46.4</c:v>
                </c:pt>
                <c:pt idx="6">
                  <c:v>45.6</c:v>
                </c:pt>
                <c:pt idx="7">
                  <c:v>46.8</c:v>
                </c:pt>
                <c:pt idx="8">
                  <c:v>40.9</c:v>
                </c:pt>
                <c:pt idx="9">
                  <c:v>36.5</c:v>
                </c:pt>
                <c:pt idx="10">
                  <c:v>34.6</c:v>
                </c:pt>
                <c:pt idx="11">
                  <c:v>34.7</c:v>
                </c:pt>
                <c:pt idx="12">
                  <c:v>34.3</c:v>
                </c:pt>
                <c:pt idx="13">
                  <c:v>36.2</c:v>
                </c:pt>
                <c:pt idx="14">
                  <c:v>42.6</c:v>
                </c:pt>
                <c:pt idx="15">
                  <c:v>41.9</c:v>
                </c:pt>
                <c:pt idx="16">
                  <c:v>42.4</c:v>
                </c:pt>
                <c:pt idx="17">
                  <c:v>37.9</c:v>
                </c:pt>
                <c:pt idx="18">
                  <c:v>42.7</c:v>
                </c:pt>
                <c:pt idx="19">
                  <c:v>41.8</c:v>
                </c:pt>
                <c:pt idx="20">
                  <c:v>42.6</c:v>
                </c:pt>
                <c:pt idx="21">
                  <c:v>45.4</c:v>
                </c:pt>
                <c:pt idx="22">
                  <c:v>43.2</c:v>
                </c:pt>
                <c:pt idx="23">
                  <c:v>44.2</c:v>
                </c:pt>
                <c:pt idx="24">
                  <c:v>43.1</c:v>
                </c:pt>
                <c:pt idx="25">
                  <c:v>49.3</c:v>
                </c:pt>
                <c:pt idx="26">
                  <c:v>46.3</c:v>
                </c:pt>
                <c:pt idx="27">
                  <c:v>48.3</c:v>
                </c:pt>
                <c:pt idx="28">
                  <c:v>46.5</c:v>
                </c:pt>
                <c:pt idx="29">
                  <c:v>47.1</c:v>
                </c:pt>
                <c:pt idx="30">
                  <c:v>48.3</c:v>
                </c:pt>
                <c:pt idx="31">
                  <c:v>48.0</c:v>
                </c:pt>
                <c:pt idx="32">
                  <c:v>49.7</c:v>
                </c:pt>
                <c:pt idx="33">
                  <c:v>48.6</c:v>
                </c:pt>
                <c:pt idx="34">
                  <c:v>51.0</c:v>
                </c:pt>
                <c:pt idx="35">
                  <c:v>52.7</c:v>
                </c:pt>
                <c:pt idx="36">
                  <c:v>49.6</c:v>
                </c:pt>
                <c:pt idx="37">
                  <c:v>49.5</c:v>
                </c:pt>
                <c:pt idx="38">
                  <c:v>50.3</c:v>
                </c:pt>
                <c:pt idx="39">
                  <c:v>48.5</c:v>
                </c:pt>
                <c:pt idx="40">
                  <c:v>48.2</c:v>
                </c:pt>
                <c:pt idx="41">
                  <c:v>48.1</c:v>
                </c:pt>
                <c:pt idx="42">
                  <c:v>46.1</c:v>
                </c:pt>
                <c:pt idx="43">
                  <c:v>50.6</c:v>
                </c:pt>
                <c:pt idx="44">
                  <c:v>46.6</c:v>
                </c:pt>
                <c:pt idx="45">
                  <c:v>48.8</c:v>
                </c:pt>
                <c:pt idx="46">
                  <c:v>51.1</c:v>
                </c:pt>
                <c:pt idx="47">
                  <c:v>50.8</c:v>
                </c:pt>
                <c:pt idx="48">
                  <c:v>50.0</c:v>
                </c:pt>
                <c:pt idx="49">
                  <c:v>50.1</c:v>
                </c:pt>
                <c:pt idx="50">
                  <c:v>50.4</c:v>
                </c:pt>
                <c:pt idx="51">
                  <c:v>49.0</c:v>
                </c:pt>
                <c:pt idx="52">
                  <c:v>46.5</c:v>
                </c:pt>
                <c:pt idx="53">
                  <c:v>47.6</c:v>
                </c:pt>
                <c:pt idx="54">
                  <c:v>49.1</c:v>
                </c:pt>
                <c:pt idx="55">
                  <c:v>50.3</c:v>
                </c:pt>
                <c:pt idx="56">
                  <c:v>50.6</c:v>
                </c:pt>
                <c:pt idx="57">
                  <c:v>51.9</c:v>
                </c:pt>
                <c:pt idx="58">
                  <c:v>53.0</c:v>
                </c:pt>
                <c:pt idx="59">
                  <c:v>51.7</c:v>
                </c:pt>
                <c:pt idx="60">
                  <c:v>53.8</c:v>
                </c:pt>
                <c:pt idx="61">
                  <c:v>54.2</c:v>
                </c:pt>
                <c:pt idx="62">
                  <c:v>52.5</c:v>
                </c:pt>
                <c:pt idx="63">
                  <c:v>49.2</c:v>
                </c:pt>
                <c:pt idx="64">
                  <c:v>52.7</c:v>
                </c:pt>
                <c:pt idx="65">
                  <c:v>52.3</c:v>
                </c:pt>
                <c:pt idx="66">
                  <c:v>52.6</c:v>
                </c:pt>
                <c:pt idx="67">
                  <c:v>53.5</c:v>
                </c:pt>
                <c:pt idx="68">
                  <c:v>53.3</c:v>
                </c:pt>
                <c:pt idx="69">
                  <c:v>51.5</c:v>
                </c:pt>
                <c:pt idx="70">
                  <c:v>50.3</c:v>
                </c:pt>
                <c:pt idx="71">
                  <c:v>49.0</c:v>
                </c:pt>
                <c:pt idx="72">
                  <c:v>50.4</c:v>
                </c:pt>
                <c:pt idx="73">
                  <c:v>50.6</c:v>
                </c:pt>
                <c:pt idx="74">
                  <c:v>49.4</c:v>
                </c:pt>
                <c:pt idx="75">
                  <c:v>50.3</c:v>
                </c:pt>
                <c:pt idx="76">
                  <c:v>52.0</c:v>
                </c:pt>
                <c:pt idx="77">
                  <c:v>53.3</c:v>
                </c:pt>
                <c:pt idx="78">
                  <c:v>55.1</c:v>
                </c:pt>
                <c:pt idx="79">
                  <c:v>52.8</c:v>
                </c:pt>
                <c:pt idx="80">
                  <c:v>54.6</c:v>
                </c:pt>
                <c:pt idx="81">
                  <c:v>53.6</c:v>
                </c:pt>
                <c:pt idx="82">
                  <c:v>51.4</c:v>
                </c:pt>
                <c:pt idx="83">
                  <c:v>52.7</c:v>
                </c:pt>
                <c:pt idx="84">
                  <c:v>50.1</c:v>
                </c:pt>
                <c:pt idx="85">
                  <c:v>50.6</c:v>
                </c:pt>
                <c:pt idx="86">
                  <c:v>52.2</c:v>
                </c:pt>
                <c:pt idx="87">
                  <c:v>50.2</c:v>
                </c:pt>
                <c:pt idx="88">
                  <c:v>52.0</c:v>
                </c:pt>
                <c:pt idx="89">
                  <c:v>55.6</c:v>
                </c:pt>
                <c:pt idx="90">
                  <c:v>53.3</c:v>
                </c:pt>
                <c:pt idx="91">
                  <c:v>48.8</c:v>
                </c:pt>
                <c:pt idx="92">
                  <c:v>52.3</c:v>
                </c:pt>
                <c:pt idx="93">
                  <c:v>52.3</c:v>
                </c:pt>
                <c:pt idx="94">
                  <c:v>50.2</c:v>
                </c:pt>
                <c:pt idx="95">
                  <c:v>51.3</c:v>
                </c:pt>
                <c:pt idx="96">
                  <c:v>49.6</c:v>
                </c:pt>
                <c:pt idx="97">
                  <c:v>50.3</c:v>
                </c:pt>
                <c:pt idx="98">
                  <c:v>51.9</c:v>
                </c:pt>
                <c:pt idx="99">
                  <c:v>50.6</c:v>
                </c:pt>
                <c:pt idx="100">
                  <c:v>53.1</c:v>
                </c:pt>
                <c:pt idx="101">
                  <c:v>52.6</c:v>
                </c:pt>
                <c:pt idx="102">
                  <c:v>51.5</c:v>
                </c:pt>
                <c:pt idx="103">
                  <c:v>49.7</c:v>
                </c:pt>
                <c:pt idx="104">
                  <c:v>48.4</c:v>
                </c:pt>
                <c:pt idx="105">
                  <c:v>50.8</c:v>
                </c:pt>
                <c:pt idx="106">
                  <c:v>50.6</c:v>
                </c:pt>
                <c:pt idx="107">
                  <c:v>55.9</c:v>
                </c:pt>
              </c:numCache>
            </c:numRef>
          </c:val>
        </c:ser>
        <c:dLbls>
          <c:showLegendKey val="0"/>
          <c:showVal val="0"/>
          <c:showCatName val="0"/>
          <c:showSerName val="0"/>
          <c:showPercent val="0"/>
          <c:showBubbleSize val="0"/>
        </c:dLbls>
        <c:gapWidth val="150"/>
        <c:shape val="box"/>
        <c:axId val="-2015311320"/>
        <c:axId val="-2015308440"/>
        <c:axId val="0"/>
      </c:bar3DChart>
      <c:dateAx>
        <c:axId val="-2015311320"/>
        <c:scaling>
          <c:orientation val="minMax"/>
        </c:scaling>
        <c:delete val="0"/>
        <c:axPos val="b"/>
        <c:numFmt formatCode="mmm\-yy" sourceLinked="0"/>
        <c:majorTickMark val="out"/>
        <c:minorTickMark val="none"/>
        <c:tickLblPos val="low"/>
        <c:txPr>
          <a:bodyPr rot="-5400000" vert="horz"/>
          <a:lstStyle/>
          <a:p>
            <a:pPr>
              <a:defRPr sz="1200"/>
            </a:pPr>
            <a:endParaRPr lang="en-US"/>
          </a:p>
        </c:txPr>
        <c:crossAx val="-2015308440"/>
        <c:crossesAt val="50.0"/>
        <c:auto val="1"/>
        <c:lblOffset val="100"/>
        <c:baseTimeUnit val="months"/>
        <c:majorUnit val="2.0"/>
        <c:majorTimeUnit val="months"/>
      </c:dateAx>
      <c:valAx>
        <c:axId val="-2015308440"/>
        <c:scaling>
          <c:orientation val="minMax"/>
          <c:min val="30.0"/>
        </c:scaling>
        <c:delete val="0"/>
        <c:axPos val="l"/>
        <c:numFmt formatCode="0.0" sourceLinked="1"/>
        <c:majorTickMark val="out"/>
        <c:minorTickMark val="none"/>
        <c:tickLblPos val="nextTo"/>
        <c:txPr>
          <a:bodyPr/>
          <a:lstStyle/>
          <a:p>
            <a:pPr>
              <a:defRPr sz="1400"/>
            </a:pPr>
            <a:endParaRPr lang="en-US"/>
          </a:p>
        </c:txPr>
        <c:crossAx val="-2015311320"/>
        <c:crosses val="autoZero"/>
        <c:crossBetween val="between"/>
      </c:valAx>
      <c:spPr>
        <a:noFill/>
        <a:ln w="25398">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ideWall>
    <c:backWall>
      <c:thickness val="0"/>
    </c:backWall>
    <c:plotArea>
      <c:layout>
        <c:manualLayout>
          <c:layoutTarget val="inner"/>
          <c:xMode val="edge"/>
          <c:yMode val="edge"/>
          <c:x val="0.0810917752927943"/>
          <c:y val="0.0384656736095023"/>
          <c:w val="0.900760713734313"/>
          <c:h val="0.800522450712539"/>
        </c:manualLayout>
      </c:layout>
      <c:bar3DChart>
        <c:barDir val="col"/>
        <c:grouping val="stacked"/>
        <c:varyColors val="0"/>
        <c:ser>
          <c:idx val="0"/>
          <c:order val="0"/>
          <c:tx>
            <c:strRef>
              <c:f>Sheet1!$B$2</c:f>
              <c:strCache>
                <c:ptCount val="1"/>
                <c:pt idx="0">
                  <c:v>Private</c:v>
                </c:pt>
              </c:strCache>
            </c:strRef>
          </c:tx>
          <c:spPr>
            <a:solidFill>
              <a:srgbClr val="2E8A2E"/>
            </a:solidFill>
          </c:spPr>
          <c:invertIfNegative val="0"/>
          <c:cat>
            <c:strRef>
              <c:f>Sheet1!$C$1:$DS$1</c:f>
              <c:strCache>
                <c:ptCount val="121"/>
                <c:pt idx="0">
                  <c:v>Dec-06</c:v>
                </c:pt>
                <c:pt idx="1">
                  <c:v>Jan-07</c:v>
                </c:pt>
                <c:pt idx="2">
                  <c:v>Feb-07</c:v>
                </c:pt>
                <c:pt idx="3">
                  <c:v>Mar-07</c:v>
                </c:pt>
                <c:pt idx="4">
                  <c:v>Apr-07</c:v>
                </c:pt>
                <c:pt idx="5">
                  <c:v>May-07</c:v>
                </c:pt>
                <c:pt idx="6">
                  <c:v>Jun-07</c:v>
                </c:pt>
                <c:pt idx="7">
                  <c:v>Jul-07</c:v>
                </c:pt>
                <c:pt idx="8">
                  <c:v>Aug-07</c:v>
                </c:pt>
                <c:pt idx="9">
                  <c:v>Sep-07</c:v>
                </c:pt>
                <c:pt idx="10">
                  <c:v>Oct-07</c:v>
                </c:pt>
                <c:pt idx="11">
                  <c:v>Nov-07</c:v>
                </c:pt>
                <c:pt idx="12">
                  <c:v>Dec-07</c:v>
                </c:pt>
                <c:pt idx="13">
                  <c:v>Jan-08</c:v>
                </c:pt>
                <c:pt idx="14">
                  <c:v>Feb-08</c:v>
                </c:pt>
                <c:pt idx="15">
                  <c:v>Mar-08</c:v>
                </c:pt>
                <c:pt idx="16">
                  <c:v>Apr-08</c:v>
                </c:pt>
                <c:pt idx="17">
                  <c:v>May-08</c:v>
                </c:pt>
                <c:pt idx="18">
                  <c:v>Jun-08</c:v>
                </c:pt>
                <c:pt idx="19">
                  <c:v>Jul-08</c:v>
                </c:pt>
                <c:pt idx="20">
                  <c:v>Aug-08</c:v>
                </c:pt>
                <c:pt idx="21">
                  <c:v>Sep-08</c:v>
                </c:pt>
                <c:pt idx="22">
                  <c:v>Oct-08</c:v>
                </c:pt>
                <c:pt idx="23">
                  <c:v>Nov-08</c:v>
                </c:pt>
                <c:pt idx="24">
                  <c:v>Dec-08</c:v>
                </c:pt>
                <c:pt idx="25">
                  <c:v>Jan-09</c:v>
                </c:pt>
                <c:pt idx="26">
                  <c:v>Feb-09</c:v>
                </c:pt>
                <c:pt idx="27">
                  <c:v>Mar-09</c:v>
                </c:pt>
                <c:pt idx="28">
                  <c:v>Apr-09</c:v>
                </c:pt>
                <c:pt idx="29">
                  <c:v>May-09</c:v>
                </c:pt>
                <c:pt idx="30">
                  <c:v>Jun-09</c:v>
                </c:pt>
                <c:pt idx="31">
                  <c:v>Jul-09</c:v>
                </c:pt>
                <c:pt idx="32">
                  <c:v>Aug-09</c:v>
                </c:pt>
                <c:pt idx="33">
                  <c:v>Sep-09</c:v>
                </c:pt>
                <c:pt idx="34">
                  <c:v>Oct-09</c:v>
                </c:pt>
                <c:pt idx="35">
                  <c:v>Nov-09</c:v>
                </c:pt>
                <c:pt idx="36">
                  <c:v>Dec-09</c:v>
                </c:pt>
                <c:pt idx="37">
                  <c:v>Jan-10</c:v>
                </c:pt>
                <c:pt idx="38">
                  <c:v>Feb-10</c:v>
                </c:pt>
                <c:pt idx="39">
                  <c:v>Mar-10</c:v>
                </c:pt>
                <c:pt idx="40">
                  <c:v>Apr-10</c:v>
                </c:pt>
                <c:pt idx="41">
                  <c:v>May-10</c:v>
                </c:pt>
                <c:pt idx="42">
                  <c:v>Jun-10</c:v>
                </c:pt>
                <c:pt idx="43">
                  <c:v>Jul-10</c:v>
                </c:pt>
                <c:pt idx="44">
                  <c:v>Aug-10</c:v>
                </c:pt>
                <c:pt idx="45">
                  <c:v>Sep-10</c:v>
                </c:pt>
                <c:pt idx="46">
                  <c:v>Oct-10</c:v>
                </c:pt>
                <c:pt idx="47">
                  <c:v>Nov-10</c:v>
                </c:pt>
                <c:pt idx="48">
                  <c:v>Dec-10</c:v>
                </c:pt>
                <c:pt idx="49">
                  <c:v>Jan-11</c:v>
                </c:pt>
                <c:pt idx="50">
                  <c:v>Feb-11</c:v>
                </c:pt>
                <c:pt idx="51">
                  <c:v>Mar-11</c:v>
                </c:pt>
                <c:pt idx="52">
                  <c:v>Apr-11</c:v>
                </c:pt>
                <c:pt idx="53">
                  <c:v>May-11</c:v>
                </c:pt>
                <c:pt idx="54">
                  <c:v>Jun-11</c:v>
                </c:pt>
                <c:pt idx="55">
                  <c:v>Jul-11</c:v>
                </c:pt>
                <c:pt idx="56">
                  <c:v>Aug-11</c:v>
                </c:pt>
                <c:pt idx="57">
                  <c:v>Sep-11</c:v>
                </c:pt>
                <c:pt idx="58">
                  <c:v>Oct-11</c:v>
                </c:pt>
                <c:pt idx="59">
                  <c:v>Nov-11</c:v>
                </c:pt>
                <c:pt idx="60">
                  <c:v>Dec-11</c:v>
                </c:pt>
                <c:pt idx="61">
                  <c:v>Jan-12</c:v>
                </c:pt>
                <c:pt idx="62">
                  <c:v>Feb-12</c:v>
                </c:pt>
                <c:pt idx="63">
                  <c:v>Mar-12</c:v>
                </c:pt>
                <c:pt idx="64">
                  <c:v>Apr-12</c:v>
                </c:pt>
                <c:pt idx="65">
                  <c:v>May-12</c:v>
                </c:pt>
                <c:pt idx="66">
                  <c:v>Jun-12</c:v>
                </c:pt>
                <c:pt idx="67">
                  <c:v>Jul-12</c:v>
                </c:pt>
                <c:pt idx="68">
                  <c:v>Aug-12</c:v>
                </c:pt>
                <c:pt idx="69">
                  <c:v>Sep-12</c:v>
                </c:pt>
                <c:pt idx="70">
                  <c:v>Oct-12</c:v>
                </c:pt>
                <c:pt idx="71">
                  <c:v>Nov-12</c:v>
                </c:pt>
                <c:pt idx="72">
                  <c:v>Dec-12</c:v>
                </c:pt>
                <c:pt idx="73">
                  <c:v>Jan-13</c:v>
                </c:pt>
                <c:pt idx="74">
                  <c:v>Feb-13</c:v>
                </c:pt>
                <c:pt idx="75">
                  <c:v>Mar-13</c:v>
                </c:pt>
                <c:pt idx="76">
                  <c:v>Apr-13</c:v>
                </c:pt>
                <c:pt idx="77">
                  <c:v>May-13</c:v>
                </c:pt>
                <c:pt idx="78">
                  <c:v>Jun-13</c:v>
                </c:pt>
                <c:pt idx="79">
                  <c:v>Jul-13</c:v>
                </c:pt>
                <c:pt idx="80">
                  <c:v>Aug-13</c:v>
                </c:pt>
                <c:pt idx="81">
                  <c:v>Sep-13</c:v>
                </c:pt>
                <c:pt idx="82">
                  <c:v>Oct-13</c:v>
                </c:pt>
                <c:pt idx="83">
                  <c:v>Nov-13</c:v>
                </c:pt>
                <c:pt idx="84">
                  <c:v>Dec-13</c:v>
                </c:pt>
                <c:pt idx="85">
                  <c:v>Jan-14</c:v>
                </c:pt>
                <c:pt idx="86">
                  <c:v>Feb-14</c:v>
                </c:pt>
                <c:pt idx="87">
                  <c:v>Mar-14</c:v>
                </c:pt>
                <c:pt idx="88">
                  <c:v>Apr-14</c:v>
                </c:pt>
                <c:pt idx="89">
                  <c:v>May-14</c:v>
                </c:pt>
                <c:pt idx="90">
                  <c:v>Jun-14</c:v>
                </c:pt>
                <c:pt idx="91">
                  <c:v>Jul-14</c:v>
                </c:pt>
                <c:pt idx="92">
                  <c:v>Aug-14</c:v>
                </c:pt>
                <c:pt idx="93">
                  <c:v>Sep-14</c:v>
                </c:pt>
                <c:pt idx="94">
                  <c:v>Oct-14</c:v>
                </c:pt>
                <c:pt idx="95">
                  <c:v>Nov-14</c:v>
                </c:pt>
                <c:pt idx="96">
                  <c:v>Dec-14</c:v>
                </c:pt>
                <c:pt idx="97">
                  <c:v>Jan-15</c:v>
                </c:pt>
                <c:pt idx="98">
                  <c:v>Feb-15</c:v>
                </c:pt>
                <c:pt idx="99">
                  <c:v>Mar-15</c:v>
                </c:pt>
                <c:pt idx="100">
                  <c:v>Apr-15</c:v>
                </c:pt>
                <c:pt idx="101">
                  <c:v>May-15</c:v>
                </c:pt>
                <c:pt idx="102">
                  <c:v>Jun-15</c:v>
                </c:pt>
                <c:pt idx="103">
                  <c:v>Jul-15</c:v>
                </c:pt>
                <c:pt idx="104">
                  <c:v>Aug-15</c:v>
                </c:pt>
                <c:pt idx="105">
                  <c:v>Sep-15</c:v>
                </c:pt>
                <c:pt idx="106">
                  <c:v>Oct-15</c:v>
                </c:pt>
                <c:pt idx="107">
                  <c:v>Nov-15</c:v>
                </c:pt>
                <c:pt idx="108">
                  <c:v>Dec-15</c:v>
                </c:pt>
                <c:pt idx="109">
                  <c:v>Jan-16</c:v>
                </c:pt>
                <c:pt idx="110">
                  <c:v>Feb-16</c:v>
                </c:pt>
                <c:pt idx="111">
                  <c:v>Mar-16</c:v>
                </c:pt>
                <c:pt idx="112">
                  <c:v>Apr-16</c:v>
                </c:pt>
                <c:pt idx="113">
                  <c:v>May-16</c:v>
                </c:pt>
                <c:pt idx="114">
                  <c:v>Jun-16</c:v>
                </c:pt>
                <c:pt idx="115">
                  <c:v>Jul-16</c:v>
                </c:pt>
                <c:pt idx="116">
                  <c:v>Aug-16</c:v>
                </c:pt>
                <c:pt idx="117">
                  <c:v>Sep-16</c:v>
                </c:pt>
                <c:pt idx="118">
                  <c:v>Oct-16</c:v>
                </c:pt>
                <c:pt idx="119">
                  <c:v>Nov-16</c:v>
                </c:pt>
                <c:pt idx="120">
                  <c:v>Dec-16</c:v>
                </c:pt>
              </c:strCache>
            </c:strRef>
          </c:cat>
          <c:val>
            <c:numRef>
              <c:f>Sheet1!$C$2:$DS$2</c:f>
              <c:numCache>
                <c:formatCode>#,##0</c:formatCode>
                <c:ptCount val="121"/>
                <c:pt idx="0">
                  <c:v>320162.0</c:v>
                </c:pt>
                <c:pt idx="1">
                  <c:v>320249.0</c:v>
                </c:pt>
                <c:pt idx="2">
                  <c:v>332339.0</c:v>
                </c:pt>
                <c:pt idx="3">
                  <c:v>340354.0</c:v>
                </c:pt>
                <c:pt idx="4">
                  <c:v>345178.0</c:v>
                </c:pt>
                <c:pt idx="5">
                  <c:v>358048.0</c:v>
                </c:pt>
                <c:pt idx="6">
                  <c:v>369495.0</c:v>
                </c:pt>
                <c:pt idx="7">
                  <c:v>370632.0</c:v>
                </c:pt>
                <c:pt idx="8">
                  <c:v>384672.0</c:v>
                </c:pt>
                <c:pt idx="9">
                  <c:v>395532.0</c:v>
                </c:pt>
                <c:pt idx="10">
                  <c:v>408729.0</c:v>
                </c:pt>
                <c:pt idx="11">
                  <c:v>402136.0</c:v>
                </c:pt>
                <c:pt idx="12">
                  <c:v>401961.0</c:v>
                </c:pt>
                <c:pt idx="13">
                  <c:v>414495.0</c:v>
                </c:pt>
                <c:pt idx="14">
                  <c:v>411218.0</c:v>
                </c:pt>
                <c:pt idx="15">
                  <c:v>406082.0</c:v>
                </c:pt>
                <c:pt idx="16">
                  <c:v>411710.0</c:v>
                </c:pt>
                <c:pt idx="17">
                  <c:v>414411.0</c:v>
                </c:pt>
                <c:pt idx="18">
                  <c:v>408149.0</c:v>
                </c:pt>
                <c:pt idx="19">
                  <c:v>411642.0</c:v>
                </c:pt>
                <c:pt idx="20">
                  <c:v>403732.0</c:v>
                </c:pt>
                <c:pt idx="21">
                  <c:v>410629.0</c:v>
                </c:pt>
                <c:pt idx="22">
                  <c:v>412683.0</c:v>
                </c:pt>
                <c:pt idx="23">
                  <c:v>405237.0</c:v>
                </c:pt>
                <c:pt idx="24">
                  <c:v>393499.0</c:v>
                </c:pt>
                <c:pt idx="25">
                  <c:v>381153.0</c:v>
                </c:pt>
                <c:pt idx="26">
                  <c:v>382353.0</c:v>
                </c:pt>
                <c:pt idx="27">
                  <c:v>383827.0</c:v>
                </c:pt>
                <c:pt idx="28">
                  <c:v>369824.0</c:v>
                </c:pt>
                <c:pt idx="29">
                  <c:v>366137.0</c:v>
                </c:pt>
                <c:pt idx="30">
                  <c:v>354548.0</c:v>
                </c:pt>
                <c:pt idx="31">
                  <c:v>344862.0</c:v>
                </c:pt>
                <c:pt idx="32">
                  <c:v>334225.0</c:v>
                </c:pt>
                <c:pt idx="33">
                  <c:v>322378.0</c:v>
                </c:pt>
                <c:pt idx="34">
                  <c:v>308575.0</c:v>
                </c:pt>
                <c:pt idx="35">
                  <c:v>299212.0</c:v>
                </c:pt>
                <c:pt idx="36">
                  <c:v>286689.0</c:v>
                </c:pt>
                <c:pt idx="37">
                  <c:v>267563.0</c:v>
                </c:pt>
                <c:pt idx="38">
                  <c:v>266904.0</c:v>
                </c:pt>
                <c:pt idx="39">
                  <c:v>266899.0</c:v>
                </c:pt>
                <c:pt idx="40">
                  <c:v>267444.0</c:v>
                </c:pt>
                <c:pt idx="41">
                  <c:v>264186.0</c:v>
                </c:pt>
                <c:pt idx="42">
                  <c:v>264409.0</c:v>
                </c:pt>
                <c:pt idx="43">
                  <c:v>252457.0</c:v>
                </c:pt>
                <c:pt idx="44">
                  <c:v>255274.0</c:v>
                </c:pt>
                <c:pt idx="45">
                  <c:v>254117.0</c:v>
                </c:pt>
                <c:pt idx="46">
                  <c:v>258876.0</c:v>
                </c:pt>
                <c:pt idx="47">
                  <c:v>265093.0</c:v>
                </c:pt>
                <c:pt idx="48">
                  <c:v>259162.0</c:v>
                </c:pt>
                <c:pt idx="49">
                  <c:v>225725.0</c:v>
                </c:pt>
                <c:pt idx="50">
                  <c:v>231591.0</c:v>
                </c:pt>
                <c:pt idx="51">
                  <c:v>238405.0</c:v>
                </c:pt>
                <c:pt idx="52">
                  <c:v>240520.0</c:v>
                </c:pt>
                <c:pt idx="53">
                  <c:v>250268.0</c:v>
                </c:pt>
                <c:pt idx="54">
                  <c:v>265070.0</c:v>
                </c:pt>
                <c:pt idx="55">
                  <c:v>265346.0</c:v>
                </c:pt>
                <c:pt idx="56">
                  <c:v>268976.0</c:v>
                </c:pt>
                <c:pt idx="57">
                  <c:v>271557.0</c:v>
                </c:pt>
                <c:pt idx="58">
                  <c:v>271888.0</c:v>
                </c:pt>
                <c:pt idx="59">
                  <c:v>274813.0</c:v>
                </c:pt>
                <c:pt idx="60">
                  <c:v>280259.0</c:v>
                </c:pt>
                <c:pt idx="61">
                  <c:v>292515.0</c:v>
                </c:pt>
                <c:pt idx="62">
                  <c:v>291236.0</c:v>
                </c:pt>
                <c:pt idx="63">
                  <c:v>297493.0</c:v>
                </c:pt>
                <c:pt idx="64">
                  <c:v>301701.0</c:v>
                </c:pt>
                <c:pt idx="65">
                  <c:v>306375.0</c:v>
                </c:pt>
                <c:pt idx="66">
                  <c:v>306129.0</c:v>
                </c:pt>
                <c:pt idx="67">
                  <c:v>308669.0</c:v>
                </c:pt>
                <c:pt idx="68">
                  <c:v>303866.0</c:v>
                </c:pt>
                <c:pt idx="69">
                  <c:v>307535.0</c:v>
                </c:pt>
                <c:pt idx="70">
                  <c:v>305485.0</c:v>
                </c:pt>
                <c:pt idx="71">
                  <c:v>300283.0</c:v>
                </c:pt>
                <c:pt idx="72">
                  <c:v>303499.0</c:v>
                </c:pt>
                <c:pt idx="73" formatCode="#,###">
                  <c:v>290942.0</c:v>
                </c:pt>
                <c:pt idx="74" formatCode="#,###">
                  <c:v>291925.0</c:v>
                </c:pt>
                <c:pt idx="75" formatCode="#,###">
                  <c:v>292298.0</c:v>
                </c:pt>
                <c:pt idx="76" formatCode="#,###">
                  <c:v>294483.0</c:v>
                </c:pt>
                <c:pt idx="77" formatCode="#,###">
                  <c:v>298907.0</c:v>
                </c:pt>
                <c:pt idx="78" formatCode="#,###">
                  <c:v>302108.0</c:v>
                </c:pt>
                <c:pt idx="79" formatCode="#,###">
                  <c:v>315199.0</c:v>
                </c:pt>
                <c:pt idx="80" formatCode="#,###">
                  <c:v>316706.0</c:v>
                </c:pt>
                <c:pt idx="81" formatCode="#,###">
                  <c:v>320810.0</c:v>
                </c:pt>
                <c:pt idx="82" formatCode="#,###">
                  <c:v>327293.0</c:v>
                </c:pt>
                <c:pt idx="83" formatCode="#,###">
                  <c:v>333564.0</c:v>
                </c:pt>
                <c:pt idx="84" formatCode="#,###">
                  <c:v>339647.0</c:v>
                </c:pt>
                <c:pt idx="85">
                  <c:v>350477.0</c:v>
                </c:pt>
                <c:pt idx="86">
                  <c:v>359600.0</c:v>
                </c:pt>
                <c:pt idx="87">
                  <c:v>358734.0</c:v>
                </c:pt>
                <c:pt idx="88">
                  <c:v>360218.0</c:v>
                </c:pt>
                <c:pt idx="89">
                  <c:v>358939.0</c:v>
                </c:pt>
                <c:pt idx="90">
                  <c:v>362824.0</c:v>
                </c:pt>
                <c:pt idx="91">
                  <c:v>360405.0</c:v>
                </c:pt>
                <c:pt idx="92">
                  <c:v>361090.0</c:v>
                </c:pt>
                <c:pt idx="93">
                  <c:v>359226.0</c:v>
                </c:pt>
                <c:pt idx="94">
                  <c:v>367129.0</c:v>
                </c:pt>
                <c:pt idx="95" formatCode="#,###">
                  <c:v>366963.0</c:v>
                </c:pt>
                <c:pt idx="96" formatCode="#,###">
                  <c:v>364201.0</c:v>
                </c:pt>
                <c:pt idx="97" formatCode="#,###">
                  <c:v>361726.0</c:v>
                </c:pt>
                <c:pt idx="98" formatCode="#,###">
                  <c:v>363531.0</c:v>
                </c:pt>
                <c:pt idx="99" formatCode="#,###">
                  <c:v>368736.0</c:v>
                </c:pt>
                <c:pt idx="100" formatCode="#,###">
                  <c:v>383674.0</c:v>
                </c:pt>
                <c:pt idx="101" formatCode="#,###">
                  <c:v>391962.0</c:v>
                </c:pt>
                <c:pt idx="102" formatCode="#,###">
                  <c:v>395489.0</c:v>
                </c:pt>
                <c:pt idx="103" formatCode="#,###">
                  <c:v>400956.0</c:v>
                </c:pt>
                <c:pt idx="104" formatCode="#,###">
                  <c:v>405546.0</c:v>
                </c:pt>
                <c:pt idx="105" formatCode="#,###">
                  <c:v>409191.0</c:v>
                </c:pt>
                <c:pt idx="106" formatCode="#,###">
                  <c:v>400358.0</c:v>
                </c:pt>
                <c:pt idx="107">
                  <c:v>404165.0</c:v>
                </c:pt>
                <c:pt idx="108">
                  <c:v>393934.0</c:v>
                </c:pt>
                <c:pt idx="109">
                  <c:v>399706.0</c:v>
                </c:pt>
                <c:pt idx="110">
                  <c:v>402444.0</c:v>
                </c:pt>
                <c:pt idx="111">
                  <c:v>410629.0</c:v>
                </c:pt>
                <c:pt idx="112">
                  <c:v>409125.0</c:v>
                </c:pt>
                <c:pt idx="113">
                  <c:v>415882.0</c:v>
                </c:pt>
                <c:pt idx="114">
                  <c:v>419799.0</c:v>
                </c:pt>
                <c:pt idx="115">
                  <c:v>428265.0</c:v>
                </c:pt>
                <c:pt idx="116">
                  <c:v>432217.0</c:v>
                </c:pt>
                <c:pt idx="117">
                  <c:v>432632.0</c:v>
                </c:pt>
                <c:pt idx="118">
                  <c:v>426634.0</c:v>
                </c:pt>
                <c:pt idx="119">
                  <c:v>430055.0</c:v>
                </c:pt>
                <c:pt idx="120">
                  <c:v>430053.0</c:v>
                </c:pt>
              </c:numCache>
            </c:numRef>
          </c:val>
        </c:ser>
        <c:ser>
          <c:idx val="1"/>
          <c:order val="1"/>
          <c:tx>
            <c:strRef>
              <c:f>Sheet1!$B$3</c:f>
              <c:strCache>
                <c:ptCount val="1"/>
                <c:pt idx="0">
                  <c:v>Public</c:v>
                </c:pt>
              </c:strCache>
            </c:strRef>
          </c:tx>
          <c:spPr>
            <a:solidFill>
              <a:srgbClr val="FFC000"/>
            </a:solidFill>
          </c:spPr>
          <c:invertIfNegative val="0"/>
          <c:dLbls>
            <c:dLbl>
              <c:idx val="22"/>
              <c:layout>
                <c:manualLayout>
                  <c:x val="-0.0223942455355947"/>
                  <c:y val="-0.208921971228442"/>
                </c:manualLayout>
              </c:layout>
              <c:tx>
                <c:rich>
                  <a:bodyPr/>
                  <a:lstStyle/>
                  <a:p>
                    <a:r>
                      <a:rPr lang="en-US" dirty="0" smtClean="0">
                        <a:latin typeface="Constantia"/>
                        <a:cs typeface="Constantia"/>
                      </a:rPr>
                      <a:t>Oct</a:t>
                    </a:r>
                    <a:r>
                      <a:rPr lang="en-US" dirty="0">
                        <a:latin typeface="Constantia"/>
                        <a:cs typeface="Constantia"/>
                      </a:rPr>
                      <a:t>-</a:t>
                    </a:r>
                    <a:r>
                      <a:rPr lang="en-US" dirty="0" smtClean="0">
                        <a:latin typeface="Constantia"/>
                        <a:cs typeface="Constantia"/>
                      </a:rPr>
                      <a:t>08:</a:t>
                    </a:r>
                    <a:r>
                      <a:rPr lang="en-US" baseline="0" dirty="0" smtClean="0">
                        <a:latin typeface="Constantia"/>
                        <a:cs typeface="Constantia"/>
                      </a:rPr>
                      <a:t> </a:t>
                    </a:r>
                  </a:p>
                  <a:p>
                    <a:r>
                      <a:rPr lang="en-US" baseline="0" dirty="0" smtClean="0">
                        <a:latin typeface="Constantia"/>
                        <a:cs typeface="Constantia"/>
                      </a:rPr>
                      <a:t>$719.5B</a:t>
                    </a:r>
                    <a:endParaRPr lang="en-US" dirty="0"/>
                  </a:p>
                </c:rich>
              </c:tx>
              <c:showLegendKey val="0"/>
              <c:showVal val="1"/>
              <c:showCatName val="1"/>
              <c:showSerName val="1"/>
              <c:showPercent val="0"/>
              <c:showBubbleSize val="0"/>
              <c:extLst>
                <c:ext xmlns:c15="http://schemas.microsoft.com/office/drawing/2012/chart" uri="{CE6537A1-D6FC-4f65-9D91-7224C49458BB}"/>
              </c:extLst>
            </c:dLbl>
            <c:dLbl>
              <c:idx val="49"/>
              <c:layout>
                <c:manualLayout>
                  <c:x val="0.0181171565238981"/>
                  <c:y val="-0.243738187753721"/>
                </c:manualLayout>
              </c:layout>
              <c:tx>
                <c:rich>
                  <a:bodyPr/>
                  <a:lstStyle/>
                  <a:p>
                    <a:r>
                      <a:rPr lang="en-US" dirty="0">
                        <a:latin typeface="Constantia"/>
                        <a:cs typeface="Constantia"/>
                      </a:rPr>
                      <a:t>Jan-</a:t>
                    </a:r>
                    <a:r>
                      <a:rPr lang="en-US" dirty="0" smtClean="0">
                        <a:latin typeface="Constantia"/>
                        <a:cs typeface="Constantia"/>
                      </a:rPr>
                      <a:t>11:</a:t>
                    </a:r>
                    <a:r>
                      <a:rPr lang="en-US" baseline="0" dirty="0" smtClean="0">
                        <a:latin typeface="Constantia"/>
                        <a:cs typeface="Constantia"/>
                      </a:rPr>
                      <a:t> </a:t>
                    </a:r>
                  </a:p>
                  <a:p>
                    <a:r>
                      <a:rPr lang="en-US" baseline="0" dirty="0" smtClean="0">
                        <a:latin typeface="Constantia"/>
                        <a:cs typeface="Constantia"/>
                      </a:rPr>
                      <a:t>$506.8B</a:t>
                    </a:r>
                    <a:endParaRPr lang="en-US" dirty="0">
                      <a:latin typeface="Constantia"/>
                      <a:cs typeface="Constantia"/>
                    </a:endParaRPr>
                  </a:p>
                </c:rich>
              </c:tx>
              <c:showLegendKey val="0"/>
              <c:showVal val="0"/>
              <c:showCatName val="1"/>
              <c:showSerName val="0"/>
              <c:showPercent val="0"/>
              <c:showBubbleSize val="0"/>
              <c:extLst>
                <c:ext xmlns:c15="http://schemas.microsoft.com/office/drawing/2012/chart" uri="{CE6537A1-D6FC-4f65-9D91-7224C49458BB}"/>
              </c:extLst>
            </c:dLbl>
            <c:dLbl>
              <c:idx val="102"/>
              <c:layout>
                <c:manualLayout>
                  <c:x val="0.0981955751535951"/>
                  <c:y val="-0.243739950044919"/>
                </c:manualLayout>
              </c:layout>
              <c:tx>
                <c:rich>
                  <a:bodyPr/>
                  <a:lstStyle/>
                  <a:p>
                    <a:r>
                      <a:rPr lang="en-US" dirty="0" smtClean="0"/>
                      <a:t>Dec-16:</a:t>
                    </a:r>
                  </a:p>
                  <a:p>
                    <a:r>
                      <a:rPr lang="en-US" dirty="0" smtClean="0"/>
                      <a:t>$</a:t>
                    </a:r>
                    <a:r>
                      <a:rPr lang="en-US" sz="1205" b="0" i="0" u="none" strike="noStrike" baseline="0" dirty="0" smtClean="0">
                        <a:effectLst/>
                      </a:rPr>
                      <a:t>708.2</a:t>
                    </a:r>
                    <a:r>
                      <a:rPr lang="en-US" dirty="0" smtClean="0"/>
                      <a:t>B</a:t>
                    </a:r>
                    <a:endParaRPr lang="en-US" dirty="0"/>
                  </a:p>
                </c:rich>
              </c:tx>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a:latin typeface="Constantia"/>
                    <a:cs typeface="Constantia"/>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Sheet1!$C$1:$DS$1</c:f>
              <c:strCache>
                <c:ptCount val="121"/>
                <c:pt idx="0">
                  <c:v>Dec-06</c:v>
                </c:pt>
                <c:pt idx="1">
                  <c:v>Jan-07</c:v>
                </c:pt>
                <c:pt idx="2">
                  <c:v>Feb-07</c:v>
                </c:pt>
                <c:pt idx="3">
                  <c:v>Mar-07</c:v>
                </c:pt>
                <c:pt idx="4">
                  <c:v>Apr-07</c:v>
                </c:pt>
                <c:pt idx="5">
                  <c:v>May-07</c:v>
                </c:pt>
                <c:pt idx="6">
                  <c:v>Jun-07</c:v>
                </c:pt>
                <c:pt idx="7">
                  <c:v>Jul-07</c:v>
                </c:pt>
                <c:pt idx="8">
                  <c:v>Aug-07</c:v>
                </c:pt>
                <c:pt idx="9">
                  <c:v>Sep-07</c:v>
                </c:pt>
                <c:pt idx="10">
                  <c:v>Oct-07</c:v>
                </c:pt>
                <c:pt idx="11">
                  <c:v>Nov-07</c:v>
                </c:pt>
                <c:pt idx="12">
                  <c:v>Dec-07</c:v>
                </c:pt>
                <c:pt idx="13">
                  <c:v>Jan-08</c:v>
                </c:pt>
                <c:pt idx="14">
                  <c:v>Feb-08</c:v>
                </c:pt>
                <c:pt idx="15">
                  <c:v>Mar-08</c:v>
                </c:pt>
                <c:pt idx="16">
                  <c:v>Apr-08</c:v>
                </c:pt>
                <c:pt idx="17">
                  <c:v>May-08</c:v>
                </c:pt>
                <c:pt idx="18">
                  <c:v>Jun-08</c:v>
                </c:pt>
                <c:pt idx="19">
                  <c:v>Jul-08</c:v>
                </c:pt>
                <c:pt idx="20">
                  <c:v>Aug-08</c:v>
                </c:pt>
                <c:pt idx="21">
                  <c:v>Sep-08</c:v>
                </c:pt>
                <c:pt idx="22">
                  <c:v>Oct-08</c:v>
                </c:pt>
                <c:pt idx="23">
                  <c:v>Nov-08</c:v>
                </c:pt>
                <c:pt idx="24">
                  <c:v>Dec-08</c:v>
                </c:pt>
                <c:pt idx="25">
                  <c:v>Jan-09</c:v>
                </c:pt>
                <c:pt idx="26">
                  <c:v>Feb-09</c:v>
                </c:pt>
                <c:pt idx="27">
                  <c:v>Mar-09</c:v>
                </c:pt>
                <c:pt idx="28">
                  <c:v>Apr-09</c:v>
                </c:pt>
                <c:pt idx="29">
                  <c:v>May-09</c:v>
                </c:pt>
                <c:pt idx="30">
                  <c:v>Jun-09</c:v>
                </c:pt>
                <c:pt idx="31">
                  <c:v>Jul-09</c:v>
                </c:pt>
                <c:pt idx="32">
                  <c:v>Aug-09</c:v>
                </c:pt>
                <c:pt idx="33">
                  <c:v>Sep-09</c:v>
                </c:pt>
                <c:pt idx="34">
                  <c:v>Oct-09</c:v>
                </c:pt>
                <c:pt idx="35">
                  <c:v>Nov-09</c:v>
                </c:pt>
                <c:pt idx="36">
                  <c:v>Dec-09</c:v>
                </c:pt>
                <c:pt idx="37">
                  <c:v>Jan-10</c:v>
                </c:pt>
                <c:pt idx="38">
                  <c:v>Feb-10</c:v>
                </c:pt>
                <c:pt idx="39">
                  <c:v>Mar-10</c:v>
                </c:pt>
                <c:pt idx="40">
                  <c:v>Apr-10</c:v>
                </c:pt>
                <c:pt idx="41">
                  <c:v>May-10</c:v>
                </c:pt>
                <c:pt idx="42">
                  <c:v>Jun-10</c:v>
                </c:pt>
                <c:pt idx="43">
                  <c:v>Jul-10</c:v>
                </c:pt>
                <c:pt idx="44">
                  <c:v>Aug-10</c:v>
                </c:pt>
                <c:pt idx="45">
                  <c:v>Sep-10</c:v>
                </c:pt>
                <c:pt idx="46">
                  <c:v>Oct-10</c:v>
                </c:pt>
                <c:pt idx="47">
                  <c:v>Nov-10</c:v>
                </c:pt>
                <c:pt idx="48">
                  <c:v>Dec-10</c:v>
                </c:pt>
                <c:pt idx="49">
                  <c:v>Jan-11</c:v>
                </c:pt>
                <c:pt idx="50">
                  <c:v>Feb-11</c:v>
                </c:pt>
                <c:pt idx="51">
                  <c:v>Mar-11</c:v>
                </c:pt>
                <c:pt idx="52">
                  <c:v>Apr-11</c:v>
                </c:pt>
                <c:pt idx="53">
                  <c:v>May-11</c:v>
                </c:pt>
                <c:pt idx="54">
                  <c:v>Jun-11</c:v>
                </c:pt>
                <c:pt idx="55">
                  <c:v>Jul-11</c:v>
                </c:pt>
                <c:pt idx="56">
                  <c:v>Aug-11</c:v>
                </c:pt>
                <c:pt idx="57">
                  <c:v>Sep-11</c:v>
                </c:pt>
                <c:pt idx="58">
                  <c:v>Oct-11</c:v>
                </c:pt>
                <c:pt idx="59">
                  <c:v>Nov-11</c:v>
                </c:pt>
                <c:pt idx="60">
                  <c:v>Dec-11</c:v>
                </c:pt>
                <c:pt idx="61">
                  <c:v>Jan-12</c:v>
                </c:pt>
                <c:pt idx="62">
                  <c:v>Feb-12</c:v>
                </c:pt>
                <c:pt idx="63">
                  <c:v>Mar-12</c:v>
                </c:pt>
                <c:pt idx="64">
                  <c:v>Apr-12</c:v>
                </c:pt>
                <c:pt idx="65">
                  <c:v>May-12</c:v>
                </c:pt>
                <c:pt idx="66">
                  <c:v>Jun-12</c:v>
                </c:pt>
                <c:pt idx="67">
                  <c:v>Jul-12</c:v>
                </c:pt>
                <c:pt idx="68">
                  <c:v>Aug-12</c:v>
                </c:pt>
                <c:pt idx="69">
                  <c:v>Sep-12</c:v>
                </c:pt>
                <c:pt idx="70">
                  <c:v>Oct-12</c:v>
                </c:pt>
                <c:pt idx="71">
                  <c:v>Nov-12</c:v>
                </c:pt>
                <c:pt idx="72">
                  <c:v>Dec-12</c:v>
                </c:pt>
                <c:pt idx="73">
                  <c:v>Jan-13</c:v>
                </c:pt>
                <c:pt idx="74">
                  <c:v>Feb-13</c:v>
                </c:pt>
                <c:pt idx="75">
                  <c:v>Mar-13</c:v>
                </c:pt>
                <c:pt idx="76">
                  <c:v>Apr-13</c:v>
                </c:pt>
                <c:pt idx="77">
                  <c:v>May-13</c:v>
                </c:pt>
                <c:pt idx="78">
                  <c:v>Jun-13</c:v>
                </c:pt>
                <c:pt idx="79">
                  <c:v>Jul-13</c:v>
                </c:pt>
                <c:pt idx="80">
                  <c:v>Aug-13</c:v>
                </c:pt>
                <c:pt idx="81">
                  <c:v>Sep-13</c:v>
                </c:pt>
                <c:pt idx="82">
                  <c:v>Oct-13</c:v>
                </c:pt>
                <c:pt idx="83">
                  <c:v>Nov-13</c:v>
                </c:pt>
                <c:pt idx="84">
                  <c:v>Dec-13</c:v>
                </c:pt>
                <c:pt idx="85">
                  <c:v>Jan-14</c:v>
                </c:pt>
                <c:pt idx="86">
                  <c:v>Feb-14</c:v>
                </c:pt>
                <c:pt idx="87">
                  <c:v>Mar-14</c:v>
                </c:pt>
                <c:pt idx="88">
                  <c:v>Apr-14</c:v>
                </c:pt>
                <c:pt idx="89">
                  <c:v>May-14</c:v>
                </c:pt>
                <c:pt idx="90">
                  <c:v>Jun-14</c:v>
                </c:pt>
                <c:pt idx="91">
                  <c:v>Jul-14</c:v>
                </c:pt>
                <c:pt idx="92">
                  <c:v>Aug-14</c:v>
                </c:pt>
                <c:pt idx="93">
                  <c:v>Sep-14</c:v>
                </c:pt>
                <c:pt idx="94">
                  <c:v>Oct-14</c:v>
                </c:pt>
                <c:pt idx="95">
                  <c:v>Nov-14</c:v>
                </c:pt>
                <c:pt idx="96">
                  <c:v>Dec-14</c:v>
                </c:pt>
                <c:pt idx="97">
                  <c:v>Jan-15</c:v>
                </c:pt>
                <c:pt idx="98">
                  <c:v>Feb-15</c:v>
                </c:pt>
                <c:pt idx="99">
                  <c:v>Mar-15</c:v>
                </c:pt>
                <c:pt idx="100">
                  <c:v>Apr-15</c:v>
                </c:pt>
                <c:pt idx="101">
                  <c:v>May-15</c:v>
                </c:pt>
                <c:pt idx="102">
                  <c:v>Jun-15</c:v>
                </c:pt>
                <c:pt idx="103">
                  <c:v>Jul-15</c:v>
                </c:pt>
                <c:pt idx="104">
                  <c:v>Aug-15</c:v>
                </c:pt>
                <c:pt idx="105">
                  <c:v>Sep-15</c:v>
                </c:pt>
                <c:pt idx="106">
                  <c:v>Oct-15</c:v>
                </c:pt>
                <c:pt idx="107">
                  <c:v>Nov-15</c:v>
                </c:pt>
                <c:pt idx="108">
                  <c:v>Dec-15</c:v>
                </c:pt>
                <c:pt idx="109">
                  <c:v>Jan-16</c:v>
                </c:pt>
                <c:pt idx="110">
                  <c:v>Feb-16</c:v>
                </c:pt>
                <c:pt idx="111">
                  <c:v>Mar-16</c:v>
                </c:pt>
                <c:pt idx="112">
                  <c:v>Apr-16</c:v>
                </c:pt>
                <c:pt idx="113">
                  <c:v>May-16</c:v>
                </c:pt>
                <c:pt idx="114">
                  <c:v>Jun-16</c:v>
                </c:pt>
                <c:pt idx="115">
                  <c:v>Jul-16</c:v>
                </c:pt>
                <c:pt idx="116">
                  <c:v>Aug-16</c:v>
                </c:pt>
                <c:pt idx="117">
                  <c:v>Sep-16</c:v>
                </c:pt>
                <c:pt idx="118">
                  <c:v>Oct-16</c:v>
                </c:pt>
                <c:pt idx="119">
                  <c:v>Nov-16</c:v>
                </c:pt>
                <c:pt idx="120">
                  <c:v>Dec-16</c:v>
                </c:pt>
              </c:strCache>
            </c:strRef>
          </c:cat>
          <c:val>
            <c:numRef>
              <c:f>Sheet1!$C$3:$DS$3</c:f>
              <c:numCache>
                <c:formatCode>#,##0</c:formatCode>
                <c:ptCount val="121"/>
                <c:pt idx="0">
                  <c:v>263503.0</c:v>
                </c:pt>
                <c:pt idx="1">
                  <c:v>273573.0</c:v>
                </c:pt>
                <c:pt idx="2">
                  <c:v>268434.0</c:v>
                </c:pt>
                <c:pt idx="3">
                  <c:v>271615.0</c:v>
                </c:pt>
                <c:pt idx="4">
                  <c:v>274663.0</c:v>
                </c:pt>
                <c:pt idx="5">
                  <c:v>282034.0</c:v>
                </c:pt>
                <c:pt idx="6">
                  <c:v>280492.0</c:v>
                </c:pt>
                <c:pt idx="7">
                  <c:v>281330.0</c:v>
                </c:pt>
                <c:pt idx="8">
                  <c:v>285589.0</c:v>
                </c:pt>
                <c:pt idx="9">
                  <c:v>290053.0</c:v>
                </c:pt>
                <c:pt idx="10">
                  <c:v>288717.0</c:v>
                </c:pt>
                <c:pt idx="11">
                  <c:v>291628.0</c:v>
                </c:pt>
                <c:pt idx="12">
                  <c:v>289482.0</c:v>
                </c:pt>
                <c:pt idx="13">
                  <c:v>286970.0</c:v>
                </c:pt>
                <c:pt idx="14">
                  <c:v>292327.0</c:v>
                </c:pt>
                <c:pt idx="15">
                  <c:v>299540.0</c:v>
                </c:pt>
                <c:pt idx="16">
                  <c:v>297038.0</c:v>
                </c:pt>
                <c:pt idx="17">
                  <c:v>297896.0</c:v>
                </c:pt>
                <c:pt idx="18">
                  <c:v>300053.0</c:v>
                </c:pt>
                <c:pt idx="19">
                  <c:v>302727.0</c:v>
                </c:pt>
                <c:pt idx="20">
                  <c:v>305899.0</c:v>
                </c:pt>
                <c:pt idx="21">
                  <c:v>300748.0</c:v>
                </c:pt>
                <c:pt idx="22">
                  <c:v>306812.0</c:v>
                </c:pt>
                <c:pt idx="23">
                  <c:v>309153.0</c:v>
                </c:pt>
                <c:pt idx="24">
                  <c:v>304622.0</c:v>
                </c:pt>
                <c:pt idx="25">
                  <c:v>301899.0</c:v>
                </c:pt>
                <c:pt idx="26">
                  <c:v>313191.0</c:v>
                </c:pt>
                <c:pt idx="27">
                  <c:v>317598.0</c:v>
                </c:pt>
                <c:pt idx="28">
                  <c:v>311619.0</c:v>
                </c:pt>
                <c:pt idx="29">
                  <c:v>309864.0</c:v>
                </c:pt>
                <c:pt idx="30">
                  <c:v>313078.0</c:v>
                </c:pt>
                <c:pt idx="31">
                  <c:v>314092.0</c:v>
                </c:pt>
                <c:pt idx="32">
                  <c:v>306447.0</c:v>
                </c:pt>
                <c:pt idx="33">
                  <c:v>302497.0</c:v>
                </c:pt>
                <c:pt idx="34">
                  <c:v>299576.0</c:v>
                </c:pt>
                <c:pt idx="35">
                  <c:v>294604.0</c:v>
                </c:pt>
                <c:pt idx="36">
                  <c:v>291538.0</c:v>
                </c:pt>
                <c:pt idx="37">
                  <c:v>287272.0</c:v>
                </c:pt>
                <c:pt idx="38">
                  <c:v>281923.0</c:v>
                </c:pt>
                <c:pt idx="39">
                  <c:v>288734.0</c:v>
                </c:pt>
                <c:pt idx="40">
                  <c:v>296433.0</c:v>
                </c:pt>
                <c:pt idx="41">
                  <c:v>299047.0</c:v>
                </c:pt>
                <c:pt idx="42">
                  <c:v>300922.0</c:v>
                </c:pt>
                <c:pt idx="43">
                  <c:v>293532.0</c:v>
                </c:pt>
                <c:pt idx="44">
                  <c:v>297541.0</c:v>
                </c:pt>
                <c:pt idx="45">
                  <c:v>304024.0</c:v>
                </c:pt>
                <c:pt idx="46">
                  <c:v>294920.0</c:v>
                </c:pt>
                <c:pt idx="47">
                  <c:v>287429.0</c:v>
                </c:pt>
                <c:pt idx="48">
                  <c:v>281837.0</c:v>
                </c:pt>
                <c:pt idx="49">
                  <c:v>281067.0</c:v>
                </c:pt>
                <c:pt idx="50">
                  <c:v>277385.0</c:v>
                </c:pt>
                <c:pt idx="51">
                  <c:v>280302.0</c:v>
                </c:pt>
                <c:pt idx="52">
                  <c:v>276585.0</c:v>
                </c:pt>
                <c:pt idx="53">
                  <c:v>274319.0</c:v>
                </c:pt>
                <c:pt idx="54">
                  <c:v>279189.0</c:v>
                </c:pt>
                <c:pt idx="55">
                  <c:v>273435.0</c:v>
                </c:pt>
                <c:pt idx="56">
                  <c:v>279409.0</c:v>
                </c:pt>
                <c:pt idx="57">
                  <c:v>279528.0</c:v>
                </c:pt>
                <c:pt idx="58">
                  <c:v>276326.0</c:v>
                </c:pt>
                <c:pt idx="59">
                  <c:v>278822.0</c:v>
                </c:pt>
                <c:pt idx="60">
                  <c:v>281197.0</c:v>
                </c:pt>
                <c:pt idx="61">
                  <c:v>274726.0</c:v>
                </c:pt>
                <c:pt idx="62">
                  <c:v>276925.0</c:v>
                </c:pt>
                <c:pt idx="63">
                  <c:v>273975.0</c:v>
                </c:pt>
                <c:pt idx="64">
                  <c:v>271684.0</c:v>
                </c:pt>
                <c:pt idx="65">
                  <c:v>277773.0</c:v>
                </c:pt>
                <c:pt idx="66">
                  <c:v>282569.0</c:v>
                </c:pt>
                <c:pt idx="67">
                  <c:v>275132.0</c:v>
                </c:pt>
                <c:pt idx="68">
                  <c:v>273469.0</c:v>
                </c:pt>
                <c:pt idx="69">
                  <c:v>267546.0</c:v>
                </c:pt>
                <c:pt idx="70">
                  <c:v>269125.0</c:v>
                </c:pt>
                <c:pt idx="71">
                  <c:v>266815.0</c:v>
                </c:pt>
                <c:pt idx="72">
                  <c:v>260584.0</c:v>
                </c:pt>
                <c:pt idx="73">
                  <c:v>261147.0</c:v>
                </c:pt>
                <c:pt idx="74">
                  <c:v>268576.0</c:v>
                </c:pt>
                <c:pt idx="75">
                  <c:v>257963.0</c:v>
                </c:pt>
                <c:pt idx="76" formatCode="#,###">
                  <c:v>265091.0</c:v>
                </c:pt>
                <c:pt idx="77" formatCode="#,###">
                  <c:v>263400.0</c:v>
                </c:pt>
                <c:pt idx="78" formatCode="#,###">
                  <c:v>268202.0</c:v>
                </c:pt>
                <c:pt idx="79" formatCode="#,###">
                  <c:v>267543.0</c:v>
                </c:pt>
                <c:pt idx="80" formatCode="#,###">
                  <c:v>265308.0</c:v>
                </c:pt>
                <c:pt idx="81" formatCode="#,###">
                  <c:v>265508.0</c:v>
                </c:pt>
                <c:pt idx="82" formatCode="#,###">
                  <c:v>266760.0</c:v>
                </c:pt>
                <c:pt idx="83" formatCode="#,###">
                  <c:v>261746.0</c:v>
                </c:pt>
                <c:pt idx="84" formatCode="#,###">
                  <c:v>261740.0</c:v>
                </c:pt>
                <c:pt idx="85">
                  <c:v>260316.0</c:v>
                </c:pt>
                <c:pt idx="86">
                  <c:v>258448.0</c:v>
                </c:pt>
                <c:pt idx="87">
                  <c:v>262218.0</c:v>
                </c:pt>
                <c:pt idx="88">
                  <c:v>268662.0</c:v>
                </c:pt>
                <c:pt idx="89">
                  <c:v>272823.0</c:v>
                </c:pt>
                <c:pt idx="90">
                  <c:v>272052.0</c:v>
                </c:pt>
                <c:pt idx="91">
                  <c:v>276822.0</c:v>
                </c:pt>
                <c:pt idx="92">
                  <c:v>273521.0</c:v>
                </c:pt>
                <c:pt idx="93">
                  <c:v>270577.0</c:v>
                </c:pt>
                <c:pt idx="94">
                  <c:v>282225.0</c:v>
                </c:pt>
                <c:pt idx="95">
                  <c:v>270793.0</c:v>
                </c:pt>
                <c:pt idx="96">
                  <c:v>275251.0</c:v>
                </c:pt>
                <c:pt idx="97">
                  <c:v>266338.0</c:v>
                </c:pt>
                <c:pt idx="98" formatCode="#,###">
                  <c:v>268305.0</c:v>
                </c:pt>
                <c:pt idx="99" formatCode="#,###">
                  <c:v>273009.0</c:v>
                </c:pt>
                <c:pt idx="100" formatCode="#,###">
                  <c:v>281652.0</c:v>
                </c:pt>
                <c:pt idx="101" formatCode="#,###">
                  <c:v>284790.0</c:v>
                </c:pt>
                <c:pt idx="102" formatCode="#,###">
                  <c:v>294044.0</c:v>
                </c:pt>
                <c:pt idx="103" formatCode="#,###">
                  <c:v>290824.0</c:v>
                </c:pt>
                <c:pt idx="104" formatCode="#,###">
                  <c:v>289893.0</c:v>
                </c:pt>
                <c:pt idx="105" formatCode="#,###">
                  <c:v>286372.0</c:v>
                </c:pt>
                <c:pt idx="106" formatCode="#,###">
                  <c:v>281941.0</c:v>
                </c:pt>
                <c:pt idx="107">
                  <c:v>275189.0</c:v>
                </c:pt>
                <c:pt idx="108">
                  <c:v>283061.0</c:v>
                </c:pt>
                <c:pt idx="109">
                  <c:v>288619.0</c:v>
                </c:pt>
                <c:pt idx="110">
                  <c:v>292775.0</c:v>
                </c:pt>
                <c:pt idx="111">
                  <c:v>290658.0</c:v>
                </c:pt>
                <c:pt idx="112">
                  <c:v>281653.0</c:v>
                </c:pt>
                <c:pt idx="113">
                  <c:v>277186.0</c:v>
                </c:pt>
                <c:pt idx="114">
                  <c:v>280079.0</c:v>
                </c:pt>
                <c:pt idx="115">
                  <c:v>269528.0</c:v>
                </c:pt>
                <c:pt idx="116">
                  <c:v>271427.0</c:v>
                </c:pt>
                <c:pt idx="117">
                  <c:v>274557.0</c:v>
                </c:pt>
                <c:pt idx="118">
                  <c:v>280494.0</c:v>
                </c:pt>
                <c:pt idx="119">
                  <c:v>283005.0</c:v>
                </c:pt>
                <c:pt idx="120">
                  <c:v>278191.0</c:v>
                </c:pt>
              </c:numCache>
            </c:numRef>
          </c:val>
        </c:ser>
        <c:dLbls>
          <c:showLegendKey val="0"/>
          <c:showVal val="0"/>
          <c:showCatName val="0"/>
          <c:showSerName val="0"/>
          <c:showPercent val="0"/>
          <c:showBubbleSize val="0"/>
        </c:dLbls>
        <c:gapWidth val="150"/>
        <c:shape val="box"/>
        <c:axId val="-2139923432"/>
        <c:axId val="-2139124216"/>
        <c:axId val="0"/>
      </c:bar3DChart>
      <c:dateAx>
        <c:axId val="-2139923432"/>
        <c:scaling>
          <c:orientation val="minMax"/>
        </c:scaling>
        <c:delete val="0"/>
        <c:axPos val="b"/>
        <c:numFmt formatCode="m/d/yy" sourceLinked="0"/>
        <c:majorTickMark val="out"/>
        <c:minorTickMark val="none"/>
        <c:tickLblPos val="nextTo"/>
        <c:txPr>
          <a:bodyPr/>
          <a:lstStyle/>
          <a:p>
            <a:pPr>
              <a:defRPr>
                <a:latin typeface="Constantia" panose="02030602050306030303" pitchFamily="18" charset="0"/>
              </a:defRPr>
            </a:pPr>
            <a:endParaRPr lang="en-US"/>
          </a:p>
        </c:txPr>
        <c:crossAx val="-2139124216"/>
        <c:crosses val="autoZero"/>
        <c:auto val="0"/>
        <c:lblOffset val="100"/>
        <c:baseTimeUnit val="days"/>
        <c:majorUnit val="4.0"/>
      </c:dateAx>
      <c:valAx>
        <c:axId val="-2139124216"/>
        <c:scaling>
          <c:orientation val="minMax"/>
        </c:scaling>
        <c:delete val="0"/>
        <c:axPos val="l"/>
        <c:title>
          <c:tx>
            <c:rich>
              <a:bodyPr/>
              <a:lstStyle/>
              <a:p>
                <a:pPr>
                  <a:defRPr>
                    <a:latin typeface="Constantia"/>
                    <a:cs typeface="Constantia"/>
                  </a:defRPr>
                </a:pPr>
                <a:r>
                  <a:rPr lang="en-US" dirty="0">
                    <a:latin typeface="Constantia"/>
                    <a:cs typeface="Constantia"/>
                  </a:rPr>
                  <a:t> SAAR </a:t>
                </a:r>
                <a:r>
                  <a:rPr lang="en-US" dirty="0" smtClean="0">
                    <a:latin typeface="Constantia"/>
                    <a:cs typeface="Constantia"/>
                  </a:rPr>
                  <a:t>($billions)</a:t>
                </a:r>
                <a:endParaRPr lang="en-US" dirty="0">
                  <a:latin typeface="Constantia"/>
                  <a:cs typeface="Constantia"/>
                </a:endParaRPr>
              </a:p>
            </c:rich>
          </c:tx>
          <c:layout>
            <c:manualLayout>
              <c:xMode val="edge"/>
              <c:yMode val="edge"/>
              <c:x val="0.00818129538973081"/>
              <c:y val="0.350003397750904"/>
            </c:manualLayout>
          </c:layout>
          <c:overlay val="0"/>
          <c:spPr>
            <a:noFill/>
            <a:ln w="25497">
              <a:noFill/>
            </a:ln>
          </c:spPr>
        </c:title>
        <c:numFmt formatCode="#,##0" sourceLinked="0"/>
        <c:majorTickMark val="out"/>
        <c:minorTickMark val="none"/>
        <c:tickLblPos val="nextTo"/>
        <c:txPr>
          <a:bodyPr/>
          <a:lstStyle/>
          <a:p>
            <a:pPr>
              <a:defRPr>
                <a:latin typeface="Constantia"/>
                <a:cs typeface="Constantia"/>
              </a:defRPr>
            </a:pPr>
            <a:endParaRPr lang="en-US"/>
          </a:p>
        </c:txPr>
        <c:crossAx val="-2139923432"/>
        <c:crosses val="autoZero"/>
        <c:crossBetween val="between"/>
        <c:dispUnits>
          <c:builtInUnit val="thousands"/>
        </c:dispUnits>
      </c:valAx>
      <c:spPr>
        <a:noFill/>
        <a:ln w="25497">
          <a:noFill/>
        </a:ln>
      </c:spPr>
    </c:plotArea>
    <c:legend>
      <c:legendPos val="r"/>
      <c:layout>
        <c:manualLayout>
          <c:xMode val="edge"/>
          <c:yMode val="edge"/>
          <c:x val="0.0945377805948978"/>
          <c:y val="0.0509500091944902"/>
          <c:w val="0.0783190958038276"/>
          <c:h val="0.102284639874634"/>
        </c:manualLayout>
      </c:layout>
      <c:overlay val="1"/>
      <c:txPr>
        <a:bodyPr/>
        <a:lstStyle/>
        <a:p>
          <a:pPr>
            <a:defRPr>
              <a:latin typeface="Constantia"/>
              <a:cs typeface="Constantia"/>
            </a:defRPr>
          </a:pPr>
          <a:endParaRPr lang="en-US"/>
        </a:p>
      </c:txPr>
    </c:legend>
    <c:plotVisOnly val="1"/>
    <c:dispBlanksAs val="gap"/>
    <c:showDLblsOverMax val="0"/>
  </c:chart>
  <c:txPr>
    <a:bodyPr/>
    <a:lstStyle/>
    <a:p>
      <a:pPr>
        <a:defRPr sz="1205">
          <a:latin typeface="+mj-lt"/>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7015734815024"/>
          <c:y val="0.0355191256830601"/>
          <c:w val="0.657821313982864"/>
          <c:h val="0.818251366120218"/>
        </c:manualLayout>
      </c:layout>
      <c:barChart>
        <c:barDir val="bar"/>
        <c:grouping val="clustered"/>
        <c:varyColors val="0"/>
        <c:ser>
          <c:idx val="0"/>
          <c:order val="0"/>
          <c:tx>
            <c:strRef>
              <c:f>Sheet1!$B$2</c:f>
              <c:strCache>
                <c:ptCount val="1"/>
                <c:pt idx="0">
                  <c:v>Series 1</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Sewage and waste disposal</c:v>
                </c:pt>
                <c:pt idx="1">
                  <c:v>Transportation</c:v>
                </c:pt>
                <c:pt idx="2">
                  <c:v>Manufacturing</c:v>
                </c:pt>
                <c:pt idx="3">
                  <c:v>Religious</c:v>
                </c:pt>
                <c:pt idx="4">
                  <c:v>Public safety</c:v>
                </c:pt>
                <c:pt idx="5">
                  <c:v>Water supply</c:v>
                </c:pt>
                <c:pt idx="6">
                  <c:v>Power</c:v>
                </c:pt>
                <c:pt idx="7">
                  <c:v>Highway and street</c:v>
                </c:pt>
                <c:pt idx="8">
                  <c:v>Communication</c:v>
                </c:pt>
                <c:pt idx="9">
                  <c:v>Educational</c:v>
                </c:pt>
                <c:pt idx="10">
                  <c:v>Health care</c:v>
                </c:pt>
                <c:pt idx="11">
                  <c:v>Commercial</c:v>
                </c:pt>
                <c:pt idx="12">
                  <c:v>Conservation and development</c:v>
                </c:pt>
                <c:pt idx="13">
                  <c:v>Amusement and recreation</c:v>
                </c:pt>
                <c:pt idx="14">
                  <c:v>Lodging</c:v>
                </c:pt>
                <c:pt idx="15">
                  <c:v>Office</c:v>
                </c:pt>
              </c:strCache>
            </c:strRef>
          </c:cat>
          <c:val>
            <c:numRef>
              <c:f>Sheet1!$B$3:$B$18</c:f>
              <c:numCache>
                <c:formatCode>0.0%</c:formatCode>
                <c:ptCount val="16"/>
                <c:pt idx="0">
                  <c:v>-0.180028010015703</c:v>
                </c:pt>
                <c:pt idx="1">
                  <c:v>-0.0647138510737525</c:v>
                </c:pt>
                <c:pt idx="2">
                  <c:v>-0.0594858604791156</c:v>
                </c:pt>
                <c:pt idx="3">
                  <c:v>-0.0306035704165486</c:v>
                </c:pt>
                <c:pt idx="4">
                  <c:v>-0.0279769601504644</c:v>
                </c:pt>
                <c:pt idx="5">
                  <c:v>-0.0027416038382454</c:v>
                </c:pt>
                <c:pt idx="6">
                  <c:v>-0.00117452351716407</c:v>
                </c:pt>
                <c:pt idx="7">
                  <c:v>0.0136395805185614</c:v>
                </c:pt>
                <c:pt idx="8">
                  <c:v>0.0256580193145237</c:v>
                </c:pt>
                <c:pt idx="9">
                  <c:v>0.0495732829996409</c:v>
                </c:pt>
                <c:pt idx="10">
                  <c:v>0.0707914845766566</c:v>
                </c:pt>
                <c:pt idx="11">
                  <c:v>0.119637573964497</c:v>
                </c:pt>
                <c:pt idx="12">
                  <c:v>0.128131298589116</c:v>
                </c:pt>
                <c:pt idx="13">
                  <c:v>0.129665427509294</c:v>
                </c:pt>
                <c:pt idx="14">
                  <c:v>0.199069399938545</c:v>
                </c:pt>
                <c:pt idx="15">
                  <c:v>0.309717998341167</c:v>
                </c:pt>
              </c:numCache>
            </c:numRef>
          </c:val>
        </c:ser>
        <c:dLbls>
          <c:showLegendKey val="0"/>
          <c:showVal val="0"/>
          <c:showCatName val="0"/>
          <c:showSerName val="0"/>
          <c:showPercent val="0"/>
          <c:showBubbleSize val="0"/>
        </c:dLbls>
        <c:gapWidth val="100"/>
        <c:axId val="-2014513304"/>
        <c:axId val="-2014510264"/>
      </c:barChart>
      <c:catAx>
        <c:axId val="-2014513304"/>
        <c:scaling>
          <c:orientation val="minMax"/>
        </c:scaling>
        <c:delete val="0"/>
        <c:axPos val="l"/>
        <c:numFmt formatCode="General" sourceLinked="0"/>
        <c:majorTickMark val="out"/>
        <c:minorTickMark val="none"/>
        <c:tickLblPos val="low"/>
        <c:crossAx val="-2014510264"/>
        <c:crosses val="autoZero"/>
        <c:auto val="1"/>
        <c:lblAlgn val="ctr"/>
        <c:lblOffset val="100"/>
        <c:tickLblSkip val="1"/>
        <c:noMultiLvlLbl val="0"/>
      </c:catAx>
      <c:valAx>
        <c:axId val="-2014510264"/>
        <c:scaling>
          <c:orientation val="minMax"/>
          <c:max val="0.35"/>
          <c:min val="-0.25"/>
        </c:scaling>
        <c:delete val="0"/>
        <c:axPos val="b"/>
        <c:title>
          <c:tx>
            <c:rich>
              <a:bodyPr/>
              <a:lstStyle/>
              <a:p>
                <a:pPr algn="ctr" rtl="0">
                  <a:defRPr/>
                </a:pPr>
                <a:r>
                  <a:rPr lang="en-US"/>
                  <a:t>12-month % Change</a:t>
                </a:r>
              </a:p>
            </c:rich>
          </c:tx>
          <c:layout>
            <c:manualLayout>
              <c:xMode val="edge"/>
              <c:yMode val="edge"/>
              <c:x val="0.538005137178366"/>
              <c:y val="0.934426229508197"/>
            </c:manualLayout>
          </c:layout>
          <c:overlay val="0"/>
        </c:title>
        <c:numFmt formatCode="0%" sourceLinked="0"/>
        <c:majorTickMark val="out"/>
        <c:minorTickMark val="none"/>
        <c:tickLblPos val="nextTo"/>
        <c:crossAx val="-2014513304"/>
        <c:crosses val="autoZero"/>
        <c:crossBetween val="between"/>
        <c:majorUnit val="0.05"/>
      </c:valAx>
    </c:plotArea>
    <c:plotVisOnly val="1"/>
    <c:dispBlanksAs val="gap"/>
    <c:showDLblsOverMax val="0"/>
  </c:chart>
  <c:txPr>
    <a:bodyPr/>
    <a:lstStyle/>
    <a:p>
      <a:pPr>
        <a:defRPr sz="1500">
          <a:latin typeface="Constantia" charset="0"/>
          <a:ea typeface="Constantia" charset="0"/>
          <a:cs typeface="Constantia" charset="0"/>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3202458248182"/>
          <c:y val="0.0456504656729701"/>
          <c:w val="0.878050924034526"/>
          <c:h val="0.838711394689294"/>
        </c:manualLayout>
      </c:layout>
      <c:barChart>
        <c:barDir val="col"/>
        <c:grouping val="clustered"/>
        <c:varyColors val="0"/>
        <c:ser>
          <c:idx val="0"/>
          <c:order val="0"/>
          <c:tx>
            <c:strRef>
              <c:f>Sheet1!$B$1</c:f>
              <c:strCache>
                <c:ptCount val="1"/>
                <c:pt idx="0">
                  <c:v>Offshore Investment Sale Volumes (Billions of $US)</c:v>
                </c:pt>
              </c:strCache>
            </c:strRef>
          </c:tx>
          <c:spPr>
            <a:solidFill>
              <a:srgbClr val="008000"/>
            </a:solidFill>
          </c:spPr>
          <c:invertIfNegative val="0"/>
          <c:dLbls>
            <c:dLbl>
              <c:idx val="6"/>
              <c:layout>
                <c:manualLayout>
                  <c:x val="-0.00151643990929705"/>
                  <c:y val="0.0569184164479439"/>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2003.0</c:v>
                </c:pt>
                <c:pt idx="1">
                  <c:v>2004.0</c:v>
                </c:pt>
                <c:pt idx="2">
                  <c:v>2005.0</c:v>
                </c:pt>
                <c:pt idx="3">
                  <c:v>2006.0</c:v>
                </c:pt>
                <c:pt idx="4">
                  <c:v>2007.0</c:v>
                </c:pt>
                <c:pt idx="5">
                  <c:v>2008.0</c:v>
                </c:pt>
                <c:pt idx="6">
                  <c:v>2009.0</c:v>
                </c:pt>
                <c:pt idx="7">
                  <c:v>2010.0</c:v>
                </c:pt>
                <c:pt idx="8">
                  <c:v>2011.0</c:v>
                </c:pt>
                <c:pt idx="9">
                  <c:v>2012.0</c:v>
                </c:pt>
                <c:pt idx="10">
                  <c:v>2013.0</c:v>
                </c:pt>
                <c:pt idx="11">
                  <c:v>2014.0</c:v>
                </c:pt>
                <c:pt idx="12">
                  <c:v>2015.0</c:v>
                </c:pt>
              </c:numCache>
            </c:numRef>
          </c:cat>
          <c:val>
            <c:numRef>
              <c:f>Sheet1!$B$2:$B$14</c:f>
              <c:numCache>
                <c:formatCode>"$"#,##0.0</c:formatCode>
                <c:ptCount val="13"/>
                <c:pt idx="0">
                  <c:v>8.5</c:v>
                </c:pt>
                <c:pt idx="1">
                  <c:v>19.0</c:v>
                </c:pt>
                <c:pt idx="2">
                  <c:v>21.3</c:v>
                </c:pt>
                <c:pt idx="3">
                  <c:v>35.0</c:v>
                </c:pt>
                <c:pt idx="4">
                  <c:v>45.0</c:v>
                </c:pt>
                <c:pt idx="5">
                  <c:v>12.5</c:v>
                </c:pt>
                <c:pt idx="6">
                  <c:v>3.9</c:v>
                </c:pt>
                <c:pt idx="7">
                  <c:v>14.0</c:v>
                </c:pt>
                <c:pt idx="8">
                  <c:v>19.6</c:v>
                </c:pt>
                <c:pt idx="9">
                  <c:v>26.8</c:v>
                </c:pt>
                <c:pt idx="10">
                  <c:v>30.1</c:v>
                </c:pt>
                <c:pt idx="11">
                  <c:v>30.9</c:v>
                </c:pt>
                <c:pt idx="12">
                  <c:v>76.2</c:v>
                </c:pt>
              </c:numCache>
            </c:numRef>
          </c:val>
        </c:ser>
        <c:dLbls>
          <c:showLegendKey val="0"/>
          <c:showVal val="0"/>
          <c:showCatName val="0"/>
          <c:showSerName val="0"/>
          <c:showPercent val="0"/>
          <c:showBubbleSize val="0"/>
        </c:dLbls>
        <c:gapWidth val="50"/>
        <c:axId val="-2015283336"/>
        <c:axId val="-2015301992"/>
      </c:barChart>
      <c:catAx>
        <c:axId val="-2015283336"/>
        <c:scaling>
          <c:orientation val="minMax"/>
        </c:scaling>
        <c:delete val="0"/>
        <c:axPos val="b"/>
        <c:numFmt formatCode="General" sourceLinked="1"/>
        <c:majorTickMark val="out"/>
        <c:minorTickMark val="none"/>
        <c:tickLblPos val="nextTo"/>
        <c:crossAx val="-2015301992"/>
        <c:crosses val="autoZero"/>
        <c:auto val="1"/>
        <c:lblAlgn val="ctr"/>
        <c:lblOffset val="100"/>
        <c:noMultiLvlLbl val="0"/>
      </c:catAx>
      <c:valAx>
        <c:axId val="-2015301992"/>
        <c:scaling>
          <c:orientation val="minMax"/>
        </c:scaling>
        <c:delete val="0"/>
        <c:axPos val="l"/>
        <c:title>
          <c:tx>
            <c:rich>
              <a:bodyPr rot="-5400000" vert="horz"/>
              <a:lstStyle/>
              <a:p>
                <a:pPr>
                  <a:defRPr/>
                </a:pPr>
                <a:r>
                  <a:rPr lang="en-US" dirty="0" smtClean="0"/>
                  <a:t>Billions</a:t>
                </a:r>
                <a:r>
                  <a:rPr lang="en-US" baseline="0" dirty="0" smtClean="0"/>
                  <a:t> of $US</a:t>
                </a:r>
                <a:endParaRPr lang="en-US" dirty="0"/>
              </a:p>
            </c:rich>
          </c:tx>
          <c:layout>
            <c:manualLayout>
              <c:xMode val="edge"/>
              <c:yMode val="edge"/>
              <c:x val="0.0"/>
              <c:y val="0.244973921494667"/>
            </c:manualLayout>
          </c:layout>
          <c:overlay val="0"/>
        </c:title>
        <c:numFmt formatCode="&quot;$&quot;#,##0" sourceLinked="0"/>
        <c:majorTickMark val="out"/>
        <c:minorTickMark val="none"/>
        <c:tickLblPos val="nextTo"/>
        <c:crossAx val="-2015283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Annual Foreign Office </a:t>
            </a:r>
            <a:r>
              <a:rPr lang="en-US" dirty="0" smtClean="0"/>
              <a:t>Investment Volume</a:t>
            </a:r>
            <a:endParaRPr lang="en-US" dirty="0"/>
          </a:p>
        </c:rich>
      </c:tx>
      <c:layout/>
      <c:overlay val="0"/>
    </c:title>
    <c:autoTitleDeleted val="0"/>
    <c:plotArea>
      <c:layout>
        <c:manualLayout>
          <c:layoutTarget val="inner"/>
          <c:xMode val="edge"/>
          <c:yMode val="edge"/>
          <c:x val="0.239926727909011"/>
          <c:y val="0.134347287705741"/>
          <c:w val="0.705594925634296"/>
          <c:h val="0.694196694524348"/>
        </c:manualLayout>
      </c:layout>
      <c:barChart>
        <c:barDir val="bar"/>
        <c:grouping val="clustered"/>
        <c:varyColors val="0"/>
        <c:ser>
          <c:idx val="0"/>
          <c:order val="0"/>
          <c:tx>
            <c:strRef>
              <c:f>Sheet1!$B$1</c:f>
              <c:strCache>
                <c:ptCount val="1"/>
                <c:pt idx="0">
                  <c:v>Annual Foreign Office Investment Volume (millions of $US)</c:v>
                </c:pt>
              </c:strCache>
            </c:strRef>
          </c:tx>
          <c:spPr>
            <a:solidFill>
              <a:srgbClr val="00009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Houston</c:v>
                </c:pt>
                <c:pt idx="1">
                  <c:v>Silicon Valley</c:v>
                </c:pt>
                <c:pt idx="2">
                  <c:v>Dallas/Fort Worth</c:v>
                </c:pt>
                <c:pt idx="3">
                  <c:v>San Francisco</c:v>
                </c:pt>
                <c:pt idx="4">
                  <c:v>Los Angeles</c:v>
                </c:pt>
                <c:pt idx="5">
                  <c:v>Atlanta</c:v>
                </c:pt>
                <c:pt idx="6">
                  <c:v>Miami</c:v>
                </c:pt>
                <c:pt idx="7">
                  <c:v>Chicago</c:v>
                </c:pt>
                <c:pt idx="8">
                  <c:v>Seattle Bellevue</c:v>
                </c:pt>
                <c:pt idx="9">
                  <c:v>Boston</c:v>
                </c:pt>
                <c:pt idx="10">
                  <c:v>Washington, DC</c:v>
                </c:pt>
                <c:pt idx="11">
                  <c:v>New York</c:v>
                </c:pt>
              </c:strCache>
            </c:strRef>
          </c:cat>
          <c:val>
            <c:numRef>
              <c:f>Sheet1!$B$2:$B$13</c:f>
              <c:numCache>
                <c:formatCode>"$"#,##0_);[Red]\("$"#,##0\)</c:formatCode>
                <c:ptCount val="12"/>
                <c:pt idx="0">
                  <c:v>172.0</c:v>
                </c:pt>
                <c:pt idx="1">
                  <c:v>249.0</c:v>
                </c:pt>
                <c:pt idx="2">
                  <c:v>347.0</c:v>
                </c:pt>
                <c:pt idx="3">
                  <c:v>394.0</c:v>
                </c:pt>
                <c:pt idx="4">
                  <c:v>515.0</c:v>
                </c:pt>
                <c:pt idx="5">
                  <c:v>602.0</c:v>
                </c:pt>
                <c:pt idx="6">
                  <c:v>709.0</c:v>
                </c:pt>
                <c:pt idx="7">
                  <c:v>995.0</c:v>
                </c:pt>
                <c:pt idx="8">
                  <c:v>1184.0</c:v>
                </c:pt>
                <c:pt idx="9">
                  <c:v>1935.0</c:v>
                </c:pt>
                <c:pt idx="10">
                  <c:v>2323.0</c:v>
                </c:pt>
                <c:pt idx="11">
                  <c:v>11237.0</c:v>
                </c:pt>
              </c:numCache>
            </c:numRef>
          </c:val>
        </c:ser>
        <c:dLbls>
          <c:showLegendKey val="0"/>
          <c:showVal val="0"/>
          <c:showCatName val="0"/>
          <c:showSerName val="0"/>
          <c:showPercent val="0"/>
          <c:showBubbleSize val="0"/>
        </c:dLbls>
        <c:gapWidth val="100"/>
        <c:axId val="2002820104"/>
        <c:axId val="2002822456"/>
      </c:barChart>
      <c:catAx>
        <c:axId val="2002820104"/>
        <c:scaling>
          <c:orientation val="minMax"/>
        </c:scaling>
        <c:delete val="0"/>
        <c:axPos val="l"/>
        <c:numFmt formatCode="General" sourceLinked="0"/>
        <c:majorTickMark val="out"/>
        <c:minorTickMark val="none"/>
        <c:tickLblPos val="nextTo"/>
        <c:crossAx val="2002822456"/>
        <c:crosses val="autoZero"/>
        <c:auto val="1"/>
        <c:lblAlgn val="ctr"/>
        <c:lblOffset val="100"/>
        <c:tickLblSkip val="1"/>
        <c:noMultiLvlLbl val="0"/>
      </c:catAx>
      <c:valAx>
        <c:axId val="2002822456"/>
        <c:scaling>
          <c:orientation val="minMax"/>
        </c:scaling>
        <c:delete val="0"/>
        <c:axPos val="b"/>
        <c:majorGridlines/>
        <c:title>
          <c:tx>
            <c:rich>
              <a:bodyPr/>
              <a:lstStyle/>
              <a:p>
                <a:pPr>
                  <a:defRPr/>
                </a:pPr>
                <a:r>
                  <a:rPr lang="en-US" dirty="0" smtClean="0"/>
                  <a:t>Millions of $US</a:t>
                </a:r>
                <a:endParaRPr lang="en-US" dirty="0"/>
              </a:p>
            </c:rich>
          </c:tx>
          <c:layout>
            <c:manualLayout>
              <c:xMode val="edge"/>
              <c:yMode val="edge"/>
              <c:x val="0.482058836395451"/>
              <c:y val="0.931286063215945"/>
            </c:manualLayout>
          </c:layout>
          <c:overlay val="0"/>
        </c:title>
        <c:numFmt formatCode="&quot;$&quot;#,##0_);[Red]\(&quot;$&quot;#,##0\)" sourceLinked="1"/>
        <c:majorTickMark val="out"/>
        <c:minorTickMark val="none"/>
        <c:tickLblPos val="nextTo"/>
        <c:crossAx val="2002820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onstantia" charset="0"/>
                <a:ea typeface="Constantia" charset="0"/>
                <a:cs typeface="Constantia" charset="0"/>
              </a:defRPr>
            </a:pPr>
            <a:r>
              <a:rPr lang="en-US" sz="1600" b="1"/>
              <a:t>Foreign Participation as a % of Total Office Volume</a:t>
            </a:r>
          </a:p>
        </c:rich>
      </c:tx>
      <c:layout>
        <c:manualLayout>
          <c:xMode val="edge"/>
          <c:yMode val="edge"/>
          <c:x val="0.155087128384445"/>
          <c:y val="0.0274860243305422"/>
        </c:manualLayout>
      </c:layout>
      <c:overlay val="0"/>
      <c:spPr>
        <a:noFill/>
        <a:ln>
          <a:noFill/>
        </a:ln>
        <a:effectLst/>
      </c:spPr>
    </c:title>
    <c:autoTitleDeleted val="0"/>
    <c:plotArea>
      <c:layout>
        <c:manualLayout>
          <c:layoutTarget val="inner"/>
          <c:xMode val="edge"/>
          <c:yMode val="edge"/>
          <c:x val="0.137649384999074"/>
          <c:y val="0.0764797544870394"/>
          <c:w val="0.82328829060098"/>
          <c:h val="0.712578860000909"/>
        </c:manualLayout>
      </c:layout>
      <c:barChart>
        <c:barDir val="col"/>
        <c:grouping val="clustered"/>
        <c:varyColors val="0"/>
        <c:ser>
          <c:idx val="0"/>
          <c:order val="0"/>
          <c:tx>
            <c:strRef>
              <c:f>Sheet1!$B$1</c:f>
              <c:strCache>
                <c:ptCount val="1"/>
                <c:pt idx="0">
                  <c:v>% of Total Office Volume</c:v>
                </c:pt>
              </c:strCache>
            </c:strRef>
          </c:tx>
          <c:spPr>
            <a:solidFill>
              <a:srgbClr val="C00000"/>
            </a:solidFill>
            <a:ln>
              <a:noFill/>
            </a:ln>
            <a:effectLst/>
          </c:spPr>
          <c:invertIfNegative val="0"/>
          <c:dLbls>
            <c:dLbl>
              <c:idx val="13"/>
              <c:layout>
                <c:manualLayout>
                  <c:x val="0.0120191767384447"/>
                  <c:y val="0.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onstantia" charset="0"/>
                    <a:ea typeface="Constantia" charset="0"/>
                    <a:cs typeface="Constantia"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2016YTD</c:v>
                </c:pt>
              </c:strCache>
            </c:strRef>
          </c:cat>
          <c:val>
            <c:numRef>
              <c:f>Sheet1!$B$2:$B$15</c:f>
              <c:numCache>
                <c:formatCode>0.0%</c:formatCode>
                <c:ptCount val="14"/>
                <c:pt idx="0">
                  <c:v>0.105</c:v>
                </c:pt>
                <c:pt idx="1">
                  <c:v>0.117</c:v>
                </c:pt>
                <c:pt idx="2">
                  <c:v>0.074</c:v>
                </c:pt>
                <c:pt idx="3">
                  <c:v>0.085</c:v>
                </c:pt>
                <c:pt idx="4">
                  <c:v>0.052</c:v>
                </c:pt>
                <c:pt idx="5">
                  <c:v>0.11</c:v>
                </c:pt>
                <c:pt idx="6">
                  <c:v>0.084</c:v>
                </c:pt>
                <c:pt idx="7">
                  <c:v>0.111</c:v>
                </c:pt>
                <c:pt idx="8">
                  <c:v>0.135</c:v>
                </c:pt>
                <c:pt idx="9">
                  <c:v>0.106</c:v>
                </c:pt>
                <c:pt idx="10">
                  <c:v>0.136</c:v>
                </c:pt>
                <c:pt idx="11">
                  <c:v>0.11</c:v>
                </c:pt>
                <c:pt idx="12">
                  <c:v>0.156</c:v>
                </c:pt>
                <c:pt idx="13">
                  <c:v>0.149</c:v>
                </c:pt>
              </c:numCache>
            </c:numRef>
          </c:val>
        </c:ser>
        <c:dLbls>
          <c:showLegendKey val="0"/>
          <c:showVal val="0"/>
          <c:showCatName val="0"/>
          <c:showSerName val="0"/>
          <c:showPercent val="0"/>
          <c:showBubbleSize val="0"/>
        </c:dLbls>
        <c:gapWidth val="85"/>
        <c:overlap val="-27"/>
        <c:axId val="-2014670392"/>
        <c:axId val="-2015170600"/>
      </c:barChart>
      <c:catAx>
        <c:axId val="-201467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2015170600"/>
        <c:crosses val="autoZero"/>
        <c:auto val="1"/>
        <c:lblAlgn val="ctr"/>
        <c:lblOffset val="100"/>
        <c:noMultiLvlLbl val="0"/>
      </c:catAx>
      <c:valAx>
        <c:axId val="-201517060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20146703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onstantia" charset="0"/>
          <a:ea typeface="Constantia" charset="0"/>
          <a:cs typeface="Constantia"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2523764672044"/>
          <c:y val="0.0446327683615819"/>
          <c:w val="0.878777868228134"/>
          <c:h val="0.743991503180746"/>
        </c:manualLayout>
      </c:layout>
      <c:lineChart>
        <c:grouping val="standard"/>
        <c:varyColors val="0"/>
        <c:ser>
          <c:idx val="0"/>
          <c:order val="0"/>
          <c:tx>
            <c:strRef>
              <c:f>Sheet1!$B$2</c:f>
              <c:strCache>
                <c:ptCount val="1"/>
                <c:pt idx="0">
                  <c:v>Series 1</c:v>
                </c:pt>
              </c:strCache>
            </c:strRef>
          </c:tx>
          <c:spPr>
            <a:ln>
              <a:solidFill>
                <a:schemeClr val="tx1"/>
              </a:solidFill>
            </a:ln>
          </c:spPr>
          <c:marker>
            <c:symbol val="none"/>
          </c:marker>
          <c:cat>
            <c:numRef>
              <c:f>Sheet1!$A$3:$A$195</c:f>
              <c:numCache>
                <c:formatCode>mmm\-yy</c:formatCode>
                <c:ptCount val="193"/>
                <c:pt idx="0">
                  <c:v>36892.0</c:v>
                </c:pt>
                <c:pt idx="1">
                  <c:v>36923.0</c:v>
                </c:pt>
                <c:pt idx="2">
                  <c:v>36951.0</c:v>
                </c:pt>
                <c:pt idx="3">
                  <c:v>36982.0</c:v>
                </c:pt>
                <c:pt idx="4">
                  <c:v>37012.0</c:v>
                </c:pt>
                <c:pt idx="5">
                  <c:v>37043.0</c:v>
                </c:pt>
                <c:pt idx="6">
                  <c:v>37073.0</c:v>
                </c:pt>
                <c:pt idx="7">
                  <c:v>37104.0</c:v>
                </c:pt>
                <c:pt idx="8">
                  <c:v>37135.0</c:v>
                </c:pt>
                <c:pt idx="9">
                  <c:v>37165.0</c:v>
                </c:pt>
                <c:pt idx="10">
                  <c:v>37196.0</c:v>
                </c:pt>
                <c:pt idx="11">
                  <c:v>37226.0</c:v>
                </c:pt>
                <c:pt idx="12">
                  <c:v>37257.0</c:v>
                </c:pt>
                <c:pt idx="13">
                  <c:v>37288.0</c:v>
                </c:pt>
                <c:pt idx="14">
                  <c:v>37316.0</c:v>
                </c:pt>
                <c:pt idx="15">
                  <c:v>37347.0</c:v>
                </c:pt>
                <c:pt idx="16">
                  <c:v>37377.0</c:v>
                </c:pt>
                <c:pt idx="17">
                  <c:v>37408.0</c:v>
                </c:pt>
                <c:pt idx="18">
                  <c:v>37438.0</c:v>
                </c:pt>
                <c:pt idx="19">
                  <c:v>37469.0</c:v>
                </c:pt>
                <c:pt idx="20">
                  <c:v>37500.0</c:v>
                </c:pt>
                <c:pt idx="21">
                  <c:v>37530.0</c:v>
                </c:pt>
                <c:pt idx="22">
                  <c:v>37561.0</c:v>
                </c:pt>
                <c:pt idx="23">
                  <c:v>37591.0</c:v>
                </c:pt>
                <c:pt idx="24">
                  <c:v>37622.0</c:v>
                </c:pt>
                <c:pt idx="25">
                  <c:v>37653.0</c:v>
                </c:pt>
                <c:pt idx="26">
                  <c:v>37681.0</c:v>
                </c:pt>
                <c:pt idx="27">
                  <c:v>37712.0</c:v>
                </c:pt>
                <c:pt idx="28">
                  <c:v>37742.0</c:v>
                </c:pt>
                <c:pt idx="29">
                  <c:v>37773.0</c:v>
                </c:pt>
                <c:pt idx="30">
                  <c:v>37803.0</c:v>
                </c:pt>
                <c:pt idx="31">
                  <c:v>37834.0</c:v>
                </c:pt>
                <c:pt idx="32">
                  <c:v>37865.0</c:v>
                </c:pt>
                <c:pt idx="33">
                  <c:v>37895.0</c:v>
                </c:pt>
                <c:pt idx="34">
                  <c:v>37926.0</c:v>
                </c:pt>
                <c:pt idx="35">
                  <c:v>37956.0</c:v>
                </c:pt>
                <c:pt idx="36">
                  <c:v>37987.0</c:v>
                </c:pt>
                <c:pt idx="37">
                  <c:v>38018.0</c:v>
                </c:pt>
                <c:pt idx="38">
                  <c:v>38047.0</c:v>
                </c:pt>
                <c:pt idx="39">
                  <c:v>38078.0</c:v>
                </c:pt>
                <c:pt idx="40">
                  <c:v>38108.0</c:v>
                </c:pt>
                <c:pt idx="41">
                  <c:v>38139.0</c:v>
                </c:pt>
                <c:pt idx="42">
                  <c:v>38169.0</c:v>
                </c:pt>
                <c:pt idx="43">
                  <c:v>38200.0</c:v>
                </c:pt>
                <c:pt idx="44">
                  <c:v>38231.0</c:v>
                </c:pt>
                <c:pt idx="45">
                  <c:v>38261.0</c:v>
                </c:pt>
                <c:pt idx="46">
                  <c:v>38292.0</c:v>
                </c:pt>
                <c:pt idx="47">
                  <c:v>38322.0</c:v>
                </c:pt>
                <c:pt idx="48">
                  <c:v>38353.0</c:v>
                </c:pt>
                <c:pt idx="49">
                  <c:v>38384.0</c:v>
                </c:pt>
                <c:pt idx="50">
                  <c:v>38412.0</c:v>
                </c:pt>
                <c:pt idx="51">
                  <c:v>38443.0</c:v>
                </c:pt>
                <c:pt idx="52">
                  <c:v>38473.0</c:v>
                </c:pt>
                <c:pt idx="53">
                  <c:v>38504.0</c:v>
                </c:pt>
                <c:pt idx="54">
                  <c:v>38534.0</c:v>
                </c:pt>
                <c:pt idx="55">
                  <c:v>38565.0</c:v>
                </c:pt>
                <c:pt idx="56">
                  <c:v>38596.0</c:v>
                </c:pt>
                <c:pt idx="57">
                  <c:v>38626.0</c:v>
                </c:pt>
                <c:pt idx="58">
                  <c:v>38657.0</c:v>
                </c:pt>
                <c:pt idx="59">
                  <c:v>38687.0</c:v>
                </c:pt>
                <c:pt idx="60">
                  <c:v>38718.0</c:v>
                </c:pt>
                <c:pt idx="61">
                  <c:v>38749.0</c:v>
                </c:pt>
                <c:pt idx="62">
                  <c:v>38777.0</c:v>
                </c:pt>
                <c:pt idx="63">
                  <c:v>38808.0</c:v>
                </c:pt>
                <c:pt idx="64">
                  <c:v>38838.0</c:v>
                </c:pt>
                <c:pt idx="65">
                  <c:v>38869.0</c:v>
                </c:pt>
                <c:pt idx="66">
                  <c:v>38899.0</c:v>
                </c:pt>
                <c:pt idx="67">
                  <c:v>38930.0</c:v>
                </c:pt>
                <c:pt idx="68">
                  <c:v>38961.0</c:v>
                </c:pt>
                <c:pt idx="69">
                  <c:v>38991.0</c:v>
                </c:pt>
                <c:pt idx="70">
                  <c:v>39022.0</c:v>
                </c:pt>
                <c:pt idx="71">
                  <c:v>39052.0</c:v>
                </c:pt>
                <c:pt idx="72">
                  <c:v>39083.0</c:v>
                </c:pt>
                <c:pt idx="73">
                  <c:v>39114.0</c:v>
                </c:pt>
                <c:pt idx="74">
                  <c:v>39142.0</c:v>
                </c:pt>
                <c:pt idx="75">
                  <c:v>39173.0</c:v>
                </c:pt>
                <c:pt idx="76">
                  <c:v>39203.0</c:v>
                </c:pt>
                <c:pt idx="77">
                  <c:v>39234.0</c:v>
                </c:pt>
                <c:pt idx="78">
                  <c:v>39264.0</c:v>
                </c:pt>
                <c:pt idx="79">
                  <c:v>39295.0</c:v>
                </c:pt>
                <c:pt idx="80">
                  <c:v>39326.0</c:v>
                </c:pt>
                <c:pt idx="81">
                  <c:v>39356.0</c:v>
                </c:pt>
                <c:pt idx="82">
                  <c:v>39387.0</c:v>
                </c:pt>
                <c:pt idx="83">
                  <c:v>39417.0</c:v>
                </c:pt>
                <c:pt idx="84">
                  <c:v>39448.0</c:v>
                </c:pt>
                <c:pt idx="85">
                  <c:v>39479.0</c:v>
                </c:pt>
                <c:pt idx="86">
                  <c:v>39508.0</c:v>
                </c:pt>
                <c:pt idx="87">
                  <c:v>39539.0</c:v>
                </c:pt>
                <c:pt idx="88">
                  <c:v>39569.0</c:v>
                </c:pt>
                <c:pt idx="89">
                  <c:v>39600.0</c:v>
                </c:pt>
                <c:pt idx="90">
                  <c:v>39630.0</c:v>
                </c:pt>
                <c:pt idx="91">
                  <c:v>39661.0</c:v>
                </c:pt>
                <c:pt idx="92">
                  <c:v>39692.0</c:v>
                </c:pt>
                <c:pt idx="93">
                  <c:v>39722.0</c:v>
                </c:pt>
                <c:pt idx="94">
                  <c:v>39753.0</c:v>
                </c:pt>
                <c:pt idx="95">
                  <c:v>39783.0</c:v>
                </c:pt>
                <c:pt idx="96">
                  <c:v>39814.0</c:v>
                </c:pt>
                <c:pt idx="97">
                  <c:v>39845.0</c:v>
                </c:pt>
                <c:pt idx="98">
                  <c:v>39873.0</c:v>
                </c:pt>
                <c:pt idx="99">
                  <c:v>39904.0</c:v>
                </c:pt>
                <c:pt idx="100">
                  <c:v>39934.0</c:v>
                </c:pt>
                <c:pt idx="101">
                  <c:v>39965.0</c:v>
                </c:pt>
                <c:pt idx="102">
                  <c:v>39995.0</c:v>
                </c:pt>
                <c:pt idx="103">
                  <c:v>40026.0</c:v>
                </c:pt>
                <c:pt idx="104">
                  <c:v>40057.0</c:v>
                </c:pt>
                <c:pt idx="105">
                  <c:v>40087.0</c:v>
                </c:pt>
                <c:pt idx="106">
                  <c:v>40118.0</c:v>
                </c:pt>
                <c:pt idx="107">
                  <c:v>40148.0</c:v>
                </c:pt>
                <c:pt idx="108">
                  <c:v>40179.0</c:v>
                </c:pt>
                <c:pt idx="109">
                  <c:v>40210.0</c:v>
                </c:pt>
                <c:pt idx="110">
                  <c:v>40238.0</c:v>
                </c:pt>
                <c:pt idx="111">
                  <c:v>40269.0</c:v>
                </c:pt>
                <c:pt idx="112">
                  <c:v>40299.0</c:v>
                </c:pt>
                <c:pt idx="113">
                  <c:v>40330.0</c:v>
                </c:pt>
                <c:pt idx="114">
                  <c:v>40360.0</c:v>
                </c:pt>
                <c:pt idx="115">
                  <c:v>40391.0</c:v>
                </c:pt>
                <c:pt idx="116">
                  <c:v>40422.0</c:v>
                </c:pt>
                <c:pt idx="117">
                  <c:v>40452.0</c:v>
                </c:pt>
                <c:pt idx="118">
                  <c:v>40483.0</c:v>
                </c:pt>
                <c:pt idx="119">
                  <c:v>40513.0</c:v>
                </c:pt>
                <c:pt idx="120">
                  <c:v>40544.0</c:v>
                </c:pt>
                <c:pt idx="121">
                  <c:v>40575.0</c:v>
                </c:pt>
                <c:pt idx="122">
                  <c:v>40603.0</c:v>
                </c:pt>
                <c:pt idx="123">
                  <c:v>40634.0</c:v>
                </c:pt>
                <c:pt idx="124">
                  <c:v>40664.0</c:v>
                </c:pt>
                <c:pt idx="125">
                  <c:v>40695.0</c:v>
                </c:pt>
                <c:pt idx="126">
                  <c:v>40725.0</c:v>
                </c:pt>
                <c:pt idx="127">
                  <c:v>40756.0</c:v>
                </c:pt>
                <c:pt idx="128">
                  <c:v>40787.0</c:v>
                </c:pt>
                <c:pt idx="129">
                  <c:v>40817.0</c:v>
                </c:pt>
                <c:pt idx="130">
                  <c:v>40848.0</c:v>
                </c:pt>
                <c:pt idx="131">
                  <c:v>40878.0</c:v>
                </c:pt>
                <c:pt idx="132">
                  <c:v>40909.0</c:v>
                </c:pt>
                <c:pt idx="133">
                  <c:v>40940.0</c:v>
                </c:pt>
                <c:pt idx="134">
                  <c:v>40969.0</c:v>
                </c:pt>
                <c:pt idx="135">
                  <c:v>41000.0</c:v>
                </c:pt>
                <c:pt idx="136">
                  <c:v>41030.0</c:v>
                </c:pt>
                <c:pt idx="137">
                  <c:v>41061.0</c:v>
                </c:pt>
                <c:pt idx="138">
                  <c:v>41091.0</c:v>
                </c:pt>
                <c:pt idx="139">
                  <c:v>41122.0</c:v>
                </c:pt>
                <c:pt idx="140">
                  <c:v>41153.0</c:v>
                </c:pt>
                <c:pt idx="141">
                  <c:v>41183.0</c:v>
                </c:pt>
                <c:pt idx="142">
                  <c:v>41214.0</c:v>
                </c:pt>
                <c:pt idx="143">
                  <c:v>41244.0</c:v>
                </c:pt>
                <c:pt idx="144">
                  <c:v>41275.0</c:v>
                </c:pt>
                <c:pt idx="145">
                  <c:v>41306.0</c:v>
                </c:pt>
                <c:pt idx="146">
                  <c:v>41334.0</c:v>
                </c:pt>
                <c:pt idx="147">
                  <c:v>41365.0</c:v>
                </c:pt>
                <c:pt idx="148">
                  <c:v>41395.0</c:v>
                </c:pt>
                <c:pt idx="149">
                  <c:v>41426.0</c:v>
                </c:pt>
                <c:pt idx="150">
                  <c:v>41456.0</c:v>
                </c:pt>
                <c:pt idx="151">
                  <c:v>41487.0</c:v>
                </c:pt>
                <c:pt idx="152">
                  <c:v>41518.0</c:v>
                </c:pt>
                <c:pt idx="153">
                  <c:v>41548.0</c:v>
                </c:pt>
                <c:pt idx="154">
                  <c:v>41579.0</c:v>
                </c:pt>
                <c:pt idx="155">
                  <c:v>41609.0</c:v>
                </c:pt>
                <c:pt idx="156">
                  <c:v>41640.0</c:v>
                </c:pt>
                <c:pt idx="157">
                  <c:v>41671.0</c:v>
                </c:pt>
                <c:pt idx="158">
                  <c:v>41699.0</c:v>
                </c:pt>
                <c:pt idx="159">
                  <c:v>41730.0</c:v>
                </c:pt>
                <c:pt idx="160">
                  <c:v>41760.0</c:v>
                </c:pt>
                <c:pt idx="161">
                  <c:v>41791.0</c:v>
                </c:pt>
                <c:pt idx="162">
                  <c:v>41821.0</c:v>
                </c:pt>
                <c:pt idx="163">
                  <c:v>41852.0</c:v>
                </c:pt>
                <c:pt idx="164">
                  <c:v>41883.0</c:v>
                </c:pt>
                <c:pt idx="165">
                  <c:v>41913.0</c:v>
                </c:pt>
                <c:pt idx="166">
                  <c:v>41944.0</c:v>
                </c:pt>
                <c:pt idx="167">
                  <c:v>41974.0</c:v>
                </c:pt>
                <c:pt idx="168">
                  <c:v>42005.0</c:v>
                </c:pt>
                <c:pt idx="169">
                  <c:v>42036.0</c:v>
                </c:pt>
                <c:pt idx="170">
                  <c:v>42064.0</c:v>
                </c:pt>
                <c:pt idx="171">
                  <c:v>42095.0</c:v>
                </c:pt>
                <c:pt idx="172">
                  <c:v>42125.0</c:v>
                </c:pt>
                <c:pt idx="173">
                  <c:v>42156.0</c:v>
                </c:pt>
                <c:pt idx="174">
                  <c:v>42186.0</c:v>
                </c:pt>
                <c:pt idx="175">
                  <c:v>42217.0</c:v>
                </c:pt>
                <c:pt idx="176">
                  <c:v>42248.0</c:v>
                </c:pt>
                <c:pt idx="177">
                  <c:v>42278.0</c:v>
                </c:pt>
                <c:pt idx="178">
                  <c:v>42309.0</c:v>
                </c:pt>
                <c:pt idx="179">
                  <c:v>42339.0</c:v>
                </c:pt>
                <c:pt idx="180">
                  <c:v>42370.0</c:v>
                </c:pt>
                <c:pt idx="181">
                  <c:v>42401.0</c:v>
                </c:pt>
                <c:pt idx="182">
                  <c:v>42430.0</c:v>
                </c:pt>
                <c:pt idx="183">
                  <c:v>42461.0</c:v>
                </c:pt>
                <c:pt idx="184">
                  <c:v>42491.0</c:v>
                </c:pt>
                <c:pt idx="185">
                  <c:v>42522.0</c:v>
                </c:pt>
                <c:pt idx="186">
                  <c:v>42552.0</c:v>
                </c:pt>
                <c:pt idx="187">
                  <c:v>42583.0</c:v>
                </c:pt>
                <c:pt idx="188">
                  <c:v>42614.0</c:v>
                </c:pt>
                <c:pt idx="189">
                  <c:v>42644.0</c:v>
                </c:pt>
                <c:pt idx="190">
                  <c:v>42675.0</c:v>
                </c:pt>
                <c:pt idx="191">
                  <c:v>42705.0</c:v>
                </c:pt>
                <c:pt idx="192">
                  <c:v>42736.0</c:v>
                </c:pt>
              </c:numCache>
            </c:numRef>
          </c:cat>
          <c:val>
            <c:numRef>
              <c:f>Sheet1!$B$3:$B$195</c:f>
              <c:numCache>
                <c:formatCode>"$"#,##0.0</c:formatCode>
                <c:ptCount val="193"/>
                <c:pt idx="0">
                  <c:v>29.26</c:v>
                </c:pt>
                <c:pt idx="1">
                  <c:v>29.64</c:v>
                </c:pt>
                <c:pt idx="2">
                  <c:v>27.27</c:v>
                </c:pt>
                <c:pt idx="3">
                  <c:v>27.62</c:v>
                </c:pt>
                <c:pt idx="4">
                  <c:v>28.68</c:v>
                </c:pt>
                <c:pt idx="5">
                  <c:v>27.59</c:v>
                </c:pt>
                <c:pt idx="6">
                  <c:v>26.47</c:v>
                </c:pt>
                <c:pt idx="7">
                  <c:v>27.31</c:v>
                </c:pt>
                <c:pt idx="8">
                  <c:v>25.69</c:v>
                </c:pt>
                <c:pt idx="9">
                  <c:v>22.21</c:v>
                </c:pt>
                <c:pt idx="10">
                  <c:v>19.67000000000001</c:v>
                </c:pt>
                <c:pt idx="11">
                  <c:v>19.4</c:v>
                </c:pt>
                <c:pt idx="12">
                  <c:v>19.73</c:v>
                </c:pt>
                <c:pt idx="13">
                  <c:v>20.76</c:v>
                </c:pt>
                <c:pt idx="14">
                  <c:v>24.44</c:v>
                </c:pt>
                <c:pt idx="15">
                  <c:v>26.26</c:v>
                </c:pt>
                <c:pt idx="16">
                  <c:v>26.95</c:v>
                </c:pt>
                <c:pt idx="17">
                  <c:v>25.55</c:v>
                </c:pt>
                <c:pt idx="18">
                  <c:v>26.94</c:v>
                </c:pt>
                <c:pt idx="19">
                  <c:v>28.2</c:v>
                </c:pt>
                <c:pt idx="20">
                  <c:v>29.67</c:v>
                </c:pt>
                <c:pt idx="21">
                  <c:v>28.86</c:v>
                </c:pt>
                <c:pt idx="22">
                  <c:v>26.19</c:v>
                </c:pt>
                <c:pt idx="23">
                  <c:v>29.39</c:v>
                </c:pt>
                <c:pt idx="24">
                  <c:v>32.7</c:v>
                </c:pt>
                <c:pt idx="25">
                  <c:v>35.73000000000001</c:v>
                </c:pt>
                <c:pt idx="26">
                  <c:v>33.16</c:v>
                </c:pt>
                <c:pt idx="27">
                  <c:v>28.14</c:v>
                </c:pt>
                <c:pt idx="28">
                  <c:v>28.07</c:v>
                </c:pt>
                <c:pt idx="29">
                  <c:v>30.52</c:v>
                </c:pt>
                <c:pt idx="30">
                  <c:v>30.7</c:v>
                </c:pt>
                <c:pt idx="31">
                  <c:v>31.6</c:v>
                </c:pt>
                <c:pt idx="32">
                  <c:v>28.31</c:v>
                </c:pt>
                <c:pt idx="33">
                  <c:v>30.35</c:v>
                </c:pt>
                <c:pt idx="34">
                  <c:v>31.06</c:v>
                </c:pt>
                <c:pt idx="35">
                  <c:v>32.14</c:v>
                </c:pt>
                <c:pt idx="36">
                  <c:v>34.22</c:v>
                </c:pt>
                <c:pt idx="37">
                  <c:v>34.5</c:v>
                </c:pt>
                <c:pt idx="38">
                  <c:v>36.72</c:v>
                </c:pt>
                <c:pt idx="39">
                  <c:v>36.62</c:v>
                </c:pt>
                <c:pt idx="40">
                  <c:v>40.28</c:v>
                </c:pt>
                <c:pt idx="41">
                  <c:v>38.05</c:v>
                </c:pt>
                <c:pt idx="42">
                  <c:v>40.81</c:v>
                </c:pt>
                <c:pt idx="43">
                  <c:v>44.88</c:v>
                </c:pt>
                <c:pt idx="44">
                  <c:v>45.94</c:v>
                </c:pt>
                <c:pt idx="45">
                  <c:v>53.09</c:v>
                </c:pt>
                <c:pt idx="46">
                  <c:v>48.48</c:v>
                </c:pt>
                <c:pt idx="47">
                  <c:v>43.26</c:v>
                </c:pt>
                <c:pt idx="48">
                  <c:v>46.85</c:v>
                </c:pt>
                <c:pt idx="49">
                  <c:v>48.05</c:v>
                </c:pt>
                <c:pt idx="50">
                  <c:v>54.63</c:v>
                </c:pt>
                <c:pt idx="51">
                  <c:v>53.22</c:v>
                </c:pt>
                <c:pt idx="52">
                  <c:v>49.87</c:v>
                </c:pt>
                <c:pt idx="53">
                  <c:v>56.42</c:v>
                </c:pt>
                <c:pt idx="54">
                  <c:v>59.03</c:v>
                </c:pt>
                <c:pt idx="55">
                  <c:v>64.99</c:v>
                </c:pt>
                <c:pt idx="56">
                  <c:v>65.55</c:v>
                </c:pt>
                <c:pt idx="57">
                  <c:v>62.27</c:v>
                </c:pt>
                <c:pt idx="58">
                  <c:v>58.34</c:v>
                </c:pt>
                <c:pt idx="59">
                  <c:v>59.45</c:v>
                </c:pt>
                <c:pt idx="60">
                  <c:v>65.54</c:v>
                </c:pt>
                <c:pt idx="61">
                  <c:v>61.93</c:v>
                </c:pt>
                <c:pt idx="62">
                  <c:v>62.97</c:v>
                </c:pt>
                <c:pt idx="63">
                  <c:v>70.16</c:v>
                </c:pt>
                <c:pt idx="64">
                  <c:v>70.96</c:v>
                </c:pt>
                <c:pt idx="65">
                  <c:v>70.97</c:v>
                </c:pt>
                <c:pt idx="66">
                  <c:v>74.46</c:v>
                </c:pt>
                <c:pt idx="67">
                  <c:v>73.08</c:v>
                </c:pt>
                <c:pt idx="68">
                  <c:v>63.9</c:v>
                </c:pt>
                <c:pt idx="69">
                  <c:v>59.14</c:v>
                </c:pt>
                <c:pt idx="70">
                  <c:v>59.4</c:v>
                </c:pt>
                <c:pt idx="71">
                  <c:v>62.09</c:v>
                </c:pt>
                <c:pt idx="72">
                  <c:v>54.35</c:v>
                </c:pt>
                <c:pt idx="73">
                  <c:v>59.39</c:v>
                </c:pt>
                <c:pt idx="74">
                  <c:v>60.74</c:v>
                </c:pt>
                <c:pt idx="75">
                  <c:v>64.04</c:v>
                </c:pt>
                <c:pt idx="76">
                  <c:v>63.53</c:v>
                </c:pt>
                <c:pt idx="77">
                  <c:v>67.53</c:v>
                </c:pt>
                <c:pt idx="78">
                  <c:v>74.15</c:v>
                </c:pt>
                <c:pt idx="79">
                  <c:v>72.36</c:v>
                </c:pt>
                <c:pt idx="80">
                  <c:v>79.63</c:v>
                </c:pt>
                <c:pt idx="81">
                  <c:v>85.66</c:v>
                </c:pt>
                <c:pt idx="82">
                  <c:v>94.63</c:v>
                </c:pt>
                <c:pt idx="83">
                  <c:v>91.74</c:v>
                </c:pt>
                <c:pt idx="84">
                  <c:v>92.93</c:v>
                </c:pt>
                <c:pt idx="85">
                  <c:v>95.35</c:v>
                </c:pt>
                <c:pt idx="86">
                  <c:v>105.42</c:v>
                </c:pt>
                <c:pt idx="87">
                  <c:v>112.46</c:v>
                </c:pt>
                <c:pt idx="88">
                  <c:v>125.46</c:v>
                </c:pt>
                <c:pt idx="89">
                  <c:v>134.02</c:v>
                </c:pt>
                <c:pt idx="90">
                  <c:v>133.48</c:v>
                </c:pt>
                <c:pt idx="91">
                  <c:v>116.69</c:v>
                </c:pt>
                <c:pt idx="92">
                  <c:v>103.76</c:v>
                </c:pt>
                <c:pt idx="93">
                  <c:v>76.72</c:v>
                </c:pt>
                <c:pt idx="94">
                  <c:v>57.44</c:v>
                </c:pt>
                <c:pt idx="95">
                  <c:v>42.04</c:v>
                </c:pt>
                <c:pt idx="96">
                  <c:v>41.92</c:v>
                </c:pt>
                <c:pt idx="97">
                  <c:v>39.26</c:v>
                </c:pt>
                <c:pt idx="98">
                  <c:v>48.06</c:v>
                </c:pt>
                <c:pt idx="99">
                  <c:v>49.95</c:v>
                </c:pt>
                <c:pt idx="100">
                  <c:v>59.21</c:v>
                </c:pt>
                <c:pt idx="101">
                  <c:v>69.7</c:v>
                </c:pt>
                <c:pt idx="102">
                  <c:v>64.29</c:v>
                </c:pt>
                <c:pt idx="103">
                  <c:v>71.14</c:v>
                </c:pt>
                <c:pt idx="104">
                  <c:v>69.47</c:v>
                </c:pt>
                <c:pt idx="105">
                  <c:v>75.82</c:v>
                </c:pt>
                <c:pt idx="106">
                  <c:v>78.15</c:v>
                </c:pt>
                <c:pt idx="107">
                  <c:v>74.6</c:v>
                </c:pt>
                <c:pt idx="108">
                  <c:v>78.4</c:v>
                </c:pt>
                <c:pt idx="109">
                  <c:v>76.45</c:v>
                </c:pt>
                <c:pt idx="110">
                  <c:v>81.29</c:v>
                </c:pt>
                <c:pt idx="111">
                  <c:v>84.58</c:v>
                </c:pt>
                <c:pt idx="112">
                  <c:v>74.12</c:v>
                </c:pt>
                <c:pt idx="113">
                  <c:v>75.41</c:v>
                </c:pt>
                <c:pt idx="114">
                  <c:v>76.38</c:v>
                </c:pt>
                <c:pt idx="115">
                  <c:v>76.66999999999997</c:v>
                </c:pt>
                <c:pt idx="116">
                  <c:v>75.55</c:v>
                </c:pt>
                <c:pt idx="117">
                  <c:v>81.95</c:v>
                </c:pt>
                <c:pt idx="118">
                  <c:v>84.32</c:v>
                </c:pt>
                <c:pt idx="119">
                  <c:v>89.23</c:v>
                </c:pt>
                <c:pt idx="120">
                  <c:v>89.58</c:v>
                </c:pt>
                <c:pt idx="121">
                  <c:v>89.74</c:v>
                </c:pt>
                <c:pt idx="122">
                  <c:v>102.98</c:v>
                </c:pt>
                <c:pt idx="123">
                  <c:v>110.04</c:v>
                </c:pt>
                <c:pt idx="124">
                  <c:v>101.36</c:v>
                </c:pt>
                <c:pt idx="125">
                  <c:v>96.29</c:v>
                </c:pt>
                <c:pt idx="126">
                  <c:v>97.34</c:v>
                </c:pt>
                <c:pt idx="127">
                  <c:v>86.34</c:v>
                </c:pt>
                <c:pt idx="128">
                  <c:v>85.61</c:v>
                </c:pt>
                <c:pt idx="129">
                  <c:v>86.43</c:v>
                </c:pt>
                <c:pt idx="130">
                  <c:v>97.16</c:v>
                </c:pt>
                <c:pt idx="131">
                  <c:v>98.58</c:v>
                </c:pt>
                <c:pt idx="132">
                  <c:v>100.32</c:v>
                </c:pt>
                <c:pt idx="133">
                  <c:v>102.26</c:v>
                </c:pt>
                <c:pt idx="134">
                  <c:v>106.21</c:v>
                </c:pt>
                <c:pt idx="135">
                  <c:v>103.35</c:v>
                </c:pt>
                <c:pt idx="136">
                  <c:v>94.72</c:v>
                </c:pt>
                <c:pt idx="137">
                  <c:v>82.41</c:v>
                </c:pt>
                <c:pt idx="138">
                  <c:v>87.93</c:v>
                </c:pt>
                <c:pt idx="139">
                  <c:v>94.16</c:v>
                </c:pt>
                <c:pt idx="140">
                  <c:v>94.56</c:v>
                </c:pt>
                <c:pt idx="141">
                  <c:v>89.57</c:v>
                </c:pt>
                <c:pt idx="142">
                  <c:v>86.73</c:v>
                </c:pt>
                <c:pt idx="143">
                  <c:v>88.25</c:v>
                </c:pt>
                <c:pt idx="144">
                  <c:v>94.83</c:v>
                </c:pt>
                <c:pt idx="145">
                  <c:v>95.32</c:v>
                </c:pt>
                <c:pt idx="146">
                  <c:v>92.96</c:v>
                </c:pt>
                <c:pt idx="147">
                  <c:v>92.07</c:v>
                </c:pt>
                <c:pt idx="148">
                  <c:v>94.8</c:v>
                </c:pt>
                <c:pt idx="149">
                  <c:v>95.8</c:v>
                </c:pt>
                <c:pt idx="150">
                  <c:v>104.7</c:v>
                </c:pt>
                <c:pt idx="151">
                  <c:v>106.54</c:v>
                </c:pt>
                <c:pt idx="152">
                  <c:v>106.24</c:v>
                </c:pt>
                <c:pt idx="153">
                  <c:v>100.55</c:v>
                </c:pt>
                <c:pt idx="154">
                  <c:v>93.93</c:v>
                </c:pt>
                <c:pt idx="155">
                  <c:v>97.89</c:v>
                </c:pt>
                <c:pt idx="156">
                  <c:v>94.86</c:v>
                </c:pt>
                <c:pt idx="157">
                  <c:v>100.68</c:v>
                </c:pt>
                <c:pt idx="158">
                  <c:v>100.51</c:v>
                </c:pt>
                <c:pt idx="159">
                  <c:v>102.04</c:v>
                </c:pt>
                <c:pt idx="160">
                  <c:v>101.8</c:v>
                </c:pt>
                <c:pt idx="161">
                  <c:v>105.15</c:v>
                </c:pt>
                <c:pt idx="162">
                  <c:v>102.39</c:v>
                </c:pt>
                <c:pt idx="163">
                  <c:v>96.08</c:v>
                </c:pt>
                <c:pt idx="164">
                  <c:v>93.03</c:v>
                </c:pt>
                <c:pt idx="165">
                  <c:v>84.34</c:v>
                </c:pt>
                <c:pt idx="166">
                  <c:v>75.81</c:v>
                </c:pt>
                <c:pt idx="167">
                  <c:v>59.29</c:v>
                </c:pt>
                <c:pt idx="168">
                  <c:v>47.33</c:v>
                </c:pt>
                <c:pt idx="169">
                  <c:v>50.73</c:v>
                </c:pt>
                <c:pt idx="170">
                  <c:v>47.85</c:v>
                </c:pt>
                <c:pt idx="171">
                  <c:v>54.63</c:v>
                </c:pt>
                <c:pt idx="172">
                  <c:v>59.37</c:v>
                </c:pt>
                <c:pt idx="173">
                  <c:v>59.83</c:v>
                </c:pt>
                <c:pt idx="174">
                  <c:v>50.93</c:v>
                </c:pt>
                <c:pt idx="175">
                  <c:v>42.89</c:v>
                </c:pt>
                <c:pt idx="176">
                  <c:v>45.47</c:v>
                </c:pt>
                <c:pt idx="177">
                  <c:v>46.25</c:v>
                </c:pt>
                <c:pt idx="178">
                  <c:v>42.92</c:v>
                </c:pt>
                <c:pt idx="179">
                  <c:v>37.33</c:v>
                </c:pt>
                <c:pt idx="180">
                  <c:v>31.78</c:v>
                </c:pt>
                <c:pt idx="181">
                  <c:v>30.61649999999999</c:v>
                </c:pt>
                <c:pt idx="182">
                  <c:v>37.92400000000001</c:v>
                </c:pt>
                <c:pt idx="183">
                  <c:v>41.12</c:v>
                </c:pt>
                <c:pt idx="184">
                  <c:v>46.79666666666657</c:v>
                </c:pt>
                <c:pt idx="185">
                  <c:v>48.83809523809524</c:v>
                </c:pt>
                <c:pt idx="186">
                  <c:v>44.7995</c:v>
                </c:pt>
                <c:pt idx="187">
                  <c:v>44.79913043478261</c:v>
                </c:pt>
                <c:pt idx="188">
                  <c:v>45.22571428571428</c:v>
                </c:pt>
                <c:pt idx="189">
                  <c:v>49.87</c:v>
                </c:pt>
                <c:pt idx="190">
                  <c:v>45.87</c:v>
                </c:pt>
                <c:pt idx="191">
                  <c:v>52.1657142857143</c:v>
                </c:pt>
                <c:pt idx="192">
                  <c:v>52.6085</c:v>
                </c:pt>
              </c:numCache>
            </c:numRef>
          </c:val>
          <c:smooth val="0"/>
        </c:ser>
        <c:dLbls>
          <c:showLegendKey val="0"/>
          <c:showVal val="0"/>
          <c:showCatName val="0"/>
          <c:showSerName val="0"/>
          <c:showPercent val="0"/>
          <c:showBubbleSize val="0"/>
        </c:dLbls>
        <c:marker val="1"/>
        <c:smooth val="0"/>
        <c:axId val="-2147108520"/>
        <c:axId val="-2012549176"/>
      </c:lineChart>
      <c:dateAx>
        <c:axId val="-2147108520"/>
        <c:scaling>
          <c:orientation val="minMax"/>
          <c:min val="36892.0"/>
        </c:scaling>
        <c:delete val="0"/>
        <c:axPos val="b"/>
        <c:numFmt formatCode="mmm\-yy" sourceLinked="1"/>
        <c:majorTickMark val="out"/>
        <c:minorTickMark val="none"/>
        <c:tickLblPos val="nextTo"/>
        <c:crossAx val="-2012549176"/>
        <c:crosses val="autoZero"/>
        <c:auto val="1"/>
        <c:lblOffset val="100"/>
        <c:baseTimeUnit val="months"/>
        <c:majorUnit val="4.0"/>
        <c:majorTimeUnit val="months"/>
      </c:dateAx>
      <c:valAx>
        <c:axId val="-2012549176"/>
        <c:scaling>
          <c:orientation val="minMax"/>
          <c:max val="140.0"/>
          <c:min val="0.0"/>
        </c:scaling>
        <c:delete val="0"/>
        <c:axPos val="l"/>
        <c:title>
          <c:tx>
            <c:rich>
              <a:bodyPr rot="-5400000" vert="horz"/>
              <a:lstStyle/>
              <a:p>
                <a:pPr>
                  <a:defRPr/>
                </a:pPr>
                <a:r>
                  <a:rPr lang="en-US"/>
                  <a:t>$/Barrel </a:t>
                </a:r>
              </a:p>
            </c:rich>
          </c:tx>
          <c:layout>
            <c:manualLayout>
              <c:xMode val="edge"/>
              <c:yMode val="edge"/>
              <c:x val="0.00143833446757898"/>
              <c:y val="0.316238934116286"/>
            </c:manualLayout>
          </c:layout>
          <c:overlay val="0"/>
        </c:title>
        <c:numFmt formatCode="&quot;$&quot;#,##0" sourceLinked="0"/>
        <c:majorTickMark val="out"/>
        <c:minorTickMark val="none"/>
        <c:tickLblPos val="nextTo"/>
        <c:crossAx val="-2147108520"/>
        <c:crosses val="autoZero"/>
        <c:crossBetween val="between"/>
        <c:majorUnit val="20.0"/>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smtClean="0"/>
              <a:t>Foreign Office Investment </a:t>
            </a:r>
            <a:r>
              <a:rPr lang="en-US" sz="1400" b="1" dirty="0"/>
              <a:t>by Destination Market (as a % of Total, 2016YTD) </a:t>
            </a:r>
          </a:p>
        </c:rich>
      </c:tx>
      <c:layout/>
      <c:overlay val="0"/>
      <c:spPr>
        <a:noFill/>
        <a:ln>
          <a:noFill/>
        </a:ln>
        <a:effectLst/>
      </c:spPr>
    </c:title>
    <c:autoTitleDeleted val="0"/>
    <c:plotArea>
      <c:layout>
        <c:manualLayout>
          <c:layoutTarget val="inner"/>
          <c:xMode val="edge"/>
          <c:yMode val="edge"/>
          <c:x val="0.429600094942741"/>
          <c:y val="0.151430143014301"/>
          <c:w val="0.504400953459728"/>
          <c:h val="0.758127170984815"/>
        </c:manualLayout>
      </c:layout>
      <c:barChart>
        <c:barDir val="bar"/>
        <c:grouping val="clustered"/>
        <c:varyColors val="0"/>
        <c:ser>
          <c:idx val="0"/>
          <c:order val="0"/>
          <c:tx>
            <c:strRef>
              <c:f>Sheet1!$B$1</c:f>
              <c:strCache>
                <c:ptCount val="1"/>
                <c:pt idx="0">
                  <c:v>Foreign Investment by Destination Market (as a % of Total, 2016YTD) </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onstantia" charset="0"/>
                    <a:ea typeface="Constantia" charset="0"/>
                    <a:cs typeface="Constanti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San Diego</c:v>
                </c:pt>
                <c:pt idx="1">
                  <c:v>Philadelphia</c:v>
                </c:pt>
                <c:pt idx="2">
                  <c:v>Austin</c:v>
                </c:pt>
                <c:pt idx="3">
                  <c:v>Atlanta</c:v>
                </c:pt>
                <c:pt idx="4">
                  <c:v>Chicago</c:v>
                </c:pt>
                <c:pt idx="5">
                  <c:v>Northern New Jersey</c:v>
                </c:pt>
                <c:pt idx="6">
                  <c:v>Miami</c:v>
                </c:pt>
                <c:pt idx="7">
                  <c:v>Seattle-Bellevue</c:v>
                </c:pt>
                <c:pt idx="8">
                  <c:v>Los Angeles</c:v>
                </c:pt>
                <c:pt idx="9">
                  <c:v>Dallas-Fort Worth</c:v>
                </c:pt>
                <c:pt idx="10">
                  <c:v>Washington, DC</c:v>
                </c:pt>
                <c:pt idx="11">
                  <c:v>Boston</c:v>
                </c:pt>
                <c:pt idx="12">
                  <c:v>San Francisco</c:v>
                </c:pt>
                <c:pt idx="13">
                  <c:v>New York</c:v>
                </c:pt>
              </c:strCache>
            </c:strRef>
          </c:cat>
          <c:val>
            <c:numRef>
              <c:f>Sheet1!$B$2:$B$15</c:f>
              <c:numCache>
                <c:formatCode>0.0%</c:formatCode>
                <c:ptCount val="14"/>
                <c:pt idx="0">
                  <c:v>0.011</c:v>
                </c:pt>
                <c:pt idx="1">
                  <c:v>0.011</c:v>
                </c:pt>
                <c:pt idx="2">
                  <c:v>0.014</c:v>
                </c:pt>
                <c:pt idx="3">
                  <c:v>0.016</c:v>
                </c:pt>
                <c:pt idx="4">
                  <c:v>0.019</c:v>
                </c:pt>
                <c:pt idx="5">
                  <c:v>0.021</c:v>
                </c:pt>
                <c:pt idx="6">
                  <c:v>0.028</c:v>
                </c:pt>
                <c:pt idx="7">
                  <c:v>0.048</c:v>
                </c:pt>
                <c:pt idx="8">
                  <c:v>0.048</c:v>
                </c:pt>
                <c:pt idx="9">
                  <c:v>0.056</c:v>
                </c:pt>
                <c:pt idx="10">
                  <c:v>0.068</c:v>
                </c:pt>
                <c:pt idx="11">
                  <c:v>0.071</c:v>
                </c:pt>
                <c:pt idx="12">
                  <c:v>0.084</c:v>
                </c:pt>
                <c:pt idx="13">
                  <c:v>0.455</c:v>
                </c:pt>
              </c:numCache>
            </c:numRef>
          </c:val>
        </c:ser>
        <c:dLbls>
          <c:dLblPos val="outEnd"/>
          <c:showLegendKey val="0"/>
          <c:showVal val="1"/>
          <c:showCatName val="0"/>
          <c:showSerName val="0"/>
          <c:showPercent val="0"/>
          <c:showBubbleSize val="0"/>
        </c:dLbls>
        <c:gapWidth val="85"/>
        <c:axId val="-2055228648"/>
        <c:axId val="-2014539976"/>
      </c:barChart>
      <c:catAx>
        <c:axId val="-2055228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4539976"/>
        <c:crosses val="autoZero"/>
        <c:auto val="1"/>
        <c:lblAlgn val="ctr"/>
        <c:lblOffset val="100"/>
        <c:noMultiLvlLbl val="0"/>
      </c:catAx>
      <c:valAx>
        <c:axId val="-2014539976"/>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nstantia" charset="0"/>
                <a:ea typeface="Constantia" charset="0"/>
                <a:cs typeface="Constantia" charset="0"/>
              </a:defRPr>
            </a:pPr>
            <a:endParaRPr lang="en-US"/>
          </a:p>
        </c:txPr>
        <c:crossAx val="-205522864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0808275371828521"/>
          <c:y val="0.0382513661202186"/>
          <c:w val="0.896950240594926"/>
          <c:h val="0.755504066090099"/>
        </c:manualLayout>
      </c:layout>
      <c:bar3DChart>
        <c:barDir val="col"/>
        <c:grouping val="clustered"/>
        <c:varyColors val="0"/>
        <c:ser>
          <c:idx val="0"/>
          <c:order val="0"/>
          <c:tx>
            <c:strRef>
              <c:f>Sheet1!$B$2</c:f>
              <c:strCache>
                <c:ptCount val="1"/>
                <c:pt idx="0">
                  <c:v>Inputs to construction industries, goods</c:v>
                </c:pt>
              </c:strCache>
            </c:strRef>
          </c:tx>
          <c:spPr>
            <a:solidFill>
              <a:srgbClr val="C00000"/>
            </a:solidFill>
          </c:spPr>
          <c:invertIfNegative val="0"/>
          <c:cat>
            <c:numRef>
              <c:f>Sheet1!$A$3:$A$195</c:f>
              <c:numCache>
                <c:formatCode>mmm\-yy</c:formatCode>
                <c:ptCount val="193"/>
                <c:pt idx="0">
                  <c:v>36892.0</c:v>
                </c:pt>
                <c:pt idx="1">
                  <c:v>36923.0</c:v>
                </c:pt>
                <c:pt idx="2">
                  <c:v>36951.0</c:v>
                </c:pt>
                <c:pt idx="3">
                  <c:v>36982.0</c:v>
                </c:pt>
                <c:pt idx="4">
                  <c:v>37012.0</c:v>
                </c:pt>
                <c:pt idx="5">
                  <c:v>37043.0</c:v>
                </c:pt>
                <c:pt idx="6">
                  <c:v>37073.0</c:v>
                </c:pt>
                <c:pt idx="7">
                  <c:v>37104.0</c:v>
                </c:pt>
                <c:pt idx="8">
                  <c:v>37135.0</c:v>
                </c:pt>
                <c:pt idx="9">
                  <c:v>37165.0</c:v>
                </c:pt>
                <c:pt idx="10">
                  <c:v>37196.0</c:v>
                </c:pt>
                <c:pt idx="11">
                  <c:v>37226.0</c:v>
                </c:pt>
                <c:pt idx="12">
                  <c:v>37257.0</c:v>
                </c:pt>
                <c:pt idx="13">
                  <c:v>37288.0</c:v>
                </c:pt>
                <c:pt idx="14">
                  <c:v>37316.0</c:v>
                </c:pt>
                <c:pt idx="15">
                  <c:v>37347.0</c:v>
                </c:pt>
                <c:pt idx="16">
                  <c:v>37377.0</c:v>
                </c:pt>
                <c:pt idx="17">
                  <c:v>37408.0</c:v>
                </c:pt>
                <c:pt idx="18">
                  <c:v>37438.0</c:v>
                </c:pt>
                <c:pt idx="19">
                  <c:v>37469.0</c:v>
                </c:pt>
                <c:pt idx="20">
                  <c:v>37500.0</c:v>
                </c:pt>
                <c:pt idx="21">
                  <c:v>37530.0</c:v>
                </c:pt>
                <c:pt idx="22">
                  <c:v>37561.0</c:v>
                </c:pt>
                <c:pt idx="23">
                  <c:v>37591.0</c:v>
                </c:pt>
                <c:pt idx="24">
                  <c:v>37622.0</c:v>
                </c:pt>
                <c:pt idx="25">
                  <c:v>37653.0</c:v>
                </c:pt>
                <c:pt idx="26">
                  <c:v>37681.0</c:v>
                </c:pt>
                <c:pt idx="27">
                  <c:v>37712.0</c:v>
                </c:pt>
                <c:pt idx="28">
                  <c:v>37742.0</c:v>
                </c:pt>
                <c:pt idx="29">
                  <c:v>37773.0</c:v>
                </c:pt>
                <c:pt idx="30">
                  <c:v>37803.0</c:v>
                </c:pt>
                <c:pt idx="31">
                  <c:v>37834.0</c:v>
                </c:pt>
                <c:pt idx="32">
                  <c:v>37865.0</c:v>
                </c:pt>
                <c:pt idx="33">
                  <c:v>37895.0</c:v>
                </c:pt>
                <c:pt idx="34">
                  <c:v>37926.0</c:v>
                </c:pt>
                <c:pt idx="35">
                  <c:v>37956.0</c:v>
                </c:pt>
                <c:pt idx="36">
                  <c:v>37987.0</c:v>
                </c:pt>
                <c:pt idx="37">
                  <c:v>38018.0</c:v>
                </c:pt>
                <c:pt idx="38">
                  <c:v>38047.0</c:v>
                </c:pt>
                <c:pt idx="39">
                  <c:v>38078.0</c:v>
                </c:pt>
                <c:pt idx="40">
                  <c:v>38108.0</c:v>
                </c:pt>
                <c:pt idx="41">
                  <c:v>38139.0</c:v>
                </c:pt>
                <c:pt idx="42">
                  <c:v>38169.0</c:v>
                </c:pt>
                <c:pt idx="43">
                  <c:v>38200.0</c:v>
                </c:pt>
                <c:pt idx="44">
                  <c:v>38231.0</c:v>
                </c:pt>
                <c:pt idx="45">
                  <c:v>38261.0</c:v>
                </c:pt>
                <c:pt idx="46">
                  <c:v>38292.0</c:v>
                </c:pt>
                <c:pt idx="47">
                  <c:v>38322.0</c:v>
                </c:pt>
                <c:pt idx="48">
                  <c:v>38353.0</c:v>
                </c:pt>
                <c:pt idx="49">
                  <c:v>38384.0</c:v>
                </c:pt>
                <c:pt idx="50">
                  <c:v>38412.0</c:v>
                </c:pt>
                <c:pt idx="51">
                  <c:v>38443.0</c:v>
                </c:pt>
                <c:pt idx="52">
                  <c:v>38473.0</c:v>
                </c:pt>
                <c:pt idx="53">
                  <c:v>38504.0</c:v>
                </c:pt>
                <c:pt idx="54">
                  <c:v>38534.0</c:v>
                </c:pt>
                <c:pt idx="55">
                  <c:v>38565.0</c:v>
                </c:pt>
                <c:pt idx="56">
                  <c:v>38596.0</c:v>
                </c:pt>
                <c:pt idx="57">
                  <c:v>38626.0</c:v>
                </c:pt>
                <c:pt idx="58">
                  <c:v>38657.0</c:v>
                </c:pt>
                <c:pt idx="59">
                  <c:v>38687.0</c:v>
                </c:pt>
                <c:pt idx="60">
                  <c:v>38718.0</c:v>
                </c:pt>
                <c:pt idx="61">
                  <c:v>38749.0</c:v>
                </c:pt>
                <c:pt idx="62">
                  <c:v>38777.0</c:v>
                </c:pt>
                <c:pt idx="63">
                  <c:v>38808.0</c:v>
                </c:pt>
                <c:pt idx="64">
                  <c:v>38838.0</c:v>
                </c:pt>
                <c:pt idx="65">
                  <c:v>38869.0</c:v>
                </c:pt>
                <c:pt idx="66">
                  <c:v>38899.0</c:v>
                </c:pt>
                <c:pt idx="67">
                  <c:v>38930.0</c:v>
                </c:pt>
                <c:pt idx="68">
                  <c:v>38961.0</c:v>
                </c:pt>
                <c:pt idx="69">
                  <c:v>38991.0</c:v>
                </c:pt>
                <c:pt idx="70">
                  <c:v>39022.0</c:v>
                </c:pt>
                <c:pt idx="71">
                  <c:v>39052.0</c:v>
                </c:pt>
                <c:pt idx="72">
                  <c:v>39083.0</c:v>
                </c:pt>
                <c:pt idx="73">
                  <c:v>39114.0</c:v>
                </c:pt>
                <c:pt idx="74">
                  <c:v>39142.0</c:v>
                </c:pt>
                <c:pt idx="75">
                  <c:v>39173.0</c:v>
                </c:pt>
                <c:pt idx="76">
                  <c:v>39203.0</c:v>
                </c:pt>
                <c:pt idx="77">
                  <c:v>39234.0</c:v>
                </c:pt>
                <c:pt idx="78">
                  <c:v>39264.0</c:v>
                </c:pt>
                <c:pt idx="79">
                  <c:v>39295.0</c:v>
                </c:pt>
                <c:pt idx="80">
                  <c:v>39326.0</c:v>
                </c:pt>
                <c:pt idx="81">
                  <c:v>39356.0</c:v>
                </c:pt>
                <c:pt idx="82">
                  <c:v>39387.0</c:v>
                </c:pt>
                <c:pt idx="83">
                  <c:v>39417.0</c:v>
                </c:pt>
                <c:pt idx="84">
                  <c:v>39448.0</c:v>
                </c:pt>
                <c:pt idx="85">
                  <c:v>39479.0</c:v>
                </c:pt>
                <c:pt idx="86">
                  <c:v>39508.0</c:v>
                </c:pt>
                <c:pt idx="87">
                  <c:v>39539.0</c:v>
                </c:pt>
                <c:pt idx="88">
                  <c:v>39569.0</c:v>
                </c:pt>
                <c:pt idx="89">
                  <c:v>39600.0</c:v>
                </c:pt>
                <c:pt idx="90">
                  <c:v>39630.0</c:v>
                </c:pt>
                <c:pt idx="91">
                  <c:v>39661.0</c:v>
                </c:pt>
                <c:pt idx="92">
                  <c:v>39692.0</c:v>
                </c:pt>
                <c:pt idx="93">
                  <c:v>39722.0</c:v>
                </c:pt>
                <c:pt idx="94">
                  <c:v>39753.0</c:v>
                </c:pt>
                <c:pt idx="95">
                  <c:v>39783.0</c:v>
                </c:pt>
                <c:pt idx="96">
                  <c:v>39814.0</c:v>
                </c:pt>
                <c:pt idx="97">
                  <c:v>39845.0</c:v>
                </c:pt>
                <c:pt idx="98">
                  <c:v>39873.0</c:v>
                </c:pt>
                <c:pt idx="99">
                  <c:v>39904.0</c:v>
                </c:pt>
                <c:pt idx="100">
                  <c:v>39934.0</c:v>
                </c:pt>
                <c:pt idx="101">
                  <c:v>39965.0</c:v>
                </c:pt>
                <c:pt idx="102">
                  <c:v>39995.0</c:v>
                </c:pt>
                <c:pt idx="103">
                  <c:v>40026.0</c:v>
                </c:pt>
                <c:pt idx="104">
                  <c:v>40057.0</c:v>
                </c:pt>
                <c:pt idx="105">
                  <c:v>40087.0</c:v>
                </c:pt>
                <c:pt idx="106">
                  <c:v>40118.0</c:v>
                </c:pt>
                <c:pt idx="107">
                  <c:v>40148.0</c:v>
                </c:pt>
                <c:pt idx="108">
                  <c:v>40179.0</c:v>
                </c:pt>
                <c:pt idx="109">
                  <c:v>40210.0</c:v>
                </c:pt>
                <c:pt idx="110">
                  <c:v>40238.0</c:v>
                </c:pt>
                <c:pt idx="111">
                  <c:v>40269.0</c:v>
                </c:pt>
                <c:pt idx="112">
                  <c:v>40299.0</c:v>
                </c:pt>
                <c:pt idx="113">
                  <c:v>40330.0</c:v>
                </c:pt>
                <c:pt idx="114">
                  <c:v>40360.0</c:v>
                </c:pt>
                <c:pt idx="115">
                  <c:v>40391.0</c:v>
                </c:pt>
                <c:pt idx="116">
                  <c:v>40422.0</c:v>
                </c:pt>
                <c:pt idx="117">
                  <c:v>40452.0</c:v>
                </c:pt>
                <c:pt idx="118">
                  <c:v>40483.0</c:v>
                </c:pt>
                <c:pt idx="119">
                  <c:v>40513.0</c:v>
                </c:pt>
                <c:pt idx="120">
                  <c:v>40544.0</c:v>
                </c:pt>
                <c:pt idx="121">
                  <c:v>40575.0</c:v>
                </c:pt>
                <c:pt idx="122">
                  <c:v>40603.0</c:v>
                </c:pt>
                <c:pt idx="123">
                  <c:v>40634.0</c:v>
                </c:pt>
                <c:pt idx="124">
                  <c:v>40664.0</c:v>
                </c:pt>
                <c:pt idx="125">
                  <c:v>40695.0</c:v>
                </c:pt>
                <c:pt idx="126">
                  <c:v>40725.0</c:v>
                </c:pt>
                <c:pt idx="127">
                  <c:v>40756.0</c:v>
                </c:pt>
                <c:pt idx="128">
                  <c:v>40787.0</c:v>
                </c:pt>
                <c:pt idx="129">
                  <c:v>40817.0</c:v>
                </c:pt>
                <c:pt idx="130">
                  <c:v>40848.0</c:v>
                </c:pt>
                <c:pt idx="131">
                  <c:v>40878.0</c:v>
                </c:pt>
                <c:pt idx="132">
                  <c:v>40909.0</c:v>
                </c:pt>
                <c:pt idx="133">
                  <c:v>40940.0</c:v>
                </c:pt>
                <c:pt idx="134">
                  <c:v>40969.0</c:v>
                </c:pt>
                <c:pt idx="135">
                  <c:v>41000.0</c:v>
                </c:pt>
                <c:pt idx="136">
                  <c:v>41030.0</c:v>
                </c:pt>
                <c:pt idx="137">
                  <c:v>41061.0</c:v>
                </c:pt>
                <c:pt idx="138">
                  <c:v>41091.0</c:v>
                </c:pt>
                <c:pt idx="139">
                  <c:v>41122.0</c:v>
                </c:pt>
                <c:pt idx="140">
                  <c:v>41153.0</c:v>
                </c:pt>
                <c:pt idx="141">
                  <c:v>41183.0</c:v>
                </c:pt>
                <c:pt idx="142">
                  <c:v>41214.0</c:v>
                </c:pt>
                <c:pt idx="143">
                  <c:v>41244.0</c:v>
                </c:pt>
                <c:pt idx="144">
                  <c:v>41275.0</c:v>
                </c:pt>
                <c:pt idx="145">
                  <c:v>41306.0</c:v>
                </c:pt>
                <c:pt idx="146">
                  <c:v>41334.0</c:v>
                </c:pt>
                <c:pt idx="147">
                  <c:v>41365.0</c:v>
                </c:pt>
                <c:pt idx="148">
                  <c:v>41395.0</c:v>
                </c:pt>
                <c:pt idx="149">
                  <c:v>41426.0</c:v>
                </c:pt>
                <c:pt idx="150">
                  <c:v>41468.0</c:v>
                </c:pt>
                <c:pt idx="151">
                  <c:v>41499.0</c:v>
                </c:pt>
                <c:pt idx="152">
                  <c:v>41530.0</c:v>
                </c:pt>
                <c:pt idx="153">
                  <c:v>41560.0</c:v>
                </c:pt>
                <c:pt idx="154">
                  <c:v>41591.0</c:v>
                </c:pt>
                <c:pt idx="155">
                  <c:v>41621.0</c:v>
                </c:pt>
                <c:pt idx="156">
                  <c:v>41652.0</c:v>
                </c:pt>
                <c:pt idx="157">
                  <c:v>41683.0</c:v>
                </c:pt>
                <c:pt idx="158">
                  <c:v>41711.0</c:v>
                </c:pt>
                <c:pt idx="159">
                  <c:v>41742.0</c:v>
                </c:pt>
                <c:pt idx="160">
                  <c:v>41772.0</c:v>
                </c:pt>
                <c:pt idx="161">
                  <c:v>41803.0</c:v>
                </c:pt>
                <c:pt idx="162">
                  <c:v>41833.0</c:v>
                </c:pt>
                <c:pt idx="163">
                  <c:v>41864.0</c:v>
                </c:pt>
                <c:pt idx="164">
                  <c:v>41895.0</c:v>
                </c:pt>
                <c:pt idx="165">
                  <c:v>41925.0</c:v>
                </c:pt>
                <c:pt idx="166">
                  <c:v>41956.0</c:v>
                </c:pt>
                <c:pt idx="167">
                  <c:v>41986.0</c:v>
                </c:pt>
                <c:pt idx="168">
                  <c:v>42017.0</c:v>
                </c:pt>
                <c:pt idx="169">
                  <c:v>42048.0</c:v>
                </c:pt>
                <c:pt idx="170">
                  <c:v>42076.0</c:v>
                </c:pt>
                <c:pt idx="171">
                  <c:v>42107.0</c:v>
                </c:pt>
                <c:pt idx="172">
                  <c:v>42137.0</c:v>
                </c:pt>
                <c:pt idx="173">
                  <c:v>42168.0</c:v>
                </c:pt>
                <c:pt idx="174">
                  <c:v>42198.0</c:v>
                </c:pt>
                <c:pt idx="175">
                  <c:v>42229.0</c:v>
                </c:pt>
                <c:pt idx="176">
                  <c:v>42260.0</c:v>
                </c:pt>
                <c:pt idx="177">
                  <c:v>42290.0</c:v>
                </c:pt>
                <c:pt idx="178">
                  <c:v>42321.0</c:v>
                </c:pt>
                <c:pt idx="179">
                  <c:v>42351.0</c:v>
                </c:pt>
                <c:pt idx="180">
                  <c:v>42382.0</c:v>
                </c:pt>
                <c:pt idx="181">
                  <c:v>42413.0</c:v>
                </c:pt>
                <c:pt idx="182">
                  <c:v>42442.0</c:v>
                </c:pt>
                <c:pt idx="183">
                  <c:v>42473.0</c:v>
                </c:pt>
                <c:pt idx="184">
                  <c:v>42503.0</c:v>
                </c:pt>
                <c:pt idx="185">
                  <c:v>42534.0</c:v>
                </c:pt>
                <c:pt idx="186">
                  <c:v>42564.0</c:v>
                </c:pt>
                <c:pt idx="187">
                  <c:v>42595.0</c:v>
                </c:pt>
                <c:pt idx="188">
                  <c:v>42626.0</c:v>
                </c:pt>
                <c:pt idx="189">
                  <c:v>42656.0</c:v>
                </c:pt>
                <c:pt idx="190">
                  <c:v>42687.0</c:v>
                </c:pt>
                <c:pt idx="191">
                  <c:v>42717.0</c:v>
                </c:pt>
                <c:pt idx="192">
                  <c:v>42748.0</c:v>
                </c:pt>
              </c:numCache>
            </c:numRef>
          </c:cat>
          <c:val>
            <c:numRef>
              <c:f>Sheet1!$B$3:$B$195</c:f>
              <c:numCache>
                <c:formatCode>0.0%</c:formatCode>
                <c:ptCount val="193"/>
                <c:pt idx="0">
                  <c:v>0.004</c:v>
                </c:pt>
                <c:pt idx="1">
                  <c:v>0.002</c:v>
                </c:pt>
                <c:pt idx="2">
                  <c:v>-0.004</c:v>
                </c:pt>
                <c:pt idx="3">
                  <c:v>-0.001</c:v>
                </c:pt>
                <c:pt idx="4">
                  <c:v>0.012</c:v>
                </c:pt>
                <c:pt idx="5">
                  <c:v>0.008</c:v>
                </c:pt>
                <c:pt idx="6">
                  <c:v>0.003</c:v>
                </c:pt>
                <c:pt idx="7">
                  <c:v>0.006</c:v>
                </c:pt>
                <c:pt idx="8">
                  <c:v>0.004</c:v>
                </c:pt>
                <c:pt idx="9">
                  <c:v>-0.004</c:v>
                </c:pt>
                <c:pt idx="10">
                  <c:v>-0.006</c:v>
                </c:pt>
                <c:pt idx="11">
                  <c:v>-0.009</c:v>
                </c:pt>
                <c:pt idx="12">
                  <c:v>-0.008</c:v>
                </c:pt>
                <c:pt idx="13">
                  <c:v>-0.012</c:v>
                </c:pt>
                <c:pt idx="14">
                  <c:v>-0.006</c:v>
                </c:pt>
                <c:pt idx="15">
                  <c:v>-0.006</c:v>
                </c:pt>
                <c:pt idx="16">
                  <c:v>-0.016</c:v>
                </c:pt>
                <c:pt idx="17">
                  <c:v>-0.015</c:v>
                </c:pt>
                <c:pt idx="18">
                  <c:v>-0.006</c:v>
                </c:pt>
                <c:pt idx="19">
                  <c:v>-0.004</c:v>
                </c:pt>
                <c:pt idx="20">
                  <c:v>-0.006</c:v>
                </c:pt>
                <c:pt idx="21">
                  <c:v>0.003</c:v>
                </c:pt>
                <c:pt idx="22">
                  <c:v>0.004</c:v>
                </c:pt>
                <c:pt idx="23">
                  <c:v>0.007</c:v>
                </c:pt>
                <c:pt idx="24">
                  <c:v>0.009</c:v>
                </c:pt>
                <c:pt idx="25">
                  <c:v>0.016</c:v>
                </c:pt>
                <c:pt idx="26">
                  <c:v>0.015</c:v>
                </c:pt>
                <c:pt idx="27">
                  <c:v>0.012</c:v>
                </c:pt>
                <c:pt idx="28">
                  <c:v>0.011</c:v>
                </c:pt>
                <c:pt idx="29">
                  <c:v>0.012</c:v>
                </c:pt>
                <c:pt idx="30">
                  <c:v>0.015</c:v>
                </c:pt>
                <c:pt idx="31">
                  <c:v>0.015</c:v>
                </c:pt>
                <c:pt idx="32">
                  <c:v>0.024</c:v>
                </c:pt>
                <c:pt idx="33">
                  <c:v>0.026</c:v>
                </c:pt>
                <c:pt idx="34">
                  <c:v>0.031</c:v>
                </c:pt>
                <c:pt idx="35">
                  <c:v>0.03</c:v>
                </c:pt>
                <c:pt idx="36">
                  <c:v>0.036</c:v>
                </c:pt>
                <c:pt idx="37">
                  <c:v>0.043</c:v>
                </c:pt>
                <c:pt idx="38">
                  <c:v>0.055</c:v>
                </c:pt>
                <c:pt idx="39">
                  <c:v>0.071</c:v>
                </c:pt>
                <c:pt idx="40">
                  <c:v>0.086</c:v>
                </c:pt>
                <c:pt idx="41">
                  <c:v>0.084</c:v>
                </c:pt>
                <c:pt idx="42">
                  <c:v>0.085</c:v>
                </c:pt>
                <c:pt idx="43">
                  <c:v>0.095</c:v>
                </c:pt>
                <c:pt idx="44">
                  <c:v>0.093</c:v>
                </c:pt>
                <c:pt idx="45">
                  <c:v>0.1</c:v>
                </c:pt>
                <c:pt idx="46">
                  <c:v>0.095</c:v>
                </c:pt>
                <c:pt idx="47">
                  <c:v>0.091</c:v>
                </c:pt>
                <c:pt idx="48">
                  <c:v>0.095</c:v>
                </c:pt>
                <c:pt idx="49">
                  <c:v>0.093</c:v>
                </c:pt>
                <c:pt idx="50">
                  <c:v>0.089</c:v>
                </c:pt>
                <c:pt idx="51">
                  <c:v>0.078</c:v>
                </c:pt>
                <c:pt idx="52">
                  <c:v>0.061</c:v>
                </c:pt>
                <c:pt idx="53">
                  <c:v>0.069</c:v>
                </c:pt>
                <c:pt idx="54">
                  <c:v>0.073</c:v>
                </c:pt>
                <c:pt idx="55">
                  <c:v>0.067</c:v>
                </c:pt>
                <c:pt idx="56">
                  <c:v>0.079</c:v>
                </c:pt>
                <c:pt idx="57">
                  <c:v>0.086</c:v>
                </c:pt>
                <c:pt idx="58">
                  <c:v>0.072</c:v>
                </c:pt>
                <c:pt idx="59">
                  <c:v>0.082</c:v>
                </c:pt>
                <c:pt idx="60">
                  <c:v>0.084</c:v>
                </c:pt>
                <c:pt idx="61">
                  <c:v>0.072</c:v>
                </c:pt>
                <c:pt idx="62">
                  <c:v>0.071</c:v>
                </c:pt>
                <c:pt idx="63">
                  <c:v>0.081</c:v>
                </c:pt>
                <c:pt idx="64">
                  <c:v>0.094</c:v>
                </c:pt>
                <c:pt idx="65">
                  <c:v>0.095</c:v>
                </c:pt>
                <c:pt idx="66">
                  <c:v>0.091</c:v>
                </c:pt>
                <c:pt idx="67">
                  <c:v>0.089</c:v>
                </c:pt>
                <c:pt idx="68">
                  <c:v>0.055</c:v>
                </c:pt>
                <c:pt idx="69">
                  <c:v>0.032</c:v>
                </c:pt>
                <c:pt idx="70">
                  <c:v>0.048</c:v>
                </c:pt>
                <c:pt idx="71">
                  <c:v>0.046</c:v>
                </c:pt>
                <c:pt idx="72">
                  <c:v>0.03</c:v>
                </c:pt>
                <c:pt idx="73">
                  <c:v>0.036</c:v>
                </c:pt>
                <c:pt idx="74">
                  <c:v>0.039</c:v>
                </c:pt>
                <c:pt idx="75">
                  <c:v>0.035</c:v>
                </c:pt>
                <c:pt idx="76">
                  <c:v>0.033</c:v>
                </c:pt>
                <c:pt idx="77">
                  <c:v>0.025</c:v>
                </c:pt>
                <c:pt idx="78">
                  <c:v>0.027</c:v>
                </c:pt>
                <c:pt idx="79">
                  <c:v>0.016</c:v>
                </c:pt>
                <c:pt idx="80">
                  <c:v>0.032</c:v>
                </c:pt>
                <c:pt idx="81">
                  <c:v>0.039</c:v>
                </c:pt>
                <c:pt idx="82">
                  <c:v>0.055</c:v>
                </c:pt>
                <c:pt idx="83">
                  <c:v>0.048</c:v>
                </c:pt>
                <c:pt idx="84">
                  <c:v>0.055</c:v>
                </c:pt>
                <c:pt idx="85">
                  <c:v>0.055</c:v>
                </c:pt>
                <c:pt idx="86">
                  <c:v>0.063</c:v>
                </c:pt>
                <c:pt idx="87">
                  <c:v>0.067</c:v>
                </c:pt>
                <c:pt idx="88">
                  <c:v>0.083</c:v>
                </c:pt>
                <c:pt idx="89">
                  <c:v>0.103</c:v>
                </c:pt>
                <c:pt idx="90">
                  <c:v>0.119</c:v>
                </c:pt>
                <c:pt idx="91">
                  <c:v>0.125</c:v>
                </c:pt>
                <c:pt idx="92">
                  <c:v>0.129</c:v>
                </c:pt>
                <c:pt idx="93">
                  <c:v>0.099</c:v>
                </c:pt>
                <c:pt idx="94">
                  <c:v>0.05</c:v>
                </c:pt>
                <c:pt idx="95">
                  <c:v>0.028</c:v>
                </c:pt>
                <c:pt idx="96">
                  <c:v>0.022</c:v>
                </c:pt>
                <c:pt idx="97">
                  <c:v>0.004</c:v>
                </c:pt>
                <c:pt idx="98">
                  <c:v>-0.02</c:v>
                </c:pt>
                <c:pt idx="99">
                  <c:v>-0.033</c:v>
                </c:pt>
                <c:pt idx="100">
                  <c:v>-0.05</c:v>
                </c:pt>
                <c:pt idx="101">
                  <c:v>-0.061</c:v>
                </c:pt>
                <c:pt idx="102">
                  <c:v>-0.085</c:v>
                </c:pt>
                <c:pt idx="103">
                  <c:v>-0.074</c:v>
                </c:pt>
                <c:pt idx="104">
                  <c:v>-0.081</c:v>
                </c:pt>
                <c:pt idx="105">
                  <c:v>-0.058</c:v>
                </c:pt>
                <c:pt idx="106">
                  <c:v>-0.022</c:v>
                </c:pt>
                <c:pt idx="107">
                  <c:v>0.004</c:v>
                </c:pt>
                <c:pt idx="108">
                  <c:v>0.018</c:v>
                </c:pt>
                <c:pt idx="109">
                  <c:v>0.028</c:v>
                </c:pt>
                <c:pt idx="110">
                  <c:v>0.047</c:v>
                </c:pt>
                <c:pt idx="111">
                  <c:v>0.058</c:v>
                </c:pt>
                <c:pt idx="112">
                  <c:v>0.059</c:v>
                </c:pt>
                <c:pt idx="113">
                  <c:v>0.042</c:v>
                </c:pt>
                <c:pt idx="114">
                  <c:v>0.046</c:v>
                </c:pt>
                <c:pt idx="115">
                  <c:v>0.038</c:v>
                </c:pt>
                <c:pt idx="116">
                  <c:v>0.039</c:v>
                </c:pt>
                <c:pt idx="117">
                  <c:v>0.049</c:v>
                </c:pt>
                <c:pt idx="118">
                  <c:v>0.047</c:v>
                </c:pt>
                <c:pt idx="119">
                  <c:v>0.053</c:v>
                </c:pt>
                <c:pt idx="120">
                  <c:v>0.05</c:v>
                </c:pt>
                <c:pt idx="121">
                  <c:v>0.062</c:v>
                </c:pt>
                <c:pt idx="122">
                  <c:v>0.07</c:v>
                </c:pt>
                <c:pt idx="123">
                  <c:v>0.072</c:v>
                </c:pt>
                <c:pt idx="124">
                  <c:v>0.075</c:v>
                </c:pt>
                <c:pt idx="125">
                  <c:v>0.083</c:v>
                </c:pt>
                <c:pt idx="126">
                  <c:v>0.09</c:v>
                </c:pt>
                <c:pt idx="127">
                  <c:v>0.079</c:v>
                </c:pt>
                <c:pt idx="128">
                  <c:v>0.083</c:v>
                </c:pt>
                <c:pt idx="129">
                  <c:v>0.069</c:v>
                </c:pt>
                <c:pt idx="130">
                  <c:v>0.063</c:v>
                </c:pt>
                <c:pt idx="131">
                  <c:v>0.052</c:v>
                </c:pt>
                <c:pt idx="132">
                  <c:v>0.047</c:v>
                </c:pt>
                <c:pt idx="133">
                  <c:v>0.042</c:v>
                </c:pt>
                <c:pt idx="134">
                  <c:v>0.034</c:v>
                </c:pt>
                <c:pt idx="135">
                  <c:v>0.024</c:v>
                </c:pt>
                <c:pt idx="136">
                  <c:v>0.011</c:v>
                </c:pt>
                <c:pt idx="137">
                  <c:v>0.004</c:v>
                </c:pt>
                <c:pt idx="138">
                  <c:v>-0.005</c:v>
                </c:pt>
                <c:pt idx="139">
                  <c:v>0.011</c:v>
                </c:pt>
                <c:pt idx="140">
                  <c:v>0.017</c:v>
                </c:pt>
                <c:pt idx="141">
                  <c:v>0.02</c:v>
                </c:pt>
                <c:pt idx="142">
                  <c:v>0.011</c:v>
                </c:pt>
                <c:pt idx="143">
                  <c:v>0.014</c:v>
                </c:pt>
                <c:pt idx="144">
                  <c:v>0.014</c:v>
                </c:pt>
                <c:pt idx="145">
                  <c:v>0.021</c:v>
                </c:pt>
                <c:pt idx="146">
                  <c:v>0.009</c:v>
                </c:pt>
                <c:pt idx="147">
                  <c:v>0.005</c:v>
                </c:pt>
                <c:pt idx="148">
                  <c:v>0.008</c:v>
                </c:pt>
                <c:pt idx="149">
                  <c:v>0.014</c:v>
                </c:pt>
                <c:pt idx="150">
                  <c:v>0.018</c:v>
                </c:pt>
                <c:pt idx="151">
                  <c:v>0.013</c:v>
                </c:pt>
                <c:pt idx="152">
                  <c:v>0.004</c:v>
                </c:pt>
                <c:pt idx="153">
                  <c:v>0.004</c:v>
                </c:pt>
                <c:pt idx="154">
                  <c:v>0.01</c:v>
                </c:pt>
                <c:pt idx="155">
                  <c:v>0.013</c:v>
                </c:pt>
                <c:pt idx="156">
                  <c:v>0.013</c:v>
                </c:pt>
                <c:pt idx="157">
                  <c:v>0.007</c:v>
                </c:pt>
                <c:pt idx="158">
                  <c:v>0.012</c:v>
                </c:pt>
                <c:pt idx="159">
                  <c:v>0.016</c:v>
                </c:pt>
                <c:pt idx="160">
                  <c:v>0.018</c:v>
                </c:pt>
                <c:pt idx="161">
                  <c:v>0.019</c:v>
                </c:pt>
                <c:pt idx="162">
                  <c:v>0.021</c:v>
                </c:pt>
                <c:pt idx="163">
                  <c:v>0.017</c:v>
                </c:pt>
                <c:pt idx="164">
                  <c:v>0.017</c:v>
                </c:pt>
                <c:pt idx="165">
                  <c:v>0.011</c:v>
                </c:pt>
                <c:pt idx="166">
                  <c:v>0.006</c:v>
                </c:pt>
                <c:pt idx="167">
                  <c:v>-0.009</c:v>
                </c:pt>
                <c:pt idx="168">
                  <c:v>-0.035</c:v>
                </c:pt>
                <c:pt idx="169">
                  <c:v>-0.037</c:v>
                </c:pt>
                <c:pt idx="170">
                  <c:v>-0.037</c:v>
                </c:pt>
                <c:pt idx="171">
                  <c:v>-0.04</c:v>
                </c:pt>
                <c:pt idx="172">
                  <c:v>-0.029</c:v>
                </c:pt>
                <c:pt idx="173">
                  <c:v>-0.028</c:v>
                </c:pt>
                <c:pt idx="174">
                  <c:v>-0.031</c:v>
                </c:pt>
                <c:pt idx="175">
                  <c:v>-0.039</c:v>
                </c:pt>
                <c:pt idx="176">
                  <c:v>-0.052</c:v>
                </c:pt>
                <c:pt idx="177">
                  <c:v>-0.046</c:v>
                </c:pt>
                <c:pt idx="178">
                  <c:v>-0.043</c:v>
                </c:pt>
                <c:pt idx="179">
                  <c:v>-0.04</c:v>
                </c:pt>
                <c:pt idx="180">
                  <c:v>-0.027</c:v>
                </c:pt>
                <c:pt idx="181">
                  <c:v>-0.037</c:v>
                </c:pt>
                <c:pt idx="182">
                  <c:v>-0.037</c:v>
                </c:pt>
                <c:pt idx="183">
                  <c:v>-0.029</c:v>
                </c:pt>
                <c:pt idx="184">
                  <c:v>-0.032</c:v>
                </c:pt>
                <c:pt idx="185">
                  <c:v>-0.025</c:v>
                </c:pt>
                <c:pt idx="186">
                  <c:v>-0.023</c:v>
                </c:pt>
                <c:pt idx="187">
                  <c:v>-0.017</c:v>
                </c:pt>
                <c:pt idx="188">
                  <c:v>0.0</c:v>
                </c:pt>
                <c:pt idx="189">
                  <c:v>0.005</c:v>
                </c:pt>
                <c:pt idx="190">
                  <c:v>0.005</c:v>
                </c:pt>
                <c:pt idx="191">
                  <c:v>0.021</c:v>
                </c:pt>
                <c:pt idx="192">
                  <c:v>0.038</c:v>
                </c:pt>
              </c:numCache>
            </c:numRef>
          </c:val>
        </c:ser>
        <c:dLbls>
          <c:showLegendKey val="0"/>
          <c:showVal val="0"/>
          <c:showCatName val="0"/>
          <c:showSerName val="0"/>
          <c:showPercent val="0"/>
          <c:showBubbleSize val="0"/>
        </c:dLbls>
        <c:gapWidth val="150"/>
        <c:shape val="box"/>
        <c:axId val="2003097480"/>
        <c:axId val="2003100584"/>
        <c:axId val="0"/>
      </c:bar3DChart>
      <c:dateAx>
        <c:axId val="2003097480"/>
        <c:scaling>
          <c:orientation val="minMax"/>
          <c:min val="36892.0"/>
        </c:scaling>
        <c:delete val="0"/>
        <c:axPos val="b"/>
        <c:numFmt formatCode="mmm\-yy" sourceLinked="1"/>
        <c:majorTickMark val="out"/>
        <c:minorTickMark val="none"/>
        <c:tickLblPos val="low"/>
        <c:txPr>
          <a:bodyPr/>
          <a:lstStyle/>
          <a:p>
            <a:pPr>
              <a:defRPr sz="1500"/>
            </a:pPr>
            <a:endParaRPr lang="en-US"/>
          </a:p>
        </c:txPr>
        <c:crossAx val="2003100584"/>
        <c:crosses val="autoZero"/>
        <c:auto val="1"/>
        <c:lblOffset val="100"/>
        <c:baseTimeUnit val="months"/>
        <c:majorUnit val="4.0"/>
        <c:majorTimeUnit val="months"/>
      </c:dateAx>
      <c:valAx>
        <c:axId val="2003100584"/>
        <c:scaling>
          <c:orientation val="minMax"/>
          <c:max val="0.15"/>
          <c:min val="-0.1"/>
        </c:scaling>
        <c:delete val="0"/>
        <c:axPos val="l"/>
        <c:title>
          <c:tx>
            <c:rich>
              <a:bodyPr rot="-5400000" vert="horz"/>
              <a:lstStyle/>
              <a:p>
                <a:pPr>
                  <a:defRPr sz="1400"/>
                </a:pPr>
                <a:r>
                  <a:rPr lang="en-US" sz="1400" dirty="0" smtClean="0"/>
                  <a:t>12-month % Change</a:t>
                </a:r>
                <a:endParaRPr lang="en-US" sz="1400" dirty="0"/>
              </a:p>
            </c:rich>
          </c:tx>
          <c:layout>
            <c:manualLayout>
              <c:xMode val="edge"/>
              <c:yMode val="edge"/>
              <c:x val="0.00581517935258093"/>
              <c:y val="0.248945398218665"/>
            </c:manualLayout>
          </c:layout>
          <c:overlay val="0"/>
        </c:title>
        <c:numFmt formatCode="0%" sourceLinked="0"/>
        <c:majorTickMark val="out"/>
        <c:minorTickMark val="none"/>
        <c:tickLblPos val="nextTo"/>
        <c:txPr>
          <a:bodyPr/>
          <a:lstStyle/>
          <a:p>
            <a:pPr>
              <a:defRPr sz="1500">
                <a:latin typeface="Constantia" charset="0"/>
                <a:ea typeface="Constantia" charset="0"/>
                <a:cs typeface="Constantia" charset="0"/>
              </a:defRPr>
            </a:pPr>
            <a:endParaRPr lang="en-US"/>
          </a:p>
        </c:txPr>
        <c:crossAx val="200309748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ln>
          <a:noFill/>
        </a:ln>
      </c:spPr>
    </c:floor>
    <c:sideWall>
      <c:thickness val="0"/>
    </c:sideWall>
    <c:backWall>
      <c:thickness val="0"/>
    </c:backWall>
    <c:plotArea>
      <c:layout>
        <c:manualLayout>
          <c:layoutTarget val="inner"/>
          <c:xMode val="edge"/>
          <c:yMode val="edge"/>
          <c:x val="0.406376428325247"/>
          <c:y val="0.00199539606729487"/>
          <c:w val="0.540029892096821"/>
          <c:h val="0.859567359407943"/>
        </c:manualLayout>
      </c:layout>
      <c:bar3DChart>
        <c:barDir val="bar"/>
        <c:grouping val="clustered"/>
        <c:varyColors val="0"/>
        <c:ser>
          <c:idx val="0"/>
          <c:order val="0"/>
          <c:tx>
            <c:strRef>
              <c:f>Sheet1!$B$1</c:f>
              <c:strCache>
                <c:ptCount val="1"/>
                <c:pt idx="0">
                  <c:v>Series 1</c:v>
                </c:pt>
              </c:strCache>
            </c:strRef>
          </c:tx>
          <c:spPr>
            <a:solidFill>
              <a:srgbClr val="0070C0"/>
            </a:solidFill>
          </c:spPr>
          <c:invertIfNegative val="0"/>
          <c:dLbls>
            <c:dLbl>
              <c:idx val="0"/>
              <c:layout>
                <c:manualLayout>
                  <c:x val="-0.0159707987783466"/>
                  <c:y val="-0.00273267071124296"/>
                </c:manualLayout>
              </c:layout>
              <c:numFmt formatCode="0.0%" sourceLinked="0"/>
              <c:spPr>
                <a:noFill/>
                <a:ln>
                  <a:noFill/>
                </a:ln>
                <a:effectLst/>
              </c:spPr>
              <c:txPr>
                <a:bodyPr/>
                <a:lstStyle/>
                <a:p>
                  <a:pPr>
                    <a:defRPr sz="1300">
                      <a:latin typeface="Constantia" charset="0"/>
                      <a:ea typeface="Constantia" charset="0"/>
                      <a:cs typeface="Constantia"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0816457786526684"/>
                      <c:h val="0.0658196721311476"/>
                    </c:manualLayout>
                  </c15:layout>
                </c:ext>
              </c:extLst>
            </c:dLbl>
            <c:dLbl>
              <c:idx val="10"/>
              <c:layout>
                <c:manualLayout>
                  <c:x val="0.0013047138047138"/>
                  <c:y val="-9.27240652295577E-5"/>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Plumbing Fixtures and Fittings</c:v>
                </c:pt>
                <c:pt idx="1">
                  <c:v>Prepared Asphalt &amp; Tar Roofing/Siding Products</c:v>
                </c:pt>
                <c:pt idx="2">
                  <c:v>Fabricated Structural Metal Products</c:v>
                </c:pt>
                <c:pt idx="3">
                  <c:v>Nonferrous Wire and Cable</c:v>
                </c:pt>
                <c:pt idx="4">
                  <c:v>Concrete Products</c:v>
                </c:pt>
                <c:pt idx="5">
                  <c:v>Softwood Lumber</c:v>
                </c:pt>
                <c:pt idx="6">
                  <c:v>Steel Mill Products</c:v>
                </c:pt>
                <c:pt idx="7">
                  <c:v>Iron and Steel</c:v>
                </c:pt>
                <c:pt idx="8">
                  <c:v>Crude Energy Materials</c:v>
                </c:pt>
                <c:pt idx="9">
                  <c:v>Crude Petroleum</c:v>
                </c:pt>
                <c:pt idx="10">
                  <c:v>Natural Gas</c:v>
                </c:pt>
              </c:strCache>
            </c:strRef>
          </c:cat>
          <c:val>
            <c:numRef>
              <c:f>Sheet1!$B$2:$B$12</c:f>
              <c:numCache>
                <c:formatCode>0.0%</c:formatCode>
                <c:ptCount val="11"/>
                <c:pt idx="0">
                  <c:v>0.001</c:v>
                </c:pt>
                <c:pt idx="1">
                  <c:v>0.001</c:v>
                </c:pt>
                <c:pt idx="2">
                  <c:v>0.023</c:v>
                </c:pt>
                <c:pt idx="3">
                  <c:v>0.025</c:v>
                </c:pt>
                <c:pt idx="4">
                  <c:v>0.03</c:v>
                </c:pt>
                <c:pt idx="5">
                  <c:v>0.077</c:v>
                </c:pt>
                <c:pt idx="6">
                  <c:v>0.114</c:v>
                </c:pt>
                <c:pt idx="7">
                  <c:v>0.176</c:v>
                </c:pt>
                <c:pt idx="8">
                  <c:v>0.552</c:v>
                </c:pt>
                <c:pt idx="9">
                  <c:v>0.775</c:v>
                </c:pt>
                <c:pt idx="10">
                  <c:v>0.818</c:v>
                </c:pt>
              </c:numCache>
            </c:numRef>
          </c:val>
        </c:ser>
        <c:dLbls>
          <c:showLegendKey val="0"/>
          <c:showVal val="0"/>
          <c:showCatName val="0"/>
          <c:showSerName val="0"/>
          <c:showPercent val="0"/>
          <c:showBubbleSize val="0"/>
        </c:dLbls>
        <c:gapWidth val="150"/>
        <c:shape val="box"/>
        <c:axId val="-2014867480"/>
        <c:axId val="-2088060984"/>
        <c:axId val="0"/>
      </c:bar3DChart>
      <c:catAx>
        <c:axId val="-2014867480"/>
        <c:scaling>
          <c:orientation val="minMax"/>
        </c:scaling>
        <c:delete val="0"/>
        <c:axPos val="l"/>
        <c:numFmt formatCode="General" sourceLinked="0"/>
        <c:majorTickMark val="out"/>
        <c:minorTickMark val="none"/>
        <c:tickLblPos val="low"/>
        <c:spPr>
          <a:ln>
            <a:solidFill>
              <a:srgbClr val="636363"/>
            </a:solidFill>
          </a:ln>
        </c:spPr>
        <c:txPr>
          <a:bodyPr/>
          <a:lstStyle/>
          <a:p>
            <a:pPr>
              <a:defRPr sz="1300"/>
            </a:pPr>
            <a:endParaRPr lang="en-US"/>
          </a:p>
        </c:txPr>
        <c:crossAx val="-2088060984"/>
        <c:crosses val="autoZero"/>
        <c:auto val="1"/>
        <c:lblAlgn val="ctr"/>
        <c:lblOffset val="100"/>
        <c:noMultiLvlLbl val="0"/>
      </c:catAx>
      <c:valAx>
        <c:axId val="-2088060984"/>
        <c:scaling>
          <c:orientation val="minMax"/>
          <c:max val="0.85"/>
          <c:min val="0.0"/>
        </c:scaling>
        <c:delete val="0"/>
        <c:axPos val="b"/>
        <c:title>
          <c:tx>
            <c:rich>
              <a:bodyPr/>
              <a:lstStyle/>
              <a:p>
                <a:pPr>
                  <a:defRPr sz="1600"/>
                </a:pPr>
                <a:r>
                  <a:rPr lang="en-US" sz="1600" dirty="0" smtClean="0"/>
                  <a:t>12-month</a:t>
                </a:r>
                <a:r>
                  <a:rPr lang="en-US" sz="1600" baseline="0" dirty="0" smtClean="0"/>
                  <a:t> % Change</a:t>
                </a:r>
                <a:endParaRPr lang="en-US" sz="1600" dirty="0"/>
              </a:p>
            </c:rich>
          </c:tx>
          <c:layout>
            <c:manualLayout>
              <c:xMode val="edge"/>
              <c:yMode val="edge"/>
              <c:x val="0.442870406824147"/>
              <c:y val="0.938962824319091"/>
            </c:manualLayout>
          </c:layout>
          <c:overlay val="0"/>
        </c:title>
        <c:numFmt formatCode="0%" sourceLinked="0"/>
        <c:majorTickMark val="out"/>
        <c:minorTickMark val="none"/>
        <c:tickLblPos val="nextTo"/>
        <c:txPr>
          <a:bodyPr/>
          <a:lstStyle/>
          <a:p>
            <a:pPr>
              <a:defRPr sz="1600">
                <a:latin typeface="Constantia" charset="0"/>
                <a:ea typeface="Constantia" charset="0"/>
                <a:cs typeface="Constantia" charset="0"/>
              </a:defRPr>
            </a:pPr>
            <a:endParaRPr lang="en-US"/>
          </a:p>
        </c:txPr>
        <c:crossAx val="-2014867480"/>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198928258968"/>
          <c:y val="0.0163934426229508"/>
          <c:w val="0.49231583552056"/>
          <c:h val="0.850601268591426"/>
        </c:manualLayout>
      </c:layout>
      <c:barChart>
        <c:barDir val="bar"/>
        <c:grouping val="clustered"/>
        <c:varyColors val="0"/>
        <c:ser>
          <c:idx val="0"/>
          <c:order val="0"/>
          <c:tx>
            <c:strRef>
              <c:f>Sheet1!$B$1</c:f>
              <c:strCache>
                <c:ptCount val="1"/>
                <c:pt idx="0">
                  <c:v>Series 1</c:v>
                </c:pt>
              </c:strCache>
            </c:strRef>
          </c:tx>
          <c:spPr>
            <a:solidFill>
              <a:srgbClr val="C00000"/>
            </a:solidFill>
            <a:ln>
              <a:solidFill>
                <a:srgbClr val="FF0000"/>
              </a:solidFill>
            </a:ln>
          </c:spPr>
          <c:invertIfNegative val="0"/>
          <c:dLbls>
            <c:dLbl>
              <c:idx val="0"/>
              <c:layout>
                <c:manualLayout>
                  <c:x val="-0.00694444444444444"/>
                  <c:y val="0.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Electronics &amp; Appliance Stores</c:v>
                </c:pt>
                <c:pt idx="1">
                  <c:v>Sporting Goods, Hobby, Book &amp; Music Stores</c:v>
                </c:pt>
                <c:pt idx="2">
                  <c:v>General Merchandise Stores</c:v>
                </c:pt>
                <c:pt idx="3">
                  <c:v>Furniture &amp; Home Furn. Stores</c:v>
                </c:pt>
                <c:pt idx="4">
                  <c:v>Food &amp; Beverage Stores</c:v>
                </c:pt>
                <c:pt idx="5">
                  <c:v>Clothing &amp; Clothing Accessories Stores</c:v>
                </c:pt>
                <c:pt idx="6">
                  <c:v>Building Material &amp; Garden Supplies Dealers</c:v>
                </c:pt>
                <c:pt idx="7">
                  <c:v>Miscellaneous Store Retailers</c:v>
                </c:pt>
                <c:pt idx="8">
                  <c:v>Food Services &amp; Drinking Places</c:v>
                </c:pt>
                <c:pt idx="9">
                  <c:v>Motor Vehicle &amp; Parts Dealers</c:v>
                </c:pt>
                <c:pt idx="10">
                  <c:v>Health &amp; Personal Care Stores</c:v>
                </c:pt>
                <c:pt idx="11">
                  <c:v>Internet, etc. Retailers</c:v>
                </c:pt>
                <c:pt idx="12">
                  <c:v>Gasoline Stations</c:v>
                </c:pt>
              </c:strCache>
            </c:strRef>
          </c:cat>
          <c:val>
            <c:numRef>
              <c:f>Sheet1!$B$2:$B$14</c:f>
              <c:numCache>
                <c:formatCode>0.0%</c:formatCode>
                <c:ptCount val="13"/>
                <c:pt idx="0">
                  <c:v>-0.013</c:v>
                </c:pt>
                <c:pt idx="1">
                  <c:v>-0.008</c:v>
                </c:pt>
                <c:pt idx="2">
                  <c:v>0.004</c:v>
                </c:pt>
                <c:pt idx="3">
                  <c:v>0.012</c:v>
                </c:pt>
                <c:pt idx="4">
                  <c:v>0.022</c:v>
                </c:pt>
                <c:pt idx="5">
                  <c:v>0.025</c:v>
                </c:pt>
                <c:pt idx="6">
                  <c:v>0.038</c:v>
                </c:pt>
                <c:pt idx="7">
                  <c:v>0.041</c:v>
                </c:pt>
                <c:pt idx="8">
                  <c:v>0.056</c:v>
                </c:pt>
                <c:pt idx="9">
                  <c:v>0.068</c:v>
                </c:pt>
                <c:pt idx="10">
                  <c:v>0.085</c:v>
                </c:pt>
                <c:pt idx="11">
                  <c:v>0.12</c:v>
                </c:pt>
                <c:pt idx="12">
                  <c:v>0.142</c:v>
                </c:pt>
              </c:numCache>
            </c:numRef>
          </c:val>
        </c:ser>
        <c:dLbls>
          <c:showLegendKey val="0"/>
          <c:showVal val="0"/>
          <c:showCatName val="0"/>
          <c:showSerName val="0"/>
          <c:showPercent val="0"/>
          <c:showBubbleSize val="0"/>
        </c:dLbls>
        <c:gapWidth val="150"/>
        <c:axId val="-2058529848"/>
        <c:axId val="-2143019016"/>
      </c:barChart>
      <c:catAx>
        <c:axId val="-2058529848"/>
        <c:scaling>
          <c:orientation val="minMax"/>
        </c:scaling>
        <c:delete val="0"/>
        <c:axPos val="l"/>
        <c:numFmt formatCode="General" sourceLinked="0"/>
        <c:majorTickMark val="none"/>
        <c:minorTickMark val="none"/>
        <c:tickLblPos val="low"/>
        <c:crossAx val="-2143019016"/>
        <c:crosses val="autoZero"/>
        <c:auto val="1"/>
        <c:lblAlgn val="ctr"/>
        <c:lblOffset val="100"/>
        <c:noMultiLvlLbl val="0"/>
      </c:catAx>
      <c:valAx>
        <c:axId val="-2143019016"/>
        <c:scaling>
          <c:orientation val="minMax"/>
          <c:max val="0.15"/>
          <c:min val="-0.05"/>
        </c:scaling>
        <c:delete val="0"/>
        <c:axPos val="b"/>
        <c:title>
          <c:tx>
            <c:rich>
              <a:bodyPr/>
              <a:lstStyle/>
              <a:p>
                <a:pPr algn="ctr" rtl="0">
                  <a:defRPr/>
                </a:pPr>
                <a:r>
                  <a:rPr lang="en-US"/>
                  <a:t>12-month % change</a:t>
                </a:r>
              </a:p>
            </c:rich>
          </c:tx>
          <c:layout/>
          <c:overlay val="0"/>
        </c:title>
        <c:numFmt formatCode="0%" sourceLinked="0"/>
        <c:majorTickMark val="out"/>
        <c:minorTickMark val="none"/>
        <c:tickLblPos val="nextTo"/>
        <c:crossAx val="-2058529848"/>
        <c:crosses val="autoZero"/>
        <c:crossBetween val="between"/>
        <c:majorUnit val="0.05"/>
        <c:minorUnit val="0.006"/>
      </c:valAx>
    </c:plotArea>
    <c:plotVisOnly val="1"/>
    <c:dispBlanksAs val="gap"/>
    <c:showDLblsOverMax val="0"/>
  </c:chart>
  <c:txPr>
    <a:bodyPr/>
    <a:lstStyle/>
    <a:p>
      <a:pPr>
        <a:defRPr sz="1500">
          <a:latin typeface="Constantia"/>
          <a:cs typeface="Constantia"/>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4038942532155"/>
          <c:y val="0.0436562845381998"/>
          <c:w val="0.877155888472477"/>
          <c:h val="0.769906839325031"/>
        </c:manualLayout>
      </c:layout>
      <c:lineChart>
        <c:grouping val="standard"/>
        <c:varyColors val="0"/>
        <c:ser>
          <c:idx val="0"/>
          <c:order val="0"/>
          <c:tx>
            <c:strRef>
              <c:f>Sheet1!$B$5</c:f>
              <c:strCache>
                <c:ptCount val="1"/>
                <c:pt idx="0">
                  <c:v>Personal saving as a percentage of disposable personal income</c:v>
                </c:pt>
              </c:strCache>
            </c:strRef>
          </c:tx>
          <c:spPr>
            <a:ln>
              <a:solidFill>
                <a:srgbClr val="000090"/>
              </a:solidFill>
            </a:ln>
          </c:spPr>
          <c:marker>
            <c:symbol val="none"/>
          </c:marker>
          <c:cat>
            <c:numRef>
              <c:f>Sheet1!$A$6:$A$221</c:f>
              <c:numCache>
                <c:formatCode>mmm\-yy</c:formatCode>
                <c:ptCount val="216"/>
                <c:pt idx="0">
                  <c:v>36161.0</c:v>
                </c:pt>
                <c:pt idx="1">
                  <c:v>36192.0</c:v>
                </c:pt>
                <c:pt idx="2">
                  <c:v>36220.0</c:v>
                </c:pt>
                <c:pt idx="3">
                  <c:v>36251.0</c:v>
                </c:pt>
                <c:pt idx="4">
                  <c:v>36281.0</c:v>
                </c:pt>
                <c:pt idx="5">
                  <c:v>36312.0</c:v>
                </c:pt>
                <c:pt idx="6">
                  <c:v>36342.0</c:v>
                </c:pt>
                <c:pt idx="7">
                  <c:v>36373.0</c:v>
                </c:pt>
                <c:pt idx="8">
                  <c:v>36404.0</c:v>
                </c:pt>
                <c:pt idx="9">
                  <c:v>36434.0</c:v>
                </c:pt>
                <c:pt idx="10">
                  <c:v>36465.0</c:v>
                </c:pt>
                <c:pt idx="11">
                  <c:v>36495.0</c:v>
                </c:pt>
                <c:pt idx="12">
                  <c:v>36526.0</c:v>
                </c:pt>
                <c:pt idx="13">
                  <c:v>36557.0</c:v>
                </c:pt>
                <c:pt idx="14">
                  <c:v>36586.0</c:v>
                </c:pt>
                <c:pt idx="15">
                  <c:v>36617.0</c:v>
                </c:pt>
                <c:pt idx="16">
                  <c:v>36647.0</c:v>
                </c:pt>
                <c:pt idx="17">
                  <c:v>36678.0</c:v>
                </c:pt>
                <c:pt idx="18">
                  <c:v>36708.0</c:v>
                </c:pt>
                <c:pt idx="19">
                  <c:v>36739.0</c:v>
                </c:pt>
                <c:pt idx="20">
                  <c:v>36770.0</c:v>
                </c:pt>
                <c:pt idx="21">
                  <c:v>36800.0</c:v>
                </c:pt>
                <c:pt idx="22">
                  <c:v>36831.0</c:v>
                </c:pt>
                <c:pt idx="23">
                  <c:v>36861.0</c:v>
                </c:pt>
                <c:pt idx="24">
                  <c:v>36892.0</c:v>
                </c:pt>
                <c:pt idx="25">
                  <c:v>36923.0</c:v>
                </c:pt>
                <c:pt idx="26">
                  <c:v>36951.0</c:v>
                </c:pt>
                <c:pt idx="27">
                  <c:v>36982.0</c:v>
                </c:pt>
                <c:pt idx="28">
                  <c:v>37012.0</c:v>
                </c:pt>
                <c:pt idx="29">
                  <c:v>37043.0</c:v>
                </c:pt>
                <c:pt idx="30">
                  <c:v>37073.0</c:v>
                </c:pt>
                <c:pt idx="31">
                  <c:v>37104.0</c:v>
                </c:pt>
                <c:pt idx="32">
                  <c:v>37135.0</c:v>
                </c:pt>
                <c:pt idx="33">
                  <c:v>37165.0</c:v>
                </c:pt>
                <c:pt idx="34">
                  <c:v>37196.0</c:v>
                </c:pt>
                <c:pt idx="35">
                  <c:v>37226.0</c:v>
                </c:pt>
                <c:pt idx="36">
                  <c:v>37257.0</c:v>
                </c:pt>
                <c:pt idx="37">
                  <c:v>37288.0</c:v>
                </c:pt>
                <c:pt idx="38">
                  <c:v>37316.0</c:v>
                </c:pt>
                <c:pt idx="39">
                  <c:v>37347.0</c:v>
                </c:pt>
                <c:pt idx="40">
                  <c:v>37377.0</c:v>
                </c:pt>
                <c:pt idx="41">
                  <c:v>37408.0</c:v>
                </c:pt>
                <c:pt idx="42">
                  <c:v>37438.0</c:v>
                </c:pt>
                <c:pt idx="43">
                  <c:v>37469.0</c:v>
                </c:pt>
                <c:pt idx="44">
                  <c:v>37500.0</c:v>
                </c:pt>
                <c:pt idx="45">
                  <c:v>37530.0</c:v>
                </c:pt>
                <c:pt idx="46">
                  <c:v>37561.0</c:v>
                </c:pt>
                <c:pt idx="47">
                  <c:v>37591.0</c:v>
                </c:pt>
                <c:pt idx="48">
                  <c:v>37622.0</c:v>
                </c:pt>
                <c:pt idx="49">
                  <c:v>37653.0</c:v>
                </c:pt>
                <c:pt idx="50">
                  <c:v>37681.0</c:v>
                </c:pt>
                <c:pt idx="51">
                  <c:v>37712.0</c:v>
                </c:pt>
                <c:pt idx="52">
                  <c:v>37742.0</c:v>
                </c:pt>
                <c:pt idx="53">
                  <c:v>37773.0</c:v>
                </c:pt>
                <c:pt idx="54">
                  <c:v>37803.0</c:v>
                </c:pt>
                <c:pt idx="55">
                  <c:v>37834.0</c:v>
                </c:pt>
                <c:pt idx="56">
                  <c:v>37865.0</c:v>
                </c:pt>
                <c:pt idx="57">
                  <c:v>37895.0</c:v>
                </c:pt>
                <c:pt idx="58">
                  <c:v>37926.0</c:v>
                </c:pt>
                <c:pt idx="59">
                  <c:v>37956.0</c:v>
                </c:pt>
                <c:pt idx="60">
                  <c:v>37987.0</c:v>
                </c:pt>
                <c:pt idx="61">
                  <c:v>38018.0</c:v>
                </c:pt>
                <c:pt idx="62">
                  <c:v>38047.0</c:v>
                </c:pt>
                <c:pt idx="63">
                  <c:v>38078.0</c:v>
                </c:pt>
                <c:pt idx="64">
                  <c:v>38108.0</c:v>
                </c:pt>
                <c:pt idx="65">
                  <c:v>38139.0</c:v>
                </c:pt>
                <c:pt idx="66">
                  <c:v>38169.0</c:v>
                </c:pt>
                <c:pt idx="67">
                  <c:v>38200.0</c:v>
                </c:pt>
                <c:pt idx="68">
                  <c:v>38231.0</c:v>
                </c:pt>
                <c:pt idx="69">
                  <c:v>38261.0</c:v>
                </c:pt>
                <c:pt idx="70">
                  <c:v>38292.0</c:v>
                </c:pt>
                <c:pt idx="71">
                  <c:v>38322.0</c:v>
                </c:pt>
                <c:pt idx="72">
                  <c:v>38353.0</c:v>
                </c:pt>
                <c:pt idx="73">
                  <c:v>38384.0</c:v>
                </c:pt>
                <c:pt idx="74">
                  <c:v>38412.0</c:v>
                </c:pt>
                <c:pt idx="75">
                  <c:v>38443.0</c:v>
                </c:pt>
                <c:pt idx="76">
                  <c:v>38473.0</c:v>
                </c:pt>
                <c:pt idx="77">
                  <c:v>38504.0</c:v>
                </c:pt>
                <c:pt idx="78">
                  <c:v>38534.0</c:v>
                </c:pt>
                <c:pt idx="79">
                  <c:v>38565.0</c:v>
                </c:pt>
                <c:pt idx="80">
                  <c:v>38596.0</c:v>
                </c:pt>
                <c:pt idx="81">
                  <c:v>38626.0</c:v>
                </c:pt>
                <c:pt idx="82">
                  <c:v>38657.0</c:v>
                </c:pt>
                <c:pt idx="83">
                  <c:v>38687.0</c:v>
                </c:pt>
                <c:pt idx="84">
                  <c:v>38718.0</c:v>
                </c:pt>
                <c:pt idx="85">
                  <c:v>38749.0</c:v>
                </c:pt>
                <c:pt idx="86">
                  <c:v>38777.0</c:v>
                </c:pt>
                <c:pt idx="87">
                  <c:v>38808.0</c:v>
                </c:pt>
                <c:pt idx="88">
                  <c:v>38838.0</c:v>
                </c:pt>
                <c:pt idx="89">
                  <c:v>38869.0</c:v>
                </c:pt>
                <c:pt idx="90">
                  <c:v>38899.0</c:v>
                </c:pt>
                <c:pt idx="91">
                  <c:v>38930.0</c:v>
                </c:pt>
                <c:pt idx="92">
                  <c:v>38961.0</c:v>
                </c:pt>
                <c:pt idx="93">
                  <c:v>38991.0</c:v>
                </c:pt>
                <c:pt idx="94">
                  <c:v>39022.0</c:v>
                </c:pt>
                <c:pt idx="95">
                  <c:v>39052.0</c:v>
                </c:pt>
                <c:pt idx="96">
                  <c:v>39083.0</c:v>
                </c:pt>
                <c:pt idx="97">
                  <c:v>39114.0</c:v>
                </c:pt>
                <c:pt idx="98">
                  <c:v>39142.0</c:v>
                </c:pt>
                <c:pt idx="99">
                  <c:v>39173.0</c:v>
                </c:pt>
                <c:pt idx="100">
                  <c:v>39203.0</c:v>
                </c:pt>
                <c:pt idx="101">
                  <c:v>39234.0</c:v>
                </c:pt>
                <c:pt idx="102">
                  <c:v>39264.0</c:v>
                </c:pt>
                <c:pt idx="103">
                  <c:v>39295.0</c:v>
                </c:pt>
                <c:pt idx="104">
                  <c:v>39326.0</c:v>
                </c:pt>
                <c:pt idx="105">
                  <c:v>39356.0</c:v>
                </c:pt>
                <c:pt idx="106">
                  <c:v>39387.0</c:v>
                </c:pt>
                <c:pt idx="107">
                  <c:v>39417.0</c:v>
                </c:pt>
                <c:pt idx="108">
                  <c:v>39448.0</c:v>
                </c:pt>
                <c:pt idx="109">
                  <c:v>39479.0</c:v>
                </c:pt>
                <c:pt idx="110">
                  <c:v>39508.0</c:v>
                </c:pt>
                <c:pt idx="111">
                  <c:v>39539.0</c:v>
                </c:pt>
                <c:pt idx="112">
                  <c:v>39569.0</c:v>
                </c:pt>
                <c:pt idx="113">
                  <c:v>39600.0</c:v>
                </c:pt>
                <c:pt idx="114">
                  <c:v>39630.0</c:v>
                </c:pt>
                <c:pt idx="115">
                  <c:v>39661.0</c:v>
                </c:pt>
                <c:pt idx="116">
                  <c:v>39692.0</c:v>
                </c:pt>
                <c:pt idx="117">
                  <c:v>39722.0</c:v>
                </c:pt>
                <c:pt idx="118">
                  <c:v>39753.0</c:v>
                </c:pt>
                <c:pt idx="119">
                  <c:v>39783.0</c:v>
                </c:pt>
                <c:pt idx="120">
                  <c:v>39814.0</c:v>
                </c:pt>
                <c:pt idx="121">
                  <c:v>39845.0</c:v>
                </c:pt>
                <c:pt idx="122">
                  <c:v>39873.0</c:v>
                </c:pt>
                <c:pt idx="123">
                  <c:v>39904.0</c:v>
                </c:pt>
                <c:pt idx="124">
                  <c:v>39934.0</c:v>
                </c:pt>
                <c:pt idx="125">
                  <c:v>39965.0</c:v>
                </c:pt>
                <c:pt idx="126">
                  <c:v>39995.0</c:v>
                </c:pt>
                <c:pt idx="127">
                  <c:v>40026.0</c:v>
                </c:pt>
                <c:pt idx="128">
                  <c:v>40057.0</c:v>
                </c:pt>
                <c:pt idx="129">
                  <c:v>40087.0</c:v>
                </c:pt>
                <c:pt idx="130">
                  <c:v>40118.0</c:v>
                </c:pt>
                <c:pt idx="131">
                  <c:v>40148.0</c:v>
                </c:pt>
                <c:pt idx="132">
                  <c:v>40179.0</c:v>
                </c:pt>
                <c:pt idx="133">
                  <c:v>40210.0</c:v>
                </c:pt>
                <c:pt idx="134">
                  <c:v>40238.0</c:v>
                </c:pt>
                <c:pt idx="135">
                  <c:v>40269.0</c:v>
                </c:pt>
                <c:pt idx="136">
                  <c:v>40299.0</c:v>
                </c:pt>
                <c:pt idx="137">
                  <c:v>40330.0</c:v>
                </c:pt>
                <c:pt idx="138">
                  <c:v>40360.0</c:v>
                </c:pt>
                <c:pt idx="139">
                  <c:v>40391.0</c:v>
                </c:pt>
                <c:pt idx="140">
                  <c:v>40422.0</c:v>
                </c:pt>
                <c:pt idx="141">
                  <c:v>40452.0</c:v>
                </c:pt>
                <c:pt idx="142">
                  <c:v>40483.0</c:v>
                </c:pt>
                <c:pt idx="143">
                  <c:v>40513.0</c:v>
                </c:pt>
                <c:pt idx="144">
                  <c:v>40544.0</c:v>
                </c:pt>
                <c:pt idx="145">
                  <c:v>40575.0</c:v>
                </c:pt>
                <c:pt idx="146">
                  <c:v>40603.0</c:v>
                </c:pt>
                <c:pt idx="147">
                  <c:v>40634.0</c:v>
                </c:pt>
                <c:pt idx="148">
                  <c:v>40664.0</c:v>
                </c:pt>
                <c:pt idx="149">
                  <c:v>40695.0</c:v>
                </c:pt>
                <c:pt idx="150">
                  <c:v>40725.0</c:v>
                </c:pt>
                <c:pt idx="151">
                  <c:v>40756.0</c:v>
                </c:pt>
                <c:pt idx="152">
                  <c:v>40787.0</c:v>
                </c:pt>
                <c:pt idx="153">
                  <c:v>40817.0</c:v>
                </c:pt>
                <c:pt idx="154">
                  <c:v>40848.0</c:v>
                </c:pt>
                <c:pt idx="155">
                  <c:v>40878.0</c:v>
                </c:pt>
                <c:pt idx="156">
                  <c:v>40909.0</c:v>
                </c:pt>
                <c:pt idx="157">
                  <c:v>40940.0</c:v>
                </c:pt>
                <c:pt idx="158">
                  <c:v>40969.0</c:v>
                </c:pt>
                <c:pt idx="159">
                  <c:v>41000.0</c:v>
                </c:pt>
                <c:pt idx="160">
                  <c:v>41030.0</c:v>
                </c:pt>
                <c:pt idx="161">
                  <c:v>41061.0</c:v>
                </c:pt>
                <c:pt idx="162">
                  <c:v>41091.0</c:v>
                </c:pt>
                <c:pt idx="163">
                  <c:v>41122.0</c:v>
                </c:pt>
                <c:pt idx="164">
                  <c:v>41153.0</c:v>
                </c:pt>
                <c:pt idx="165">
                  <c:v>41183.0</c:v>
                </c:pt>
                <c:pt idx="166">
                  <c:v>41214.0</c:v>
                </c:pt>
                <c:pt idx="167">
                  <c:v>41244.0</c:v>
                </c:pt>
                <c:pt idx="168">
                  <c:v>41275.0</c:v>
                </c:pt>
                <c:pt idx="169">
                  <c:v>41306.0</c:v>
                </c:pt>
                <c:pt idx="170">
                  <c:v>41334.0</c:v>
                </c:pt>
                <c:pt idx="171">
                  <c:v>41365.0</c:v>
                </c:pt>
                <c:pt idx="172">
                  <c:v>41395.0</c:v>
                </c:pt>
                <c:pt idx="173">
                  <c:v>41426.0</c:v>
                </c:pt>
                <c:pt idx="174">
                  <c:v>41456.0</c:v>
                </c:pt>
                <c:pt idx="175">
                  <c:v>41487.0</c:v>
                </c:pt>
                <c:pt idx="176">
                  <c:v>41518.0</c:v>
                </c:pt>
                <c:pt idx="177">
                  <c:v>41548.0</c:v>
                </c:pt>
                <c:pt idx="178">
                  <c:v>41579.0</c:v>
                </c:pt>
                <c:pt idx="179">
                  <c:v>41609.0</c:v>
                </c:pt>
                <c:pt idx="180">
                  <c:v>41640.0</c:v>
                </c:pt>
                <c:pt idx="181">
                  <c:v>41671.0</c:v>
                </c:pt>
                <c:pt idx="182">
                  <c:v>41699.0</c:v>
                </c:pt>
                <c:pt idx="183">
                  <c:v>41730.0</c:v>
                </c:pt>
                <c:pt idx="184">
                  <c:v>41760.0</c:v>
                </c:pt>
                <c:pt idx="185">
                  <c:v>41791.0</c:v>
                </c:pt>
                <c:pt idx="186">
                  <c:v>41821.0</c:v>
                </c:pt>
                <c:pt idx="187">
                  <c:v>41852.0</c:v>
                </c:pt>
                <c:pt idx="188">
                  <c:v>41883.0</c:v>
                </c:pt>
                <c:pt idx="189">
                  <c:v>41913.0</c:v>
                </c:pt>
                <c:pt idx="190">
                  <c:v>41944.0</c:v>
                </c:pt>
                <c:pt idx="191">
                  <c:v>41974.0</c:v>
                </c:pt>
                <c:pt idx="192">
                  <c:v>42005.0</c:v>
                </c:pt>
                <c:pt idx="193">
                  <c:v>42036.0</c:v>
                </c:pt>
                <c:pt idx="194">
                  <c:v>42064.0</c:v>
                </c:pt>
                <c:pt idx="195">
                  <c:v>42095.0</c:v>
                </c:pt>
                <c:pt idx="196">
                  <c:v>42125.0</c:v>
                </c:pt>
                <c:pt idx="197">
                  <c:v>42156.0</c:v>
                </c:pt>
                <c:pt idx="198">
                  <c:v>42186.0</c:v>
                </c:pt>
                <c:pt idx="199">
                  <c:v>42217.0</c:v>
                </c:pt>
                <c:pt idx="200">
                  <c:v>42248.0</c:v>
                </c:pt>
                <c:pt idx="201">
                  <c:v>42278.0</c:v>
                </c:pt>
                <c:pt idx="202">
                  <c:v>42309.0</c:v>
                </c:pt>
                <c:pt idx="203">
                  <c:v>42339.0</c:v>
                </c:pt>
                <c:pt idx="204">
                  <c:v>42370.0</c:v>
                </c:pt>
                <c:pt idx="205">
                  <c:v>42401.0</c:v>
                </c:pt>
                <c:pt idx="206">
                  <c:v>42430.0</c:v>
                </c:pt>
                <c:pt idx="207">
                  <c:v>42461.0</c:v>
                </c:pt>
                <c:pt idx="208">
                  <c:v>42491.0</c:v>
                </c:pt>
                <c:pt idx="209">
                  <c:v>42522.0</c:v>
                </c:pt>
                <c:pt idx="210">
                  <c:v>42552.0</c:v>
                </c:pt>
                <c:pt idx="211">
                  <c:v>42583.0</c:v>
                </c:pt>
                <c:pt idx="212">
                  <c:v>42614.0</c:v>
                </c:pt>
                <c:pt idx="213">
                  <c:v>42644.0</c:v>
                </c:pt>
                <c:pt idx="214">
                  <c:v>42675.0</c:v>
                </c:pt>
                <c:pt idx="215">
                  <c:v>42705.0</c:v>
                </c:pt>
              </c:numCache>
            </c:numRef>
          </c:cat>
          <c:val>
            <c:numRef>
              <c:f>Sheet1!$B$6:$B$221</c:f>
              <c:numCache>
                <c:formatCode>0.0</c:formatCode>
                <c:ptCount val="216"/>
                <c:pt idx="0">
                  <c:v>5.7</c:v>
                </c:pt>
                <c:pt idx="1">
                  <c:v>5.6</c:v>
                </c:pt>
                <c:pt idx="2">
                  <c:v>5.3</c:v>
                </c:pt>
                <c:pt idx="3">
                  <c:v>4.5</c:v>
                </c:pt>
                <c:pt idx="4">
                  <c:v>4.3</c:v>
                </c:pt>
                <c:pt idx="5">
                  <c:v>4.2</c:v>
                </c:pt>
                <c:pt idx="6">
                  <c:v>4.1</c:v>
                </c:pt>
                <c:pt idx="7">
                  <c:v>4.0</c:v>
                </c:pt>
                <c:pt idx="8">
                  <c:v>3.5</c:v>
                </c:pt>
                <c:pt idx="9">
                  <c:v>3.9</c:v>
                </c:pt>
                <c:pt idx="10">
                  <c:v>4.1</c:v>
                </c:pt>
                <c:pt idx="11">
                  <c:v>3.7</c:v>
                </c:pt>
                <c:pt idx="12">
                  <c:v>4.7</c:v>
                </c:pt>
                <c:pt idx="13">
                  <c:v>4.2</c:v>
                </c:pt>
                <c:pt idx="14">
                  <c:v>3.9</c:v>
                </c:pt>
                <c:pt idx="15">
                  <c:v>4.4</c:v>
                </c:pt>
                <c:pt idx="16">
                  <c:v>4.3</c:v>
                </c:pt>
                <c:pt idx="17">
                  <c:v>4.2</c:v>
                </c:pt>
                <c:pt idx="18">
                  <c:v>4.6</c:v>
                </c:pt>
                <c:pt idx="19">
                  <c:v>4.6</c:v>
                </c:pt>
                <c:pt idx="20">
                  <c:v>3.8</c:v>
                </c:pt>
                <c:pt idx="21">
                  <c:v>4.0</c:v>
                </c:pt>
                <c:pt idx="22">
                  <c:v>3.8</c:v>
                </c:pt>
                <c:pt idx="23">
                  <c:v>3.5</c:v>
                </c:pt>
                <c:pt idx="24">
                  <c:v>4.0</c:v>
                </c:pt>
                <c:pt idx="25">
                  <c:v>4.1</c:v>
                </c:pt>
                <c:pt idx="26">
                  <c:v>4.5</c:v>
                </c:pt>
                <c:pt idx="27">
                  <c:v>4.3</c:v>
                </c:pt>
                <c:pt idx="28">
                  <c:v>3.7</c:v>
                </c:pt>
                <c:pt idx="29">
                  <c:v>3.7</c:v>
                </c:pt>
                <c:pt idx="30">
                  <c:v>5.0</c:v>
                </c:pt>
                <c:pt idx="31">
                  <c:v>6.1</c:v>
                </c:pt>
                <c:pt idx="32">
                  <c:v>6.3</c:v>
                </c:pt>
                <c:pt idx="33">
                  <c:v>2.7</c:v>
                </c:pt>
                <c:pt idx="34">
                  <c:v>3.4</c:v>
                </c:pt>
                <c:pt idx="35">
                  <c:v>3.8</c:v>
                </c:pt>
                <c:pt idx="36">
                  <c:v>5.6</c:v>
                </c:pt>
                <c:pt idx="37">
                  <c:v>5.3</c:v>
                </c:pt>
                <c:pt idx="38">
                  <c:v>5.3</c:v>
                </c:pt>
                <c:pt idx="39">
                  <c:v>5.1</c:v>
                </c:pt>
                <c:pt idx="40">
                  <c:v>5.6</c:v>
                </c:pt>
                <c:pt idx="41">
                  <c:v>5.4</c:v>
                </c:pt>
                <c:pt idx="42">
                  <c:v>4.6</c:v>
                </c:pt>
                <c:pt idx="43">
                  <c:v>4.4</c:v>
                </c:pt>
                <c:pt idx="44">
                  <c:v>4.9</c:v>
                </c:pt>
                <c:pt idx="45">
                  <c:v>4.7</c:v>
                </c:pt>
                <c:pt idx="46">
                  <c:v>4.7</c:v>
                </c:pt>
                <c:pt idx="47">
                  <c:v>4.5</c:v>
                </c:pt>
                <c:pt idx="48">
                  <c:v>4.5</c:v>
                </c:pt>
                <c:pt idx="49">
                  <c:v>4.8</c:v>
                </c:pt>
                <c:pt idx="50">
                  <c:v>4.6</c:v>
                </c:pt>
                <c:pt idx="51">
                  <c:v>4.6</c:v>
                </c:pt>
                <c:pt idx="52">
                  <c:v>5.1</c:v>
                </c:pt>
                <c:pt idx="53">
                  <c:v>4.9</c:v>
                </c:pt>
                <c:pt idx="54">
                  <c:v>5.5</c:v>
                </c:pt>
                <c:pt idx="55">
                  <c:v>5.3</c:v>
                </c:pt>
                <c:pt idx="56">
                  <c:v>4.5</c:v>
                </c:pt>
                <c:pt idx="57">
                  <c:v>4.6</c:v>
                </c:pt>
                <c:pt idx="58">
                  <c:v>4.7</c:v>
                </c:pt>
                <c:pt idx="59">
                  <c:v>4.8</c:v>
                </c:pt>
                <c:pt idx="60">
                  <c:v>4.5</c:v>
                </c:pt>
                <c:pt idx="61">
                  <c:v>4.5</c:v>
                </c:pt>
                <c:pt idx="62">
                  <c:v>4.5</c:v>
                </c:pt>
                <c:pt idx="63">
                  <c:v>4.7</c:v>
                </c:pt>
                <c:pt idx="64">
                  <c:v>4.7</c:v>
                </c:pt>
                <c:pt idx="65">
                  <c:v>5.0</c:v>
                </c:pt>
                <c:pt idx="66">
                  <c:v>4.6</c:v>
                </c:pt>
                <c:pt idx="67">
                  <c:v>4.6</c:v>
                </c:pt>
                <c:pt idx="68">
                  <c:v>3.9</c:v>
                </c:pt>
                <c:pt idx="69">
                  <c:v>3.8</c:v>
                </c:pt>
                <c:pt idx="70">
                  <c:v>3.5</c:v>
                </c:pt>
                <c:pt idx="71">
                  <c:v>6.3</c:v>
                </c:pt>
                <c:pt idx="72">
                  <c:v>3.2</c:v>
                </c:pt>
                <c:pt idx="73">
                  <c:v>2.9</c:v>
                </c:pt>
                <c:pt idx="74">
                  <c:v>2.9</c:v>
                </c:pt>
                <c:pt idx="75">
                  <c:v>2.2</c:v>
                </c:pt>
                <c:pt idx="76">
                  <c:v>3.0</c:v>
                </c:pt>
                <c:pt idx="77">
                  <c:v>2.3</c:v>
                </c:pt>
                <c:pt idx="78">
                  <c:v>1.9</c:v>
                </c:pt>
                <c:pt idx="79">
                  <c:v>2.4</c:v>
                </c:pt>
                <c:pt idx="80">
                  <c:v>2.3</c:v>
                </c:pt>
                <c:pt idx="81">
                  <c:v>2.6</c:v>
                </c:pt>
                <c:pt idx="82">
                  <c:v>2.7</c:v>
                </c:pt>
                <c:pt idx="83">
                  <c:v>2.8</c:v>
                </c:pt>
                <c:pt idx="84">
                  <c:v>3.8</c:v>
                </c:pt>
                <c:pt idx="85">
                  <c:v>3.8</c:v>
                </c:pt>
                <c:pt idx="86">
                  <c:v>3.8</c:v>
                </c:pt>
                <c:pt idx="87">
                  <c:v>3.4</c:v>
                </c:pt>
                <c:pt idx="88">
                  <c:v>3.2</c:v>
                </c:pt>
                <c:pt idx="89">
                  <c:v>3.4</c:v>
                </c:pt>
                <c:pt idx="90">
                  <c:v>2.9</c:v>
                </c:pt>
                <c:pt idx="91">
                  <c:v>3.0</c:v>
                </c:pt>
                <c:pt idx="92">
                  <c:v>3.0</c:v>
                </c:pt>
                <c:pt idx="93">
                  <c:v>3.1</c:v>
                </c:pt>
                <c:pt idx="94">
                  <c:v>3.2</c:v>
                </c:pt>
                <c:pt idx="95">
                  <c:v>3.0</c:v>
                </c:pt>
                <c:pt idx="96">
                  <c:v>3.0</c:v>
                </c:pt>
                <c:pt idx="97">
                  <c:v>3.3</c:v>
                </c:pt>
                <c:pt idx="98">
                  <c:v>3.6</c:v>
                </c:pt>
                <c:pt idx="99">
                  <c:v>3.2</c:v>
                </c:pt>
                <c:pt idx="100">
                  <c:v>3.0</c:v>
                </c:pt>
                <c:pt idx="101">
                  <c:v>2.8</c:v>
                </c:pt>
                <c:pt idx="102">
                  <c:v>2.8</c:v>
                </c:pt>
                <c:pt idx="103">
                  <c:v>2.6</c:v>
                </c:pt>
                <c:pt idx="104">
                  <c:v>2.8</c:v>
                </c:pt>
                <c:pt idx="105">
                  <c:v>2.8</c:v>
                </c:pt>
                <c:pt idx="106">
                  <c:v>2.5</c:v>
                </c:pt>
                <c:pt idx="107">
                  <c:v>3.0</c:v>
                </c:pt>
                <c:pt idx="108">
                  <c:v>3.3</c:v>
                </c:pt>
                <c:pt idx="109">
                  <c:v>3.8</c:v>
                </c:pt>
                <c:pt idx="110">
                  <c:v>3.9</c:v>
                </c:pt>
                <c:pt idx="111">
                  <c:v>3.5</c:v>
                </c:pt>
                <c:pt idx="112">
                  <c:v>7.9</c:v>
                </c:pt>
                <c:pt idx="113">
                  <c:v>5.5</c:v>
                </c:pt>
                <c:pt idx="114">
                  <c:v>4.4</c:v>
                </c:pt>
                <c:pt idx="115">
                  <c:v>3.7</c:v>
                </c:pt>
                <c:pt idx="116">
                  <c:v>4.4</c:v>
                </c:pt>
                <c:pt idx="117">
                  <c:v>5.4</c:v>
                </c:pt>
                <c:pt idx="118">
                  <c:v>6.2</c:v>
                </c:pt>
                <c:pt idx="119">
                  <c:v>6.4</c:v>
                </c:pt>
                <c:pt idx="120">
                  <c:v>6.4</c:v>
                </c:pt>
                <c:pt idx="121">
                  <c:v>5.9</c:v>
                </c:pt>
                <c:pt idx="122">
                  <c:v>6.1</c:v>
                </c:pt>
                <c:pt idx="123">
                  <c:v>6.7</c:v>
                </c:pt>
                <c:pt idx="124">
                  <c:v>8.1</c:v>
                </c:pt>
                <c:pt idx="125">
                  <c:v>6.6</c:v>
                </c:pt>
                <c:pt idx="126">
                  <c:v>6.0</c:v>
                </c:pt>
                <c:pt idx="127">
                  <c:v>4.9</c:v>
                </c:pt>
                <c:pt idx="128">
                  <c:v>5.9</c:v>
                </c:pt>
                <c:pt idx="129">
                  <c:v>5.4</c:v>
                </c:pt>
                <c:pt idx="130">
                  <c:v>5.7</c:v>
                </c:pt>
                <c:pt idx="131">
                  <c:v>5.7</c:v>
                </c:pt>
                <c:pt idx="132">
                  <c:v>5.6</c:v>
                </c:pt>
                <c:pt idx="133">
                  <c:v>5.2</c:v>
                </c:pt>
                <c:pt idx="134">
                  <c:v>5.0</c:v>
                </c:pt>
                <c:pt idx="135">
                  <c:v>5.6</c:v>
                </c:pt>
                <c:pt idx="136">
                  <c:v>6.0</c:v>
                </c:pt>
                <c:pt idx="137">
                  <c:v>5.9</c:v>
                </c:pt>
                <c:pt idx="138">
                  <c:v>5.9</c:v>
                </c:pt>
                <c:pt idx="139">
                  <c:v>5.8</c:v>
                </c:pt>
                <c:pt idx="140">
                  <c:v>5.6</c:v>
                </c:pt>
                <c:pt idx="141">
                  <c:v>5.4</c:v>
                </c:pt>
                <c:pt idx="142">
                  <c:v>5.3</c:v>
                </c:pt>
                <c:pt idx="143">
                  <c:v>5.9</c:v>
                </c:pt>
                <c:pt idx="144">
                  <c:v>6.3</c:v>
                </c:pt>
                <c:pt idx="145">
                  <c:v>6.4</c:v>
                </c:pt>
                <c:pt idx="146">
                  <c:v>6.1</c:v>
                </c:pt>
                <c:pt idx="147">
                  <c:v>5.8</c:v>
                </c:pt>
                <c:pt idx="148">
                  <c:v>5.9</c:v>
                </c:pt>
                <c:pt idx="149">
                  <c:v>6.1</c:v>
                </c:pt>
                <c:pt idx="150">
                  <c:v>6.2</c:v>
                </c:pt>
                <c:pt idx="151">
                  <c:v>6.2</c:v>
                </c:pt>
                <c:pt idx="152">
                  <c:v>5.7</c:v>
                </c:pt>
                <c:pt idx="153">
                  <c:v>5.5</c:v>
                </c:pt>
                <c:pt idx="154">
                  <c:v>5.6</c:v>
                </c:pt>
                <c:pt idx="155">
                  <c:v>6.4</c:v>
                </c:pt>
                <c:pt idx="156">
                  <c:v>6.6</c:v>
                </c:pt>
                <c:pt idx="157">
                  <c:v>6.7</c:v>
                </c:pt>
                <c:pt idx="158">
                  <c:v>7.0</c:v>
                </c:pt>
                <c:pt idx="159">
                  <c:v>7.2</c:v>
                </c:pt>
                <c:pt idx="160">
                  <c:v>7.3</c:v>
                </c:pt>
                <c:pt idx="161">
                  <c:v>7.6</c:v>
                </c:pt>
                <c:pt idx="162">
                  <c:v>7.1</c:v>
                </c:pt>
                <c:pt idx="163">
                  <c:v>7.1</c:v>
                </c:pt>
                <c:pt idx="164">
                  <c:v>7.2</c:v>
                </c:pt>
                <c:pt idx="165">
                  <c:v>7.8</c:v>
                </c:pt>
                <c:pt idx="166">
                  <c:v>8.8</c:v>
                </c:pt>
                <c:pt idx="167">
                  <c:v>11.0</c:v>
                </c:pt>
                <c:pt idx="168">
                  <c:v>4.9</c:v>
                </c:pt>
                <c:pt idx="169">
                  <c:v>4.7</c:v>
                </c:pt>
                <c:pt idx="170">
                  <c:v>4.8</c:v>
                </c:pt>
                <c:pt idx="171">
                  <c:v>4.9</c:v>
                </c:pt>
                <c:pt idx="172">
                  <c:v>5.3</c:v>
                </c:pt>
                <c:pt idx="173">
                  <c:v>5.4</c:v>
                </c:pt>
                <c:pt idx="174">
                  <c:v>5.2</c:v>
                </c:pt>
                <c:pt idx="175">
                  <c:v>5.4</c:v>
                </c:pt>
                <c:pt idx="176">
                  <c:v>5.3</c:v>
                </c:pt>
                <c:pt idx="177">
                  <c:v>4.8</c:v>
                </c:pt>
                <c:pt idx="178">
                  <c:v>4.6</c:v>
                </c:pt>
                <c:pt idx="179">
                  <c:v>4.7</c:v>
                </c:pt>
                <c:pt idx="180">
                  <c:v>5.3</c:v>
                </c:pt>
                <c:pt idx="181">
                  <c:v>5.3</c:v>
                </c:pt>
                <c:pt idx="182">
                  <c:v>5.4</c:v>
                </c:pt>
                <c:pt idx="183">
                  <c:v>5.5</c:v>
                </c:pt>
                <c:pt idx="184">
                  <c:v>5.7</c:v>
                </c:pt>
                <c:pt idx="185">
                  <c:v>5.8</c:v>
                </c:pt>
                <c:pt idx="186">
                  <c:v>5.9</c:v>
                </c:pt>
                <c:pt idx="187">
                  <c:v>5.6</c:v>
                </c:pt>
                <c:pt idx="188">
                  <c:v>5.7</c:v>
                </c:pt>
                <c:pt idx="189">
                  <c:v>5.6</c:v>
                </c:pt>
                <c:pt idx="190">
                  <c:v>5.5</c:v>
                </c:pt>
                <c:pt idx="191">
                  <c:v>5.7</c:v>
                </c:pt>
                <c:pt idx="192">
                  <c:v>5.6</c:v>
                </c:pt>
                <c:pt idx="193">
                  <c:v>5.7</c:v>
                </c:pt>
                <c:pt idx="194">
                  <c:v>5.3</c:v>
                </c:pt>
                <c:pt idx="195">
                  <c:v>5.7</c:v>
                </c:pt>
                <c:pt idx="196">
                  <c:v>5.7</c:v>
                </c:pt>
                <c:pt idx="197">
                  <c:v>5.8</c:v>
                </c:pt>
                <c:pt idx="198">
                  <c:v>5.8</c:v>
                </c:pt>
                <c:pt idx="199">
                  <c:v>5.9</c:v>
                </c:pt>
                <c:pt idx="200">
                  <c:v>5.9</c:v>
                </c:pt>
                <c:pt idx="201">
                  <c:v>6.1</c:v>
                </c:pt>
                <c:pt idx="202">
                  <c:v>6.0</c:v>
                </c:pt>
                <c:pt idx="203">
                  <c:v>6.1</c:v>
                </c:pt>
                <c:pt idx="204">
                  <c:v>6.2</c:v>
                </c:pt>
                <c:pt idx="205">
                  <c:v>6.0</c:v>
                </c:pt>
                <c:pt idx="206">
                  <c:v>6.2</c:v>
                </c:pt>
                <c:pt idx="207">
                  <c:v>5.9</c:v>
                </c:pt>
                <c:pt idx="208">
                  <c:v>6.0</c:v>
                </c:pt>
                <c:pt idx="209">
                  <c:v>5.8</c:v>
                </c:pt>
                <c:pt idx="210">
                  <c:v>5.8</c:v>
                </c:pt>
                <c:pt idx="211">
                  <c:v>6.0</c:v>
                </c:pt>
                <c:pt idx="212">
                  <c:v>5.6</c:v>
                </c:pt>
                <c:pt idx="213">
                  <c:v>5.7</c:v>
                </c:pt>
                <c:pt idx="214">
                  <c:v>5.6</c:v>
                </c:pt>
                <c:pt idx="215" formatCode="General">
                  <c:v>5.4</c:v>
                </c:pt>
              </c:numCache>
            </c:numRef>
          </c:val>
          <c:smooth val="0"/>
        </c:ser>
        <c:dLbls>
          <c:showLegendKey val="0"/>
          <c:showVal val="0"/>
          <c:showCatName val="0"/>
          <c:showSerName val="0"/>
          <c:showPercent val="0"/>
          <c:showBubbleSize val="0"/>
        </c:dLbls>
        <c:marker val="1"/>
        <c:smooth val="0"/>
        <c:axId val="2003639288"/>
        <c:axId val="2003663560"/>
      </c:lineChart>
      <c:dateAx>
        <c:axId val="2003639288"/>
        <c:scaling>
          <c:orientation val="minMax"/>
          <c:min val="38353.0"/>
        </c:scaling>
        <c:delete val="0"/>
        <c:axPos val="b"/>
        <c:numFmt formatCode="mmm\-yy" sourceLinked="1"/>
        <c:majorTickMark val="out"/>
        <c:minorTickMark val="none"/>
        <c:tickLblPos val="nextTo"/>
        <c:txPr>
          <a:bodyPr/>
          <a:lstStyle/>
          <a:p>
            <a:pPr>
              <a:defRPr sz="1600"/>
            </a:pPr>
            <a:endParaRPr lang="en-US"/>
          </a:p>
        </c:txPr>
        <c:crossAx val="2003663560"/>
        <c:crosses val="autoZero"/>
        <c:auto val="1"/>
        <c:lblOffset val="100"/>
        <c:baseTimeUnit val="months"/>
        <c:majorUnit val="3.0"/>
        <c:majorTimeUnit val="months"/>
      </c:dateAx>
      <c:valAx>
        <c:axId val="2003663560"/>
        <c:scaling>
          <c:orientation val="minMax"/>
        </c:scaling>
        <c:delete val="0"/>
        <c:axPos val="l"/>
        <c:title>
          <c:tx>
            <c:rich>
              <a:bodyPr rot="-5400000" vert="horz"/>
              <a:lstStyle/>
              <a:p>
                <a:pPr>
                  <a:defRPr/>
                </a:pPr>
                <a:r>
                  <a:rPr lang="en-US" dirty="0" smtClean="0"/>
                  <a:t>Savings</a:t>
                </a:r>
                <a:r>
                  <a:rPr lang="en-US" baseline="0" dirty="0" smtClean="0"/>
                  <a:t> Rate (%)</a:t>
                </a:r>
                <a:endParaRPr lang="en-US" dirty="0"/>
              </a:p>
            </c:rich>
          </c:tx>
          <c:layout>
            <c:manualLayout>
              <c:xMode val="edge"/>
              <c:yMode val="edge"/>
              <c:x val="0.0"/>
              <c:y val="0.229279690885831"/>
            </c:manualLayout>
          </c:layout>
          <c:overlay val="0"/>
        </c:title>
        <c:numFmt formatCode="0.0" sourceLinked="1"/>
        <c:majorTickMark val="out"/>
        <c:minorTickMark val="none"/>
        <c:tickLblPos val="nextTo"/>
        <c:crossAx val="20036392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Sheet1!$B$5</c:f>
              <c:strCache>
                <c:ptCount val="1"/>
                <c:pt idx="0">
                  <c:v>Gross private domestic investment</c:v>
                </c:pt>
              </c:strCache>
            </c:strRef>
          </c:tx>
          <c:spPr>
            <a:solidFill>
              <a:srgbClr val="000090"/>
            </a:solidFill>
          </c:spPr>
          <c:invertIfNegative val="0"/>
          <c:cat>
            <c:strRef>
              <c:f>Sheet1!$A$6:$A$73</c:f>
              <c:strCache>
                <c:ptCount val="68"/>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strCache>
            </c:strRef>
          </c:cat>
          <c:val>
            <c:numRef>
              <c:f>Sheet1!$B$6:$B$73</c:f>
              <c:numCache>
                <c:formatCode>0.0</c:formatCode>
                <c:ptCount val="68"/>
                <c:pt idx="0">
                  <c:v>-3.6</c:v>
                </c:pt>
                <c:pt idx="1">
                  <c:v>26.1</c:v>
                </c:pt>
                <c:pt idx="2">
                  <c:v>-4.9</c:v>
                </c:pt>
                <c:pt idx="3">
                  <c:v>0.2</c:v>
                </c:pt>
                <c:pt idx="4">
                  <c:v>-17.2</c:v>
                </c:pt>
                <c:pt idx="5">
                  <c:v>-1.4</c:v>
                </c:pt>
                <c:pt idx="6">
                  <c:v>-6.9</c:v>
                </c:pt>
                <c:pt idx="7">
                  <c:v>-18.2</c:v>
                </c:pt>
                <c:pt idx="8">
                  <c:v>15.1</c:v>
                </c:pt>
                <c:pt idx="9">
                  <c:v>4.1</c:v>
                </c:pt>
                <c:pt idx="10">
                  <c:v>-0.1</c:v>
                </c:pt>
                <c:pt idx="11">
                  <c:v>-0.7</c:v>
                </c:pt>
                <c:pt idx="12">
                  <c:v>3.4</c:v>
                </c:pt>
                <c:pt idx="13">
                  <c:v>2.1</c:v>
                </c:pt>
                <c:pt idx="14">
                  <c:v>14.9</c:v>
                </c:pt>
                <c:pt idx="15">
                  <c:v>14.9</c:v>
                </c:pt>
                <c:pt idx="16">
                  <c:v>0.2</c:v>
                </c:pt>
                <c:pt idx="17">
                  <c:v>15.1</c:v>
                </c:pt>
                <c:pt idx="18">
                  <c:v>6.3</c:v>
                </c:pt>
                <c:pt idx="19">
                  <c:v>8.3</c:v>
                </c:pt>
                <c:pt idx="20">
                  <c:v>11.9</c:v>
                </c:pt>
                <c:pt idx="21">
                  <c:v>-5.0</c:v>
                </c:pt>
                <c:pt idx="22">
                  <c:v>4.2</c:v>
                </c:pt>
                <c:pt idx="23">
                  <c:v>12.6</c:v>
                </c:pt>
                <c:pt idx="24">
                  <c:v>5.4</c:v>
                </c:pt>
                <c:pt idx="25">
                  <c:v>-2.6</c:v>
                </c:pt>
                <c:pt idx="26">
                  <c:v>-4.0</c:v>
                </c:pt>
                <c:pt idx="27">
                  <c:v>-9.1</c:v>
                </c:pt>
                <c:pt idx="28">
                  <c:v>-3.6</c:v>
                </c:pt>
                <c:pt idx="29">
                  <c:v>5.6</c:v>
                </c:pt>
                <c:pt idx="30">
                  <c:v>-2.5</c:v>
                </c:pt>
                <c:pt idx="31">
                  <c:v>-7.7</c:v>
                </c:pt>
                <c:pt idx="32">
                  <c:v>-12.8</c:v>
                </c:pt>
                <c:pt idx="33">
                  <c:v>-6.9</c:v>
                </c:pt>
                <c:pt idx="34">
                  <c:v>-10.7</c:v>
                </c:pt>
                <c:pt idx="35">
                  <c:v>-31.1</c:v>
                </c:pt>
                <c:pt idx="36">
                  <c:v>-38.7</c:v>
                </c:pt>
                <c:pt idx="37">
                  <c:v>-22.1</c:v>
                </c:pt>
                <c:pt idx="38">
                  <c:v>-3.4</c:v>
                </c:pt>
                <c:pt idx="39">
                  <c:v>36.2</c:v>
                </c:pt>
                <c:pt idx="40">
                  <c:v>13.6</c:v>
                </c:pt>
                <c:pt idx="41">
                  <c:v>22.3</c:v>
                </c:pt>
                <c:pt idx="42">
                  <c:v>13.7</c:v>
                </c:pt>
                <c:pt idx="43">
                  <c:v>-3.5</c:v>
                </c:pt>
                <c:pt idx="44">
                  <c:v>-7.2</c:v>
                </c:pt>
                <c:pt idx="45">
                  <c:v>16.4</c:v>
                </c:pt>
                <c:pt idx="46">
                  <c:v>1.1</c:v>
                </c:pt>
                <c:pt idx="47">
                  <c:v>32.1</c:v>
                </c:pt>
                <c:pt idx="48">
                  <c:v>9.700000000000001</c:v>
                </c:pt>
                <c:pt idx="49">
                  <c:v>10.2</c:v>
                </c:pt>
                <c:pt idx="50">
                  <c:v>-1.1</c:v>
                </c:pt>
                <c:pt idx="51">
                  <c:v>-3.2</c:v>
                </c:pt>
                <c:pt idx="52">
                  <c:v>13.8</c:v>
                </c:pt>
                <c:pt idx="53">
                  <c:v>5.0</c:v>
                </c:pt>
                <c:pt idx="54">
                  <c:v>13.4</c:v>
                </c:pt>
                <c:pt idx="55">
                  <c:v>5.4</c:v>
                </c:pt>
                <c:pt idx="56">
                  <c:v>-6.6</c:v>
                </c:pt>
                <c:pt idx="57">
                  <c:v>11.2</c:v>
                </c:pt>
                <c:pt idx="58">
                  <c:v>8.9</c:v>
                </c:pt>
                <c:pt idx="59">
                  <c:v>2.6</c:v>
                </c:pt>
                <c:pt idx="60">
                  <c:v>9.9</c:v>
                </c:pt>
                <c:pt idx="61">
                  <c:v>1.0</c:v>
                </c:pt>
                <c:pt idx="62">
                  <c:v>2.0</c:v>
                </c:pt>
                <c:pt idx="63">
                  <c:v>-2.3</c:v>
                </c:pt>
                <c:pt idx="64">
                  <c:v>-3.3</c:v>
                </c:pt>
                <c:pt idx="65">
                  <c:v>-7.9</c:v>
                </c:pt>
                <c:pt idx="66">
                  <c:v>3.0</c:v>
                </c:pt>
                <c:pt idx="67">
                  <c:v>10.7</c:v>
                </c:pt>
              </c:numCache>
            </c:numRef>
          </c:val>
        </c:ser>
        <c:dLbls>
          <c:showLegendKey val="0"/>
          <c:showVal val="0"/>
          <c:showCatName val="0"/>
          <c:showSerName val="0"/>
          <c:showPercent val="0"/>
          <c:showBubbleSize val="0"/>
        </c:dLbls>
        <c:gapWidth val="150"/>
        <c:axId val="-2080480104"/>
        <c:axId val="-2007800008"/>
      </c:barChart>
      <c:catAx>
        <c:axId val="-2080480104"/>
        <c:scaling>
          <c:orientation val="minMax"/>
        </c:scaling>
        <c:delete val="0"/>
        <c:axPos val="b"/>
        <c:numFmt formatCode="General" sourceLinked="0"/>
        <c:majorTickMark val="out"/>
        <c:minorTickMark val="none"/>
        <c:tickLblPos val="low"/>
        <c:crossAx val="-2007800008"/>
        <c:crosses val="autoZero"/>
        <c:auto val="1"/>
        <c:lblAlgn val="ctr"/>
        <c:lblOffset val="100"/>
        <c:tickLblSkip val="3"/>
        <c:noMultiLvlLbl val="0"/>
      </c:catAx>
      <c:valAx>
        <c:axId val="-2007800008"/>
        <c:scaling>
          <c:orientation val="minMax"/>
          <c:max val="40.0"/>
          <c:min val="-40.0"/>
        </c:scaling>
        <c:delete val="0"/>
        <c:axPos val="l"/>
        <c:numFmt formatCode="0.0" sourceLinked="1"/>
        <c:majorTickMark val="out"/>
        <c:minorTickMark val="none"/>
        <c:tickLblPos val="nextTo"/>
        <c:txPr>
          <a:bodyPr/>
          <a:lstStyle/>
          <a:p>
            <a:pPr>
              <a:defRPr>
                <a:latin typeface="Constantia" charset="0"/>
                <a:ea typeface="Constantia" charset="0"/>
                <a:cs typeface="Constantia" charset="0"/>
              </a:defRPr>
            </a:pPr>
            <a:endParaRPr lang="en-US"/>
          </a:p>
        </c:txPr>
        <c:crossAx val="-2080480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ln>
          <a:noFill/>
        </a:ln>
      </c:spPr>
    </c:floor>
    <c:sideWall>
      <c:thickness val="0"/>
    </c:sideWall>
    <c:backWall>
      <c:thickness val="0"/>
    </c:backWall>
    <c:plotArea>
      <c:layout>
        <c:manualLayout>
          <c:layoutTarget val="inner"/>
          <c:xMode val="edge"/>
          <c:yMode val="edge"/>
          <c:x val="0.108865157175441"/>
          <c:y val="0.0396595408128983"/>
          <c:w val="0.883224463834183"/>
          <c:h val="0.779020444968822"/>
        </c:manualLayout>
      </c:layout>
      <c:bar3DChart>
        <c:barDir val="col"/>
        <c:grouping val="clustered"/>
        <c:varyColors val="0"/>
        <c:ser>
          <c:idx val="0"/>
          <c:order val="0"/>
          <c:tx>
            <c:strRef>
              <c:f>Sheet1!$B$1</c:f>
              <c:strCache>
                <c:ptCount val="1"/>
                <c:pt idx="0">
                  <c:v>1-Month % Change</c:v>
                </c:pt>
              </c:strCache>
            </c:strRef>
          </c:tx>
          <c:spPr>
            <a:solidFill>
              <a:srgbClr val="C00000"/>
            </a:solidFill>
          </c:spPr>
          <c:invertIfNegative val="0"/>
          <c:cat>
            <c:numRef>
              <c:f>Sheet1!$A$2:$A$114</c:f>
              <c:numCache>
                <c:formatCode>mmm\-yy</c:formatCode>
                <c:ptCount val="113"/>
                <c:pt idx="0">
                  <c:v>39295.0</c:v>
                </c:pt>
                <c:pt idx="1">
                  <c:v>39326.0</c:v>
                </c:pt>
                <c:pt idx="2">
                  <c:v>39356.0</c:v>
                </c:pt>
                <c:pt idx="3">
                  <c:v>39387.0</c:v>
                </c:pt>
                <c:pt idx="4">
                  <c:v>39417.0</c:v>
                </c:pt>
                <c:pt idx="5">
                  <c:v>39448.0</c:v>
                </c:pt>
                <c:pt idx="6">
                  <c:v>39479.0</c:v>
                </c:pt>
                <c:pt idx="7">
                  <c:v>39508.0</c:v>
                </c:pt>
                <c:pt idx="8">
                  <c:v>39539.0</c:v>
                </c:pt>
                <c:pt idx="9">
                  <c:v>39569.0</c:v>
                </c:pt>
                <c:pt idx="10">
                  <c:v>39600.0</c:v>
                </c:pt>
                <c:pt idx="11">
                  <c:v>39630.0</c:v>
                </c:pt>
                <c:pt idx="12">
                  <c:v>39661.0</c:v>
                </c:pt>
                <c:pt idx="13">
                  <c:v>39692.0</c:v>
                </c:pt>
                <c:pt idx="14">
                  <c:v>39722.0</c:v>
                </c:pt>
                <c:pt idx="15">
                  <c:v>39753.0</c:v>
                </c:pt>
                <c:pt idx="16">
                  <c:v>39783.0</c:v>
                </c:pt>
                <c:pt idx="17">
                  <c:v>39814.0</c:v>
                </c:pt>
                <c:pt idx="18">
                  <c:v>39845.0</c:v>
                </c:pt>
                <c:pt idx="19">
                  <c:v>39873.0</c:v>
                </c:pt>
                <c:pt idx="20">
                  <c:v>39904.0</c:v>
                </c:pt>
                <c:pt idx="21">
                  <c:v>39934.0</c:v>
                </c:pt>
                <c:pt idx="22">
                  <c:v>39965.0</c:v>
                </c:pt>
                <c:pt idx="23">
                  <c:v>39995.0</c:v>
                </c:pt>
                <c:pt idx="24">
                  <c:v>40026.0</c:v>
                </c:pt>
                <c:pt idx="25">
                  <c:v>40057.0</c:v>
                </c:pt>
                <c:pt idx="26">
                  <c:v>40087.0</c:v>
                </c:pt>
                <c:pt idx="27">
                  <c:v>40118.0</c:v>
                </c:pt>
                <c:pt idx="28">
                  <c:v>40148.0</c:v>
                </c:pt>
                <c:pt idx="29">
                  <c:v>40179.0</c:v>
                </c:pt>
                <c:pt idx="30">
                  <c:v>40210.0</c:v>
                </c:pt>
                <c:pt idx="31">
                  <c:v>40238.0</c:v>
                </c:pt>
                <c:pt idx="32">
                  <c:v>40269.0</c:v>
                </c:pt>
                <c:pt idx="33">
                  <c:v>40299.0</c:v>
                </c:pt>
                <c:pt idx="34">
                  <c:v>40330.0</c:v>
                </c:pt>
                <c:pt idx="35">
                  <c:v>40360.0</c:v>
                </c:pt>
                <c:pt idx="36">
                  <c:v>40391.0</c:v>
                </c:pt>
                <c:pt idx="37">
                  <c:v>40422.0</c:v>
                </c:pt>
                <c:pt idx="38">
                  <c:v>40452.0</c:v>
                </c:pt>
                <c:pt idx="39">
                  <c:v>40483.0</c:v>
                </c:pt>
                <c:pt idx="40">
                  <c:v>40513.0</c:v>
                </c:pt>
                <c:pt idx="41">
                  <c:v>40544.0</c:v>
                </c:pt>
                <c:pt idx="42">
                  <c:v>40575.0</c:v>
                </c:pt>
                <c:pt idx="43">
                  <c:v>40603.0</c:v>
                </c:pt>
                <c:pt idx="44">
                  <c:v>40634.0</c:v>
                </c:pt>
                <c:pt idx="45">
                  <c:v>40664.0</c:v>
                </c:pt>
                <c:pt idx="46">
                  <c:v>40695.0</c:v>
                </c:pt>
                <c:pt idx="47">
                  <c:v>40725.0</c:v>
                </c:pt>
                <c:pt idx="48">
                  <c:v>40756.0</c:v>
                </c:pt>
                <c:pt idx="49">
                  <c:v>40787.0</c:v>
                </c:pt>
                <c:pt idx="50">
                  <c:v>40817.0</c:v>
                </c:pt>
                <c:pt idx="51">
                  <c:v>40848.0</c:v>
                </c:pt>
                <c:pt idx="52">
                  <c:v>40878.0</c:v>
                </c:pt>
                <c:pt idx="53">
                  <c:v>40909.0</c:v>
                </c:pt>
                <c:pt idx="54">
                  <c:v>40940.0</c:v>
                </c:pt>
                <c:pt idx="55">
                  <c:v>40969.0</c:v>
                </c:pt>
                <c:pt idx="56">
                  <c:v>41000.0</c:v>
                </c:pt>
                <c:pt idx="57">
                  <c:v>41030.0</c:v>
                </c:pt>
                <c:pt idx="58">
                  <c:v>41061.0</c:v>
                </c:pt>
                <c:pt idx="59">
                  <c:v>41091.0</c:v>
                </c:pt>
                <c:pt idx="60">
                  <c:v>41122.0</c:v>
                </c:pt>
                <c:pt idx="61">
                  <c:v>41153.0</c:v>
                </c:pt>
                <c:pt idx="62">
                  <c:v>41183.0</c:v>
                </c:pt>
                <c:pt idx="63">
                  <c:v>41214.0</c:v>
                </c:pt>
                <c:pt idx="64">
                  <c:v>41244.0</c:v>
                </c:pt>
                <c:pt idx="65">
                  <c:v>41275.0</c:v>
                </c:pt>
                <c:pt idx="66">
                  <c:v>41306.0</c:v>
                </c:pt>
                <c:pt idx="67">
                  <c:v>41334.0</c:v>
                </c:pt>
                <c:pt idx="68">
                  <c:v>41365.0</c:v>
                </c:pt>
                <c:pt idx="69">
                  <c:v>41395.0</c:v>
                </c:pt>
                <c:pt idx="70">
                  <c:v>41426.0</c:v>
                </c:pt>
                <c:pt idx="71">
                  <c:v>41456.0</c:v>
                </c:pt>
                <c:pt idx="72">
                  <c:v>41487.0</c:v>
                </c:pt>
                <c:pt idx="73">
                  <c:v>41518.0</c:v>
                </c:pt>
                <c:pt idx="74">
                  <c:v>41548.0</c:v>
                </c:pt>
                <c:pt idx="75">
                  <c:v>41579.0</c:v>
                </c:pt>
                <c:pt idx="76">
                  <c:v>41609.0</c:v>
                </c:pt>
                <c:pt idx="77">
                  <c:v>41640.0</c:v>
                </c:pt>
                <c:pt idx="78">
                  <c:v>41671.0</c:v>
                </c:pt>
                <c:pt idx="79">
                  <c:v>41699.0</c:v>
                </c:pt>
                <c:pt idx="80">
                  <c:v>41730.0</c:v>
                </c:pt>
                <c:pt idx="81">
                  <c:v>41760.0</c:v>
                </c:pt>
                <c:pt idx="82">
                  <c:v>41791.0</c:v>
                </c:pt>
                <c:pt idx="83">
                  <c:v>41821.0</c:v>
                </c:pt>
                <c:pt idx="84">
                  <c:v>41852.0</c:v>
                </c:pt>
                <c:pt idx="85">
                  <c:v>41883.0</c:v>
                </c:pt>
                <c:pt idx="86">
                  <c:v>41913.0</c:v>
                </c:pt>
                <c:pt idx="87">
                  <c:v>41944.0</c:v>
                </c:pt>
                <c:pt idx="88">
                  <c:v>41974.0</c:v>
                </c:pt>
                <c:pt idx="89">
                  <c:v>42005.0</c:v>
                </c:pt>
                <c:pt idx="90">
                  <c:v>42036.0</c:v>
                </c:pt>
                <c:pt idx="91">
                  <c:v>42064.0</c:v>
                </c:pt>
                <c:pt idx="92">
                  <c:v>42095.0</c:v>
                </c:pt>
                <c:pt idx="93">
                  <c:v>42125.0</c:v>
                </c:pt>
                <c:pt idx="94">
                  <c:v>42156.0</c:v>
                </c:pt>
                <c:pt idx="95">
                  <c:v>42186.0</c:v>
                </c:pt>
                <c:pt idx="96">
                  <c:v>42217.0</c:v>
                </c:pt>
                <c:pt idx="97">
                  <c:v>42248.0</c:v>
                </c:pt>
                <c:pt idx="98">
                  <c:v>42278.0</c:v>
                </c:pt>
                <c:pt idx="99">
                  <c:v>42309.0</c:v>
                </c:pt>
                <c:pt idx="100">
                  <c:v>42339.0</c:v>
                </c:pt>
                <c:pt idx="101">
                  <c:v>42370.0</c:v>
                </c:pt>
                <c:pt idx="102">
                  <c:v>42401.0</c:v>
                </c:pt>
                <c:pt idx="103">
                  <c:v>42430.0</c:v>
                </c:pt>
                <c:pt idx="104">
                  <c:v>42461.0</c:v>
                </c:pt>
                <c:pt idx="105">
                  <c:v>42491.0</c:v>
                </c:pt>
                <c:pt idx="106">
                  <c:v>42522.0</c:v>
                </c:pt>
                <c:pt idx="107">
                  <c:v>42552.0</c:v>
                </c:pt>
                <c:pt idx="108">
                  <c:v>42583.0</c:v>
                </c:pt>
                <c:pt idx="109">
                  <c:v>42614.0</c:v>
                </c:pt>
                <c:pt idx="110">
                  <c:v>42644.0</c:v>
                </c:pt>
                <c:pt idx="111">
                  <c:v>42675.0</c:v>
                </c:pt>
                <c:pt idx="112">
                  <c:v>42705.0</c:v>
                </c:pt>
              </c:numCache>
            </c:numRef>
          </c:cat>
          <c:val>
            <c:numRef>
              <c:f>Sheet1!$B$2:$B$114</c:f>
              <c:numCache>
                <c:formatCode>0.0%</c:formatCode>
                <c:ptCount val="113"/>
                <c:pt idx="0">
                  <c:v>-0.0108225108225108</c:v>
                </c:pt>
                <c:pt idx="1">
                  <c:v>0.001</c:v>
                </c:pt>
                <c:pt idx="2">
                  <c:v>-0.00482160077145612</c:v>
                </c:pt>
                <c:pt idx="3">
                  <c:v>-0.00484496124031008</c:v>
                </c:pt>
                <c:pt idx="4">
                  <c:v>-0.000973709834469411</c:v>
                </c:pt>
                <c:pt idx="5">
                  <c:v>-0.00487329434697856</c:v>
                </c:pt>
                <c:pt idx="6">
                  <c:v>-0.00195886385896169</c:v>
                </c:pt>
                <c:pt idx="7">
                  <c:v>0.0</c:v>
                </c:pt>
                <c:pt idx="8">
                  <c:v>0.000981354268891014</c:v>
                </c:pt>
                <c:pt idx="9">
                  <c:v>-0.000980392156862689</c:v>
                </c:pt>
                <c:pt idx="10">
                  <c:v>0.0</c:v>
                </c:pt>
                <c:pt idx="11">
                  <c:v>-0.00490677134445535</c:v>
                </c:pt>
                <c:pt idx="12">
                  <c:v>-0.00788954635108492</c:v>
                </c:pt>
                <c:pt idx="13">
                  <c:v>0.0</c:v>
                </c:pt>
                <c:pt idx="14">
                  <c:v>-0.0099403578528827</c:v>
                </c:pt>
                <c:pt idx="15">
                  <c:v>-0.00602409638554211</c:v>
                </c:pt>
                <c:pt idx="16">
                  <c:v>-0.00101010101010095</c:v>
                </c:pt>
                <c:pt idx="17">
                  <c:v>-0.00303336703741164</c:v>
                </c:pt>
                <c:pt idx="18">
                  <c:v>-0.00405679513184575</c:v>
                </c:pt>
                <c:pt idx="19">
                  <c:v>-0.00305498981670058</c:v>
                </c:pt>
                <c:pt idx="20">
                  <c:v>0.0102145045965271</c:v>
                </c:pt>
                <c:pt idx="21">
                  <c:v>0.0131445904954499</c:v>
                </c:pt>
                <c:pt idx="22">
                  <c:v>0.00898203592814363</c:v>
                </c:pt>
                <c:pt idx="23">
                  <c:v>0.00989119683481701</c:v>
                </c:pt>
                <c:pt idx="24">
                  <c:v>0.00979431929480901</c:v>
                </c:pt>
                <c:pt idx="25">
                  <c:v>0.0106692531522794</c:v>
                </c:pt>
                <c:pt idx="26">
                  <c:v>0.00479846449136276</c:v>
                </c:pt>
                <c:pt idx="27">
                  <c:v>0.0105062082139445</c:v>
                </c:pt>
                <c:pt idx="28">
                  <c:v>0.0113421550094518</c:v>
                </c:pt>
                <c:pt idx="29">
                  <c:v>0.00560747663551396</c:v>
                </c:pt>
                <c:pt idx="30">
                  <c:v>0.00371747211895916</c:v>
                </c:pt>
                <c:pt idx="31">
                  <c:v>0.0138888888888889</c:v>
                </c:pt>
                <c:pt idx="32">
                  <c:v>0.0</c:v>
                </c:pt>
                <c:pt idx="33">
                  <c:v>0.0045662100456621</c:v>
                </c:pt>
                <c:pt idx="34">
                  <c:v>-0.00181818181818184</c:v>
                </c:pt>
                <c:pt idx="35">
                  <c:v>0.000910746812386234</c:v>
                </c:pt>
                <c:pt idx="36">
                  <c:v>0.001</c:v>
                </c:pt>
                <c:pt idx="37">
                  <c:v>0.007</c:v>
                </c:pt>
                <c:pt idx="38">
                  <c:v>0.002</c:v>
                </c:pt>
                <c:pt idx="39">
                  <c:v>0.01</c:v>
                </c:pt>
                <c:pt idx="40">
                  <c:v>0.01</c:v>
                </c:pt>
                <c:pt idx="41">
                  <c:v>0.002</c:v>
                </c:pt>
                <c:pt idx="42">
                  <c:v>0.009</c:v>
                </c:pt>
                <c:pt idx="43">
                  <c:v>0.007</c:v>
                </c:pt>
                <c:pt idx="44">
                  <c:v>-0.003</c:v>
                </c:pt>
                <c:pt idx="45">
                  <c:v>0.007</c:v>
                </c:pt>
                <c:pt idx="46">
                  <c:v>0.0</c:v>
                </c:pt>
                <c:pt idx="47">
                  <c:v>0.002</c:v>
                </c:pt>
                <c:pt idx="48">
                  <c:v>-0.007</c:v>
                </c:pt>
                <c:pt idx="49">
                  <c:v>-0.005</c:v>
                </c:pt>
                <c:pt idx="50">
                  <c:v>0.006</c:v>
                </c:pt>
                <c:pt idx="51">
                  <c:v>0.003</c:v>
                </c:pt>
                <c:pt idx="52">
                  <c:v>0.006</c:v>
                </c:pt>
                <c:pt idx="53">
                  <c:v>0.0</c:v>
                </c:pt>
                <c:pt idx="54">
                  <c:v>0.007</c:v>
                </c:pt>
                <c:pt idx="55">
                  <c:v>0.002</c:v>
                </c:pt>
                <c:pt idx="56">
                  <c:v>-0.001</c:v>
                </c:pt>
                <c:pt idx="57">
                  <c:v>0.003</c:v>
                </c:pt>
                <c:pt idx="58">
                  <c:v>-0.006</c:v>
                </c:pt>
                <c:pt idx="59">
                  <c:v>0.004</c:v>
                </c:pt>
                <c:pt idx="60">
                  <c:v>-0.004</c:v>
                </c:pt>
                <c:pt idx="61">
                  <c:v>0.005</c:v>
                </c:pt>
                <c:pt idx="62">
                  <c:v>0.002</c:v>
                </c:pt>
                <c:pt idx="63">
                  <c:v>0.0</c:v>
                </c:pt>
                <c:pt idx="64">
                  <c:v>0.003</c:v>
                </c:pt>
                <c:pt idx="65">
                  <c:v>0.004</c:v>
                </c:pt>
                <c:pt idx="66">
                  <c:v>0.005</c:v>
                </c:pt>
                <c:pt idx="67">
                  <c:v>-0.003</c:v>
                </c:pt>
                <c:pt idx="68">
                  <c:v>0.008</c:v>
                </c:pt>
                <c:pt idx="69">
                  <c:v>0.002</c:v>
                </c:pt>
                <c:pt idx="70">
                  <c:v>0.001</c:v>
                </c:pt>
                <c:pt idx="71">
                  <c:v>0.004</c:v>
                </c:pt>
                <c:pt idx="72">
                  <c:v>0.007</c:v>
                </c:pt>
                <c:pt idx="73">
                  <c:v>0.01</c:v>
                </c:pt>
                <c:pt idx="74">
                  <c:v>0.003</c:v>
                </c:pt>
                <c:pt idx="75">
                  <c:v>0.009</c:v>
                </c:pt>
                <c:pt idx="76">
                  <c:v>0.001</c:v>
                </c:pt>
                <c:pt idx="77">
                  <c:v>0.0</c:v>
                </c:pt>
                <c:pt idx="78">
                  <c:v>0.005</c:v>
                </c:pt>
                <c:pt idx="79">
                  <c:v>0.01</c:v>
                </c:pt>
                <c:pt idx="80">
                  <c:v>0.003</c:v>
                </c:pt>
                <c:pt idx="81">
                  <c:v>0.006</c:v>
                </c:pt>
                <c:pt idx="82">
                  <c:v>0.007</c:v>
                </c:pt>
                <c:pt idx="83">
                  <c:v>0.011</c:v>
                </c:pt>
                <c:pt idx="84">
                  <c:v>0.0</c:v>
                </c:pt>
                <c:pt idx="85">
                  <c:v>0.008</c:v>
                </c:pt>
                <c:pt idx="86">
                  <c:v>0.006</c:v>
                </c:pt>
                <c:pt idx="87">
                  <c:v>0.003</c:v>
                </c:pt>
                <c:pt idx="88">
                  <c:v>0.004</c:v>
                </c:pt>
                <c:pt idx="89">
                  <c:v>0.002</c:v>
                </c:pt>
                <c:pt idx="90">
                  <c:v>-0.002</c:v>
                </c:pt>
                <c:pt idx="91">
                  <c:v>0.004</c:v>
                </c:pt>
                <c:pt idx="92">
                  <c:v>0.006</c:v>
                </c:pt>
                <c:pt idx="93">
                  <c:v>0.008</c:v>
                </c:pt>
                <c:pt idx="94">
                  <c:v>0.000814332247557114</c:v>
                </c:pt>
                <c:pt idx="95">
                  <c:v>-0.000813669650122084</c:v>
                </c:pt>
                <c:pt idx="96">
                  <c:v>0.0</c:v>
                </c:pt>
                <c:pt idx="97">
                  <c:v>-0.00162866449511401</c:v>
                </c:pt>
                <c:pt idx="98">
                  <c:v>0.00570962479608483</c:v>
                </c:pt>
                <c:pt idx="99">
                  <c:v>0.00324412003244134</c:v>
                </c:pt>
                <c:pt idx="100">
                  <c:v>-0.00323362974939378</c:v>
                </c:pt>
                <c:pt idx="101">
                  <c:v>-0.0024330900243309</c:v>
                </c:pt>
                <c:pt idx="102">
                  <c:v>0.0</c:v>
                </c:pt>
                <c:pt idx="103">
                  <c:v>0.0</c:v>
                </c:pt>
                <c:pt idx="104">
                  <c:v>0.00487804878048781</c:v>
                </c:pt>
                <c:pt idx="105">
                  <c:v>-0.0016181229773462</c:v>
                </c:pt>
                <c:pt idx="106">
                  <c:v>0.00243111831442455</c:v>
                </c:pt>
                <c:pt idx="107">
                  <c:v>0.00485044462409045</c:v>
                </c:pt>
                <c:pt idx="108">
                  <c:v>-0.000809716599190269</c:v>
                </c:pt>
                <c:pt idx="109">
                  <c:v>0.002</c:v>
                </c:pt>
                <c:pt idx="110">
                  <c:v>0.002</c:v>
                </c:pt>
                <c:pt idx="111">
                  <c:v>0.001</c:v>
                </c:pt>
                <c:pt idx="112">
                  <c:v>0.005</c:v>
                </c:pt>
              </c:numCache>
            </c:numRef>
          </c:val>
        </c:ser>
        <c:dLbls>
          <c:showLegendKey val="0"/>
          <c:showVal val="0"/>
          <c:showCatName val="0"/>
          <c:showSerName val="0"/>
          <c:showPercent val="0"/>
          <c:showBubbleSize val="0"/>
        </c:dLbls>
        <c:gapWidth val="64"/>
        <c:gapDepth val="67"/>
        <c:shape val="box"/>
        <c:axId val="2003074744"/>
        <c:axId val="2003754920"/>
        <c:axId val="0"/>
      </c:bar3DChart>
      <c:dateAx>
        <c:axId val="2003074744"/>
        <c:scaling>
          <c:orientation val="minMax"/>
          <c:min val="39295.0"/>
        </c:scaling>
        <c:delete val="0"/>
        <c:axPos val="b"/>
        <c:numFmt formatCode="mmm\-yy" sourceLinked="1"/>
        <c:majorTickMark val="none"/>
        <c:minorTickMark val="none"/>
        <c:tickLblPos val="low"/>
        <c:crossAx val="2003754920"/>
        <c:crosses val="autoZero"/>
        <c:auto val="1"/>
        <c:lblOffset val="100"/>
        <c:baseTimeUnit val="months"/>
        <c:majorUnit val="4.0"/>
        <c:majorTimeUnit val="months"/>
      </c:dateAx>
      <c:valAx>
        <c:axId val="2003754920"/>
        <c:scaling>
          <c:orientation val="minMax"/>
        </c:scaling>
        <c:delete val="0"/>
        <c:axPos val="l"/>
        <c:title>
          <c:tx>
            <c:rich>
              <a:bodyPr rot="-5400000" vert="horz"/>
              <a:lstStyle/>
              <a:p>
                <a:pPr>
                  <a:defRPr sz="1500"/>
                </a:pPr>
                <a:r>
                  <a:rPr lang="en-US" sz="1500"/>
                  <a:t>One-month Percent Change</a:t>
                </a:r>
              </a:p>
            </c:rich>
          </c:tx>
          <c:layout>
            <c:manualLayout>
              <c:xMode val="edge"/>
              <c:yMode val="edge"/>
              <c:x val="0.00438108901641532"/>
              <c:y val="0.199263882680274"/>
            </c:manualLayout>
          </c:layout>
          <c:overlay val="0"/>
        </c:title>
        <c:numFmt formatCode="0.0%" sourceLinked="0"/>
        <c:majorTickMark val="out"/>
        <c:minorTickMark val="none"/>
        <c:tickLblPos val="nextTo"/>
        <c:spPr>
          <a:noFill/>
        </c:spPr>
        <c:txPr>
          <a:bodyPr/>
          <a:lstStyle/>
          <a:p>
            <a:pPr>
              <a:defRPr>
                <a:latin typeface="Constantia" charset="0"/>
                <a:ea typeface="Constantia" charset="0"/>
                <a:cs typeface="Constantia" charset="0"/>
              </a:defRPr>
            </a:pPr>
            <a:endParaRPr lang="en-US"/>
          </a:p>
        </c:txPr>
        <c:crossAx val="2003074744"/>
        <c:crosses val="autoZero"/>
        <c:crossBetween val="between"/>
      </c:valAx>
    </c:plotArea>
    <c:plotVisOnly val="1"/>
    <c:dispBlanksAs val="gap"/>
    <c:showDLblsOverMax val="0"/>
  </c:chart>
  <c:txPr>
    <a:bodyPr/>
    <a:lstStyle/>
    <a:p>
      <a:pPr>
        <a:defRPr sz="1600">
          <a:latin typeface="+mn-lt"/>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06475552769021"/>
          <c:y val="0.0562181908832407"/>
          <c:w val="0.89051703576383"/>
          <c:h val="0.754926896548511"/>
        </c:manualLayout>
      </c:layout>
      <c:lineChart>
        <c:grouping val="standard"/>
        <c:varyColors val="0"/>
        <c:ser>
          <c:idx val="0"/>
          <c:order val="0"/>
          <c:tx>
            <c:strRef>
              <c:f>Sheet1!$B$11</c:f>
              <c:strCache>
                <c:ptCount val="1"/>
                <c:pt idx="0">
                  <c:v>Base Metals</c:v>
                </c:pt>
              </c:strCache>
            </c:strRef>
          </c:tx>
          <c:spPr>
            <a:ln>
              <a:solidFill>
                <a:srgbClr val="000074"/>
              </a:solidFill>
            </a:ln>
          </c:spPr>
          <c:marker>
            <c:symbol val="none"/>
          </c:marker>
          <c:dLbls>
            <c:dLbl>
              <c:idx val="91"/>
              <c:layout>
                <c:manualLayout>
                  <c:x val="0.0171297306860457"/>
                  <c:y val="0.208241444582659"/>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solidFill>
                      <a:srgbClr val="00007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Sheet1!$A$12:$A$132</c:f>
              <c:numCache>
                <c:formatCode>mmm\-yy</c:formatCode>
                <c:ptCount val="121"/>
                <c:pt idx="0">
                  <c:v>39083.0</c:v>
                </c:pt>
                <c:pt idx="1">
                  <c:v>39114.0</c:v>
                </c:pt>
                <c:pt idx="2">
                  <c:v>39142.0</c:v>
                </c:pt>
                <c:pt idx="3">
                  <c:v>39173.0</c:v>
                </c:pt>
                <c:pt idx="4">
                  <c:v>39203.0</c:v>
                </c:pt>
                <c:pt idx="5">
                  <c:v>39234.0</c:v>
                </c:pt>
                <c:pt idx="6">
                  <c:v>39264.0</c:v>
                </c:pt>
                <c:pt idx="7">
                  <c:v>39295.0</c:v>
                </c:pt>
                <c:pt idx="8">
                  <c:v>39326.0</c:v>
                </c:pt>
                <c:pt idx="9">
                  <c:v>39356.0</c:v>
                </c:pt>
                <c:pt idx="10">
                  <c:v>39387.0</c:v>
                </c:pt>
                <c:pt idx="11">
                  <c:v>39417.0</c:v>
                </c:pt>
                <c:pt idx="12">
                  <c:v>39448.0</c:v>
                </c:pt>
                <c:pt idx="13">
                  <c:v>39479.0</c:v>
                </c:pt>
                <c:pt idx="14">
                  <c:v>39508.0</c:v>
                </c:pt>
                <c:pt idx="15">
                  <c:v>39539.0</c:v>
                </c:pt>
                <c:pt idx="16">
                  <c:v>39569.0</c:v>
                </c:pt>
                <c:pt idx="17">
                  <c:v>39600.0</c:v>
                </c:pt>
                <c:pt idx="18">
                  <c:v>39630.0</c:v>
                </c:pt>
                <c:pt idx="19">
                  <c:v>39661.0</c:v>
                </c:pt>
                <c:pt idx="20">
                  <c:v>39692.0</c:v>
                </c:pt>
                <c:pt idx="21">
                  <c:v>39722.0</c:v>
                </c:pt>
                <c:pt idx="22">
                  <c:v>39753.0</c:v>
                </c:pt>
                <c:pt idx="23">
                  <c:v>39783.0</c:v>
                </c:pt>
                <c:pt idx="24">
                  <c:v>39814.0</c:v>
                </c:pt>
                <c:pt idx="25">
                  <c:v>39845.0</c:v>
                </c:pt>
                <c:pt idx="26">
                  <c:v>39873.0</c:v>
                </c:pt>
                <c:pt idx="27">
                  <c:v>39904.0</c:v>
                </c:pt>
                <c:pt idx="28">
                  <c:v>39934.0</c:v>
                </c:pt>
                <c:pt idx="29">
                  <c:v>39965.0</c:v>
                </c:pt>
                <c:pt idx="30">
                  <c:v>39995.0</c:v>
                </c:pt>
                <c:pt idx="31">
                  <c:v>40026.0</c:v>
                </c:pt>
                <c:pt idx="32">
                  <c:v>40057.0</c:v>
                </c:pt>
                <c:pt idx="33">
                  <c:v>40087.0</c:v>
                </c:pt>
                <c:pt idx="34">
                  <c:v>40118.0</c:v>
                </c:pt>
                <c:pt idx="35">
                  <c:v>40148.0</c:v>
                </c:pt>
                <c:pt idx="36">
                  <c:v>40179.0</c:v>
                </c:pt>
                <c:pt idx="37">
                  <c:v>40210.0</c:v>
                </c:pt>
                <c:pt idx="38">
                  <c:v>40238.0</c:v>
                </c:pt>
                <c:pt idx="39">
                  <c:v>40269.0</c:v>
                </c:pt>
                <c:pt idx="40">
                  <c:v>40299.0</c:v>
                </c:pt>
                <c:pt idx="41">
                  <c:v>40330.0</c:v>
                </c:pt>
                <c:pt idx="42">
                  <c:v>40360.0</c:v>
                </c:pt>
                <c:pt idx="43">
                  <c:v>40391.0</c:v>
                </c:pt>
                <c:pt idx="44">
                  <c:v>40422.0</c:v>
                </c:pt>
                <c:pt idx="45">
                  <c:v>40452.0</c:v>
                </c:pt>
                <c:pt idx="46">
                  <c:v>40483.0</c:v>
                </c:pt>
                <c:pt idx="47">
                  <c:v>40513.0</c:v>
                </c:pt>
                <c:pt idx="48">
                  <c:v>40544.0</c:v>
                </c:pt>
                <c:pt idx="49">
                  <c:v>40575.0</c:v>
                </c:pt>
                <c:pt idx="50">
                  <c:v>40603.0</c:v>
                </c:pt>
                <c:pt idx="51">
                  <c:v>40634.0</c:v>
                </c:pt>
                <c:pt idx="52">
                  <c:v>40664.0</c:v>
                </c:pt>
                <c:pt idx="53">
                  <c:v>40695.0</c:v>
                </c:pt>
                <c:pt idx="54">
                  <c:v>40725.0</c:v>
                </c:pt>
                <c:pt idx="55">
                  <c:v>40756.0</c:v>
                </c:pt>
                <c:pt idx="56">
                  <c:v>40787.0</c:v>
                </c:pt>
                <c:pt idx="57">
                  <c:v>40817.0</c:v>
                </c:pt>
                <c:pt idx="58">
                  <c:v>40848.0</c:v>
                </c:pt>
                <c:pt idx="59">
                  <c:v>40878.0</c:v>
                </c:pt>
                <c:pt idx="60">
                  <c:v>40909.0</c:v>
                </c:pt>
                <c:pt idx="61">
                  <c:v>40940.0</c:v>
                </c:pt>
                <c:pt idx="62">
                  <c:v>40969.0</c:v>
                </c:pt>
                <c:pt idx="63">
                  <c:v>41000.0</c:v>
                </c:pt>
                <c:pt idx="64">
                  <c:v>41030.0</c:v>
                </c:pt>
                <c:pt idx="65">
                  <c:v>41061.0</c:v>
                </c:pt>
                <c:pt idx="66">
                  <c:v>41091.0</c:v>
                </c:pt>
                <c:pt idx="67">
                  <c:v>41122.0</c:v>
                </c:pt>
                <c:pt idx="68">
                  <c:v>41153.0</c:v>
                </c:pt>
                <c:pt idx="69">
                  <c:v>41183.0</c:v>
                </c:pt>
                <c:pt idx="70">
                  <c:v>41214.0</c:v>
                </c:pt>
                <c:pt idx="71">
                  <c:v>41244.0</c:v>
                </c:pt>
                <c:pt idx="72">
                  <c:v>41275.0</c:v>
                </c:pt>
                <c:pt idx="73">
                  <c:v>41306.0</c:v>
                </c:pt>
                <c:pt idx="74">
                  <c:v>41334.0</c:v>
                </c:pt>
                <c:pt idx="75">
                  <c:v>41365.0</c:v>
                </c:pt>
                <c:pt idx="76">
                  <c:v>41395.0</c:v>
                </c:pt>
                <c:pt idx="77">
                  <c:v>41426.0</c:v>
                </c:pt>
                <c:pt idx="78">
                  <c:v>41456.0</c:v>
                </c:pt>
                <c:pt idx="79">
                  <c:v>41487.0</c:v>
                </c:pt>
                <c:pt idx="80">
                  <c:v>41518.0</c:v>
                </c:pt>
                <c:pt idx="81">
                  <c:v>41548.0</c:v>
                </c:pt>
                <c:pt idx="82">
                  <c:v>41579.0</c:v>
                </c:pt>
                <c:pt idx="83">
                  <c:v>41609.0</c:v>
                </c:pt>
                <c:pt idx="84">
                  <c:v>41640.0</c:v>
                </c:pt>
                <c:pt idx="85">
                  <c:v>41671.0</c:v>
                </c:pt>
                <c:pt idx="86">
                  <c:v>41699.0</c:v>
                </c:pt>
                <c:pt idx="87">
                  <c:v>41730.0</c:v>
                </c:pt>
                <c:pt idx="88">
                  <c:v>41760.0</c:v>
                </c:pt>
                <c:pt idx="89">
                  <c:v>41791.0</c:v>
                </c:pt>
                <c:pt idx="90">
                  <c:v>41821.0</c:v>
                </c:pt>
                <c:pt idx="91">
                  <c:v>41852.0</c:v>
                </c:pt>
                <c:pt idx="92">
                  <c:v>41883.0</c:v>
                </c:pt>
                <c:pt idx="93">
                  <c:v>41913.0</c:v>
                </c:pt>
                <c:pt idx="94">
                  <c:v>41944.0</c:v>
                </c:pt>
                <c:pt idx="95">
                  <c:v>41974.0</c:v>
                </c:pt>
                <c:pt idx="96">
                  <c:v>42005.0</c:v>
                </c:pt>
                <c:pt idx="97">
                  <c:v>42036.0</c:v>
                </c:pt>
                <c:pt idx="98">
                  <c:v>42064.0</c:v>
                </c:pt>
                <c:pt idx="99">
                  <c:v>42095.0</c:v>
                </c:pt>
                <c:pt idx="100">
                  <c:v>42125.0</c:v>
                </c:pt>
                <c:pt idx="101">
                  <c:v>42156.0</c:v>
                </c:pt>
                <c:pt idx="102">
                  <c:v>42186.0</c:v>
                </c:pt>
                <c:pt idx="103">
                  <c:v>42217.0</c:v>
                </c:pt>
                <c:pt idx="104">
                  <c:v>42248.0</c:v>
                </c:pt>
                <c:pt idx="105">
                  <c:v>42278.0</c:v>
                </c:pt>
                <c:pt idx="106">
                  <c:v>42309.0</c:v>
                </c:pt>
                <c:pt idx="107">
                  <c:v>42339.0</c:v>
                </c:pt>
                <c:pt idx="108">
                  <c:v>42370.0</c:v>
                </c:pt>
                <c:pt idx="109">
                  <c:v>42401.0</c:v>
                </c:pt>
                <c:pt idx="110">
                  <c:v>42430.0</c:v>
                </c:pt>
                <c:pt idx="111">
                  <c:v>42461.0</c:v>
                </c:pt>
                <c:pt idx="112">
                  <c:v>42491.0</c:v>
                </c:pt>
                <c:pt idx="113">
                  <c:v>42522.0</c:v>
                </c:pt>
                <c:pt idx="114">
                  <c:v>42552.0</c:v>
                </c:pt>
                <c:pt idx="115">
                  <c:v>42583.0</c:v>
                </c:pt>
                <c:pt idx="116">
                  <c:v>42614.0</c:v>
                </c:pt>
                <c:pt idx="117">
                  <c:v>42644.0</c:v>
                </c:pt>
                <c:pt idx="118">
                  <c:v>42675.0</c:v>
                </c:pt>
                <c:pt idx="119">
                  <c:v>42705.0</c:v>
                </c:pt>
                <c:pt idx="120">
                  <c:v>42736.0</c:v>
                </c:pt>
              </c:numCache>
            </c:numRef>
          </c:cat>
          <c:val>
            <c:numRef>
              <c:f>Sheet1!$B$12:$B$132</c:f>
              <c:numCache>
                <c:formatCode>0.00</c:formatCode>
                <c:ptCount val="121"/>
                <c:pt idx="0">
                  <c:v>106.87329883087</c:v>
                </c:pt>
                <c:pt idx="1">
                  <c:v>108.46182310735</c:v>
                </c:pt>
                <c:pt idx="2">
                  <c:v>114.787087074358</c:v>
                </c:pt>
                <c:pt idx="3">
                  <c:v>126.420486323363</c:v>
                </c:pt>
                <c:pt idx="4">
                  <c:v>127.174080213566</c:v>
                </c:pt>
                <c:pt idx="5">
                  <c:v>119.151833510015</c:v>
                </c:pt>
                <c:pt idx="6">
                  <c:v>119.969834307695</c:v>
                </c:pt>
                <c:pt idx="7">
                  <c:v>110.587375901552</c:v>
                </c:pt>
                <c:pt idx="8">
                  <c:v>109.642694679685</c:v>
                </c:pt>
                <c:pt idx="9">
                  <c:v>114.22636692407</c:v>
                </c:pt>
                <c:pt idx="10">
                  <c:v>107.118479563378</c:v>
                </c:pt>
                <c:pt idx="11">
                  <c:v>99.4915310541884</c:v>
                </c:pt>
                <c:pt idx="12">
                  <c:v>104.198058721467</c:v>
                </c:pt>
                <c:pt idx="13">
                  <c:v>115.354354008532</c:v>
                </c:pt>
                <c:pt idx="14">
                  <c:v>124.192425978231</c:v>
                </c:pt>
                <c:pt idx="15">
                  <c:v>123.386568464196</c:v>
                </c:pt>
                <c:pt idx="16">
                  <c:v>118.763277348792</c:v>
                </c:pt>
                <c:pt idx="17">
                  <c:v>116.092140666348</c:v>
                </c:pt>
                <c:pt idx="18">
                  <c:v>117.785644124959</c:v>
                </c:pt>
                <c:pt idx="19">
                  <c:v>106.965677372354</c:v>
                </c:pt>
                <c:pt idx="20">
                  <c:v>98.5541016590365</c:v>
                </c:pt>
                <c:pt idx="21">
                  <c:v>74.9676042867184</c:v>
                </c:pt>
                <c:pt idx="22">
                  <c:v>62.0063028623233</c:v>
                </c:pt>
                <c:pt idx="23">
                  <c:v>51.2483636420885</c:v>
                </c:pt>
                <c:pt idx="24">
                  <c:v>52.14526645843639</c:v>
                </c:pt>
                <c:pt idx="25">
                  <c:v>50.8220121607145</c:v>
                </c:pt>
                <c:pt idx="26">
                  <c:v>53.657001846496</c:v>
                </c:pt>
                <c:pt idx="27">
                  <c:v>60.40188816954265</c:v>
                </c:pt>
                <c:pt idx="28">
                  <c:v>63.2513772580851</c:v>
                </c:pt>
                <c:pt idx="29">
                  <c:v>69.3874969657762</c:v>
                </c:pt>
                <c:pt idx="30">
                  <c:v>72.4809930193382</c:v>
                </c:pt>
                <c:pt idx="31">
                  <c:v>85.03731707085818</c:v>
                </c:pt>
                <c:pt idx="32">
                  <c:v>83.19566485644029</c:v>
                </c:pt>
                <c:pt idx="33">
                  <c:v>85.4139010285558</c:v>
                </c:pt>
                <c:pt idx="34">
                  <c:v>88.5660679601278</c:v>
                </c:pt>
                <c:pt idx="35">
                  <c:v>94.53809581017944</c:v>
                </c:pt>
                <c:pt idx="36">
                  <c:v>98.99114855443338</c:v>
                </c:pt>
                <c:pt idx="37">
                  <c:v>91.9673364413918</c:v>
                </c:pt>
                <c:pt idx="38">
                  <c:v>100.265018129724</c:v>
                </c:pt>
                <c:pt idx="39">
                  <c:v>105.798668887039</c:v>
                </c:pt>
                <c:pt idx="40">
                  <c:v>92.6222291605725</c:v>
                </c:pt>
                <c:pt idx="41">
                  <c:v>86.9109103146454</c:v>
                </c:pt>
                <c:pt idx="42">
                  <c:v>89.79578117552452</c:v>
                </c:pt>
                <c:pt idx="43">
                  <c:v>97.11020874478959</c:v>
                </c:pt>
                <c:pt idx="44">
                  <c:v>101.620194180899</c:v>
                </c:pt>
                <c:pt idx="45">
                  <c:v>109.779015018975</c:v>
                </c:pt>
                <c:pt idx="46">
                  <c:v>109.986853636566</c:v>
                </c:pt>
                <c:pt idx="47">
                  <c:v>115.15263575544</c:v>
                </c:pt>
                <c:pt idx="48">
                  <c:v>120.333873736063</c:v>
                </c:pt>
                <c:pt idx="49">
                  <c:v>125.237064040296</c:v>
                </c:pt>
                <c:pt idx="50">
                  <c:v>122.593735869656</c:v>
                </c:pt>
                <c:pt idx="51">
                  <c:v>124.597106780986</c:v>
                </c:pt>
                <c:pt idx="52">
                  <c:v>117.82143720142</c:v>
                </c:pt>
                <c:pt idx="53">
                  <c:v>116.936500646053</c:v>
                </c:pt>
                <c:pt idx="54">
                  <c:v>121.544097993581</c:v>
                </c:pt>
                <c:pt idx="55">
                  <c:v>113.160756000174</c:v>
                </c:pt>
                <c:pt idx="56">
                  <c:v>106.193201549959</c:v>
                </c:pt>
                <c:pt idx="57">
                  <c:v>97.287674173265</c:v>
                </c:pt>
                <c:pt idx="58">
                  <c:v>96.51774233962637</c:v>
                </c:pt>
                <c:pt idx="59">
                  <c:v>95.4410230698253</c:v>
                </c:pt>
                <c:pt idx="60">
                  <c:v>101.512249214213</c:v>
                </c:pt>
                <c:pt idx="61">
                  <c:v>105.806666832828</c:v>
                </c:pt>
                <c:pt idx="62">
                  <c:v>104.558682878363</c:v>
                </c:pt>
                <c:pt idx="63">
                  <c:v>100.892434182587</c:v>
                </c:pt>
                <c:pt idx="64">
                  <c:v>97.31959811801104</c:v>
                </c:pt>
                <c:pt idx="65">
                  <c:v>91.4712011502751</c:v>
                </c:pt>
                <c:pt idx="66">
                  <c:v>91.99311793249385</c:v>
                </c:pt>
                <c:pt idx="67">
                  <c:v>90.894455809906</c:v>
                </c:pt>
                <c:pt idx="68">
                  <c:v>99.4925712007429</c:v>
                </c:pt>
                <c:pt idx="69">
                  <c:v>97.69336857731628</c:v>
                </c:pt>
                <c:pt idx="70">
                  <c:v>94.7179673002845</c:v>
                </c:pt>
                <c:pt idx="71">
                  <c:v>99.5896685392437</c:v>
                </c:pt>
                <c:pt idx="72">
                  <c:v>99.6146682009679</c:v>
                </c:pt>
                <c:pt idx="73">
                  <c:v>100.25373838825</c:v>
                </c:pt>
                <c:pt idx="74">
                  <c:v>94.2348999858348</c:v>
                </c:pt>
                <c:pt idx="75">
                  <c:v>89.92929551709818</c:v>
                </c:pt>
                <c:pt idx="76">
                  <c:v>89.08211537760654</c:v>
                </c:pt>
                <c:pt idx="77">
                  <c:v>86.9686585816189</c:v>
                </c:pt>
                <c:pt idx="78">
                  <c:v>85.31313129689094</c:v>
                </c:pt>
                <c:pt idx="79">
                  <c:v>88.63235934589414</c:v>
                </c:pt>
                <c:pt idx="80">
                  <c:v>87.26036281997878</c:v>
                </c:pt>
                <c:pt idx="81">
                  <c:v>88.65168556140358</c:v>
                </c:pt>
                <c:pt idx="82">
                  <c:v>86.50979837266067</c:v>
                </c:pt>
                <c:pt idx="83">
                  <c:v>87.69532017478517</c:v>
                </c:pt>
                <c:pt idx="84">
                  <c:v>88.13162781857669</c:v>
                </c:pt>
                <c:pt idx="85">
                  <c:v>86.8502912231356</c:v>
                </c:pt>
                <c:pt idx="86">
                  <c:v>84.4460806705761</c:v>
                </c:pt>
                <c:pt idx="87">
                  <c:v>87.08792179263475</c:v>
                </c:pt>
                <c:pt idx="88">
                  <c:v>88.5445941250134</c:v>
                </c:pt>
                <c:pt idx="89">
                  <c:v>89.18878425971768</c:v>
                </c:pt>
                <c:pt idx="90">
                  <c:v>93.3732189822571</c:v>
                </c:pt>
                <c:pt idx="91">
                  <c:v>93.73843253451705</c:v>
                </c:pt>
                <c:pt idx="92">
                  <c:v>91.71691583284485</c:v>
                </c:pt>
                <c:pt idx="93">
                  <c:v>88.9015357658979</c:v>
                </c:pt>
                <c:pt idx="94">
                  <c:v>90.36569811037708</c:v>
                </c:pt>
                <c:pt idx="95">
                  <c:v>86.25063939236048</c:v>
                </c:pt>
                <c:pt idx="96">
                  <c:v>80.14737794877388</c:v>
                </c:pt>
                <c:pt idx="97">
                  <c:v>79.193234943104</c:v>
                </c:pt>
                <c:pt idx="98">
                  <c:v>79.211222665979</c:v>
                </c:pt>
                <c:pt idx="99">
                  <c:v>80.57367286301718</c:v>
                </c:pt>
                <c:pt idx="100">
                  <c:v>82.37703495064095</c:v>
                </c:pt>
                <c:pt idx="101">
                  <c:v>76.67714740197468</c:v>
                </c:pt>
                <c:pt idx="102">
                  <c:v>72.68204723566247</c:v>
                </c:pt>
                <c:pt idx="103">
                  <c:v>68.2626058400731</c:v>
                </c:pt>
                <c:pt idx="104">
                  <c:v>69.06485785961948</c:v>
                </c:pt>
                <c:pt idx="105">
                  <c:v>68.21386932265425</c:v>
                </c:pt>
                <c:pt idx="106">
                  <c:v>63.80827108428629</c:v>
                </c:pt>
                <c:pt idx="107">
                  <c:v>62.9499163235631</c:v>
                </c:pt>
                <c:pt idx="108">
                  <c:v>61.37354476966899</c:v>
                </c:pt>
                <c:pt idx="109">
                  <c:v>63.6263198964388</c:v>
                </c:pt>
                <c:pt idx="110">
                  <c:v>66.45999257943463</c:v>
                </c:pt>
                <c:pt idx="111">
                  <c:v>66.70247811346702</c:v>
                </c:pt>
                <c:pt idx="112">
                  <c:v>65.13632196808808</c:v>
                </c:pt>
                <c:pt idx="113">
                  <c:v>65.97995821615488</c:v>
                </c:pt>
                <c:pt idx="114">
                  <c:v>69.12657408221038</c:v>
                </c:pt>
                <c:pt idx="115">
                  <c:v>68.9815157139758</c:v>
                </c:pt>
                <c:pt idx="116">
                  <c:v>68.22363588112668</c:v>
                </c:pt>
                <c:pt idx="117">
                  <c:v>69.62408007215498</c:v>
                </c:pt>
                <c:pt idx="118">
                  <c:v>76.50393541615655</c:v>
                </c:pt>
                <c:pt idx="119">
                  <c:v>77.87633646354897</c:v>
                </c:pt>
                <c:pt idx="120">
                  <c:v>78.95</c:v>
                </c:pt>
              </c:numCache>
            </c:numRef>
          </c:val>
          <c:smooth val="0"/>
        </c:ser>
        <c:ser>
          <c:idx val="1"/>
          <c:order val="1"/>
          <c:tx>
            <c:strRef>
              <c:f>Sheet1!$C$11</c:f>
              <c:strCache>
                <c:ptCount val="1"/>
                <c:pt idx="0">
                  <c:v>Iron Ore</c:v>
                </c:pt>
              </c:strCache>
            </c:strRef>
          </c:tx>
          <c:spPr>
            <a:ln>
              <a:solidFill>
                <a:srgbClr val="BD0000"/>
              </a:solidFill>
            </a:ln>
          </c:spPr>
          <c:marker>
            <c:symbol val="none"/>
          </c:marker>
          <c:dLbls>
            <c:dLbl>
              <c:idx val="91"/>
              <c:layout>
                <c:manualLayout>
                  <c:x val="-0.0885041892807196"/>
                  <c:y val="0.152364603850691"/>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solidFill>
                      <a:srgbClr val="BD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Sheet1!$A$12:$A$132</c:f>
              <c:numCache>
                <c:formatCode>mmm\-yy</c:formatCode>
                <c:ptCount val="121"/>
                <c:pt idx="0">
                  <c:v>39083.0</c:v>
                </c:pt>
                <c:pt idx="1">
                  <c:v>39114.0</c:v>
                </c:pt>
                <c:pt idx="2">
                  <c:v>39142.0</c:v>
                </c:pt>
                <c:pt idx="3">
                  <c:v>39173.0</c:v>
                </c:pt>
                <c:pt idx="4">
                  <c:v>39203.0</c:v>
                </c:pt>
                <c:pt idx="5">
                  <c:v>39234.0</c:v>
                </c:pt>
                <c:pt idx="6">
                  <c:v>39264.0</c:v>
                </c:pt>
                <c:pt idx="7">
                  <c:v>39295.0</c:v>
                </c:pt>
                <c:pt idx="8">
                  <c:v>39326.0</c:v>
                </c:pt>
                <c:pt idx="9">
                  <c:v>39356.0</c:v>
                </c:pt>
                <c:pt idx="10">
                  <c:v>39387.0</c:v>
                </c:pt>
                <c:pt idx="11">
                  <c:v>39417.0</c:v>
                </c:pt>
                <c:pt idx="12">
                  <c:v>39448.0</c:v>
                </c:pt>
                <c:pt idx="13">
                  <c:v>39479.0</c:v>
                </c:pt>
                <c:pt idx="14">
                  <c:v>39508.0</c:v>
                </c:pt>
                <c:pt idx="15">
                  <c:v>39539.0</c:v>
                </c:pt>
                <c:pt idx="16">
                  <c:v>39569.0</c:v>
                </c:pt>
                <c:pt idx="17">
                  <c:v>39600.0</c:v>
                </c:pt>
                <c:pt idx="18">
                  <c:v>39630.0</c:v>
                </c:pt>
                <c:pt idx="19">
                  <c:v>39661.0</c:v>
                </c:pt>
                <c:pt idx="20">
                  <c:v>39692.0</c:v>
                </c:pt>
                <c:pt idx="21">
                  <c:v>39722.0</c:v>
                </c:pt>
                <c:pt idx="22">
                  <c:v>39753.0</c:v>
                </c:pt>
                <c:pt idx="23">
                  <c:v>39783.0</c:v>
                </c:pt>
                <c:pt idx="24">
                  <c:v>39814.0</c:v>
                </c:pt>
                <c:pt idx="25">
                  <c:v>39845.0</c:v>
                </c:pt>
                <c:pt idx="26">
                  <c:v>39873.0</c:v>
                </c:pt>
                <c:pt idx="27">
                  <c:v>39904.0</c:v>
                </c:pt>
                <c:pt idx="28">
                  <c:v>39934.0</c:v>
                </c:pt>
                <c:pt idx="29">
                  <c:v>39965.0</c:v>
                </c:pt>
                <c:pt idx="30">
                  <c:v>39995.0</c:v>
                </c:pt>
                <c:pt idx="31">
                  <c:v>40026.0</c:v>
                </c:pt>
                <c:pt idx="32">
                  <c:v>40057.0</c:v>
                </c:pt>
                <c:pt idx="33">
                  <c:v>40087.0</c:v>
                </c:pt>
                <c:pt idx="34">
                  <c:v>40118.0</c:v>
                </c:pt>
                <c:pt idx="35">
                  <c:v>40148.0</c:v>
                </c:pt>
                <c:pt idx="36">
                  <c:v>40179.0</c:v>
                </c:pt>
                <c:pt idx="37">
                  <c:v>40210.0</c:v>
                </c:pt>
                <c:pt idx="38">
                  <c:v>40238.0</c:v>
                </c:pt>
                <c:pt idx="39">
                  <c:v>40269.0</c:v>
                </c:pt>
                <c:pt idx="40">
                  <c:v>40299.0</c:v>
                </c:pt>
                <c:pt idx="41">
                  <c:v>40330.0</c:v>
                </c:pt>
                <c:pt idx="42">
                  <c:v>40360.0</c:v>
                </c:pt>
                <c:pt idx="43">
                  <c:v>40391.0</c:v>
                </c:pt>
                <c:pt idx="44">
                  <c:v>40422.0</c:v>
                </c:pt>
                <c:pt idx="45">
                  <c:v>40452.0</c:v>
                </c:pt>
                <c:pt idx="46">
                  <c:v>40483.0</c:v>
                </c:pt>
                <c:pt idx="47">
                  <c:v>40513.0</c:v>
                </c:pt>
                <c:pt idx="48">
                  <c:v>40544.0</c:v>
                </c:pt>
                <c:pt idx="49">
                  <c:v>40575.0</c:v>
                </c:pt>
                <c:pt idx="50">
                  <c:v>40603.0</c:v>
                </c:pt>
                <c:pt idx="51">
                  <c:v>40634.0</c:v>
                </c:pt>
                <c:pt idx="52">
                  <c:v>40664.0</c:v>
                </c:pt>
                <c:pt idx="53">
                  <c:v>40695.0</c:v>
                </c:pt>
                <c:pt idx="54">
                  <c:v>40725.0</c:v>
                </c:pt>
                <c:pt idx="55">
                  <c:v>40756.0</c:v>
                </c:pt>
                <c:pt idx="56">
                  <c:v>40787.0</c:v>
                </c:pt>
                <c:pt idx="57">
                  <c:v>40817.0</c:v>
                </c:pt>
                <c:pt idx="58">
                  <c:v>40848.0</c:v>
                </c:pt>
                <c:pt idx="59">
                  <c:v>40878.0</c:v>
                </c:pt>
                <c:pt idx="60">
                  <c:v>40909.0</c:v>
                </c:pt>
                <c:pt idx="61">
                  <c:v>40940.0</c:v>
                </c:pt>
                <c:pt idx="62">
                  <c:v>40969.0</c:v>
                </c:pt>
                <c:pt idx="63">
                  <c:v>41000.0</c:v>
                </c:pt>
                <c:pt idx="64">
                  <c:v>41030.0</c:v>
                </c:pt>
                <c:pt idx="65">
                  <c:v>41061.0</c:v>
                </c:pt>
                <c:pt idx="66">
                  <c:v>41091.0</c:v>
                </c:pt>
                <c:pt idx="67">
                  <c:v>41122.0</c:v>
                </c:pt>
                <c:pt idx="68">
                  <c:v>41153.0</c:v>
                </c:pt>
                <c:pt idx="69">
                  <c:v>41183.0</c:v>
                </c:pt>
                <c:pt idx="70">
                  <c:v>41214.0</c:v>
                </c:pt>
                <c:pt idx="71">
                  <c:v>41244.0</c:v>
                </c:pt>
                <c:pt idx="72">
                  <c:v>41275.0</c:v>
                </c:pt>
                <c:pt idx="73">
                  <c:v>41306.0</c:v>
                </c:pt>
                <c:pt idx="74">
                  <c:v>41334.0</c:v>
                </c:pt>
                <c:pt idx="75">
                  <c:v>41365.0</c:v>
                </c:pt>
                <c:pt idx="76">
                  <c:v>41395.0</c:v>
                </c:pt>
                <c:pt idx="77">
                  <c:v>41426.0</c:v>
                </c:pt>
                <c:pt idx="78">
                  <c:v>41456.0</c:v>
                </c:pt>
                <c:pt idx="79">
                  <c:v>41487.0</c:v>
                </c:pt>
                <c:pt idx="80">
                  <c:v>41518.0</c:v>
                </c:pt>
                <c:pt idx="81">
                  <c:v>41548.0</c:v>
                </c:pt>
                <c:pt idx="82">
                  <c:v>41579.0</c:v>
                </c:pt>
                <c:pt idx="83">
                  <c:v>41609.0</c:v>
                </c:pt>
                <c:pt idx="84">
                  <c:v>41640.0</c:v>
                </c:pt>
                <c:pt idx="85">
                  <c:v>41671.0</c:v>
                </c:pt>
                <c:pt idx="86">
                  <c:v>41699.0</c:v>
                </c:pt>
                <c:pt idx="87">
                  <c:v>41730.0</c:v>
                </c:pt>
                <c:pt idx="88">
                  <c:v>41760.0</c:v>
                </c:pt>
                <c:pt idx="89">
                  <c:v>41791.0</c:v>
                </c:pt>
                <c:pt idx="90">
                  <c:v>41821.0</c:v>
                </c:pt>
                <c:pt idx="91">
                  <c:v>41852.0</c:v>
                </c:pt>
                <c:pt idx="92">
                  <c:v>41883.0</c:v>
                </c:pt>
                <c:pt idx="93">
                  <c:v>41913.0</c:v>
                </c:pt>
                <c:pt idx="94">
                  <c:v>41944.0</c:v>
                </c:pt>
                <c:pt idx="95">
                  <c:v>41974.0</c:v>
                </c:pt>
                <c:pt idx="96">
                  <c:v>42005.0</c:v>
                </c:pt>
                <c:pt idx="97">
                  <c:v>42036.0</c:v>
                </c:pt>
                <c:pt idx="98">
                  <c:v>42064.0</c:v>
                </c:pt>
                <c:pt idx="99">
                  <c:v>42095.0</c:v>
                </c:pt>
                <c:pt idx="100">
                  <c:v>42125.0</c:v>
                </c:pt>
                <c:pt idx="101">
                  <c:v>42156.0</c:v>
                </c:pt>
                <c:pt idx="102">
                  <c:v>42186.0</c:v>
                </c:pt>
                <c:pt idx="103">
                  <c:v>42217.0</c:v>
                </c:pt>
                <c:pt idx="104">
                  <c:v>42248.0</c:v>
                </c:pt>
                <c:pt idx="105">
                  <c:v>42278.0</c:v>
                </c:pt>
                <c:pt idx="106">
                  <c:v>42309.0</c:v>
                </c:pt>
                <c:pt idx="107">
                  <c:v>42339.0</c:v>
                </c:pt>
                <c:pt idx="108">
                  <c:v>42370.0</c:v>
                </c:pt>
                <c:pt idx="109">
                  <c:v>42401.0</c:v>
                </c:pt>
                <c:pt idx="110">
                  <c:v>42430.0</c:v>
                </c:pt>
                <c:pt idx="111">
                  <c:v>42461.0</c:v>
                </c:pt>
                <c:pt idx="112">
                  <c:v>42491.0</c:v>
                </c:pt>
                <c:pt idx="113">
                  <c:v>42522.0</c:v>
                </c:pt>
                <c:pt idx="114">
                  <c:v>42552.0</c:v>
                </c:pt>
                <c:pt idx="115">
                  <c:v>42583.0</c:v>
                </c:pt>
                <c:pt idx="116">
                  <c:v>42614.0</c:v>
                </c:pt>
                <c:pt idx="117">
                  <c:v>42644.0</c:v>
                </c:pt>
                <c:pt idx="118">
                  <c:v>42675.0</c:v>
                </c:pt>
                <c:pt idx="119">
                  <c:v>42705.0</c:v>
                </c:pt>
                <c:pt idx="120">
                  <c:v>42736.0</c:v>
                </c:pt>
              </c:numCache>
            </c:numRef>
          </c:cat>
          <c:val>
            <c:numRef>
              <c:f>Sheet1!$C$12:$C$132</c:f>
              <c:numCache>
                <c:formatCode>0.00</c:formatCode>
                <c:ptCount val="121"/>
                <c:pt idx="0">
                  <c:v>53.61188278713507</c:v>
                </c:pt>
                <c:pt idx="1">
                  <c:v>56.6695425982683</c:v>
                </c:pt>
                <c:pt idx="2">
                  <c:v>60.7075731560206</c:v>
                </c:pt>
                <c:pt idx="3">
                  <c:v>62.5654785569558</c:v>
                </c:pt>
                <c:pt idx="4">
                  <c:v>69.942254244802</c:v>
                </c:pt>
                <c:pt idx="5">
                  <c:v>70.75808724373653</c:v>
                </c:pt>
                <c:pt idx="6">
                  <c:v>72.7325402159483</c:v>
                </c:pt>
                <c:pt idx="7">
                  <c:v>83.5646086051649</c:v>
                </c:pt>
                <c:pt idx="8">
                  <c:v>101.910567471964</c:v>
                </c:pt>
                <c:pt idx="9">
                  <c:v>115.251836513366</c:v>
                </c:pt>
                <c:pt idx="10">
                  <c:v>133.748621648877</c:v>
                </c:pt>
                <c:pt idx="11">
                  <c:v>130.341319123914</c:v>
                </c:pt>
                <c:pt idx="12">
                  <c:v>132.569434457139</c:v>
                </c:pt>
                <c:pt idx="13">
                  <c:v>127.599023329176</c:v>
                </c:pt>
                <c:pt idx="14">
                  <c:v>135.140336764706</c:v>
                </c:pt>
                <c:pt idx="15">
                  <c:v>134.338215244745</c:v>
                </c:pt>
                <c:pt idx="16">
                  <c:v>132.281493398692</c:v>
                </c:pt>
                <c:pt idx="17">
                  <c:v>126.097616381557</c:v>
                </c:pt>
                <c:pt idx="18">
                  <c:v>123.746097737568</c:v>
                </c:pt>
                <c:pt idx="19">
                  <c:v>122.539487587884</c:v>
                </c:pt>
                <c:pt idx="20">
                  <c:v>95.7335461943164</c:v>
                </c:pt>
                <c:pt idx="21">
                  <c:v>60.7898420298628</c:v>
                </c:pt>
                <c:pt idx="22">
                  <c:v>44.5280279670642</c:v>
                </c:pt>
                <c:pt idx="23">
                  <c:v>47.97646492894766</c:v>
                </c:pt>
                <c:pt idx="24">
                  <c:v>49.7109670191197</c:v>
                </c:pt>
                <c:pt idx="25">
                  <c:v>51.8225347810683</c:v>
                </c:pt>
                <c:pt idx="26">
                  <c:v>43.9247228922218</c:v>
                </c:pt>
                <c:pt idx="27">
                  <c:v>40.9836106523649</c:v>
                </c:pt>
                <c:pt idx="28">
                  <c:v>42.978630843037</c:v>
                </c:pt>
                <c:pt idx="29">
                  <c:v>49.1282291627378</c:v>
                </c:pt>
                <c:pt idx="30">
                  <c:v>57.5539329920715</c:v>
                </c:pt>
                <c:pt idx="31">
                  <c:v>66.96000756802408</c:v>
                </c:pt>
                <c:pt idx="32">
                  <c:v>55.3326733983334</c:v>
                </c:pt>
                <c:pt idx="33">
                  <c:v>59.5009630063357</c:v>
                </c:pt>
                <c:pt idx="34">
                  <c:v>68.05007014643233</c:v>
                </c:pt>
                <c:pt idx="35">
                  <c:v>72.0332547882901</c:v>
                </c:pt>
                <c:pt idx="36">
                  <c:v>86.19035682862663</c:v>
                </c:pt>
                <c:pt idx="37">
                  <c:v>87.40382271779855</c:v>
                </c:pt>
                <c:pt idx="38">
                  <c:v>95.7678248917506</c:v>
                </c:pt>
                <c:pt idx="39">
                  <c:v>118.240938929631</c:v>
                </c:pt>
                <c:pt idx="40">
                  <c:v>110.617356620259</c:v>
                </c:pt>
                <c:pt idx="41">
                  <c:v>98.4689862495679</c:v>
                </c:pt>
                <c:pt idx="42">
                  <c:v>86.62912415578474</c:v>
                </c:pt>
                <c:pt idx="43">
                  <c:v>99.6413177018186</c:v>
                </c:pt>
                <c:pt idx="44">
                  <c:v>96.4103946563816</c:v>
                </c:pt>
                <c:pt idx="45">
                  <c:v>101.794672828258</c:v>
                </c:pt>
                <c:pt idx="46">
                  <c:v>107.018093389664</c:v>
                </c:pt>
                <c:pt idx="47">
                  <c:v>111.817111030457</c:v>
                </c:pt>
                <c:pt idx="48">
                  <c:v>122.841140125305</c:v>
                </c:pt>
                <c:pt idx="49">
                  <c:v>128.325731714782</c:v>
                </c:pt>
                <c:pt idx="50">
                  <c:v>116.108803949222</c:v>
                </c:pt>
                <c:pt idx="51">
                  <c:v>122.943976217607</c:v>
                </c:pt>
                <c:pt idx="52">
                  <c:v>121.380867614607</c:v>
                </c:pt>
                <c:pt idx="53">
                  <c:v>117.150876351223</c:v>
                </c:pt>
                <c:pt idx="54">
                  <c:v>118.59058164346</c:v>
                </c:pt>
                <c:pt idx="55">
                  <c:v>121.689375891515</c:v>
                </c:pt>
                <c:pt idx="56">
                  <c:v>121.50427092537</c:v>
                </c:pt>
                <c:pt idx="57">
                  <c:v>103.130889100623</c:v>
                </c:pt>
                <c:pt idx="58">
                  <c:v>92.9226930047096</c:v>
                </c:pt>
                <c:pt idx="59">
                  <c:v>93.50543086109134</c:v>
                </c:pt>
                <c:pt idx="60">
                  <c:v>96.15860204250063</c:v>
                </c:pt>
                <c:pt idx="61">
                  <c:v>96.2545823953167</c:v>
                </c:pt>
                <c:pt idx="62">
                  <c:v>99.17512741671293</c:v>
                </c:pt>
                <c:pt idx="63">
                  <c:v>101.218137783793</c:v>
                </c:pt>
                <c:pt idx="64">
                  <c:v>93.6562571298021</c:v>
                </c:pt>
                <c:pt idx="65">
                  <c:v>92.3193879298671</c:v>
                </c:pt>
                <c:pt idx="66">
                  <c:v>87.71233099470665</c:v>
                </c:pt>
                <c:pt idx="67">
                  <c:v>73.6991994835936</c:v>
                </c:pt>
                <c:pt idx="68">
                  <c:v>68.19404067565628</c:v>
                </c:pt>
                <c:pt idx="69">
                  <c:v>78.12115145260904</c:v>
                </c:pt>
                <c:pt idx="70">
                  <c:v>82.5088247241906</c:v>
                </c:pt>
                <c:pt idx="71">
                  <c:v>88.10386989428868</c:v>
                </c:pt>
                <c:pt idx="72">
                  <c:v>103.172646786588</c:v>
                </c:pt>
                <c:pt idx="73">
                  <c:v>106.016393675753</c:v>
                </c:pt>
                <c:pt idx="74">
                  <c:v>95.8912282025139</c:v>
                </c:pt>
                <c:pt idx="75">
                  <c:v>94.1916280588203</c:v>
                </c:pt>
                <c:pt idx="76">
                  <c:v>85.01769891259114</c:v>
                </c:pt>
                <c:pt idx="77">
                  <c:v>78.71417291822138</c:v>
                </c:pt>
                <c:pt idx="78">
                  <c:v>87.1990447600828</c:v>
                </c:pt>
                <c:pt idx="79">
                  <c:v>93.96133753696658</c:v>
                </c:pt>
                <c:pt idx="80">
                  <c:v>91.9942299999194</c:v>
                </c:pt>
                <c:pt idx="81">
                  <c:v>90.88840812424874</c:v>
                </c:pt>
                <c:pt idx="82">
                  <c:v>93.46005239496458</c:v>
                </c:pt>
                <c:pt idx="83">
                  <c:v>93.0944129556657</c:v>
                </c:pt>
                <c:pt idx="84">
                  <c:v>87.83504873152089</c:v>
                </c:pt>
                <c:pt idx="85">
                  <c:v>83.2081101518489</c:v>
                </c:pt>
                <c:pt idx="86">
                  <c:v>76.66979140324398</c:v>
                </c:pt>
                <c:pt idx="87">
                  <c:v>78.55374861422895</c:v>
                </c:pt>
                <c:pt idx="88">
                  <c:v>68.9413162797226</c:v>
                </c:pt>
                <c:pt idx="89">
                  <c:v>63.5819214922048</c:v>
                </c:pt>
                <c:pt idx="90">
                  <c:v>65.84910515431117</c:v>
                </c:pt>
                <c:pt idx="91">
                  <c:v>63.49348281896281</c:v>
                </c:pt>
                <c:pt idx="92">
                  <c:v>56.47703645185542</c:v>
                </c:pt>
                <c:pt idx="93">
                  <c:v>55.53125994272988</c:v>
                </c:pt>
                <c:pt idx="94">
                  <c:v>50.73226216990137</c:v>
                </c:pt>
                <c:pt idx="95">
                  <c:v>46.61883550747694</c:v>
                </c:pt>
                <c:pt idx="96">
                  <c:v>46.61883550747694</c:v>
                </c:pt>
                <c:pt idx="97">
                  <c:v>43.19097995545658</c:v>
                </c:pt>
                <c:pt idx="98">
                  <c:v>39.76312440343617</c:v>
                </c:pt>
                <c:pt idx="99">
                  <c:v>35.64969774101178</c:v>
                </c:pt>
                <c:pt idx="100">
                  <c:v>41.13426662424425</c:v>
                </c:pt>
                <c:pt idx="101">
                  <c:v>43.19097995545658</c:v>
                </c:pt>
                <c:pt idx="102">
                  <c:v>35.64969774101178</c:v>
                </c:pt>
                <c:pt idx="103">
                  <c:v>38.39198218262806</c:v>
                </c:pt>
                <c:pt idx="104">
                  <c:v>39.07755329303212</c:v>
                </c:pt>
                <c:pt idx="105">
                  <c:v>36.33526885141585</c:v>
                </c:pt>
                <c:pt idx="106">
                  <c:v>32.22184218899141</c:v>
                </c:pt>
                <c:pt idx="107">
                  <c:v>28.10841552656698</c:v>
                </c:pt>
                <c:pt idx="108">
                  <c:v>28.79398663697105</c:v>
                </c:pt>
                <c:pt idx="109">
                  <c:v>32.22184218899141</c:v>
                </c:pt>
                <c:pt idx="110">
                  <c:v>38.39198218262806</c:v>
                </c:pt>
                <c:pt idx="111">
                  <c:v>41.81983773464832</c:v>
                </c:pt>
                <c:pt idx="112">
                  <c:v>37.706411072224</c:v>
                </c:pt>
                <c:pt idx="113">
                  <c:v>35.64969774101178</c:v>
                </c:pt>
                <c:pt idx="114">
                  <c:v>39.07755329303212</c:v>
                </c:pt>
                <c:pt idx="115">
                  <c:v>41.81983773464832</c:v>
                </c:pt>
                <c:pt idx="116">
                  <c:v>39.76312440343617</c:v>
                </c:pt>
                <c:pt idx="117">
                  <c:v>40.44869551384024</c:v>
                </c:pt>
                <c:pt idx="118">
                  <c:v>50.04669105949713</c:v>
                </c:pt>
                <c:pt idx="119">
                  <c:v>54.84568883232581</c:v>
                </c:pt>
                <c:pt idx="120">
                  <c:v>54.84568883232581</c:v>
                </c:pt>
              </c:numCache>
            </c:numRef>
          </c:val>
          <c:smooth val="0"/>
        </c:ser>
        <c:ser>
          <c:idx val="2"/>
          <c:order val="2"/>
          <c:tx>
            <c:strRef>
              <c:f>Sheet1!$D$11</c:f>
              <c:strCache>
                <c:ptCount val="1"/>
                <c:pt idx="0">
                  <c:v>Precious Metals</c:v>
                </c:pt>
              </c:strCache>
            </c:strRef>
          </c:tx>
          <c:spPr>
            <a:ln>
              <a:solidFill>
                <a:srgbClr val="D4C03A"/>
              </a:solidFill>
            </a:ln>
          </c:spPr>
          <c:marker>
            <c:symbol val="none"/>
          </c:marker>
          <c:dLbls>
            <c:dLbl>
              <c:idx val="71"/>
              <c:layout>
                <c:manualLayout>
                  <c:x val="0.0842217285090718"/>
                  <c:y val="0.127729045682601"/>
                </c:manualLayout>
              </c:layout>
              <c:spPr/>
              <c:txPr>
                <a:bodyPr/>
                <a:lstStyle/>
                <a:p>
                  <a:pPr>
                    <a:defRPr b="1">
                      <a:solidFill>
                        <a:srgbClr val="D4C03A"/>
                      </a:solidFill>
                    </a:defRPr>
                  </a:pPr>
                  <a:endParaRPr lang="en-US"/>
                </a:p>
              </c:txPr>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Sheet1!$A$12:$A$132</c:f>
              <c:numCache>
                <c:formatCode>mmm\-yy</c:formatCode>
                <c:ptCount val="121"/>
                <c:pt idx="0">
                  <c:v>39083.0</c:v>
                </c:pt>
                <c:pt idx="1">
                  <c:v>39114.0</c:v>
                </c:pt>
                <c:pt idx="2">
                  <c:v>39142.0</c:v>
                </c:pt>
                <c:pt idx="3">
                  <c:v>39173.0</c:v>
                </c:pt>
                <c:pt idx="4">
                  <c:v>39203.0</c:v>
                </c:pt>
                <c:pt idx="5">
                  <c:v>39234.0</c:v>
                </c:pt>
                <c:pt idx="6">
                  <c:v>39264.0</c:v>
                </c:pt>
                <c:pt idx="7">
                  <c:v>39295.0</c:v>
                </c:pt>
                <c:pt idx="8">
                  <c:v>39326.0</c:v>
                </c:pt>
                <c:pt idx="9">
                  <c:v>39356.0</c:v>
                </c:pt>
                <c:pt idx="10">
                  <c:v>39387.0</c:v>
                </c:pt>
                <c:pt idx="11">
                  <c:v>39417.0</c:v>
                </c:pt>
                <c:pt idx="12">
                  <c:v>39448.0</c:v>
                </c:pt>
                <c:pt idx="13">
                  <c:v>39479.0</c:v>
                </c:pt>
                <c:pt idx="14">
                  <c:v>39508.0</c:v>
                </c:pt>
                <c:pt idx="15">
                  <c:v>39539.0</c:v>
                </c:pt>
                <c:pt idx="16">
                  <c:v>39569.0</c:v>
                </c:pt>
                <c:pt idx="17">
                  <c:v>39600.0</c:v>
                </c:pt>
                <c:pt idx="18">
                  <c:v>39630.0</c:v>
                </c:pt>
                <c:pt idx="19">
                  <c:v>39661.0</c:v>
                </c:pt>
                <c:pt idx="20">
                  <c:v>39692.0</c:v>
                </c:pt>
                <c:pt idx="21">
                  <c:v>39722.0</c:v>
                </c:pt>
                <c:pt idx="22">
                  <c:v>39753.0</c:v>
                </c:pt>
                <c:pt idx="23">
                  <c:v>39783.0</c:v>
                </c:pt>
                <c:pt idx="24">
                  <c:v>39814.0</c:v>
                </c:pt>
                <c:pt idx="25">
                  <c:v>39845.0</c:v>
                </c:pt>
                <c:pt idx="26">
                  <c:v>39873.0</c:v>
                </c:pt>
                <c:pt idx="27">
                  <c:v>39904.0</c:v>
                </c:pt>
                <c:pt idx="28">
                  <c:v>39934.0</c:v>
                </c:pt>
                <c:pt idx="29">
                  <c:v>39965.0</c:v>
                </c:pt>
                <c:pt idx="30">
                  <c:v>39995.0</c:v>
                </c:pt>
                <c:pt idx="31">
                  <c:v>40026.0</c:v>
                </c:pt>
                <c:pt idx="32">
                  <c:v>40057.0</c:v>
                </c:pt>
                <c:pt idx="33">
                  <c:v>40087.0</c:v>
                </c:pt>
                <c:pt idx="34">
                  <c:v>40118.0</c:v>
                </c:pt>
                <c:pt idx="35">
                  <c:v>40148.0</c:v>
                </c:pt>
                <c:pt idx="36">
                  <c:v>40179.0</c:v>
                </c:pt>
                <c:pt idx="37">
                  <c:v>40210.0</c:v>
                </c:pt>
                <c:pt idx="38">
                  <c:v>40238.0</c:v>
                </c:pt>
                <c:pt idx="39">
                  <c:v>40269.0</c:v>
                </c:pt>
                <c:pt idx="40">
                  <c:v>40299.0</c:v>
                </c:pt>
                <c:pt idx="41">
                  <c:v>40330.0</c:v>
                </c:pt>
                <c:pt idx="42">
                  <c:v>40360.0</c:v>
                </c:pt>
                <c:pt idx="43">
                  <c:v>40391.0</c:v>
                </c:pt>
                <c:pt idx="44">
                  <c:v>40422.0</c:v>
                </c:pt>
                <c:pt idx="45">
                  <c:v>40452.0</c:v>
                </c:pt>
                <c:pt idx="46">
                  <c:v>40483.0</c:v>
                </c:pt>
                <c:pt idx="47">
                  <c:v>40513.0</c:v>
                </c:pt>
                <c:pt idx="48">
                  <c:v>40544.0</c:v>
                </c:pt>
                <c:pt idx="49">
                  <c:v>40575.0</c:v>
                </c:pt>
                <c:pt idx="50">
                  <c:v>40603.0</c:v>
                </c:pt>
                <c:pt idx="51">
                  <c:v>40634.0</c:v>
                </c:pt>
                <c:pt idx="52">
                  <c:v>40664.0</c:v>
                </c:pt>
                <c:pt idx="53">
                  <c:v>40695.0</c:v>
                </c:pt>
                <c:pt idx="54">
                  <c:v>40725.0</c:v>
                </c:pt>
                <c:pt idx="55">
                  <c:v>40756.0</c:v>
                </c:pt>
                <c:pt idx="56">
                  <c:v>40787.0</c:v>
                </c:pt>
                <c:pt idx="57">
                  <c:v>40817.0</c:v>
                </c:pt>
                <c:pt idx="58">
                  <c:v>40848.0</c:v>
                </c:pt>
                <c:pt idx="59">
                  <c:v>40878.0</c:v>
                </c:pt>
                <c:pt idx="60">
                  <c:v>40909.0</c:v>
                </c:pt>
                <c:pt idx="61">
                  <c:v>40940.0</c:v>
                </c:pt>
                <c:pt idx="62">
                  <c:v>40969.0</c:v>
                </c:pt>
                <c:pt idx="63">
                  <c:v>41000.0</c:v>
                </c:pt>
                <c:pt idx="64">
                  <c:v>41030.0</c:v>
                </c:pt>
                <c:pt idx="65">
                  <c:v>41061.0</c:v>
                </c:pt>
                <c:pt idx="66">
                  <c:v>41091.0</c:v>
                </c:pt>
                <c:pt idx="67">
                  <c:v>41122.0</c:v>
                </c:pt>
                <c:pt idx="68">
                  <c:v>41153.0</c:v>
                </c:pt>
                <c:pt idx="69">
                  <c:v>41183.0</c:v>
                </c:pt>
                <c:pt idx="70">
                  <c:v>41214.0</c:v>
                </c:pt>
                <c:pt idx="71">
                  <c:v>41244.0</c:v>
                </c:pt>
                <c:pt idx="72">
                  <c:v>41275.0</c:v>
                </c:pt>
                <c:pt idx="73">
                  <c:v>41306.0</c:v>
                </c:pt>
                <c:pt idx="74">
                  <c:v>41334.0</c:v>
                </c:pt>
                <c:pt idx="75">
                  <c:v>41365.0</c:v>
                </c:pt>
                <c:pt idx="76">
                  <c:v>41395.0</c:v>
                </c:pt>
                <c:pt idx="77">
                  <c:v>41426.0</c:v>
                </c:pt>
                <c:pt idx="78">
                  <c:v>41456.0</c:v>
                </c:pt>
                <c:pt idx="79">
                  <c:v>41487.0</c:v>
                </c:pt>
                <c:pt idx="80">
                  <c:v>41518.0</c:v>
                </c:pt>
                <c:pt idx="81">
                  <c:v>41548.0</c:v>
                </c:pt>
                <c:pt idx="82">
                  <c:v>41579.0</c:v>
                </c:pt>
                <c:pt idx="83">
                  <c:v>41609.0</c:v>
                </c:pt>
                <c:pt idx="84">
                  <c:v>41640.0</c:v>
                </c:pt>
                <c:pt idx="85">
                  <c:v>41671.0</c:v>
                </c:pt>
                <c:pt idx="86">
                  <c:v>41699.0</c:v>
                </c:pt>
                <c:pt idx="87">
                  <c:v>41730.0</c:v>
                </c:pt>
                <c:pt idx="88">
                  <c:v>41760.0</c:v>
                </c:pt>
                <c:pt idx="89">
                  <c:v>41791.0</c:v>
                </c:pt>
                <c:pt idx="90">
                  <c:v>41821.0</c:v>
                </c:pt>
                <c:pt idx="91">
                  <c:v>41852.0</c:v>
                </c:pt>
                <c:pt idx="92">
                  <c:v>41883.0</c:v>
                </c:pt>
                <c:pt idx="93">
                  <c:v>41913.0</c:v>
                </c:pt>
                <c:pt idx="94">
                  <c:v>41944.0</c:v>
                </c:pt>
                <c:pt idx="95">
                  <c:v>41974.0</c:v>
                </c:pt>
                <c:pt idx="96">
                  <c:v>42005.0</c:v>
                </c:pt>
                <c:pt idx="97">
                  <c:v>42036.0</c:v>
                </c:pt>
                <c:pt idx="98">
                  <c:v>42064.0</c:v>
                </c:pt>
                <c:pt idx="99">
                  <c:v>42095.0</c:v>
                </c:pt>
                <c:pt idx="100">
                  <c:v>42125.0</c:v>
                </c:pt>
                <c:pt idx="101">
                  <c:v>42156.0</c:v>
                </c:pt>
                <c:pt idx="102">
                  <c:v>42186.0</c:v>
                </c:pt>
                <c:pt idx="103">
                  <c:v>42217.0</c:v>
                </c:pt>
                <c:pt idx="104">
                  <c:v>42248.0</c:v>
                </c:pt>
                <c:pt idx="105">
                  <c:v>42278.0</c:v>
                </c:pt>
                <c:pt idx="106">
                  <c:v>42309.0</c:v>
                </c:pt>
                <c:pt idx="107">
                  <c:v>42339.0</c:v>
                </c:pt>
                <c:pt idx="108">
                  <c:v>42370.0</c:v>
                </c:pt>
                <c:pt idx="109">
                  <c:v>42401.0</c:v>
                </c:pt>
                <c:pt idx="110">
                  <c:v>42430.0</c:v>
                </c:pt>
                <c:pt idx="111">
                  <c:v>42461.0</c:v>
                </c:pt>
                <c:pt idx="112">
                  <c:v>42491.0</c:v>
                </c:pt>
                <c:pt idx="113">
                  <c:v>42522.0</c:v>
                </c:pt>
                <c:pt idx="114">
                  <c:v>42552.0</c:v>
                </c:pt>
                <c:pt idx="115">
                  <c:v>42583.0</c:v>
                </c:pt>
                <c:pt idx="116">
                  <c:v>42614.0</c:v>
                </c:pt>
                <c:pt idx="117">
                  <c:v>42644.0</c:v>
                </c:pt>
                <c:pt idx="118">
                  <c:v>42675.0</c:v>
                </c:pt>
                <c:pt idx="119">
                  <c:v>42705.0</c:v>
                </c:pt>
                <c:pt idx="120">
                  <c:v>42736.0</c:v>
                </c:pt>
              </c:numCache>
            </c:numRef>
          </c:cat>
          <c:val>
            <c:numRef>
              <c:f>Sheet1!$D$12:$D$132</c:f>
              <c:numCache>
                <c:formatCode>0.00</c:formatCode>
                <c:ptCount val="121"/>
                <c:pt idx="0">
                  <c:v>54.48982489915149</c:v>
                </c:pt>
                <c:pt idx="1">
                  <c:v>57.744602358492</c:v>
                </c:pt>
                <c:pt idx="2">
                  <c:v>56.4661955193644</c:v>
                </c:pt>
                <c:pt idx="3">
                  <c:v>58.6432236637797</c:v>
                </c:pt>
                <c:pt idx="4">
                  <c:v>57.38729984600057</c:v>
                </c:pt>
                <c:pt idx="5">
                  <c:v>56.6146632927418</c:v>
                </c:pt>
                <c:pt idx="6">
                  <c:v>57.04549184199</c:v>
                </c:pt>
                <c:pt idx="7">
                  <c:v>56.4270227783561</c:v>
                </c:pt>
                <c:pt idx="8">
                  <c:v>59.98643518369794</c:v>
                </c:pt>
                <c:pt idx="9">
                  <c:v>63.647220255459</c:v>
                </c:pt>
                <c:pt idx="10">
                  <c:v>67.97375511482593</c:v>
                </c:pt>
                <c:pt idx="11">
                  <c:v>67.496446731141</c:v>
                </c:pt>
                <c:pt idx="12">
                  <c:v>74.6761226716777</c:v>
                </c:pt>
                <c:pt idx="13">
                  <c:v>79.16109975250325</c:v>
                </c:pt>
                <c:pt idx="14">
                  <c:v>83.78602089680578</c:v>
                </c:pt>
                <c:pt idx="15">
                  <c:v>78.27345213634273</c:v>
                </c:pt>
                <c:pt idx="16">
                  <c:v>76.65402387216308</c:v>
                </c:pt>
                <c:pt idx="17">
                  <c:v>76.5940302131454</c:v>
                </c:pt>
                <c:pt idx="18">
                  <c:v>80.51372287918008</c:v>
                </c:pt>
                <c:pt idx="19">
                  <c:v>70.0681529233111</c:v>
                </c:pt>
                <c:pt idx="20">
                  <c:v>66.8311634174052</c:v>
                </c:pt>
                <c:pt idx="21">
                  <c:v>62.90300795735789</c:v>
                </c:pt>
                <c:pt idx="22">
                  <c:v>59.3081704865725</c:v>
                </c:pt>
                <c:pt idx="23">
                  <c:v>63.2100342567888</c:v>
                </c:pt>
                <c:pt idx="24">
                  <c:v>67.05818500220674</c:v>
                </c:pt>
                <c:pt idx="25">
                  <c:v>74.60265822440344</c:v>
                </c:pt>
                <c:pt idx="26">
                  <c:v>73.23421227662888</c:v>
                </c:pt>
                <c:pt idx="27">
                  <c:v>70.6415535467306</c:v>
                </c:pt>
                <c:pt idx="28">
                  <c:v>74.42191554769498</c:v>
                </c:pt>
                <c:pt idx="29">
                  <c:v>76.3148838613603</c:v>
                </c:pt>
                <c:pt idx="30">
                  <c:v>74.26057419460598</c:v>
                </c:pt>
                <c:pt idx="31">
                  <c:v>76.32507141449248</c:v>
                </c:pt>
                <c:pt idx="32">
                  <c:v>81.3236688853112</c:v>
                </c:pt>
                <c:pt idx="33">
                  <c:v>85.1666759895</c:v>
                </c:pt>
                <c:pt idx="34">
                  <c:v>91.18238819432248</c:v>
                </c:pt>
                <c:pt idx="35">
                  <c:v>91.5775664519649</c:v>
                </c:pt>
                <c:pt idx="36">
                  <c:v>90.85858051914884</c:v>
                </c:pt>
                <c:pt idx="37">
                  <c:v>87.5874357696311</c:v>
                </c:pt>
                <c:pt idx="38">
                  <c:v>90.04541351428938</c:v>
                </c:pt>
                <c:pt idx="39">
                  <c:v>93.4153836754432</c:v>
                </c:pt>
                <c:pt idx="40">
                  <c:v>97.1938594593397</c:v>
                </c:pt>
                <c:pt idx="41">
                  <c:v>98.8140033289179</c:v>
                </c:pt>
                <c:pt idx="42">
                  <c:v>95.75552837384798</c:v>
                </c:pt>
                <c:pt idx="43">
                  <c:v>97.638415459833</c:v>
                </c:pt>
                <c:pt idx="44">
                  <c:v>103.277834919868</c:v>
                </c:pt>
                <c:pt idx="45">
                  <c:v>110.659297187205</c:v>
                </c:pt>
                <c:pt idx="46">
                  <c:v>115.394199203775</c:v>
                </c:pt>
                <c:pt idx="47">
                  <c:v>119.3600485887</c:v>
                </c:pt>
                <c:pt idx="48">
                  <c:v>116.832685659507</c:v>
                </c:pt>
                <c:pt idx="49">
                  <c:v>119.950695715256</c:v>
                </c:pt>
                <c:pt idx="50">
                  <c:v>127.652740944257</c:v>
                </c:pt>
                <c:pt idx="51">
                  <c:v>137.834434088173</c:v>
                </c:pt>
                <c:pt idx="52">
                  <c:v>134.789728226055</c:v>
                </c:pt>
                <c:pt idx="53">
                  <c:v>134.371288389893</c:v>
                </c:pt>
                <c:pt idx="54">
                  <c:v>139.103043108292</c:v>
                </c:pt>
                <c:pt idx="55">
                  <c:v>153.29346192236</c:v>
                </c:pt>
                <c:pt idx="56">
                  <c:v>151.967304235376</c:v>
                </c:pt>
                <c:pt idx="57">
                  <c:v>139.013814361736</c:v>
                </c:pt>
                <c:pt idx="58">
                  <c:v>144.789150933098</c:v>
                </c:pt>
                <c:pt idx="59">
                  <c:v>135.598621007801</c:v>
                </c:pt>
                <c:pt idx="60">
                  <c:v>136.910715697992</c:v>
                </c:pt>
                <c:pt idx="61">
                  <c:v>146.277187570218</c:v>
                </c:pt>
                <c:pt idx="62">
                  <c:v>140.782529523268</c:v>
                </c:pt>
                <c:pt idx="63">
                  <c:v>137.600443230859</c:v>
                </c:pt>
                <c:pt idx="64">
                  <c:v>130.90881322492</c:v>
                </c:pt>
                <c:pt idx="65">
                  <c:v>130.78014199181</c:v>
                </c:pt>
                <c:pt idx="66">
                  <c:v>129.94110496871</c:v>
                </c:pt>
                <c:pt idx="67">
                  <c:v>133.570413598677</c:v>
                </c:pt>
                <c:pt idx="68">
                  <c:v>145.707305448858</c:v>
                </c:pt>
                <c:pt idx="69">
                  <c:v>145.448968464151</c:v>
                </c:pt>
                <c:pt idx="70">
                  <c:v>143.354562903448</c:v>
                </c:pt>
                <c:pt idx="71">
                  <c:v>140.179888984616</c:v>
                </c:pt>
                <c:pt idx="72">
                  <c:v>138.71148743196</c:v>
                </c:pt>
                <c:pt idx="73">
                  <c:v>135.283146788877</c:v>
                </c:pt>
                <c:pt idx="74">
                  <c:v>131.461533322767</c:v>
                </c:pt>
                <c:pt idx="75">
                  <c:v>121.366710521888</c:v>
                </c:pt>
                <c:pt idx="76">
                  <c:v>114.464325410676</c:v>
                </c:pt>
                <c:pt idx="77">
                  <c:v>108.071125552305</c:v>
                </c:pt>
                <c:pt idx="78">
                  <c:v>103.024985552825</c:v>
                </c:pt>
                <c:pt idx="79">
                  <c:v>109.475631586221</c:v>
                </c:pt>
                <c:pt idx="80">
                  <c:v>109.825478837769</c:v>
                </c:pt>
                <c:pt idx="81">
                  <c:v>107.095637422623</c:v>
                </c:pt>
                <c:pt idx="82">
                  <c:v>103.433512268913</c:v>
                </c:pt>
                <c:pt idx="83">
                  <c:v>98.82844557789863</c:v>
                </c:pt>
                <c:pt idx="84">
                  <c:v>100.598642161683</c:v>
                </c:pt>
                <c:pt idx="85">
                  <c:v>105.000744022616</c:v>
                </c:pt>
                <c:pt idx="86">
                  <c:v>107.283739813014</c:v>
                </c:pt>
                <c:pt idx="87">
                  <c:v>103.929555375935</c:v>
                </c:pt>
                <c:pt idx="88">
                  <c:v>102.995514130854</c:v>
                </c:pt>
                <c:pt idx="89">
                  <c:v>102.892709895171</c:v>
                </c:pt>
                <c:pt idx="90">
                  <c:v>105.941733821685</c:v>
                </c:pt>
                <c:pt idx="91">
                  <c:v>103.751269107843</c:v>
                </c:pt>
                <c:pt idx="92">
                  <c:v>98.5692632858874</c:v>
                </c:pt>
                <c:pt idx="93">
                  <c:v>96.3401307699182</c:v>
                </c:pt>
                <c:pt idx="94">
                  <c:v>92.11534293233704</c:v>
                </c:pt>
                <c:pt idx="95">
                  <c:v>94.0450504097836</c:v>
                </c:pt>
                <c:pt idx="96">
                  <c:v>98.16847900581338</c:v>
                </c:pt>
                <c:pt idx="97">
                  <c:v>96.15093913177894</c:v>
                </c:pt>
                <c:pt idx="98">
                  <c:v>92.4403941607163</c:v>
                </c:pt>
                <c:pt idx="99">
                  <c:v>93.85047230901054</c:v>
                </c:pt>
                <c:pt idx="100">
                  <c:v>94.2714126953944</c:v>
                </c:pt>
                <c:pt idx="101">
                  <c:v>92.36619815269465</c:v>
                </c:pt>
                <c:pt idx="102">
                  <c:v>87.8655202012864</c:v>
                </c:pt>
                <c:pt idx="103">
                  <c:v>87.0497076151714</c:v>
                </c:pt>
                <c:pt idx="104">
                  <c:v>87.26457695803478</c:v>
                </c:pt>
                <c:pt idx="105">
                  <c:v>90.47880117112963</c:v>
                </c:pt>
                <c:pt idx="106">
                  <c:v>84.38866044367448</c:v>
                </c:pt>
                <c:pt idx="107">
                  <c:v>83.35200335075243</c:v>
                </c:pt>
                <c:pt idx="108">
                  <c:v>84.7311743588416</c:v>
                </c:pt>
                <c:pt idx="109">
                  <c:v>92.3113159642147</c:v>
                </c:pt>
                <c:pt idx="110">
                  <c:v>95.58880718072704</c:v>
                </c:pt>
                <c:pt idx="111">
                  <c:v>96.3005353059162</c:v>
                </c:pt>
                <c:pt idx="112">
                  <c:v>98.12401380012679</c:v>
                </c:pt>
                <c:pt idx="113">
                  <c:v>99.31846573549298</c:v>
                </c:pt>
                <c:pt idx="114">
                  <c:v>105.898029631006</c:v>
                </c:pt>
                <c:pt idx="115">
                  <c:v>105.810732391401</c:v>
                </c:pt>
                <c:pt idx="116">
                  <c:v>104.5806893216</c:v>
                </c:pt>
                <c:pt idx="117">
                  <c:v>98.98851242344648</c:v>
                </c:pt>
                <c:pt idx="118">
                  <c:v>96.9561682050261</c:v>
                </c:pt>
                <c:pt idx="119">
                  <c:v>90.82099631616167</c:v>
                </c:pt>
                <c:pt idx="120">
                  <c:v>93.58</c:v>
                </c:pt>
              </c:numCache>
            </c:numRef>
          </c:val>
          <c:smooth val="0"/>
        </c:ser>
        <c:dLbls>
          <c:showLegendKey val="0"/>
          <c:showVal val="0"/>
          <c:showCatName val="0"/>
          <c:showSerName val="0"/>
          <c:showPercent val="0"/>
          <c:showBubbleSize val="0"/>
        </c:dLbls>
        <c:marker val="1"/>
        <c:smooth val="0"/>
        <c:axId val="-2139926168"/>
        <c:axId val="-2012806936"/>
      </c:lineChart>
      <c:dateAx>
        <c:axId val="-2139926168"/>
        <c:scaling>
          <c:orientation val="minMax"/>
          <c:min val="39083.0"/>
        </c:scaling>
        <c:delete val="0"/>
        <c:axPos val="b"/>
        <c:numFmt formatCode="mmm\-yy" sourceLinked="1"/>
        <c:majorTickMark val="out"/>
        <c:minorTickMark val="none"/>
        <c:tickLblPos val="nextTo"/>
        <c:crossAx val="-2012806936"/>
        <c:crosses val="autoZero"/>
        <c:auto val="1"/>
        <c:lblOffset val="100"/>
        <c:baseTimeUnit val="months"/>
        <c:majorUnit val="4.0"/>
        <c:majorTimeUnit val="months"/>
      </c:dateAx>
      <c:valAx>
        <c:axId val="-2012806936"/>
        <c:scaling>
          <c:orientation val="minMax"/>
          <c:max val="165.0"/>
          <c:min val="25.0"/>
        </c:scaling>
        <c:delete val="0"/>
        <c:axPos val="l"/>
        <c:majorGridlines/>
        <c:title>
          <c:tx>
            <c:rich>
              <a:bodyPr rot="-5400000" vert="horz"/>
              <a:lstStyle/>
              <a:p>
                <a:pPr>
                  <a:defRPr sz="1700"/>
                </a:pPr>
                <a:r>
                  <a:rPr lang="en-US" sz="1700" baseline="0" dirty="0" smtClean="0"/>
                  <a:t>2010=100</a:t>
                </a:r>
                <a:endParaRPr lang="en-US" sz="1700" dirty="0"/>
              </a:p>
            </c:rich>
          </c:tx>
          <c:layout>
            <c:manualLayout>
              <c:xMode val="edge"/>
              <c:yMode val="edge"/>
              <c:x val="0.0"/>
              <c:y val="0.347874810266518"/>
            </c:manualLayout>
          </c:layout>
          <c:overlay val="0"/>
        </c:title>
        <c:numFmt formatCode="0" sourceLinked="0"/>
        <c:majorTickMark val="out"/>
        <c:minorTickMark val="none"/>
        <c:tickLblPos val="nextTo"/>
        <c:crossAx val="-2139926168"/>
        <c:crosses val="autoZero"/>
        <c:crossBetween val="between"/>
      </c:valAx>
    </c:plotArea>
    <c:plotVisOnly val="1"/>
    <c:dispBlanksAs val="gap"/>
    <c:showDLblsOverMax val="0"/>
  </c:chart>
  <c:txPr>
    <a:bodyPr/>
    <a:lstStyle/>
    <a:p>
      <a:pPr>
        <a:defRPr sz="15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794748532323395"/>
          <c:y val="0.0457664338126956"/>
          <c:w val="0.898453212499333"/>
          <c:h val="0.758467451685918"/>
        </c:manualLayout>
      </c:layout>
      <c:lineChart>
        <c:grouping val="standard"/>
        <c:varyColors val="0"/>
        <c:ser>
          <c:idx val="0"/>
          <c:order val="0"/>
          <c:tx>
            <c:strRef>
              <c:f>Sheet1!$B$1</c:f>
              <c:strCache>
                <c:ptCount val="1"/>
                <c:pt idx="0">
                  <c:v>Series 1</c:v>
                </c:pt>
              </c:strCache>
            </c:strRef>
          </c:tx>
          <c:spPr>
            <a:ln>
              <a:solidFill>
                <a:srgbClr val="000090"/>
              </a:solidFill>
            </a:ln>
          </c:spPr>
          <c:marker>
            <c:symbol val="none"/>
          </c:marker>
          <c:cat>
            <c:numRef>
              <c:f>Sheet1!$A$2:$A$1964</c:f>
              <c:numCache>
                <c:formatCode>m/d/yy</c:formatCode>
                <c:ptCount val="1963"/>
                <c:pt idx="0">
                  <c:v>39888.0</c:v>
                </c:pt>
                <c:pt idx="1">
                  <c:v>39889.0</c:v>
                </c:pt>
                <c:pt idx="2">
                  <c:v>39890.0</c:v>
                </c:pt>
                <c:pt idx="3">
                  <c:v>39891.0</c:v>
                </c:pt>
                <c:pt idx="4">
                  <c:v>39892.0</c:v>
                </c:pt>
                <c:pt idx="5">
                  <c:v>39895.0</c:v>
                </c:pt>
                <c:pt idx="6">
                  <c:v>39896.0</c:v>
                </c:pt>
                <c:pt idx="7">
                  <c:v>39897.0</c:v>
                </c:pt>
                <c:pt idx="8">
                  <c:v>39898.0</c:v>
                </c:pt>
                <c:pt idx="9">
                  <c:v>39899.0</c:v>
                </c:pt>
                <c:pt idx="10">
                  <c:v>39902.0</c:v>
                </c:pt>
                <c:pt idx="11">
                  <c:v>39903.0</c:v>
                </c:pt>
                <c:pt idx="12">
                  <c:v>39904.0</c:v>
                </c:pt>
                <c:pt idx="13">
                  <c:v>39905.0</c:v>
                </c:pt>
                <c:pt idx="14">
                  <c:v>39906.0</c:v>
                </c:pt>
                <c:pt idx="15">
                  <c:v>39909.0</c:v>
                </c:pt>
                <c:pt idx="16">
                  <c:v>39910.0</c:v>
                </c:pt>
                <c:pt idx="17">
                  <c:v>39911.0</c:v>
                </c:pt>
                <c:pt idx="18">
                  <c:v>39912.0</c:v>
                </c:pt>
                <c:pt idx="19">
                  <c:v>39917.0</c:v>
                </c:pt>
                <c:pt idx="20">
                  <c:v>39918.0</c:v>
                </c:pt>
                <c:pt idx="21">
                  <c:v>39919.0</c:v>
                </c:pt>
                <c:pt idx="22">
                  <c:v>39920.0</c:v>
                </c:pt>
                <c:pt idx="23">
                  <c:v>39923.0</c:v>
                </c:pt>
                <c:pt idx="24">
                  <c:v>39924.0</c:v>
                </c:pt>
                <c:pt idx="25">
                  <c:v>39925.0</c:v>
                </c:pt>
                <c:pt idx="26">
                  <c:v>39926.0</c:v>
                </c:pt>
                <c:pt idx="27">
                  <c:v>39927.0</c:v>
                </c:pt>
                <c:pt idx="28">
                  <c:v>39930.0</c:v>
                </c:pt>
                <c:pt idx="29">
                  <c:v>39931.0</c:v>
                </c:pt>
                <c:pt idx="30">
                  <c:v>39932.0</c:v>
                </c:pt>
                <c:pt idx="31">
                  <c:v>39933.0</c:v>
                </c:pt>
                <c:pt idx="32">
                  <c:v>39934.0</c:v>
                </c:pt>
                <c:pt idx="33">
                  <c:v>39938.0</c:v>
                </c:pt>
                <c:pt idx="34">
                  <c:v>39939.0</c:v>
                </c:pt>
                <c:pt idx="35">
                  <c:v>39940.0</c:v>
                </c:pt>
                <c:pt idx="36">
                  <c:v>39941.0</c:v>
                </c:pt>
                <c:pt idx="37">
                  <c:v>39944.0</c:v>
                </c:pt>
                <c:pt idx="38">
                  <c:v>39945.0</c:v>
                </c:pt>
                <c:pt idx="39">
                  <c:v>39946.0</c:v>
                </c:pt>
                <c:pt idx="40">
                  <c:v>39947.0</c:v>
                </c:pt>
                <c:pt idx="41">
                  <c:v>39948.0</c:v>
                </c:pt>
                <c:pt idx="42">
                  <c:v>39951.0</c:v>
                </c:pt>
                <c:pt idx="43">
                  <c:v>39952.0</c:v>
                </c:pt>
                <c:pt idx="44">
                  <c:v>39953.0</c:v>
                </c:pt>
                <c:pt idx="45">
                  <c:v>39954.0</c:v>
                </c:pt>
                <c:pt idx="46">
                  <c:v>39955.0</c:v>
                </c:pt>
                <c:pt idx="47">
                  <c:v>39959.0</c:v>
                </c:pt>
                <c:pt idx="48">
                  <c:v>39960.0</c:v>
                </c:pt>
                <c:pt idx="49">
                  <c:v>39961.0</c:v>
                </c:pt>
                <c:pt idx="50">
                  <c:v>39962.0</c:v>
                </c:pt>
                <c:pt idx="51">
                  <c:v>39965.0</c:v>
                </c:pt>
                <c:pt idx="52">
                  <c:v>39966.0</c:v>
                </c:pt>
                <c:pt idx="53">
                  <c:v>39967.0</c:v>
                </c:pt>
                <c:pt idx="54">
                  <c:v>39968.0</c:v>
                </c:pt>
                <c:pt idx="55">
                  <c:v>39969.0</c:v>
                </c:pt>
                <c:pt idx="56">
                  <c:v>39972.0</c:v>
                </c:pt>
                <c:pt idx="57">
                  <c:v>39973.0</c:v>
                </c:pt>
                <c:pt idx="58">
                  <c:v>39974.0</c:v>
                </c:pt>
                <c:pt idx="59">
                  <c:v>39975.0</c:v>
                </c:pt>
                <c:pt idx="60">
                  <c:v>39976.0</c:v>
                </c:pt>
                <c:pt idx="61">
                  <c:v>39979.0</c:v>
                </c:pt>
                <c:pt idx="62">
                  <c:v>39980.0</c:v>
                </c:pt>
                <c:pt idx="63">
                  <c:v>39981.0</c:v>
                </c:pt>
                <c:pt idx="64">
                  <c:v>39982.0</c:v>
                </c:pt>
                <c:pt idx="65">
                  <c:v>39983.0</c:v>
                </c:pt>
                <c:pt idx="66">
                  <c:v>39986.0</c:v>
                </c:pt>
                <c:pt idx="67">
                  <c:v>39987.0</c:v>
                </c:pt>
                <c:pt idx="68">
                  <c:v>39988.0</c:v>
                </c:pt>
                <c:pt idx="69">
                  <c:v>39989.0</c:v>
                </c:pt>
                <c:pt idx="70">
                  <c:v>39990.0</c:v>
                </c:pt>
                <c:pt idx="71">
                  <c:v>39993.0</c:v>
                </c:pt>
                <c:pt idx="72">
                  <c:v>39994.0</c:v>
                </c:pt>
                <c:pt idx="73">
                  <c:v>39995.0</c:v>
                </c:pt>
                <c:pt idx="74">
                  <c:v>39996.0</c:v>
                </c:pt>
                <c:pt idx="75">
                  <c:v>39997.0</c:v>
                </c:pt>
                <c:pt idx="76">
                  <c:v>40000.0</c:v>
                </c:pt>
                <c:pt idx="77">
                  <c:v>40001.0</c:v>
                </c:pt>
                <c:pt idx="78">
                  <c:v>40002.0</c:v>
                </c:pt>
                <c:pt idx="79">
                  <c:v>40003.0</c:v>
                </c:pt>
                <c:pt idx="80">
                  <c:v>40004.0</c:v>
                </c:pt>
                <c:pt idx="81">
                  <c:v>40007.0</c:v>
                </c:pt>
                <c:pt idx="82">
                  <c:v>40008.0</c:v>
                </c:pt>
                <c:pt idx="83">
                  <c:v>40009.0</c:v>
                </c:pt>
                <c:pt idx="84">
                  <c:v>40010.0</c:v>
                </c:pt>
                <c:pt idx="85">
                  <c:v>40011.0</c:v>
                </c:pt>
                <c:pt idx="86">
                  <c:v>40014.0</c:v>
                </c:pt>
                <c:pt idx="87">
                  <c:v>40015.0</c:v>
                </c:pt>
                <c:pt idx="88">
                  <c:v>40016.0</c:v>
                </c:pt>
                <c:pt idx="89">
                  <c:v>40017.0</c:v>
                </c:pt>
                <c:pt idx="90">
                  <c:v>40018.0</c:v>
                </c:pt>
                <c:pt idx="91">
                  <c:v>40021.0</c:v>
                </c:pt>
                <c:pt idx="92">
                  <c:v>40022.0</c:v>
                </c:pt>
                <c:pt idx="93">
                  <c:v>40023.0</c:v>
                </c:pt>
                <c:pt idx="94">
                  <c:v>40024.0</c:v>
                </c:pt>
                <c:pt idx="95">
                  <c:v>40025.0</c:v>
                </c:pt>
                <c:pt idx="96">
                  <c:v>40028.0</c:v>
                </c:pt>
                <c:pt idx="97">
                  <c:v>40029.0</c:v>
                </c:pt>
                <c:pt idx="98">
                  <c:v>40030.0</c:v>
                </c:pt>
                <c:pt idx="99">
                  <c:v>40031.0</c:v>
                </c:pt>
                <c:pt idx="100">
                  <c:v>40032.0</c:v>
                </c:pt>
                <c:pt idx="101">
                  <c:v>40035.0</c:v>
                </c:pt>
                <c:pt idx="102">
                  <c:v>40036.0</c:v>
                </c:pt>
                <c:pt idx="103">
                  <c:v>40037.0</c:v>
                </c:pt>
                <c:pt idx="104">
                  <c:v>40038.0</c:v>
                </c:pt>
                <c:pt idx="105">
                  <c:v>40039.0</c:v>
                </c:pt>
                <c:pt idx="106">
                  <c:v>40042.0</c:v>
                </c:pt>
                <c:pt idx="107">
                  <c:v>40043.0</c:v>
                </c:pt>
                <c:pt idx="108">
                  <c:v>40044.0</c:v>
                </c:pt>
                <c:pt idx="109">
                  <c:v>40045.0</c:v>
                </c:pt>
                <c:pt idx="110">
                  <c:v>40046.0</c:v>
                </c:pt>
                <c:pt idx="111">
                  <c:v>40049.0</c:v>
                </c:pt>
                <c:pt idx="112">
                  <c:v>40050.0</c:v>
                </c:pt>
                <c:pt idx="113">
                  <c:v>40051.0</c:v>
                </c:pt>
                <c:pt idx="114">
                  <c:v>40052.0</c:v>
                </c:pt>
                <c:pt idx="115">
                  <c:v>40053.0</c:v>
                </c:pt>
                <c:pt idx="116">
                  <c:v>40057.0</c:v>
                </c:pt>
                <c:pt idx="117">
                  <c:v>40058.0</c:v>
                </c:pt>
                <c:pt idx="118">
                  <c:v>40059.0</c:v>
                </c:pt>
                <c:pt idx="119">
                  <c:v>40060.0</c:v>
                </c:pt>
                <c:pt idx="120">
                  <c:v>40063.0</c:v>
                </c:pt>
                <c:pt idx="121">
                  <c:v>40064.0</c:v>
                </c:pt>
                <c:pt idx="122">
                  <c:v>40065.0</c:v>
                </c:pt>
                <c:pt idx="123">
                  <c:v>40067.0</c:v>
                </c:pt>
                <c:pt idx="124">
                  <c:v>40070.0</c:v>
                </c:pt>
                <c:pt idx="125">
                  <c:v>40071.0</c:v>
                </c:pt>
                <c:pt idx="126">
                  <c:v>40072.0</c:v>
                </c:pt>
                <c:pt idx="127">
                  <c:v>40073.0</c:v>
                </c:pt>
                <c:pt idx="128">
                  <c:v>40074.0</c:v>
                </c:pt>
                <c:pt idx="129">
                  <c:v>40077.0</c:v>
                </c:pt>
                <c:pt idx="130">
                  <c:v>40078.0</c:v>
                </c:pt>
                <c:pt idx="131">
                  <c:v>40079.0</c:v>
                </c:pt>
                <c:pt idx="132">
                  <c:v>40080.0</c:v>
                </c:pt>
                <c:pt idx="133">
                  <c:v>40081.0</c:v>
                </c:pt>
                <c:pt idx="134">
                  <c:v>40084.0</c:v>
                </c:pt>
                <c:pt idx="135">
                  <c:v>40085.0</c:v>
                </c:pt>
                <c:pt idx="136">
                  <c:v>40086.0</c:v>
                </c:pt>
                <c:pt idx="137">
                  <c:v>40087.0</c:v>
                </c:pt>
                <c:pt idx="138">
                  <c:v>40088.0</c:v>
                </c:pt>
                <c:pt idx="139">
                  <c:v>40091.0</c:v>
                </c:pt>
                <c:pt idx="140">
                  <c:v>40092.0</c:v>
                </c:pt>
                <c:pt idx="141">
                  <c:v>40093.0</c:v>
                </c:pt>
                <c:pt idx="142">
                  <c:v>40094.0</c:v>
                </c:pt>
                <c:pt idx="143">
                  <c:v>40095.0</c:v>
                </c:pt>
                <c:pt idx="144">
                  <c:v>40098.0</c:v>
                </c:pt>
                <c:pt idx="145">
                  <c:v>40099.0</c:v>
                </c:pt>
                <c:pt idx="146">
                  <c:v>40100.0</c:v>
                </c:pt>
                <c:pt idx="147">
                  <c:v>40101.0</c:v>
                </c:pt>
                <c:pt idx="148">
                  <c:v>40102.0</c:v>
                </c:pt>
                <c:pt idx="149">
                  <c:v>40105.0</c:v>
                </c:pt>
                <c:pt idx="150">
                  <c:v>40106.0</c:v>
                </c:pt>
                <c:pt idx="151">
                  <c:v>40107.0</c:v>
                </c:pt>
                <c:pt idx="152">
                  <c:v>40108.0</c:v>
                </c:pt>
                <c:pt idx="153">
                  <c:v>40109.0</c:v>
                </c:pt>
                <c:pt idx="154">
                  <c:v>40112.0</c:v>
                </c:pt>
                <c:pt idx="155">
                  <c:v>40113.0</c:v>
                </c:pt>
                <c:pt idx="156">
                  <c:v>40114.0</c:v>
                </c:pt>
                <c:pt idx="157">
                  <c:v>40115.0</c:v>
                </c:pt>
                <c:pt idx="158">
                  <c:v>40116.0</c:v>
                </c:pt>
                <c:pt idx="159">
                  <c:v>40119.0</c:v>
                </c:pt>
                <c:pt idx="160">
                  <c:v>40120.0</c:v>
                </c:pt>
                <c:pt idx="161">
                  <c:v>40121.0</c:v>
                </c:pt>
                <c:pt idx="162">
                  <c:v>40122.0</c:v>
                </c:pt>
                <c:pt idx="163">
                  <c:v>40123.0</c:v>
                </c:pt>
                <c:pt idx="164">
                  <c:v>40126.0</c:v>
                </c:pt>
                <c:pt idx="165">
                  <c:v>40127.0</c:v>
                </c:pt>
                <c:pt idx="166">
                  <c:v>40128.0</c:v>
                </c:pt>
                <c:pt idx="167">
                  <c:v>40129.0</c:v>
                </c:pt>
                <c:pt idx="168">
                  <c:v>40130.0</c:v>
                </c:pt>
                <c:pt idx="169">
                  <c:v>40133.0</c:v>
                </c:pt>
                <c:pt idx="170">
                  <c:v>40134.0</c:v>
                </c:pt>
                <c:pt idx="171">
                  <c:v>40135.0</c:v>
                </c:pt>
                <c:pt idx="172">
                  <c:v>40136.0</c:v>
                </c:pt>
                <c:pt idx="173">
                  <c:v>40137.0</c:v>
                </c:pt>
                <c:pt idx="174">
                  <c:v>40140.0</c:v>
                </c:pt>
                <c:pt idx="175">
                  <c:v>40141.0</c:v>
                </c:pt>
                <c:pt idx="176">
                  <c:v>40142.0</c:v>
                </c:pt>
                <c:pt idx="177">
                  <c:v>40143.0</c:v>
                </c:pt>
                <c:pt idx="178">
                  <c:v>40144.0</c:v>
                </c:pt>
                <c:pt idx="179">
                  <c:v>40147.0</c:v>
                </c:pt>
                <c:pt idx="180">
                  <c:v>40148.0</c:v>
                </c:pt>
                <c:pt idx="181">
                  <c:v>40149.0</c:v>
                </c:pt>
                <c:pt idx="182">
                  <c:v>40150.0</c:v>
                </c:pt>
                <c:pt idx="183">
                  <c:v>40151.0</c:v>
                </c:pt>
                <c:pt idx="184">
                  <c:v>40154.0</c:v>
                </c:pt>
                <c:pt idx="185">
                  <c:v>40155.0</c:v>
                </c:pt>
                <c:pt idx="186">
                  <c:v>40156.0</c:v>
                </c:pt>
                <c:pt idx="187">
                  <c:v>40157.0</c:v>
                </c:pt>
                <c:pt idx="188">
                  <c:v>40158.0</c:v>
                </c:pt>
                <c:pt idx="189">
                  <c:v>40161.0</c:v>
                </c:pt>
                <c:pt idx="190">
                  <c:v>40162.0</c:v>
                </c:pt>
                <c:pt idx="191">
                  <c:v>40163.0</c:v>
                </c:pt>
                <c:pt idx="192">
                  <c:v>40164.0</c:v>
                </c:pt>
                <c:pt idx="193">
                  <c:v>40165.0</c:v>
                </c:pt>
                <c:pt idx="194">
                  <c:v>40168.0</c:v>
                </c:pt>
                <c:pt idx="195">
                  <c:v>40169.0</c:v>
                </c:pt>
                <c:pt idx="196">
                  <c:v>40170.0</c:v>
                </c:pt>
                <c:pt idx="197">
                  <c:v>40171.0</c:v>
                </c:pt>
                <c:pt idx="198">
                  <c:v>40182.0</c:v>
                </c:pt>
                <c:pt idx="199">
                  <c:v>40183.0</c:v>
                </c:pt>
                <c:pt idx="200">
                  <c:v>40184.0</c:v>
                </c:pt>
                <c:pt idx="201">
                  <c:v>40185.0</c:v>
                </c:pt>
                <c:pt idx="202">
                  <c:v>40186.0</c:v>
                </c:pt>
                <c:pt idx="203">
                  <c:v>40189.0</c:v>
                </c:pt>
                <c:pt idx="204">
                  <c:v>40190.0</c:v>
                </c:pt>
                <c:pt idx="205">
                  <c:v>40191.0</c:v>
                </c:pt>
                <c:pt idx="206">
                  <c:v>40192.0</c:v>
                </c:pt>
                <c:pt idx="207">
                  <c:v>40193.0</c:v>
                </c:pt>
                <c:pt idx="208">
                  <c:v>40196.0</c:v>
                </c:pt>
                <c:pt idx="209">
                  <c:v>40197.0</c:v>
                </c:pt>
                <c:pt idx="210">
                  <c:v>40198.0</c:v>
                </c:pt>
                <c:pt idx="211">
                  <c:v>40199.0</c:v>
                </c:pt>
                <c:pt idx="212">
                  <c:v>40200.0</c:v>
                </c:pt>
                <c:pt idx="213">
                  <c:v>40203.0</c:v>
                </c:pt>
                <c:pt idx="214">
                  <c:v>40204.0</c:v>
                </c:pt>
                <c:pt idx="215">
                  <c:v>40205.0</c:v>
                </c:pt>
                <c:pt idx="216">
                  <c:v>40206.0</c:v>
                </c:pt>
                <c:pt idx="217">
                  <c:v>40207.0</c:v>
                </c:pt>
                <c:pt idx="218">
                  <c:v>40210.0</c:v>
                </c:pt>
                <c:pt idx="219">
                  <c:v>40211.0</c:v>
                </c:pt>
                <c:pt idx="220">
                  <c:v>40212.0</c:v>
                </c:pt>
                <c:pt idx="221">
                  <c:v>40213.0</c:v>
                </c:pt>
                <c:pt idx="222">
                  <c:v>40214.0</c:v>
                </c:pt>
                <c:pt idx="223">
                  <c:v>40217.0</c:v>
                </c:pt>
                <c:pt idx="224">
                  <c:v>40218.0</c:v>
                </c:pt>
                <c:pt idx="225">
                  <c:v>40219.0</c:v>
                </c:pt>
                <c:pt idx="226">
                  <c:v>40220.0</c:v>
                </c:pt>
                <c:pt idx="227">
                  <c:v>40221.0</c:v>
                </c:pt>
                <c:pt idx="228">
                  <c:v>40224.0</c:v>
                </c:pt>
                <c:pt idx="229">
                  <c:v>40225.0</c:v>
                </c:pt>
                <c:pt idx="230">
                  <c:v>40226.0</c:v>
                </c:pt>
                <c:pt idx="231">
                  <c:v>40227.0</c:v>
                </c:pt>
                <c:pt idx="232">
                  <c:v>40228.0</c:v>
                </c:pt>
                <c:pt idx="233">
                  <c:v>40231.0</c:v>
                </c:pt>
                <c:pt idx="234">
                  <c:v>40232.0</c:v>
                </c:pt>
                <c:pt idx="235">
                  <c:v>40233.0</c:v>
                </c:pt>
                <c:pt idx="236">
                  <c:v>40234.0</c:v>
                </c:pt>
                <c:pt idx="237">
                  <c:v>40235.0</c:v>
                </c:pt>
                <c:pt idx="238">
                  <c:v>40238.0</c:v>
                </c:pt>
                <c:pt idx="239">
                  <c:v>40239.0</c:v>
                </c:pt>
                <c:pt idx="240">
                  <c:v>40240.0</c:v>
                </c:pt>
                <c:pt idx="241">
                  <c:v>40241.0</c:v>
                </c:pt>
                <c:pt idx="242">
                  <c:v>40242.0</c:v>
                </c:pt>
                <c:pt idx="243">
                  <c:v>40245.0</c:v>
                </c:pt>
                <c:pt idx="244">
                  <c:v>40246.0</c:v>
                </c:pt>
                <c:pt idx="245">
                  <c:v>40247.0</c:v>
                </c:pt>
                <c:pt idx="246">
                  <c:v>40248.0</c:v>
                </c:pt>
                <c:pt idx="247">
                  <c:v>40249.0</c:v>
                </c:pt>
                <c:pt idx="248">
                  <c:v>40252.0</c:v>
                </c:pt>
                <c:pt idx="249">
                  <c:v>40253.0</c:v>
                </c:pt>
                <c:pt idx="250">
                  <c:v>40254.0</c:v>
                </c:pt>
                <c:pt idx="251">
                  <c:v>40255.0</c:v>
                </c:pt>
                <c:pt idx="252">
                  <c:v>40256.0</c:v>
                </c:pt>
                <c:pt idx="253">
                  <c:v>40259.0</c:v>
                </c:pt>
                <c:pt idx="254">
                  <c:v>40260.0</c:v>
                </c:pt>
                <c:pt idx="255">
                  <c:v>40261.0</c:v>
                </c:pt>
                <c:pt idx="256">
                  <c:v>40262.0</c:v>
                </c:pt>
                <c:pt idx="257">
                  <c:v>40263.0</c:v>
                </c:pt>
                <c:pt idx="258">
                  <c:v>40266.0</c:v>
                </c:pt>
                <c:pt idx="259">
                  <c:v>40267.0</c:v>
                </c:pt>
                <c:pt idx="260">
                  <c:v>40268.0</c:v>
                </c:pt>
                <c:pt idx="261">
                  <c:v>40269.0</c:v>
                </c:pt>
                <c:pt idx="262">
                  <c:v>40274.0</c:v>
                </c:pt>
                <c:pt idx="263">
                  <c:v>40275.0</c:v>
                </c:pt>
                <c:pt idx="264">
                  <c:v>40276.0</c:v>
                </c:pt>
                <c:pt idx="265">
                  <c:v>40277.0</c:v>
                </c:pt>
                <c:pt idx="266">
                  <c:v>40280.0</c:v>
                </c:pt>
                <c:pt idx="267">
                  <c:v>40281.0</c:v>
                </c:pt>
                <c:pt idx="268">
                  <c:v>40282.0</c:v>
                </c:pt>
                <c:pt idx="269">
                  <c:v>40283.0</c:v>
                </c:pt>
                <c:pt idx="270">
                  <c:v>40284.0</c:v>
                </c:pt>
                <c:pt idx="271">
                  <c:v>40287.0</c:v>
                </c:pt>
                <c:pt idx="272">
                  <c:v>40288.0</c:v>
                </c:pt>
                <c:pt idx="273">
                  <c:v>40289.0</c:v>
                </c:pt>
                <c:pt idx="274">
                  <c:v>40290.0</c:v>
                </c:pt>
                <c:pt idx="275">
                  <c:v>40291.0</c:v>
                </c:pt>
                <c:pt idx="276">
                  <c:v>40294.0</c:v>
                </c:pt>
                <c:pt idx="277">
                  <c:v>40295.0</c:v>
                </c:pt>
                <c:pt idx="278">
                  <c:v>40296.0</c:v>
                </c:pt>
                <c:pt idx="279">
                  <c:v>40297.0</c:v>
                </c:pt>
                <c:pt idx="280">
                  <c:v>40298.0</c:v>
                </c:pt>
                <c:pt idx="281">
                  <c:v>40302.0</c:v>
                </c:pt>
                <c:pt idx="282">
                  <c:v>40303.0</c:v>
                </c:pt>
                <c:pt idx="283">
                  <c:v>40304.0</c:v>
                </c:pt>
                <c:pt idx="284">
                  <c:v>40305.0</c:v>
                </c:pt>
                <c:pt idx="285">
                  <c:v>40308.0</c:v>
                </c:pt>
                <c:pt idx="286">
                  <c:v>40309.0</c:v>
                </c:pt>
                <c:pt idx="287">
                  <c:v>40310.0</c:v>
                </c:pt>
                <c:pt idx="288">
                  <c:v>40311.0</c:v>
                </c:pt>
                <c:pt idx="289">
                  <c:v>40312.0</c:v>
                </c:pt>
                <c:pt idx="290">
                  <c:v>40315.0</c:v>
                </c:pt>
                <c:pt idx="291">
                  <c:v>40316.0</c:v>
                </c:pt>
                <c:pt idx="292">
                  <c:v>40317.0</c:v>
                </c:pt>
                <c:pt idx="293">
                  <c:v>40318.0</c:v>
                </c:pt>
                <c:pt idx="294">
                  <c:v>40319.0</c:v>
                </c:pt>
                <c:pt idx="295">
                  <c:v>40322.0</c:v>
                </c:pt>
                <c:pt idx="296">
                  <c:v>40323.0</c:v>
                </c:pt>
                <c:pt idx="297">
                  <c:v>40324.0</c:v>
                </c:pt>
                <c:pt idx="298">
                  <c:v>40325.0</c:v>
                </c:pt>
                <c:pt idx="299">
                  <c:v>40326.0</c:v>
                </c:pt>
                <c:pt idx="300">
                  <c:v>40330.0</c:v>
                </c:pt>
                <c:pt idx="301">
                  <c:v>40331.0</c:v>
                </c:pt>
                <c:pt idx="302">
                  <c:v>40332.0</c:v>
                </c:pt>
                <c:pt idx="303">
                  <c:v>40333.0</c:v>
                </c:pt>
                <c:pt idx="304">
                  <c:v>40336.0</c:v>
                </c:pt>
                <c:pt idx="305">
                  <c:v>40337.0</c:v>
                </c:pt>
                <c:pt idx="306">
                  <c:v>40338.0</c:v>
                </c:pt>
                <c:pt idx="307">
                  <c:v>40339.0</c:v>
                </c:pt>
                <c:pt idx="308">
                  <c:v>40340.0</c:v>
                </c:pt>
                <c:pt idx="309">
                  <c:v>40343.0</c:v>
                </c:pt>
                <c:pt idx="310">
                  <c:v>40344.0</c:v>
                </c:pt>
                <c:pt idx="311">
                  <c:v>40345.0</c:v>
                </c:pt>
                <c:pt idx="312">
                  <c:v>40346.0</c:v>
                </c:pt>
                <c:pt idx="313">
                  <c:v>40347.0</c:v>
                </c:pt>
                <c:pt idx="314">
                  <c:v>40350.0</c:v>
                </c:pt>
                <c:pt idx="315">
                  <c:v>40351.0</c:v>
                </c:pt>
                <c:pt idx="316">
                  <c:v>40352.0</c:v>
                </c:pt>
                <c:pt idx="317">
                  <c:v>40353.0</c:v>
                </c:pt>
                <c:pt idx="318">
                  <c:v>40354.0</c:v>
                </c:pt>
                <c:pt idx="319">
                  <c:v>40357.0</c:v>
                </c:pt>
                <c:pt idx="320">
                  <c:v>40358.0</c:v>
                </c:pt>
                <c:pt idx="321">
                  <c:v>40359.0</c:v>
                </c:pt>
                <c:pt idx="322">
                  <c:v>40360.0</c:v>
                </c:pt>
                <c:pt idx="323">
                  <c:v>40361.0</c:v>
                </c:pt>
                <c:pt idx="324">
                  <c:v>40364.0</c:v>
                </c:pt>
                <c:pt idx="325">
                  <c:v>40365.0</c:v>
                </c:pt>
                <c:pt idx="326">
                  <c:v>40366.0</c:v>
                </c:pt>
                <c:pt idx="327">
                  <c:v>40367.0</c:v>
                </c:pt>
                <c:pt idx="328">
                  <c:v>40368.0</c:v>
                </c:pt>
                <c:pt idx="329">
                  <c:v>40371.0</c:v>
                </c:pt>
                <c:pt idx="330">
                  <c:v>40372.0</c:v>
                </c:pt>
                <c:pt idx="331">
                  <c:v>40373.0</c:v>
                </c:pt>
                <c:pt idx="332">
                  <c:v>40374.0</c:v>
                </c:pt>
                <c:pt idx="333">
                  <c:v>40375.0</c:v>
                </c:pt>
                <c:pt idx="334">
                  <c:v>40378.0</c:v>
                </c:pt>
                <c:pt idx="335">
                  <c:v>40379.0</c:v>
                </c:pt>
                <c:pt idx="336">
                  <c:v>40380.0</c:v>
                </c:pt>
                <c:pt idx="337">
                  <c:v>40381.0</c:v>
                </c:pt>
                <c:pt idx="338">
                  <c:v>40382.0</c:v>
                </c:pt>
                <c:pt idx="339">
                  <c:v>40385.0</c:v>
                </c:pt>
                <c:pt idx="340">
                  <c:v>40386.0</c:v>
                </c:pt>
                <c:pt idx="341">
                  <c:v>40387.0</c:v>
                </c:pt>
                <c:pt idx="342">
                  <c:v>40388.0</c:v>
                </c:pt>
                <c:pt idx="343">
                  <c:v>40389.0</c:v>
                </c:pt>
                <c:pt idx="344">
                  <c:v>40392.0</c:v>
                </c:pt>
                <c:pt idx="345">
                  <c:v>40393.0</c:v>
                </c:pt>
                <c:pt idx="346">
                  <c:v>40394.0</c:v>
                </c:pt>
                <c:pt idx="347">
                  <c:v>40395.0</c:v>
                </c:pt>
                <c:pt idx="348">
                  <c:v>40396.0</c:v>
                </c:pt>
                <c:pt idx="349">
                  <c:v>40399.0</c:v>
                </c:pt>
                <c:pt idx="350">
                  <c:v>40400.0</c:v>
                </c:pt>
                <c:pt idx="351">
                  <c:v>40401.0</c:v>
                </c:pt>
                <c:pt idx="352">
                  <c:v>40402.0</c:v>
                </c:pt>
                <c:pt idx="353">
                  <c:v>40403.0</c:v>
                </c:pt>
                <c:pt idx="354">
                  <c:v>40406.0</c:v>
                </c:pt>
                <c:pt idx="355">
                  <c:v>40407.0</c:v>
                </c:pt>
                <c:pt idx="356">
                  <c:v>40408.0</c:v>
                </c:pt>
                <c:pt idx="357">
                  <c:v>40409.0</c:v>
                </c:pt>
                <c:pt idx="358">
                  <c:v>40410.0</c:v>
                </c:pt>
                <c:pt idx="359">
                  <c:v>40413.0</c:v>
                </c:pt>
                <c:pt idx="360">
                  <c:v>40414.0</c:v>
                </c:pt>
                <c:pt idx="361">
                  <c:v>40415.0</c:v>
                </c:pt>
                <c:pt idx="362">
                  <c:v>40416.0</c:v>
                </c:pt>
                <c:pt idx="363">
                  <c:v>40417.0</c:v>
                </c:pt>
                <c:pt idx="364">
                  <c:v>40421.0</c:v>
                </c:pt>
                <c:pt idx="365">
                  <c:v>40422.0</c:v>
                </c:pt>
                <c:pt idx="366">
                  <c:v>40423.0</c:v>
                </c:pt>
                <c:pt idx="367">
                  <c:v>40424.0</c:v>
                </c:pt>
                <c:pt idx="368">
                  <c:v>40428.0</c:v>
                </c:pt>
                <c:pt idx="369">
                  <c:v>40429.0</c:v>
                </c:pt>
                <c:pt idx="370">
                  <c:v>40430.0</c:v>
                </c:pt>
                <c:pt idx="371">
                  <c:v>40431.0</c:v>
                </c:pt>
                <c:pt idx="372">
                  <c:v>40434.0</c:v>
                </c:pt>
                <c:pt idx="373">
                  <c:v>40435.0</c:v>
                </c:pt>
                <c:pt idx="374">
                  <c:v>40436.0</c:v>
                </c:pt>
                <c:pt idx="375">
                  <c:v>40437.0</c:v>
                </c:pt>
                <c:pt idx="376">
                  <c:v>40438.0</c:v>
                </c:pt>
                <c:pt idx="377">
                  <c:v>40441.0</c:v>
                </c:pt>
                <c:pt idx="378">
                  <c:v>40442.0</c:v>
                </c:pt>
                <c:pt idx="379">
                  <c:v>40443.0</c:v>
                </c:pt>
                <c:pt idx="380">
                  <c:v>40444.0</c:v>
                </c:pt>
                <c:pt idx="381">
                  <c:v>40445.0</c:v>
                </c:pt>
                <c:pt idx="382">
                  <c:v>40448.0</c:v>
                </c:pt>
                <c:pt idx="383">
                  <c:v>40449.0</c:v>
                </c:pt>
                <c:pt idx="384">
                  <c:v>40450.0</c:v>
                </c:pt>
                <c:pt idx="385">
                  <c:v>40451.0</c:v>
                </c:pt>
                <c:pt idx="386">
                  <c:v>40452.0</c:v>
                </c:pt>
                <c:pt idx="387">
                  <c:v>40455.0</c:v>
                </c:pt>
                <c:pt idx="388">
                  <c:v>40456.0</c:v>
                </c:pt>
                <c:pt idx="389">
                  <c:v>40457.0</c:v>
                </c:pt>
                <c:pt idx="390">
                  <c:v>40458.0</c:v>
                </c:pt>
                <c:pt idx="391">
                  <c:v>40459.0</c:v>
                </c:pt>
                <c:pt idx="392">
                  <c:v>40462.0</c:v>
                </c:pt>
                <c:pt idx="393">
                  <c:v>40463.0</c:v>
                </c:pt>
                <c:pt idx="394">
                  <c:v>40464.0</c:v>
                </c:pt>
                <c:pt idx="395">
                  <c:v>40465.0</c:v>
                </c:pt>
                <c:pt idx="396">
                  <c:v>40466.0</c:v>
                </c:pt>
                <c:pt idx="397">
                  <c:v>40469.0</c:v>
                </c:pt>
                <c:pt idx="398">
                  <c:v>40470.0</c:v>
                </c:pt>
                <c:pt idx="399">
                  <c:v>40471.0</c:v>
                </c:pt>
                <c:pt idx="400">
                  <c:v>40472.0</c:v>
                </c:pt>
                <c:pt idx="401">
                  <c:v>40473.0</c:v>
                </c:pt>
                <c:pt idx="402">
                  <c:v>40476.0</c:v>
                </c:pt>
                <c:pt idx="403">
                  <c:v>40477.0</c:v>
                </c:pt>
                <c:pt idx="404">
                  <c:v>40478.0</c:v>
                </c:pt>
                <c:pt idx="405">
                  <c:v>40479.0</c:v>
                </c:pt>
                <c:pt idx="406">
                  <c:v>40480.0</c:v>
                </c:pt>
                <c:pt idx="407">
                  <c:v>40483.0</c:v>
                </c:pt>
                <c:pt idx="408">
                  <c:v>40484.0</c:v>
                </c:pt>
                <c:pt idx="409">
                  <c:v>40485.0</c:v>
                </c:pt>
                <c:pt idx="410">
                  <c:v>40486.0</c:v>
                </c:pt>
                <c:pt idx="411">
                  <c:v>40487.0</c:v>
                </c:pt>
                <c:pt idx="412">
                  <c:v>40490.0</c:v>
                </c:pt>
                <c:pt idx="413">
                  <c:v>40491.0</c:v>
                </c:pt>
                <c:pt idx="414">
                  <c:v>40492.0</c:v>
                </c:pt>
                <c:pt idx="415">
                  <c:v>40493.0</c:v>
                </c:pt>
                <c:pt idx="416">
                  <c:v>40494.0</c:v>
                </c:pt>
                <c:pt idx="417">
                  <c:v>40497.0</c:v>
                </c:pt>
                <c:pt idx="418">
                  <c:v>40498.0</c:v>
                </c:pt>
                <c:pt idx="419">
                  <c:v>40499.0</c:v>
                </c:pt>
                <c:pt idx="420">
                  <c:v>40500.0</c:v>
                </c:pt>
                <c:pt idx="421">
                  <c:v>40504.0</c:v>
                </c:pt>
                <c:pt idx="422">
                  <c:v>40505.0</c:v>
                </c:pt>
                <c:pt idx="423">
                  <c:v>40506.0</c:v>
                </c:pt>
                <c:pt idx="424">
                  <c:v>40507.0</c:v>
                </c:pt>
                <c:pt idx="425">
                  <c:v>40508.0</c:v>
                </c:pt>
                <c:pt idx="426">
                  <c:v>40511.0</c:v>
                </c:pt>
                <c:pt idx="427">
                  <c:v>40512.0</c:v>
                </c:pt>
                <c:pt idx="428">
                  <c:v>40513.0</c:v>
                </c:pt>
                <c:pt idx="429">
                  <c:v>40514.0</c:v>
                </c:pt>
                <c:pt idx="430">
                  <c:v>40515.0</c:v>
                </c:pt>
                <c:pt idx="431">
                  <c:v>40518.0</c:v>
                </c:pt>
                <c:pt idx="432">
                  <c:v>40519.0</c:v>
                </c:pt>
                <c:pt idx="433">
                  <c:v>40520.0</c:v>
                </c:pt>
                <c:pt idx="434">
                  <c:v>40521.0</c:v>
                </c:pt>
                <c:pt idx="435">
                  <c:v>40522.0</c:v>
                </c:pt>
                <c:pt idx="436">
                  <c:v>40525.0</c:v>
                </c:pt>
                <c:pt idx="437">
                  <c:v>40526.0</c:v>
                </c:pt>
                <c:pt idx="438">
                  <c:v>40527.0</c:v>
                </c:pt>
                <c:pt idx="439">
                  <c:v>40528.0</c:v>
                </c:pt>
                <c:pt idx="440">
                  <c:v>40529.0</c:v>
                </c:pt>
                <c:pt idx="441">
                  <c:v>40532.0</c:v>
                </c:pt>
                <c:pt idx="442">
                  <c:v>40533.0</c:v>
                </c:pt>
                <c:pt idx="443">
                  <c:v>40534.0</c:v>
                </c:pt>
                <c:pt idx="444">
                  <c:v>40536.0</c:v>
                </c:pt>
                <c:pt idx="445">
                  <c:v>40547.0</c:v>
                </c:pt>
                <c:pt idx="446">
                  <c:v>40548.0</c:v>
                </c:pt>
                <c:pt idx="447">
                  <c:v>40549.0</c:v>
                </c:pt>
                <c:pt idx="448">
                  <c:v>40550.0</c:v>
                </c:pt>
                <c:pt idx="449">
                  <c:v>40553.0</c:v>
                </c:pt>
                <c:pt idx="450">
                  <c:v>40554.0</c:v>
                </c:pt>
                <c:pt idx="451">
                  <c:v>40555.0</c:v>
                </c:pt>
                <c:pt idx="452">
                  <c:v>40556.0</c:v>
                </c:pt>
                <c:pt idx="453">
                  <c:v>40557.0</c:v>
                </c:pt>
                <c:pt idx="454">
                  <c:v>40561.0</c:v>
                </c:pt>
                <c:pt idx="455">
                  <c:v>40562.0</c:v>
                </c:pt>
                <c:pt idx="456">
                  <c:v>40563.0</c:v>
                </c:pt>
                <c:pt idx="457">
                  <c:v>40564.0</c:v>
                </c:pt>
                <c:pt idx="458">
                  <c:v>40567.0</c:v>
                </c:pt>
                <c:pt idx="459">
                  <c:v>40568.0</c:v>
                </c:pt>
                <c:pt idx="460">
                  <c:v>40569.0</c:v>
                </c:pt>
                <c:pt idx="461">
                  <c:v>40570.0</c:v>
                </c:pt>
                <c:pt idx="462">
                  <c:v>40571.0</c:v>
                </c:pt>
                <c:pt idx="463">
                  <c:v>40574.0</c:v>
                </c:pt>
                <c:pt idx="464">
                  <c:v>40575.0</c:v>
                </c:pt>
                <c:pt idx="465">
                  <c:v>40576.0</c:v>
                </c:pt>
                <c:pt idx="466">
                  <c:v>40577.0</c:v>
                </c:pt>
                <c:pt idx="467">
                  <c:v>40578.0</c:v>
                </c:pt>
                <c:pt idx="468">
                  <c:v>40581.0</c:v>
                </c:pt>
                <c:pt idx="469">
                  <c:v>40582.0</c:v>
                </c:pt>
                <c:pt idx="470">
                  <c:v>40583.0</c:v>
                </c:pt>
                <c:pt idx="471">
                  <c:v>40584.0</c:v>
                </c:pt>
                <c:pt idx="472">
                  <c:v>40585.0</c:v>
                </c:pt>
                <c:pt idx="473">
                  <c:v>40588.0</c:v>
                </c:pt>
                <c:pt idx="474">
                  <c:v>40589.0</c:v>
                </c:pt>
                <c:pt idx="475">
                  <c:v>40590.0</c:v>
                </c:pt>
                <c:pt idx="476">
                  <c:v>40591.0</c:v>
                </c:pt>
                <c:pt idx="477">
                  <c:v>40592.0</c:v>
                </c:pt>
                <c:pt idx="478">
                  <c:v>40596.0</c:v>
                </c:pt>
                <c:pt idx="479">
                  <c:v>40597.0</c:v>
                </c:pt>
                <c:pt idx="480">
                  <c:v>40598.0</c:v>
                </c:pt>
                <c:pt idx="481">
                  <c:v>40599.0</c:v>
                </c:pt>
                <c:pt idx="482">
                  <c:v>40602.0</c:v>
                </c:pt>
                <c:pt idx="483">
                  <c:v>40603.0</c:v>
                </c:pt>
                <c:pt idx="484">
                  <c:v>40604.0</c:v>
                </c:pt>
                <c:pt idx="485">
                  <c:v>40605.0</c:v>
                </c:pt>
                <c:pt idx="486">
                  <c:v>40606.0</c:v>
                </c:pt>
                <c:pt idx="487">
                  <c:v>40609.0</c:v>
                </c:pt>
                <c:pt idx="488">
                  <c:v>40610.0</c:v>
                </c:pt>
                <c:pt idx="489">
                  <c:v>40611.0</c:v>
                </c:pt>
                <c:pt idx="490">
                  <c:v>40612.0</c:v>
                </c:pt>
                <c:pt idx="491">
                  <c:v>40613.0</c:v>
                </c:pt>
                <c:pt idx="492">
                  <c:v>40616.0</c:v>
                </c:pt>
                <c:pt idx="493">
                  <c:v>40617.0</c:v>
                </c:pt>
                <c:pt idx="494">
                  <c:v>40618.0</c:v>
                </c:pt>
                <c:pt idx="495">
                  <c:v>40619.0</c:v>
                </c:pt>
                <c:pt idx="496">
                  <c:v>40620.0</c:v>
                </c:pt>
                <c:pt idx="497">
                  <c:v>40623.0</c:v>
                </c:pt>
                <c:pt idx="498">
                  <c:v>40624.0</c:v>
                </c:pt>
                <c:pt idx="499">
                  <c:v>40625.0</c:v>
                </c:pt>
                <c:pt idx="500">
                  <c:v>40626.0</c:v>
                </c:pt>
                <c:pt idx="501">
                  <c:v>40627.0</c:v>
                </c:pt>
                <c:pt idx="502">
                  <c:v>40630.0</c:v>
                </c:pt>
                <c:pt idx="503">
                  <c:v>40632.0</c:v>
                </c:pt>
                <c:pt idx="504">
                  <c:v>40633.0</c:v>
                </c:pt>
                <c:pt idx="505">
                  <c:v>40634.0</c:v>
                </c:pt>
                <c:pt idx="506">
                  <c:v>40637.0</c:v>
                </c:pt>
                <c:pt idx="507">
                  <c:v>40638.0</c:v>
                </c:pt>
                <c:pt idx="508">
                  <c:v>40639.0</c:v>
                </c:pt>
                <c:pt idx="509">
                  <c:v>40640.0</c:v>
                </c:pt>
                <c:pt idx="510">
                  <c:v>40641.0</c:v>
                </c:pt>
                <c:pt idx="511">
                  <c:v>40644.0</c:v>
                </c:pt>
                <c:pt idx="512">
                  <c:v>40645.0</c:v>
                </c:pt>
                <c:pt idx="513">
                  <c:v>40646.0</c:v>
                </c:pt>
                <c:pt idx="514">
                  <c:v>40647.0</c:v>
                </c:pt>
                <c:pt idx="515">
                  <c:v>40648.0</c:v>
                </c:pt>
                <c:pt idx="516">
                  <c:v>40651.0</c:v>
                </c:pt>
                <c:pt idx="517">
                  <c:v>40652.0</c:v>
                </c:pt>
                <c:pt idx="518">
                  <c:v>40653.0</c:v>
                </c:pt>
                <c:pt idx="519">
                  <c:v>40654.0</c:v>
                </c:pt>
                <c:pt idx="520">
                  <c:v>40659.0</c:v>
                </c:pt>
                <c:pt idx="521">
                  <c:v>40660.0</c:v>
                </c:pt>
                <c:pt idx="522">
                  <c:v>40661.0</c:v>
                </c:pt>
                <c:pt idx="523">
                  <c:v>40666.0</c:v>
                </c:pt>
                <c:pt idx="524">
                  <c:v>40667.0</c:v>
                </c:pt>
                <c:pt idx="525">
                  <c:v>40668.0</c:v>
                </c:pt>
                <c:pt idx="526">
                  <c:v>40669.0</c:v>
                </c:pt>
                <c:pt idx="527">
                  <c:v>40672.0</c:v>
                </c:pt>
                <c:pt idx="528">
                  <c:v>40673.0</c:v>
                </c:pt>
                <c:pt idx="529">
                  <c:v>40674.0</c:v>
                </c:pt>
                <c:pt idx="530">
                  <c:v>40675.0</c:v>
                </c:pt>
                <c:pt idx="531">
                  <c:v>40676.0</c:v>
                </c:pt>
                <c:pt idx="532">
                  <c:v>40679.0</c:v>
                </c:pt>
                <c:pt idx="533">
                  <c:v>40680.0</c:v>
                </c:pt>
                <c:pt idx="534">
                  <c:v>40681.0</c:v>
                </c:pt>
                <c:pt idx="535">
                  <c:v>40682.0</c:v>
                </c:pt>
                <c:pt idx="536">
                  <c:v>40683.0</c:v>
                </c:pt>
                <c:pt idx="537">
                  <c:v>40686.0</c:v>
                </c:pt>
                <c:pt idx="538">
                  <c:v>40687.0</c:v>
                </c:pt>
                <c:pt idx="539">
                  <c:v>40688.0</c:v>
                </c:pt>
                <c:pt idx="540">
                  <c:v>40689.0</c:v>
                </c:pt>
                <c:pt idx="541">
                  <c:v>40690.0</c:v>
                </c:pt>
                <c:pt idx="542">
                  <c:v>40694.0</c:v>
                </c:pt>
                <c:pt idx="543">
                  <c:v>40695.0</c:v>
                </c:pt>
                <c:pt idx="544">
                  <c:v>40696.0</c:v>
                </c:pt>
                <c:pt idx="545">
                  <c:v>40697.0</c:v>
                </c:pt>
                <c:pt idx="546">
                  <c:v>40700.0</c:v>
                </c:pt>
                <c:pt idx="547">
                  <c:v>40701.0</c:v>
                </c:pt>
                <c:pt idx="548">
                  <c:v>40702.0</c:v>
                </c:pt>
                <c:pt idx="549">
                  <c:v>40703.0</c:v>
                </c:pt>
                <c:pt idx="550">
                  <c:v>40704.0</c:v>
                </c:pt>
                <c:pt idx="551">
                  <c:v>40707.0</c:v>
                </c:pt>
                <c:pt idx="552">
                  <c:v>40708.0</c:v>
                </c:pt>
                <c:pt idx="553">
                  <c:v>40709.0</c:v>
                </c:pt>
                <c:pt idx="554">
                  <c:v>40710.0</c:v>
                </c:pt>
                <c:pt idx="555">
                  <c:v>40711.0</c:v>
                </c:pt>
                <c:pt idx="556">
                  <c:v>40714.0</c:v>
                </c:pt>
                <c:pt idx="557">
                  <c:v>40715.0</c:v>
                </c:pt>
                <c:pt idx="558">
                  <c:v>40716.0</c:v>
                </c:pt>
                <c:pt idx="559">
                  <c:v>40717.0</c:v>
                </c:pt>
                <c:pt idx="560">
                  <c:v>40718.0</c:v>
                </c:pt>
                <c:pt idx="561">
                  <c:v>40721.0</c:v>
                </c:pt>
                <c:pt idx="562">
                  <c:v>40722.0</c:v>
                </c:pt>
                <c:pt idx="563">
                  <c:v>40723.0</c:v>
                </c:pt>
                <c:pt idx="564">
                  <c:v>40724.0</c:v>
                </c:pt>
                <c:pt idx="565">
                  <c:v>40725.0</c:v>
                </c:pt>
                <c:pt idx="566">
                  <c:v>40728.0</c:v>
                </c:pt>
                <c:pt idx="567">
                  <c:v>40729.0</c:v>
                </c:pt>
                <c:pt idx="568">
                  <c:v>40730.0</c:v>
                </c:pt>
                <c:pt idx="569">
                  <c:v>40731.0</c:v>
                </c:pt>
                <c:pt idx="570">
                  <c:v>40732.0</c:v>
                </c:pt>
                <c:pt idx="571">
                  <c:v>40735.0</c:v>
                </c:pt>
                <c:pt idx="572">
                  <c:v>40736.0</c:v>
                </c:pt>
                <c:pt idx="573">
                  <c:v>40737.0</c:v>
                </c:pt>
                <c:pt idx="574">
                  <c:v>40738.0</c:v>
                </c:pt>
                <c:pt idx="575">
                  <c:v>40739.0</c:v>
                </c:pt>
                <c:pt idx="576">
                  <c:v>40742.0</c:v>
                </c:pt>
                <c:pt idx="577">
                  <c:v>40743.0</c:v>
                </c:pt>
                <c:pt idx="578">
                  <c:v>40744.0</c:v>
                </c:pt>
                <c:pt idx="579">
                  <c:v>40745.0</c:v>
                </c:pt>
                <c:pt idx="580">
                  <c:v>40746.0</c:v>
                </c:pt>
                <c:pt idx="581">
                  <c:v>40749.0</c:v>
                </c:pt>
                <c:pt idx="582">
                  <c:v>40750.0</c:v>
                </c:pt>
                <c:pt idx="583">
                  <c:v>40751.0</c:v>
                </c:pt>
                <c:pt idx="584">
                  <c:v>40752.0</c:v>
                </c:pt>
                <c:pt idx="585">
                  <c:v>40753.0</c:v>
                </c:pt>
                <c:pt idx="586">
                  <c:v>40756.0</c:v>
                </c:pt>
                <c:pt idx="587">
                  <c:v>40757.0</c:v>
                </c:pt>
                <c:pt idx="588">
                  <c:v>40758.0</c:v>
                </c:pt>
                <c:pt idx="589">
                  <c:v>40759.0</c:v>
                </c:pt>
                <c:pt idx="590">
                  <c:v>40760.0</c:v>
                </c:pt>
                <c:pt idx="591">
                  <c:v>40763.0</c:v>
                </c:pt>
                <c:pt idx="592">
                  <c:v>40764.0</c:v>
                </c:pt>
                <c:pt idx="593">
                  <c:v>40765.0</c:v>
                </c:pt>
                <c:pt idx="594">
                  <c:v>40766.0</c:v>
                </c:pt>
                <c:pt idx="595">
                  <c:v>40767.0</c:v>
                </c:pt>
                <c:pt idx="596">
                  <c:v>40770.0</c:v>
                </c:pt>
                <c:pt idx="597">
                  <c:v>40771.0</c:v>
                </c:pt>
                <c:pt idx="598">
                  <c:v>40772.0</c:v>
                </c:pt>
                <c:pt idx="599">
                  <c:v>40773.0</c:v>
                </c:pt>
                <c:pt idx="600">
                  <c:v>40774.0</c:v>
                </c:pt>
                <c:pt idx="601">
                  <c:v>40777.0</c:v>
                </c:pt>
                <c:pt idx="602">
                  <c:v>40778.0</c:v>
                </c:pt>
                <c:pt idx="603">
                  <c:v>40779.0</c:v>
                </c:pt>
                <c:pt idx="604">
                  <c:v>40780.0</c:v>
                </c:pt>
                <c:pt idx="605">
                  <c:v>40781.0</c:v>
                </c:pt>
                <c:pt idx="606">
                  <c:v>40785.0</c:v>
                </c:pt>
                <c:pt idx="607">
                  <c:v>40786.0</c:v>
                </c:pt>
                <c:pt idx="608">
                  <c:v>40787.0</c:v>
                </c:pt>
                <c:pt idx="609">
                  <c:v>40788.0</c:v>
                </c:pt>
                <c:pt idx="610">
                  <c:v>40791.0</c:v>
                </c:pt>
                <c:pt idx="611">
                  <c:v>40792.0</c:v>
                </c:pt>
                <c:pt idx="612">
                  <c:v>40793.0</c:v>
                </c:pt>
                <c:pt idx="613">
                  <c:v>40794.0</c:v>
                </c:pt>
                <c:pt idx="614">
                  <c:v>40795.0</c:v>
                </c:pt>
                <c:pt idx="615">
                  <c:v>40798.0</c:v>
                </c:pt>
                <c:pt idx="616">
                  <c:v>40799.0</c:v>
                </c:pt>
                <c:pt idx="617">
                  <c:v>40800.0</c:v>
                </c:pt>
                <c:pt idx="618">
                  <c:v>40801.0</c:v>
                </c:pt>
                <c:pt idx="619">
                  <c:v>40802.0</c:v>
                </c:pt>
                <c:pt idx="620">
                  <c:v>40805.0</c:v>
                </c:pt>
                <c:pt idx="621">
                  <c:v>40806.0</c:v>
                </c:pt>
                <c:pt idx="622">
                  <c:v>40807.0</c:v>
                </c:pt>
                <c:pt idx="623">
                  <c:v>40808.0</c:v>
                </c:pt>
                <c:pt idx="624">
                  <c:v>40809.0</c:v>
                </c:pt>
                <c:pt idx="625">
                  <c:v>40812.0</c:v>
                </c:pt>
                <c:pt idx="626">
                  <c:v>40813.0</c:v>
                </c:pt>
                <c:pt idx="627">
                  <c:v>40814.0</c:v>
                </c:pt>
                <c:pt idx="628">
                  <c:v>40815.0</c:v>
                </c:pt>
                <c:pt idx="629">
                  <c:v>40816.0</c:v>
                </c:pt>
                <c:pt idx="630">
                  <c:v>40819.0</c:v>
                </c:pt>
                <c:pt idx="631">
                  <c:v>40820.0</c:v>
                </c:pt>
                <c:pt idx="632">
                  <c:v>40821.0</c:v>
                </c:pt>
                <c:pt idx="633">
                  <c:v>40822.0</c:v>
                </c:pt>
                <c:pt idx="634">
                  <c:v>40823.0</c:v>
                </c:pt>
                <c:pt idx="635">
                  <c:v>40826.0</c:v>
                </c:pt>
                <c:pt idx="636">
                  <c:v>40827.0</c:v>
                </c:pt>
                <c:pt idx="637">
                  <c:v>40828.0</c:v>
                </c:pt>
                <c:pt idx="638">
                  <c:v>40829.0</c:v>
                </c:pt>
                <c:pt idx="639">
                  <c:v>40830.0</c:v>
                </c:pt>
                <c:pt idx="640">
                  <c:v>40833.0</c:v>
                </c:pt>
                <c:pt idx="641">
                  <c:v>40834.0</c:v>
                </c:pt>
                <c:pt idx="642">
                  <c:v>40835.0</c:v>
                </c:pt>
                <c:pt idx="643">
                  <c:v>40836.0</c:v>
                </c:pt>
                <c:pt idx="644">
                  <c:v>40837.0</c:v>
                </c:pt>
                <c:pt idx="645">
                  <c:v>40840.0</c:v>
                </c:pt>
                <c:pt idx="646">
                  <c:v>40841.0</c:v>
                </c:pt>
                <c:pt idx="647">
                  <c:v>40842.0</c:v>
                </c:pt>
                <c:pt idx="648">
                  <c:v>40843.0</c:v>
                </c:pt>
                <c:pt idx="649">
                  <c:v>40844.0</c:v>
                </c:pt>
                <c:pt idx="650">
                  <c:v>40847.0</c:v>
                </c:pt>
                <c:pt idx="651">
                  <c:v>40848.0</c:v>
                </c:pt>
                <c:pt idx="652">
                  <c:v>40849.0</c:v>
                </c:pt>
                <c:pt idx="653">
                  <c:v>40850.0</c:v>
                </c:pt>
                <c:pt idx="654">
                  <c:v>40851.0</c:v>
                </c:pt>
                <c:pt idx="655">
                  <c:v>40854.0</c:v>
                </c:pt>
                <c:pt idx="656">
                  <c:v>40855.0</c:v>
                </c:pt>
                <c:pt idx="657">
                  <c:v>40856.0</c:v>
                </c:pt>
                <c:pt idx="658">
                  <c:v>40857.0</c:v>
                </c:pt>
                <c:pt idx="659">
                  <c:v>40858.0</c:v>
                </c:pt>
                <c:pt idx="660">
                  <c:v>40861.0</c:v>
                </c:pt>
                <c:pt idx="661">
                  <c:v>40862.0</c:v>
                </c:pt>
                <c:pt idx="662">
                  <c:v>40863.0</c:v>
                </c:pt>
                <c:pt idx="663">
                  <c:v>40864.0</c:v>
                </c:pt>
                <c:pt idx="664">
                  <c:v>40865.0</c:v>
                </c:pt>
                <c:pt idx="665">
                  <c:v>40868.0</c:v>
                </c:pt>
                <c:pt idx="666">
                  <c:v>40869.0</c:v>
                </c:pt>
                <c:pt idx="667">
                  <c:v>40870.0</c:v>
                </c:pt>
                <c:pt idx="668">
                  <c:v>40871.0</c:v>
                </c:pt>
                <c:pt idx="669">
                  <c:v>40872.0</c:v>
                </c:pt>
                <c:pt idx="670">
                  <c:v>40875.0</c:v>
                </c:pt>
                <c:pt idx="671">
                  <c:v>40876.0</c:v>
                </c:pt>
                <c:pt idx="672">
                  <c:v>40877.0</c:v>
                </c:pt>
                <c:pt idx="673">
                  <c:v>40878.0</c:v>
                </c:pt>
                <c:pt idx="674">
                  <c:v>40879.0</c:v>
                </c:pt>
                <c:pt idx="675">
                  <c:v>40882.0</c:v>
                </c:pt>
                <c:pt idx="676">
                  <c:v>40883.0</c:v>
                </c:pt>
                <c:pt idx="677">
                  <c:v>40884.0</c:v>
                </c:pt>
                <c:pt idx="678">
                  <c:v>40885.0</c:v>
                </c:pt>
                <c:pt idx="679">
                  <c:v>40886.0</c:v>
                </c:pt>
                <c:pt idx="680">
                  <c:v>40889.0</c:v>
                </c:pt>
                <c:pt idx="681">
                  <c:v>40890.0</c:v>
                </c:pt>
                <c:pt idx="682">
                  <c:v>40891.0</c:v>
                </c:pt>
                <c:pt idx="683">
                  <c:v>40892.0</c:v>
                </c:pt>
                <c:pt idx="684">
                  <c:v>40893.0</c:v>
                </c:pt>
                <c:pt idx="685">
                  <c:v>40896.0</c:v>
                </c:pt>
                <c:pt idx="686">
                  <c:v>40897.0</c:v>
                </c:pt>
                <c:pt idx="687">
                  <c:v>40898.0</c:v>
                </c:pt>
                <c:pt idx="688">
                  <c:v>40899.0</c:v>
                </c:pt>
                <c:pt idx="689">
                  <c:v>40900.0</c:v>
                </c:pt>
                <c:pt idx="690">
                  <c:v>40911.0</c:v>
                </c:pt>
                <c:pt idx="691">
                  <c:v>40912.0</c:v>
                </c:pt>
                <c:pt idx="692">
                  <c:v>40913.0</c:v>
                </c:pt>
                <c:pt idx="693">
                  <c:v>40914.0</c:v>
                </c:pt>
                <c:pt idx="694">
                  <c:v>40917.0</c:v>
                </c:pt>
                <c:pt idx="695">
                  <c:v>40918.0</c:v>
                </c:pt>
                <c:pt idx="696">
                  <c:v>40919.0</c:v>
                </c:pt>
                <c:pt idx="697">
                  <c:v>40920.0</c:v>
                </c:pt>
                <c:pt idx="698">
                  <c:v>40921.0</c:v>
                </c:pt>
                <c:pt idx="699">
                  <c:v>40924.0</c:v>
                </c:pt>
                <c:pt idx="700">
                  <c:v>40925.0</c:v>
                </c:pt>
                <c:pt idx="701">
                  <c:v>40926.0</c:v>
                </c:pt>
                <c:pt idx="702">
                  <c:v>40927.0</c:v>
                </c:pt>
                <c:pt idx="703">
                  <c:v>40928.0</c:v>
                </c:pt>
                <c:pt idx="704">
                  <c:v>40931.0</c:v>
                </c:pt>
                <c:pt idx="705">
                  <c:v>40932.0</c:v>
                </c:pt>
                <c:pt idx="706">
                  <c:v>40933.0</c:v>
                </c:pt>
                <c:pt idx="707">
                  <c:v>40934.0</c:v>
                </c:pt>
                <c:pt idx="708">
                  <c:v>40935.0</c:v>
                </c:pt>
                <c:pt idx="709">
                  <c:v>40938.0</c:v>
                </c:pt>
                <c:pt idx="710">
                  <c:v>40939.0</c:v>
                </c:pt>
                <c:pt idx="711">
                  <c:v>40940.0</c:v>
                </c:pt>
                <c:pt idx="712">
                  <c:v>40941.0</c:v>
                </c:pt>
                <c:pt idx="713">
                  <c:v>40942.0</c:v>
                </c:pt>
                <c:pt idx="714">
                  <c:v>40945.0</c:v>
                </c:pt>
                <c:pt idx="715">
                  <c:v>40946.0</c:v>
                </c:pt>
                <c:pt idx="716">
                  <c:v>40947.0</c:v>
                </c:pt>
                <c:pt idx="717">
                  <c:v>40948.0</c:v>
                </c:pt>
                <c:pt idx="718">
                  <c:v>40949.0</c:v>
                </c:pt>
                <c:pt idx="719">
                  <c:v>40952.0</c:v>
                </c:pt>
                <c:pt idx="720">
                  <c:v>40953.0</c:v>
                </c:pt>
                <c:pt idx="721">
                  <c:v>40954.0</c:v>
                </c:pt>
                <c:pt idx="722">
                  <c:v>40955.0</c:v>
                </c:pt>
                <c:pt idx="723">
                  <c:v>40956.0</c:v>
                </c:pt>
                <c:pt idx="724">
                  <c:v>40959.0</c:v>
                </c:pt>
                <c:pt idx="725">
                  <c:v>40960.0</c:v>
                </c:pt>
                <c:pt idx="726">
                  <c:v>40961.0</c:v>
                </c:pt>
                <c:pt idx="727">
                  <c:v>40962.0</c:v>
                </c:pt>
                <c:pt idx="728">
                  <c:v>40963.0</c:v>
                </c:pt>
                <c:pt idx="729">
                  <c:v>40967.0</c:v>
                </c:pt>
                <c:pt idx="730">
                  <c:v>40968.0</c:v>
                </c:pt>
                <c:pt idx="731">
                  <c:v>40969.0</c:v>
                </c:pt>
                <c:pt idx="732">
                  <c:v>40970.0</c:v>
                </c:pt>
                <c:pt idx="733">
                  <c:v>40973.0</c:v>
                </c:pt>
                <c:pt idx="734">
                  <c:v>40974.0</c:v>
                </c:pt>
                <c:pt idx="735">
                  <c:v>40975.0</c:v>
                </c:pt>
                <c:pt idx="736">
                  <c:v>40976.0</c:v>
                </c:pt>
                <c:pt idx="737">
                  <c:v>40977.0</c:v>
                </c:pt>
                <c:pt idx="738">
                  <c:v>40980.0</c:v>
                </c:pt>
                <c:pt idx="739">
                  <c:v>40981.0</c:v>
                </c:pt>
                <c:pt idx="740">
                  <c:v>40982.0</c:v>
                </c:pt>
                <c:pt idx="741">
                  <c:v>40983.0</c:v>
                </c:pt>
                <c:pt idx="742">
                  <c:v>40984.0</c:v>
                </c:pt>
                <c:pt idx="743">
                  <c:v>40987.0</c:v>
                </c:pt>
                <c:pt idx="744">
                  <c:v>40988.0</c:v>
                </c:pt>
                <c:pt idx="745">
                  <c:v>40989.0</c:v>
                </c:pt>
                <c:pt idx="746">
                  <c:v>40990.0</c:v>
                </c:pt>
                <c:pt idx="747">
                  <c:v>40991.0</c:v>
                </c:pt>
                <c:pt idx="748">
                  <c:v>40994.0</c:v>
                </c:pt>
                <c:pt idx="749">
                  <c:v>40995.0</c:v>
                </c:pt>
                <c:pt idx="750">
                  <c:v>40996.0</c:v>
                </c:pt>
                <c:pt idx="751">
                  <c:v>40997.0</c:v>
                </c:pt>
                <c:pt idx="752">
                  <c:v>40998.0</c:v>
                </c:pt>
                <c:pt idx="753">
                  <c:v>41001.0</c:v>
                </c:pt>
                <c:pt idx="754">
                  <c:v>41002.0</c:v>
                </c:pt>
                <c:pt idx="755">
                  <c:v>41003.0</c:v>
                </c:pt>
                <c:pt idx="756">
                  <c:v>41004.0</c:v>
                </c:pt>
                <c:pt idx="757">
                  <c:v>41009.0</c:v>
                </c:pt>
                <c:pt idx="758">
                  <c:v>41010.0</c:v>
                </c:pt>
                <c:pt idx="759">
                  <c:v>41012.0</c:v>
                </c:pt>
                <c:pt idx="760">
                  <c:v>41015.0</c:v>
                </c:pt>
                <c:pt idx="761">
                  <c:v>41016.0</c:v>
                </c:pt>
                <c:pt idx="762">
                  <c:v>41017.0</c:v>
                </c:pt>
                <c:pt idx="763">
                  <c:v>41018.0</c:v>
                </c:pt>
                <c:pt idx="764">
                  <c:v>41019.0</c:v>
                </c:pt>
                <c:pt idx="765">
                  <c:v>41022.0</c:v>
                </c:pt>
                <c:pt idx="766">
                  <c:v>41023.0</c:v>
                </c:pt>
                <c:pt idx="767">
                  <c:v>41024.0</c:v>
                </c:pt>
                <c:pt idx="768">
                  <c:v>41025.0</c:v>
                </c:pt>
                <c:pt idx="769">
                  <c:v>41026.0</c:v>
                </c:pt>
                <c:pt idx="770">
                  <c:v>41029.0</c:v>
                </c:pt>
                <c:pt idx="771">
                  <c:v>41030.0</c:v>
                </c:pt>
                <c:pt idx="772">
                  <c:v>41031.0</c:v>
                </c:pt>
                <c:pt idx="773">
                  <c:v>41032.0</c:v>
                </c:pt>
                <c:pt idx="774">
                  <c:v>41033.0</c:v>
                </c:pt>
                <c:pt idx="775">
                  <c:v>41037.0</c:v>
                </c:pt>
                <c:pt idx="776">
                  <c:v>41038.0</c:v>
                </c:pt>
                <c:pt idx="777">
                  <c:v>41039.0</c:v>
                </c:pt>
                <c:pt idx="778">
                  <c:v>41040.0</c:v>
                </c:pt>
                <c:pt idx="779">
                  <c:v>41043.0</c:v>
                </c:pt>
                <c:pt idx="780">
                  <c:v>41044.0</c:v>
                </c:pt>
                <c:pt idx="781">
                  <c:v>41045.0</c:v>
                </c:pt>
                <c:pt idx="782">
                  <c:v>41046.0</c:v>
                </c:pt>
                <c:pt idx="783">
                  <c:v>41047.0</c:v>
                </c:pt>
                <c:pt idx="784">
                  <c:v>41050.0</c:v>
                </c:pt>
                <c:pt idx="785">
                  <c:v>41051.0</c:v>
                </c:pt>
                <c:pt idx="786">
                  <c:v>41052.0</c:v>
                </c:pt>
                <c:pt idx="787">
                  <c:v>41053.0</c:v>
                </c:pt>
                <c:pt idx="788">
                  <c:v>41054.0</c:v>
                </c:pt>
                <c:pt idx="789">
                  <c:v>41057.0</c:v>
                </c:pt>
                <c:pt idx="790">
                  <c:v>41058.0</c:v>
                </c:pt>
                <c:pt idx="791">
                  <c:v>41059.0</c:v>
                </c:pt>
                <c:pt idx="792">
                  <c:v>41060.0</c:v>
                </c:pt>
                <c:pt idx="793">
                  <c:v>41061.0</c:v>
                </c:pt>
                <c:pt idx="794">
                  <c:v>41066.0</c:v>
                </c:pt>
                <c:pt idx="795">
                  <c:v>41067.0</c:v>
                </c:pt>
                <c:pt idx="796">
                  <c:v>41068.0</c:v>
                </c:pt>
                <c:pt idx="797">
                  <c:v>41071.0</c:v>
                </c:pt>
                <c:pt idx="798">
                  <c:v>41072.0</c:v>
                </c:pt>
                <c:pt idx="799">
                  <c:v>41073.0</c:v>
                </c:pt>
                <c:pt idx="800">
                  <c:v>41074.0</c:v>
                </c:pt>
                <c:pt idx="801">
                  <c:v>41075.0</c:v>
                </c:pt>
                <c:pt idx="802">
                  <c:v>41078.0</c:v>
                </c:pt>
                <c:pt idx="803">
                  <c:v>41079.0</c:v>
                </c:pt>
                <c:pt idx="804">
                  <c:v>41080.0</c:v>
                </c:pt>
                <c:pt idx="805">
                  <c:v>41081.0</c:v>
                </c:pt>
                <c:pt idx="806">
                  <c:v>41082.0</c:v>
                </c:pt>
                <c:pt idx="807">
                  <c:v>41085.0</c:v>
                </c:pt>
                <c:pt idx="808">
                  <c:v>41086.0</c:v>
                </c:pt>
                <c:pt idx="809">
                  <c:v>41087.0</c:v>
                </c:pt>
                <c:pt idx="810">
                  <c:v>41089.0</c:v>
                </c:pt>
                <c:pt idx="811">
                  <c:v>41092.0</c:v>
                </c:pt>
                <c:pt idx="812">
                  <c:v>41093.0</c:v>
                </c:pt>
                <c:pt idx="813">
                  <c:v>41094.0</c:v>
                </c:pt>
                <c:pt idx="814">
                  <c:v>41095.0</c:v>
                </c:pt>
                <c:pt idx="815">
                  <c:v>41096.0</c:v>
                </c:pt>
                <c:pt idx="816">
                  <c:v>41099.0</c:v>
                </c:pt>
                <c:pt idx="817">
                  <c:v>41100.0</c:v>
                </c:pt>
                <c:pt idx="818">
                  <c:v>41101.0</c:v>
                </c:pt>
                <c:pt idx="819">
                  <c:v>41102.0</c:v>
                </c:pt>
                <c:pt idx="820">
                  <c:v>41103.0</c:v>
                </c:pt>
                <c:pt idx="821">
                  <c:v>41106.0</c:v>
                </c:pt>
                <c:pt idx="822">
                  <c:v>41107.0</c:v>
                </c:pt>
                <c:pt idx="823">
                  <c:v>41109.0</c:v>
                </c:pt>
                <c:pt idx="824">
                  <c:v>41110.0</c:v>
                </c:pt>
                <c:pt idx="825">
                  <c:v>41113.0</c:v>
                </c:pt>
                <c:pt idx="826">
                  <c:v>41114.0</c:v>
                </c:pt>
                <c:pt idx="827">
                  <c:v>41115.0</c:v>
                </c:pt>
                <c:pt idx="828">
                  <c:v>41116.0</c:v>
                </c:pt>
                <c:pt idx="829">
                  <c:v>41117.0</c:v>
                </c:pt>
                <c:pt idx="830">
                  <c:v>41120.0</c:v>
                </c:pt>
                <c:pt idx="831">
                  <c:v>41121.0</c:v>
                </c:pt>
                <c:pt idx="832">
                  <c:v>41122.0</c:v>
                </c:pt>
                <c:pt idx="833">
                  <c:v>41123.0</c:v>
                </c:pt>
                <c:pt idx="834">
                  <c:v>41124.0</c:v>
                </c:pt>
                <c:pt idx="835">
                  <c:v>41127.0</c:v>
                </c:pt>
                <c:pt idx="836">
                  <c:v>41128.0</c:v>
                </c:pt>
                <c:pt idx="837">
                  <c:v>41129.0</c:v>
                </c:pt>
                <c:pt idx="838">
                  <c:v>41130.0</c:v>
                </c:pt>
                <c:pt idx="839">
                  <c:v>41131.0</c:v>
                </c:pt>
                <c:pt idx="840">
                  <c:v>41134.0</c:v>
                </c:pt>
                <c:pt idx="841">
                  <c:v>41135.0</c:v>
                </c:pt>
                <c:pt idx="842">
                  <c:v>41136.0</c:v>
                </c:pt>
                <c:pt idx="843">
                  <c:v>41137.0</c:v>
                </c:pt>
                <c:pt idx="844">
                  <c:v>41138.0</c:v>
                </c:pt>
                <c:pt idx="845">
                  <c:v>41141.0</c:v>
                </c:pt>
                <c:pt idx="846">
                  <c:v>41142.0</c:v>
                </c:pt>
                <c:pt idx="847">
                  <c:v>41143.0</c:v>
                </c:pt>
                <c:pt idx="848">
                  <c:v>41144.0</c:v>
                </c:pt>
                <c:pt idx="849">
                  <c:v>41145.0</c:v>
                </c:pt>
                <c:pt idx="850">
                  <c:v>41149.0</c:v>
                </c:pt>
                <c:pt idx="851">
                  <c:v>41150.0</c:v>
                </c:pt>
                <c:pt idx="852">
                  <c:v>41151.0</c:v>
                </c:pt>
                <c:pt idx="853">
                  <c:v>41152.0</c:v>
                </c:pt>
                <c:pt idx="854">
                  <c:v>41155.0</c:v>
                </c:pt>
                <c:pt idx="855">
                  <c:v>41156.0</c:v>
                </c:pt>
                <c:pt idx="856">
                  <c:v>41157.0</c:v>
                </c:pt>
                <c:pt idx="857">
                  <c:v>41158.0</c:v>
                </c:pt>
                <c:pt idx="858">
                  <c:v>41159.0</c:v>
                </c:pt>
                <c:pt idx="859">
                  <c:v>41162.0</c:v>
                </c:pt>
                <c:pt idx="860">
                  <c:v>41163.0</c:v>
                </c:pt>
                <c:pt idx="861">
                  <c:v>41164.0</c:v>
                </c:pt>
                <c:pt idx="862">
                  <c:v>41165.0</c:v>
                </c:pt>
                <c:pt idx="863">
                  <c:v>41166.0</c:v>
                </c:pt>
                <c:pt idx="864">
                  <c:v>41169.0</c:v>
                </c:pt>
                <c:pt idx="865">
                  <c:v>41170.0</c:v>
                </c:pt>
                <c:pt idx="866">
                  <c:v>41171.0</c:v>
                </c:pt>
                <c:pt idx="867">
                  <c:v>41172.0</c:v>
                </c:pt>
                <c:pt idx="868">
                  <c:v>41173.0</c:v>
                </c:pt>
                <c:pt idx="869">
                  <c:v>41176.0</c:v>
                </c:pt>
                <c:pt idx="870">
                  <c:v>41177.0</c:v>
                </c:pt>
                <c:pt idx="871">
                  <c:v>41178.0</c:v>
                </c:pt>
                <c:pt idx="872">
                  <c:v>41179.0</c:v>
                </c:pt>
                <c:pt idx="873">
                  <c:v>41180.0</c:v>
                </c:pt>
                <c:pt idx="874">
                  <c:v>41183.0</c:v>
                </c:pt>
                <c:pt idx="875">
                  <c:v>41184.0</c:v>
                </c:pt>
                <c:pt idx="876">
                  <c:v>41185.0</c:v>
                </c:pt>
                <c:pt idx="877">
                  <c:v>41186.0</c:v>
                </c:pt>
                <c:pt idx="878">
                  <c:v>41187.0</c:v>
                </c:pt>
                <c:pt idx="879">
                  <c:v>41190.0</c:v>
                </c:pt>
                <c:pt idx="880">
                  <c:v>41191.0</c:v>
                </c:pt>
                <c:pt idx="881">
                  <c:v>41192.0</c:v>
                </c:pt>
                <c:pt idx="882">
                  <c:v>41193.0</c:v>
                </c:pt>
                <c:pt idx="883">
                  <c:v>41194.0</c:v>
                </c:pt>
                <c:pt idx="884">
                  <c:v>41197.0</c:v>
                </c:pt>
                <c:pt idx="885">
                  <c:v>41198.0</c:v>
                </c:pt>
                <c:pt idx="886">
                  <c:v>41199.0</c:v>
                </c:pt>
                <c:pt idx="887">
                  <c:v>41200.0</c:v>
                </c:pt>
                <c:pt idx="888">
                  <c:v>41201.0</c:v>
                </c:pt>
                <c:pt idx="889">
                  <c:v>41204.0</c:v>
                </c:pt>
                <c:pt idx="890">
                  <c:v>41205.0</c:v>
                </c:pt>
                <c:pt idx="891">
                  <c:v>41206.0</c:v>
                </c:pt>
                <c:pt idx="892">
                  <c:v>41207.0</c:v>
                </c:pt>
                <c:pt idx="893">
                  <c:v>41208.0</c:v>
                </c:pt>
                <c:pt idx="894">
                  <c:v>41211.0</c:v>
                </c:pt>
                <c:pt idx="895">
                  <c:v>41212.0</c:v>
                </c:pt>
                <c:pt idx="896">
                  <c:v>41213.0</c:v>
                </c:pt>
                <c:pt idx="897">
                  <c:v>41214.0</c:v>
                </c:pt>
                <c:pt idx="898">
                  <c:v>41215.0</c:v>
                </c:pt>
                <c:pt idx="899">
                  <c:v>41218.0</c:v>
                </c:pt>
                <c:pt idx="900">
                  <c:v>41219.0</c:v>
                </c:pt>
                <c:pt idx="901">
                  <c:v>41220.0</c:v>
                </c:pt>
                <c:pt idx="902">
                  <c:v>41221.0</c:v>
                </c:pt>
                <c:pt idx="903">
                  <c:v>41222.0</c:v>
                </c:pt>
                <c:pt idx="904">
                  <c:v>41225.0</c:v>
                </c:pt>
                <c:pt idx="905">
                  <c:v>41226.0</c:v>
                </c:pt>
                <c:pt idx="906">
                  <c:v>41227.0</c:v>
                </c:pt>
                <c:pt idx="907">
                  <c:v>41228.0</c:v>
                </c:pt>
                <c:pt idx="908">
                  <c:v>41229.0</c:v>
                </c:pt>
                <c:pt idx="909">
                  <c:v>41232.0</c:v>
                </c:pt>
                <c:pt idx="910">
                  <c:v>41233.0</c:v>
                </c:pt>
                <c:pt idx="911">
                  <c:v>41234.0</c:v>
                </c:pt>
                <c:pt idx="912">
                  <c:v>41235.0</c:v>
                </c:pt>
                <c:pt idx="913">
                  <c:v>41236.0</c:v>
                </c:pt>
                <c:pt idx="914">
                  <c:v>41239.0</c:v>
                </c:pt>
                <c:pt idx="915">
                  <c:v>41240.0</c:v>
                </c:pt>
                <c:pt idx="916">
                  <c:v>41241.0</c:v>
                </c:pt>
                <c:pt idx="917">
                  <c:v>41242.0</c:v>
                </c:pt>
                <c:pt idx="918">
                  <c:v>41243.0</c:v>
                </c:pt>
                <c:pt idx="919">
                  <c:v>41246.0</c:v>
                </c:pt>
                <c:pt idx="920">
                  <c:v>41247.0</c:v>
                </c:pt>
                <c:pt idx="921">
                  <c:v>41248.0</c:v>
                </c:pt>
                <c:pt idx="922">
                  <c:v>41249.0</c:v>
                </c:pt>
                <c:pt idx="923">
                  <c:v>41250.0</c:v>
                </c:pt>
                <c:pt idx="924">
                  <c:v>41253.0</c:v>
                </c:pt>
                <c:pt idx="925">
                  <c:v>41254.0</c:v>
                </c:pt>
                <c:pt idx="926">
                  <c:v>41255.0</c:v>
                </c:pt>
                <c:pt idx="927">
                  <c:v>41256.0</c:v>
                </c:pt>
                <c:pt idx="928">
                  <c:v>41257.0</c:v>
                </c:pt>
                <c:pt idx="929">
                  <c:v>41260.0</c:v>
                </c:pt>
                <c:pt idx="930">
                  <c:v>41261.0</c:v>
                </c:pt>
                <c:pt idx="931">
                  <c:v>41262.0</c:v>
                </c:pt>
                <c:pt idx="932">
                  <c:v>41263.0</c:v>
                </c:pt>
                <c:pt idx="933">
                  <c:v>41264.0</c:v>
                </c:pt>
                <c:pt idx="934">
                  <c:v>41267.0</c:v>
                </c:pt>
                <c:pt idx="935">
                  <c:v>41276.0</c:v>
                </c:pt>
                <c:pt idx="936">
                  <c:v>41277.0</c:v>
                </c:pt>
                <c:pt idx="937">
                  <c:v>41278.0</c:v>
                </c:pt>
                <c:pt idx="938">
                  <c:v>41281.0</c:v>
                </c:pt>
                <c:pt idx="939">
                  <c:v>41282.0</c:v>
                </c:pt>
                <c:pt idx="940">
                  <c:v>41283.0</c:v>
                </c:pt>
                <c:pt idx="941">
                  <c:v>41284.0</c:v>
                </c:pt>
                <c:pt idx="942">
                  <c:v>41285.0</c:v>
                </c:pt>
                <c:pt idx="943">
                  <c:v>41288.0</c:v>
                </c:pt>
                <c:pt idx="944">
                  <c:v>41289.0</c:v>
                </c:pt>
                <c:pt idx="945">
                  <c:v>41290.0</c:v>
                </c:pt>
                <c:pt idx="946">
                  <c:v>41291.0</c:v>
                </c:pt>
                <c:pt idx="947">
                  <c:v>41292.0</c:v>
                </c:pt>
                <c:pt idx="948">
                  <c:v>41295.0</c:v>
                </c:pt>
                <c:pt idx="949">
                  <c:v>41296.0</c:v>
                </c:pt>
                <c:pt idx="950">
                  <c:v>41297.0</c:v>
                </c:pt>
                <c:pt idx="951">
                  <c:v>41298.0</c:v>
                </c:pt>
                <c:pt idx="952">
                  <c:v>41299.0</c:v>
                </c:pt>
                <c:pt idx="953">
                  <c:v>41302.0</c:v>
                </c:pt>
                <c:pt idx="954">
                  <c:v>41303.0</c:v>
                </c:pt>
                <c:pt idx="955">
                  <c:v>41304.0</c:v>
                </c:pt>
                <c:pt idx="956">
                  <c:v>41305.0</c:v>
                </c:pt>
                <c:pt idx="957">
                  <c:v>41306.0</c:v>
                </c:pt>
                <c:pt idx="958">
                  <c:v>41309.0</c:v>
                </c:pt>
                <c:pt idx="959">
                  <c:v>41310.0</c:v>
                </c:pt>
                <c:pt idx="960">
                  <c:v>41311.0</c:v>
                </c:pt>
                <c:pt idx="961">
                  <c:v>41312.0</c:v>
                </c:pt>
                <c:pt idx="962">
                  <c:v>41313.0</c:v>
                </c:pt>
                <c:pt idx="963">
                  <c:v>41316.0</c:v>
                </c:pt>
                <c:pt idx="964">
                  <c:v>41317.0</c:v>
                </c:pt>
                <c:pt idx="965">
                  <c:v>41318.0</c:v>
                </c:pt>
                <c:pt idx="966">
                  <c:v>41319.0</c:v>
                </c:pt>
                <c:pt idx="967">
                  <c:v>41320.0</c:v>
                </c:pt>
                <c:pt idx="968">
                  <c:v>41323.0</c:v>
                </c:pt>
                <c:pt idx="969">
                  <c:v>41324.0</c:v>
                </c:pt>
                <c:pt idx="970">
                  <c:v>41325.0</c:v>
                </c:pt>
                <c:pt idx="971">
                  <c:v>41326.0</c:v>
                </c:pt>
                <c:pt idx="972">
                  <c:v>41327.0</c:v>
                </c:pt>
                <c:pt idx="973">
                  <c:v>41330.0</c:v>
                </c:pt>
                <c:pt idx="974">
                  <c:v>41331.0</c:v>
                </c:pt>
                <c:pt idx="975">
                  <c:v>41332.0</c:v>
                </c:pt>
                <c:pt idx="976">
                  <c:v>41333.0</c:v>
                </c:pt>
                <c:pt idx="977">
                  <c:v>41334.0</c:v>
                </c:pt>
                <c:pt idx="978">
                  <c:v>41337.0</c:v>
                </c:pt>
                <c:pt idx="979">
                  <c:v>41338.0</c:v>
                </c:pt>
                <c:pt idx="980">
                  <c:v>41339.0</c:v>
                </c:pt>
                <c:pt idx="981">
                  <c:v>41340.0</c:v>
                </c:pt>
                <c:pt idx="982">
                  <c:v>41341.0</c:v>
                </c:pt>
                <c:pt idx="983">
                  <c:v>41344.0</c:v>
                </c:pt>
                <c:pt idx="984">
                  <c:v>41345.0</c:v>
                </c:pt>
                <c:pt idx="985">
                  <c:v>41346.0</c:v>
                </c:pt>
                <c:pt idx="986">
                  <c:v>41347.0</c:v>
                </c:pt>
                <c:pt idx="987">
                  <c:v>41348.0</c:v>
                </c:pt>
                <c:pt idx="988">
                  <c:v>41351.0</c:v>
                </c:pt>
                <c:pt idx="989">
                  <c:v>41352.0</c:v>
                </c:pt>
                <c:pt idx="990">
                  <c:v>41353.0</c:v>
                </c:pt>
                <c:pt idx="991">
                  <c:v>41354.0</c:v>
                </c:pt>
                <c:pt idx="992">
                  <c:v>41355.0</c:v>
                </c:pt>
                <c:pt idx="993">
                  <c:v>41359.0</c:v>
                </c:pt>
                <c:pt idx="994">
                  <c:v>41360.0</c:v>
                </c:pt>
                <c:pt idx="995">
                  <c:v>41361.0</c:v>
                </c:pt>
                <c:pt idx="996">
                  <c:v>41366.0</c:v>
                </c:pt>
                <c:pt idx="997">
                  <c:v>41367.0</c:v>
                </c:pt>
                <c:pt idx="998">
                  <c:v>41368.0</c:v>
                </c:pt>
                <c:pt idx="999">
                  <c:v>41369.0</c:v>
                </c:pt>
                <c:pt idx="1000">
                  <c:v>41372.0</c:v>
                </c:pt>
                <c:pt idx="1001">
                  <c:v>41373.0</c:v>
                </c:pt>
                <c:pt idx="1002">
                  <c:v>41374.0</c:v>
                </c:pt>
                <c:pt idx="1003">
                  <c:v>41375.0</c:v>
                </c:pt>
                <c:pt idx="1004">
                  <c:v>41376.0</c:v>
                </c:pt>
                <c:pt idx="1005">
                  <c:v>41379.0</c:v>
                </c:pt>
                <c:pt idx="1006">
                  <c:v>41380.0</c:v>
                </c:pt>
                <c:pt idx="1007">
                  <c:v>41381.0</c:v>
                </c:pt>
                <c:pt idx="1008">
                  <c:v>41382.0</c:v>
                </c:pt>
                <c:pt idx="1009">
                  <c:v>41383.0</c:v>
                </c:pt>
                <c:pt idx="1010">
                  <c:v>41386.0</c:v>
                </c:pt>
                <c:pt idx="1011">
                  <c:v>41387.0</c:v>
                </c:pt>
                <c:pt idx="1012">
                  <c:v>41388.0</c:v>
                </c:pt>
                <c:pt idx="1013">
                  <c:v>41389.0</c:v>
                </c:pt>
                <c:pt idx="1014">
                  <c:v>41390.0</c:v>
                </c:pt>
                <c:pt idx="1015">
                  <c:v>41393.0</c:v>
                </c:pt>
                <c:pt idx="1016">
                  <c:v>41394.0</c:v>
                </c:pt>
                <c:pt idx="1017">
                  <c:v>41395.0</c:v>
                </c:pt>
                <c:pt idx="1018">
                  <c:v>41396.0</c:v>
                </c:pt>
                <c:pt idx="1019">
                  <c:v>41397.0</c:v>
                </c:pt>
                <c:pt idx="1020">
                  <c:v>41401.0</c:v>
                </c:pt>
                <c:pt idx="1021">
                  <c:v>41402.0</c:v>
                </c:pt>
                <c:pt idx="1022">
                  <c:v>41403.0</c:v>
                </c:pt>
                <c:pt idx="1023">
                  <c:v>41404.0</c:v>
                </c:pt>
                <c:pt idx="1024">
                  <c:v>41407.0</c:v>
                </c:pt>
                <c:pt idx="1025">
                  <c:v>41408.0</c:v>
                </c:pt>
                <c:pt idx="1026">
                  <c:v>41409.0</c:v>
                </c:pt>
                <c:pt idx="1027">
                  <c:v>41410.0</c:v>
                </c:pt>
                <c:pt idx="1028">
                  <c:v>41411.0</c:v>
                </c:pt>
                <c:pt idx="1029">
                  <c:v>41414.0</c:v>
                </c:pt>
                <c:pt idx="1030">
                  <c:v>41415.0</c:v>
                </c:pt>
                <c:pt idx="1031">
                  <c:v>41416.0</c:v>
                </c:pt>
                <c:pt idx="1032">
                  <c:v>41417.0</c:v>
                </c:pt>
                <c:pt idx="1033">
                  <c:v>41418.0</c:v>
                </c:pt>
                <c:pt idx="1034">
                  <c:v>41422.0</c:v>
                </c:pt>
                <c:pt idx="1035">
                  <c:v>41423.0</c:v>
                </c:pt>
                <c:pt idx="1036">
                  <c:v>41424.0</c:v>
                </c:pt>
                <c:pt idx="1037">
                  <c:v>41425.0</c:v>
                </c:pt>
                <c:pt idx="1038">
                  <c:v>41428.0</c:v>
                </c:pt>
                <c:pt idx="1039">
                  <c:v>41429.0</c:v>
                </c:pt>
                <c:pt idx="1040">
                  <c:v>41430.0</c:v>
                </c:pt>
                <c:pt idx="1041">
                  <c:v>41431.0</c:v>
                </c:pt>
                <c:pt idx="1042">
                  <c:v>41432.0</c:v>
                </c:pt>
                <c:pt idx="1043">
                  <c:v>41435.0</c:v>
                </c:pt>
                <c:pt idx="1044">
                  <c:v>41436.0</c:v>
                </c:pt>
                <c:pt idx="1045">
                  <c:v>41437.0</c:v>
                </c:pt>
                <c:pt idx="1046">
                  <c:v>41438.0</c:v>
                </c:pt>
                <c:pt idx="1047">
                  <c:v>41439.0</c:v>
                </c:pt>
                <c:pt idx="1048">
                  <c:v>41442.0</c:v>
                </c:pt>
                <c:pt idx="1049">
                  <c:v>41443.0</c:v>
                </c:pt>
                <c:pt idx="1050">
                  <c:v>41444.0</c:v>
                </c:pt>
                <c:pt idx="1051">
                  <c:v>41445.0</c:v>
                </c:pt>
                <c:pt idx="1052">
                  <c:v>41446.0</c:v>
                </c:pt>
                <c:pt idx="1053">
                  <c:v>41449.0</c:v>
                </c:pt>
                <c:pt idx="1054">
                  <c:v>41450.0</c:v>
                </c:pt>
                <c:pt idx="1055">
                  <c:v>41451.0</c:v>
                </c:pt>
                <c:pt idx="1056">
                  <c:v>41452.0</c:v>
                </c:pt>
                <c:pt idx="1057">
                  <c:v>41453.0</c:v>
                </c:pt>
                <c:pt idx="1058">
                  <c:v>41456.0</c:v>
                </c:pt>
                <c:pt idx="1059">
                  <c:v>41457.0</c:v>
                </c:pt>
                <c:pt idx="1060">
                  <c:v>41458.0</c:v>
                </c:pt>
                <c:pt idx="1061">
                  <c:v>41459.0</c:v>
                </c:pt>
                <c:pt idx="1062">
                  <c:v>41460.0</c:v>
                </c:pt>
                <c:pt idx="1063">
                  <c:v>41463.0</c:v>
                </c:pt>
                <c:pt idx="1064">
                  <c:v>41464.0</c:v>
                </c:pt>
                <c:pt idx="1065">
                  <c:v>41465.0</c:v>
                </c:pt>
                <c:pt idx="1066">
                  <c:v>41466.0</c:v>
                </c:pt>
                <c:pt idx="1067">
                  <c:v>41467.0</c:v>
                </c:pt>
                <c:pt idx="1068">
                  <c:v>41470.0</c:v>
                </c:pt>
                <c:pt idx="1069">
                  <c:v>41471.0</c:v>
                </c:pt>
                <c:pt idx="1070">
                  <c:v>41472.0</c:v>
                </c:pt>
                <c:pt idx="1071">
                  <c:v>41473.0</c:v>
                </c:pt>
                <c:pt idx="1072">
                  <c:v>41474.0</c:v>
                </c:pt>
                <c:pt idx="1073">
                  <c:v>41477.0</c:v>
                </c:pt>
                <c:pt idx="1074">
                  <c:v>41478.0</c:v>
                </c:pt>
                <c:pt idx="1075">
                  <c:v>41479.0</c:v>
                </c:pt>
                <c:pt idx="1076">
                  <c:v>41480.0</c:v>
                </c:pt>
                <c:pt idx="1077">
                  <c:v>41481.0</c:v>
                </c:pt>
                <c:pt idx="1078">
                  <c:v>41484.0</c:v>
                </c:pt>
                <c:pt idx="1079">
                  <c:v>41485.0</c:v>
                </c:pt>
                <c:pt idx="1080">
                  <c:v>41486.0</c:v>
                </c:pt>
                <c:pt idx="1081">
                  <c:v>41487.0</c:v>
                </c:pt>
                <c:pt idx="1082">
                  <c:v>41488.0</c:v>
                </c:pt>
                <c:pt idx="1083">
                  <c:v>41491.0</c:v>
                </c:pt>
                <c:pt idx="1084">
                  <c:v>41492.0</c:v>
                </c:pt>
                <c:pt idx="1085">
                  <c:v>41493.0</c:v>
                </c:pt>
                <c:pt idx="1086">
                  <c:v>41494.0</c:v>
                </c:pt>
                <c:pt idx="1087">
                  <c:v>41495.0</c:v>
                </c:pt>
                <c:pt idx="1088">
                  <c:v>41498.0</c:v>
                </c:pt>
                <c:pt idx="1089">
                  <c:v>41499.0</c:v>
                </c:pt>
                <c:pt idx="1090">
                  <c:v>41500.0</c:v>
                </c:pt>
                <c:pt idx="1091">
                  <c:v>41501.0</c:v>
                </c:pt>
                <c:pt idx="1092">
                  <c:v>41502.0</c:v>
                </c:pt>
                <c:pt idx="1093">
                  <c:v>41505.0</c:v>
                </c:pt>
                <c:pt idx="1094">
                  <c:v>41506.0</c:v>
                </c:pt>
                <c:pt idx="1095">
                  <c:v>41507.0</c:v>
                </c:pt>
                <c:pt idx="1096">
                  <c:v>41508.0</c:v>
                </c:pt>
                <c:pt idx="1097">
                  <c:v>41509.0</c:v>
                </c:pt>
                <c:pt idx="1098">
                  <c:v>41513.0</c:v>
                </c:pt>
                <c:pt idx="1099">
                  <c:v>41514.0</c:v>
                </c:pt>
                <c:pt idx="1100">
                  <c:v>41515.0</c:v>
                </c:pt>
                <c:pt idx="1101">
                  <c:v>41516.0</c:v>
                </c:pt>
                <c:pt idx="1102">
                  <c:v>41519.0</c:v>
                </c:pt>
                <c:pt idx="1103">
                  <c:v>41520.0</c:v>
                </c:pt>
                <c:pt idx="1104">
                  <c:v>41521.0</c:v>
                </c:pt>
                <c:pt idx="1105">
                  <c:v>41522.0</c:v>
                </c:pt>
                <c:pt idx="1106">
                  <c:v>41523.0</c:v>
                </c:pt>
                <c:pt idx="1107">
                  <c:v>41526.0</c:v>
                </c:pt>
                <c:pt idx="1108">
                  <c:v>41527.0</c:v>
                </c:pt>
                <c:pt idx="1109">
                  <c:v>41528.0</c:v>
                </c:pt>
                <c:pt idx="1110">
                  <c:v>41529.0</c:v>
                </c:pt>
                <c:pt idx="1111">
                  <c:v>41530.0</c:v>
                </c:pt>
                <c:pt idx="1112">
                  <c:v>41533.0</c:v>
                </c:pt>
                <c:pt idx="1113">
                  <c:v>41534.0</c:v>
                </c:pt>
                <c:pt idx="1114">
                  <c:v>41535.0</c:v>
                </c:pt>
                <c:pt idx="1115">
                  <c:v>41536.0</c:v>
                </c:pt>
                <c:pt idx="1116">
                  <c:v>41537.0</c:v>
                </c:pt>
                <c:pt idx="1117">
                  <c:v>41540.0</c:v>
                </c:pt>
                <c:pt idx="1118">
                  <c:v>41541.0</c:v>
                </c:pt>
                <c:pt idx="1119">
                  <c:v>41542.0</c:v>
                </c:pt>
                <c:pt idx="1120">
                  <c:v>41543.0</c:v>
                </c:pt>
                <c:pt idx="1121">
                  <c:v>41544.0</c:v>
                </c:pt>
                <c:pt idx="1122">
                  <c:v>41547.0</c:v>
                </c:pt>
                <c:pt idx="1123">
                  <c:v>41548.0</c:v>
                </c:pt>
                <c:pt idx="1124">
                  <c:v>41549.0</c:v>
                </c:pt>
                <c:pt idx="1125">
                  <c:v>41550.0</c:v>
                </c:pt>
                <c:pt idx="1126">
                  <c:v>41551.0</c:v>
                </c:pt>
                <c:pt idx="1127">
                  <c:v>41554.0</c:v>
                </c:pt>
                <c:pt idx="1128">
                  <c:v>41555.0</c:v>
                </c:pt>
                <c:pt idx="1129">
                  <c:v>41556.0</c:v>
                </c:pt>
                <c:pt idx="1130">
                  <c:v>41557.0</c:v>
                </c:pt>
                <c:pt idx="1131">
                  <c:v>41558.0</c:v>
                </c:pt>
                <c:pt idx="1132">
                  <c:v>41561.0</c:v>
                </c:pt>
                <c:pt idx="1133">
                  <c:v>41562.0</c:v>
                </c:pt>
                <c:pt idx="1134">
                  <c:v>41563.0</c:v>
                </c:pt>
                <c:pt idx="1135">
                  <c:v>41564.0</c:v>
                </c:pt>
                <c:pt idx="1136">
                  <c:v>41565.0</c:v>
                </c:pt>
                <c:pt idx="1137">
                  <c:v>41568.0</c:v>
                </c:pt>
                <c:pt idx="1138">
                  <c:v>41569.0</c:v>
                </c:pt>
                <c:pt idx="1139">
                  <c:v>41570.0</c:v>
                </c:pt>
                <c:pt idx="1140">
                  <c:v>41571.0</c:v>
                </c:pt>
                <c:pt idx="1141">
                  <c:v>41572.0</c:v>
                </c:pt>
                <c:pt idx="1142">
                  <c:v>41575.0</c:v>
                </c:pt>
                <c:pt idx="1143">
                  <c:v>41576.0</c:v>
                </c:pt>
                <c:pt idx="1144">
                  <c:v>41577.0</c:v>
                </c:pt>
                <c:pt idx="1145">
                  <c:v>41578.0</c:v>
                </c:pt>
                <c:pt idx="1146">
                  <c:v>41579.0</c:v>
                </c:pt>
                <c:pt idx="1147">
                  <c:v>41582.0</c:v>
                </c:pt>
                <c:pt idx="1148">
                  <c:v>41583.0</c:v>
                </c:pt>
                <c:pt idx="1149">
                  <c:v>41584.0</c:v>
                </c:pt>
                <c:pt idx="1150">
                  <c:v>41585.0</c:v>
                </c:pt>
                <c:pt idx="1151">
                  <c:v>41586.0</c:v>
                </c:pt>
                <c:pt idx="1152">
                  <c:v>41589.0</c:v>
                </c:pt>
                <c:pt idx="1153">
                  <c:v>41590.0</c:v>
                </c:pt>
                <c:pt idx="1154">
                  <c:v>41591.0</c:v>
                </c:pt>
                <c:pt idx="1155">
                  <c:v>41592.0</c:v>
                </c:pt>
                <c:pt idx="1156">
                  <c:v>41593.0</c:v>
                </c:pt>
                <c:pt idx="1157">
                  <c:v>41596.0</c:v>
                </c:pt>
                <c:pt idx="1158">
                  <c:v>41597.0</c:v>
                </c:pt>
                <c:pt idx="1159">
                  <c:v>41598.0</c:v>
                </c:pt>
                <c:pt idx="1160">
                  <c:v>41599.0</c:v>
                </c:pt>
                <c:pt idx="1161">
                  <c:v>41600.0</c:v>
                </c:pt>
                <c:pt idx="1162">
                  <c:v>41603.0</c:v>
                </c:pt>
                <c:pt idx="1163">
                  <c:v>41604.0</c:v>
                </c:pt>
                <c:pt idx="1164">
                  <c:v>41605.0</c:v>
                </c:pt>
                <c:pt idx="1165">
                  <c:v>41606.0</c:v>
                </c:pt>
                <c:pt idx="1166">
                  <c:v>41607.0</c:v>
                </c:pt>
                <c:pt idx="1167">
                  <c:v>41608.0</c:v>
                </c:pt>
                <c:pt idx="1168">
                  <c:v>41610.0</c:v>
                </c:pt>
                <c:pt idx="1169">
                  <c:v>41611.0</c:v>
                </c:pt>
                <c:pt idx="1170">
                  <c:v>41612.0</c:v>
                </c:pt>
                <c:pt idx="1171">
                  <c:v>41613.0</c:v>
                </c:pt>
                <c:pt idx="1172">
                  <c:v>41614.0</c:v>
                </c:pt>
                <c:pt idx="1173">
                  <c:v>41617.0</c:v>
                </c:pt>
                <c:pt idx="1174">
                  <c:v>41618.0</c:v>
                </c:pt>
                <c:pt idx="1175">
                  <c:v>41619.0</c:v>
                </c:pt>
                <c:pt idx="1176">
                  <c:v>41620.0</c:v>
                </c:pt>
                <c:pt idx="1177">
                  <c:v>41621.0</c:v>
                </c:pt>
                <c:pt idx="1178">
                  <c:v>41624.0</c:v>
                </c:pt>
                <c:pt idx="1179">
                  <c:v>41625.0</c:v>
                </c:pt>
                <c:pt idx="1180">
                  <c:v>41626.0</c:v>
                </c:pt>
                <c:pt idx="1181">
                  <c:v>41627.0</c:v>
                </c:pt>
                <c:pt idx="1182">
                  <c:v>41628.0</c:v>
                </c:pt>
                <c:pt idx="1183">
                  <c:v>41631.0</c:v>
                </c:pt>
                <c:pt idx="1184">
                  <c:v>41632.0</c:v>
                </c:pt>
                <c:pt idx="1185">
                  <c:v>41641.0</c:v>
                </c:pt>
                <c:pt idx="1186">
                  <c:v>41642.0</c:v>
                </c:pt>
                <c:pt idx="1187">
                  <c:v>41645.0</c:v>
                </c:pt>
                <c:pt idx="1188">
                  <c:v>41646.0</c:v>
                </c:pt>
                <c:pt idx="1189">
                  <c:v>41647.0</c:v>
                </c:pt>
                <c:pt idx="1190">
                  <c:v>41648.0</c:v>
                </c:pt>
                <c:pt idx="1191">
                  <c:v>41649.0</c:v>
                </c:pt>
                <c:pt idx="1192">
                  <c:v>41652.0</c:v>
                </c:pt>
                <c:pt idx="1193">
                  <c:v>41653.0</c:v>
                </c:pt>
                <c:pt idx="1194">
                  <c:v>41654.0</c:v>
                </c:pt>
                <c:pt idx="1195">
                  <c:v>41655.0</c:v>
                </c:pt>
                <c:pt idx="1196">
                  <c:v>41656.0</c:v>
                </c:pt>
                <c:pt idx="1197">
                  <c:v>41659.0</c:v>
                </c:pt>
                <c:pt idx="1198">
                  <c:v>41660.0</c:v>
                </c:pt>
                <c:pt idx="1199">
                  <c:v>41661.0</c:v>
                </c:pt>
                <c:pt idx="1200">
                  <c:v>41662.0</c:v>
                </c:pt>
                <c:pt idx="1201">
                  <c:v>41663.0</c:v>
                </c:pt>
                <c:pt idx="1202">
                  <c:v>41666.0</c:v>
                </c:pt>
                <c:pt idx="1203">
                  <c:v>41667.0</c:v>
                </c:pt>
                <c:pt idx="1204">
                  <c:v>41668.0</c:v>
                </c:pt>
                <c:pt idx="1205">
                  <c:v>41669.0</c:v>
                </c:pt>
                <c:pt idx="1206">
                  <c:v>41670.0</c:v>
                </c:pt>
                <c:pt idx="1207">
                  <c:v>41673.0</c:v>
                </c:pt>
                <c:pt idx="1208">
                  <c:v>41674.0</c:v>
                </c:pt>
                <c:pt idx="1209">
                  <c:v>41675.0</c:v>
                </c:pt>
                <c:pt idx="1210">
                  <c:v>41676.0</c:v>
                </c:pt>
                <c:pt idx="1211">
                  <c:v>41677.0</c:v>
                </c:pt>
                <c:pt idx="1212">
                  <c:v>41680.0</c:v>
                </c:pt>
                <c:pt idx="1213">
                  <c:v>41681.0</c:v>
                </c:pt>
                <c:pt idx="1214">
                  <c:v>41682.0</c:v>
                </c:pt>
                <c:pt idx="1215">
                  <c:v>41683.0</c:v>
                </c:pt>
                <c:pt idx="1216">
                  <c:v>41684.0</c:v>
                </c:pt>
                <c:pt idx="1217">
                  <c:v>41687.0</c:v>
                </c:pt>
                <c:pt idx="1218">
                  <c:v>41688.0</c:v>
                </c:pt>
                <c:pt idx="1219">
                  <c:v>41689.0</c:v>
                </c:pt>
                <c:pt idx="1220">
                  <c:v>41690.0</c:v>
                </c:pt>
                <c:pt idx="1221">
                  <c:v>41691.0</c:v>
                </c:pt>
                <c:pt idx="1222">
                  <c:v>41694.0</c:v>
                </c:pt>
                <c:pt idx="1223">
                  <c:v>41695.0</c:v>
                </c:pt>
                <c:pt idx="1224">
                  <c:v>41696.0</c:v>
                </c:pt>
                <c:pt idx="1225">
                  <c:v>41697.0</c:v>
                </c:pt>
                <c:pt idx="1226">
                  <c:v>41698.0</c:v>
                </c:pt>
                <c:pt idx="1227">
                  <c:v>41701.0</c:v>
                </c:pt>
                <c:pt idx="1228">
                  <c:v>41702.0</c:v>
                </c:pt>
                <c:pt idx="1229">
                  <c:v>41703.0</c:v>
                </c:pt>
                <c:pt idx="1230">
                  <c:v>41704.0</c:v>
                </c:pt>
                <c:pt idx="1231">
                  <c:v>41705.0</c:v>
                </c:pt>
                <c:pt idx="1232">
                  <c:v>41708.0</c:v>
                </c:pt>
                <c:pt idx="1233">
                  <c:v>41709.0</c:v>
                </c:pt>
                <c:pt idx="1234">
                  <c:v>41710.0</c:v>
                </c:pt>
                <c:pt idx="1235">
                  <c:v>41711.0</c:v>
                </c:pt>
                <c:pt idx="1236">
                  <c:v>41712.0</c:v>
                </c:pt>
                <c:pt idx="1237">
                  <c:v>41715.0</c:v>
                </c:pt>
                <c:pt idx="1238">
                  <c:v>41716.0</c:v>
                </c:pt>
                <c:pt idx="1239">
                  <c:v>41717.0</c:v>
                </c:pt>
                <c:pt idx="1240">
                  <c:v>41718.0</c:v>
                </c:pt>
                <c:pt idx="1241">
                  <c:v>41719.0</c:v>
                </c:pt>
                <c:pt idx="1242">
                  <c:v>41722.0</c:v>
                </c:pt>
                <c:pt idx="1243">
                  <c:v>41724.0</c:v>
                </c:pt>
                <c:pt idx="1244">
                  <c:v>41725.0</c:v>
                </c:pt>
                <c:pt idx="1245">
                  <c:v>41726.0</c:v>
                </c:pt>
                <c:pt idx="1246">
                  <c:v>41729.0</c:v>
                </c:pt>
                <c:pt idx="1247">
                  <c:v>41730.0</c:v>
                </c:pt>
                <c:pt idx="1248">
                  <c:v>41731.0</c:v>
                </c:pt>
                <c:pt idx="1249">
                  <c:v>41732.0</c:v>
                </c:pt>
                <c:pt idx="1250">
                  <c:v>41733.0</c:v>
                </c:pt>
                <c:pt idx="1251">
                  <c:v>41736.0</c:v>
                </c:pt>
                <c:pt idx="1252">
                  <c:v>41737.0</c:v>
                </c:pt>
                <c:pt idx="1253">
                  <c:v>41738.0</c:v>
                </c:pt>
                <c:pt idx="1254">
                  <c:v>41739.0</c:v>
                </c:pt>
                <c:pt idx="1255">
                  <c:v>41740.0</c:v>
                </c:pt>
                <c:pt idx="1256">
                  <c:v>41743.0</c:v>
                </c:pt>
                <c:pt idx="1257">
                  <c:v>41744.0</c:v>
                </c:pt>
                <c:pt idx="1258">
                  <c:v>41745.0</c:v>
                </c:pt>
                <c:pt idx="1259">
                  <c:v>41746.0</c:v>
                </c:pt>
                <c:pt idx="1260">
                  <c:v>41751.0</c:v>
                </c:pt>
                <c:pt idx="1261">
                  <c:v>41753.0</c:v>
                </c:pt>
                <c:pt idx="1262">
                  <c:v>41754.0</c:v>
                </c:pt>
                <c:pt idx="1263">
                  <c:v>41757.0</c:v>
                </c:pt>
                <c:pt idx="1264">
                  <c:v>41758.0</c:v>
                </c:pt>
                <c:pt idx="1265">
                  <c:v>41759.0</c:v>
                </c:pt>
                <c:pt idx="1266">
                  <c:v>41760.0</c:v>
                </c:pt>
                <c:pt idx="1267">
                  <c:v>41761.0</c:v>
                </c:pt>
                <c:pt idx="1268">
                  <c:v>41765.0</c:v>
                </c:pt>
                <c:pt idx="1269">
                  <c:v>41766.0</c:v>
                </c:pt>
                <c:pt idx="1270">
                  <c:v>41767.0</c:v>
                </c:pt>
                <c:pt idx="1271">
                  <c:v>41768.0</c:v>
                </c:pt>
                <c:pt idx="1272">
                  <c:v>41771.0</c:v>
                </c:pt>
                <c:pt idx="1273">
                  <c:v>41772.0</c:v>
                </c:pt>
                <c:pt idx="1274">
                  <c:v>41773.0</c:v>
                </c:pt>
                <c:pt idx="1275">
                  <c:v>41774.0</c:v>
                </c:pt>
                <c:pt idx="1276">
                  <c:v>41775.0</c:v>
                </c:pt>
                <c:pt idx="1277">
                  <c:v>41778.0</c:v>
                </c:pt>
                <c:pt idx="1278">
                  <c:v>41779.0</c:v>
                </c:pt>
                <c:pt idx="1279">
                  <c:v>41780.0</c:v>
                </c:pt>
                <c:pt idx="1280">
                  <c:v>41781.0</c:v>
                </c:pt>
                <c:pt idx="1281">
                  <c:v>41782.0</c:v>
                </c:pt>
                <c:pt idx="1282">
                  <c:v>41786.0</c:v>
                </c:pt>
                <c:pt idx="1283">
                  <c:v>41787.0</c:v>
                </c:pt>
                <c:pt idx="1284">
                  <c:v>41788.0</c:v>
                </c:pt>
                <c:pt idx="1285">
                  <c:v>41789.0</c:v>
                </c:pt>
                <c:pt idx="1286">
                  <c:v>41792.0</c:v>
                </c:pt>
                <c:pt idx="1287">
                  <c:v>41793.0</c:v>
                </c:pt>
                <c:pt idx="1288">
                  <c:v>41794.0</c:v>
                </c:pt>
                <c:pt idx="1289">
                  <c:v>41795.0</c:v>
                </c:pt>
                <c:pt idx="1290">
                  <c:v>41796.0</c:v>
                </c:pt>
                <c:pt idx="1291">
                  <c:v>41799.0</c:v>
                </c:pt>
                <c:pt idx="1292">
                  <c:v>41800.0</c:v>
                </c:pt>
                <c:pt idx="1293">
                  <c:v>41801.0</c:v>
                </c:pt>
                <c:pt idx="1294">
                  <c:v>41802.0</c:v>
                </c:pt>
                <c:pt idx="1295">
                  <c:v>41803.0</c:v>
                </c:pt>
                <c:pt idx="1296">
                  <c:v>41806.0</c:v>
                </c:pt>
                <c:pt idx="1297">
                  <c:v>41807.0</c:v>
                </c:pt>
                <c:pt idx="1298">
                  <c:v>41808.0</c:v>
                </c:pt>
                <c:pt idx="1299">
                  <c:v>41809.0</c:v>
                </c:pt>
                <c:pt idx="1300">
                  <c:v>41810.0</c:v>
                </c:pt>
                <c:pt idx="1301">
                  <c:v>41813.0</c:v>
                </c:pt>
                <c:pt idx="1302">
                  <c:v>41814.0</c:v>
                </c:pt>
                <c:pt idx="1303">
                  <c:v>41815.0</c:v>
                </c:pt>
                <c:pt idx="1304">
                  <c:v>41816.0</c:v>
                </c:pt>
                <c:pt idx="1305">
                  <c:v>41817.0</c:v>
                </c:pt>
                <c:pt idx="1306">
                  <c:v>41820.0</c:v>
                </c:pt>
                <c:pt idx="1307">
                  <c:v>41821.0</c:v>
                </c:pt>
                <c:pt idx="1308">
                  <c:v>41822.0</c:v>
                </c:pt>
                <c:pt idx="1309">
                  <c:v>41823.0</c:v>
                </c:pt>
                <c:pt idx="1310">
                  <c:v>41824.0</c:v>
                </c:pt>
                <c:pt idx="1311">
                  <c:v>41827.0</c:v>
                </c:pt>
                <c:pt idx="1312">
                  <c:v>41828.0</c:v>
                </c:pt>
                <c:pt idx="1313">
                  <c:v>41829.0</c:v>
                </c:pt>
                <c:pt idx="1314">
                  <c:v>41830.0</c:v>
                </c:pt>
                <c:pt idx="1315">
                  <c:v>41831.0</c:v>
                </c:pt>
                <c:pt idx="1316">
                  <c:v>41834.0</c:v>
                </c:pt>
                <c:pt idx="1317">
                  <c:v>41835.0</c:v>
                </c:pt>
                <c:pt idx="1318">
                  <c:v>41836.0</c:v>
                </c:pt>
                <c:pt idx="1319">
                  <c:v>41837.0</c:v>
                </c:pt>
                <c:pt idx="1320">
                  <c:v>41838.0</c:v>
                </c:pt>
                <c:pt idx="1321">
                  <c:v>41841.0</c:v>
                </c:pt>
                <c:pt idx="1322">
                  <c:v>41842.0</c:v>
                </c:pt>
                <c:pt idx="1323">
                  <c:v>41843.0</c:v>
                </c:pt>
                <c:pt idx="1324">
                  <c:v>41844.0</c:v>
                </c:pt>
                <c:pt idx="1325">
                  <c:v>41845.0</c:v>
                </c:pt>
                <c:pt idx="1326">
                  <c:v>41848.0</c:v>
                </c:pt>
                <c:pt idx="1327">
                  <c:v>41849.0</c:v>
                </c:pt>
                <c:pt idx="1328">
                  <c:v>41850.0</c:v>
                </c:pt>
                <c:pt idx="1329">
                  <c:v>41851.0</c:v>
                </c:pt>
                <c:pt idx="1330">
                  <c:v>41852.0</c:v>
                </c:pt>
                <c:pt idx="1331">
                  <c:v>41855.0</c:v>
                </c:pt>
                <c:pt idx="1332">
                  <c:v>41856.0</c:v>
                </c:pt>
                <c:pt idx="1333">
                  <c:v>41857.0</c:v>
                </c:pt>
                <c:pt idx="1334">
                  <c:v>41858.0</c:v>
                </c:pt>
                <c:pt idx="1335">
                  <c:v>41859.0</c:v>
                </c:pt>
                <c:pt idx="1336">
                  <c:v>41862.0</c:v>
                </c:pt>
                <c:pt idx="1337">
                  <c:v>41863.0</c:v>
                </c:pt>
                <c:pt idx="1338">
                  <c:v>41864.0</c:v>
                </c:pt>
                <c:pt idx="1339">
                  <c:v>41865.0</c:v>
                </c:pt>
                <c:pt idx="1340">
                  <c:v>41866.0</c:v>
                </c:pt>
                <c:pt idx="1341">
                  <c:v>41869.0</c:v>
                </c:pt>
                <c:pt idx="1342">
                  <c:v>41870.0</c:v>
                </c:pt>
                <c:pt idx="1343">
                  <c:v>41871.0</c:v>
                </c:pt>
                <c:pt idx="1344">
                  <c:v>41872.0</c:v>
                </c:pt>
                <c:pt idx="1345">
                  <c:v>41873.0</c:v>
                </c:pt>
                <c:pt idx="1346">
                  <c:v>41877.0</c:v>
                </c:pt>
                <c:pt idx="1347">
                  <c:v>41878.0</c:v>
                </c:pt>
                <c:pt idx="1348">
                  <c:v>41879.0</c:v>
                </c:pt>
                <c:pt idx="1349">
                  <c:v>41880.0</c:v>
                </c:pt>
                <c:pt idx="1350">
                  <c:v>41883.0</c:v>
                </c:pt>
                <c:pt idx="1351">
                  <c:v>41884.0</c:v>
                </c:pt>
                <c:pt idx="1352">
                  <c:v>41885.0</c:v>
                </c:pt>
                <c:pt idx="1353">
                  <c:v>41886.0</c:v>
                </c:pt>
                <c:pt idx="1354">
                  <c:v>41887.0</c:v>
                </c:pt>
                <c:pt idx="1355">
                  <c:v>41890.0</c:v>
                </c:pt>
                <c:pt idx="1356">
                  <c:v>41891.0</c:v>
                </c:pt>
                <c:pt idx="1357">
                  <c:v>41892.0</c:v>
                </c:pt>
                <c:pt idx="1358">
                  <c:v>41893.0</c:v>
                </c:pt>
                <c:pt idx="1359">
                  <c:v>41894.0</c:v>
                </c:pt>
                <c:pt idx="1360">
                  <c:v>41897.0</c:v>
                </c:pt>
                <c:pt idx="1361">
                  <c:v>41898.0</c:v>
                </c:pt>
                <c:pt idx="1362">
                  <c:v>41899.0</c:v>
                </c:pt>
                <c:pt idx="1363">
                  <c:v>41900.0</c:v>
                </c:pt>
                <c:pt idx="1364">
                  <c:v>41901.0</c:v>
                </c:pt>
                <c:pt idx="1365">
                  <c:v>41904.0</c:v>
                </c:pt>
                <c:pt idx="1366">
                  <c:v>41905.0</c:v>
                </c:pt>
                <c:pt idx="1367">
                  <c:v>41906.0</c:v>
                </c:pt>
                <c:pt idx="1368">
                  <c:v>41907.0</c:v>
                </c:pt>
                <c:pt idx="1369">
                  <c:v>41908.0</c:v>
                </c:pt>
                <c:pt idx="1370">
                  <c:v>41911.0</c:v>
                </c:pt>
                <c:pt idx="1371">
                  <c:v>41912.0</c:v>
                </c:pt>
                <c:pt idx="1372">
                  <c:v>41913.0</c:v>
                </c:pt>
                <c:pt idx="1373">
                  <c:v>41914.0</c:v>
                </c:pt>
                <c:pt idx="1374">
                  <c:v>41915.0</c:v>
                </c:pt>
                <c:pt idx="1375">
                  <c:v>41918.0</c:v>
                </c:pt>
                <c:pt idx="1376">
                  <c:v>41919.0</c:v>
                </c:pt>
                <c:pt idx="1377">
                  <c:v>41920.0</c:v>
                </c:pt>
                <c:pt idx="1378">
                  <c:v>41921.0</c:v>
                </c:pt>
                <c:pt idx="1379">
                  <c:v>41922.0</c:v>
                </c:pt>
                <c:pt idx="1380">
                  <c:v>41925.0</c:v>
                </c:pt>
                <c:pt idx="1381">
                  <c:v>41926.0</c:v>
                </c:pt>
                <c:pt idx="1382">
                  <c:v>41927.0</c:v>
                </c:pt>
                <c:pt idx="1383">
                  <c:v>41928.0</c:v>
                </c:pt>
                <c:pt idx="1384">
                  <c:v>41929.0</c:v>
                </c:pt>
                <c:pt idx="1385">
                  <c:v>41932.0</c:v>
                </c:pt>
                <c:pt idx="1386">
                  <c:v>41933.0</c:v>
                </c:pt>
                <c:pt idx="1387">
                  <c:v>41934.0</c:v>
                </c:pt>
                <c:pt idx="1388">
                  <c:v>41935.0</c:v>
                </c:pt>
                <c:pt idx="1389">
                  <c:v>41936.0</c:v>
                </c:pt>
                <c:pt idx="1390">
                  <c:v>41939.0</c:v>
                </c:pt>
                <c:pt idx="1391">
                  <c:v>41940.0</c:v>
                </c:pt>
                <c:pt idx="1392">
                  <c:v>41941.0</c:v>
                </c:pt>
                <c:pt idx="1393">
                  <c:v>41942.0</c:v>
                </c:pt>
                <c:pt idx="1394">
                  <c:v>41943.0</c:v>
                </c:pt>
                <c:pt idx="1395">
                  <c:v>41946.0</c:v>
                </c:pt>
                <c:pt idx="1396">
                  <c:v>41947.0</c:v>
                </c:pt>
                <c:pt idx="1397">
                  <c:v>41948.0</c:v>
                </c:pt>
                <c:pt idx="1398">
                  <c:v>41949.0</c:v>
                </c:pt>
                <c:pt idx="1399">
                  <c:v>41950.0</c:v>
                </c:pt>
                <c:pt idx="1400">
                  <c:v>41953.0</c:v>
                </c:pt>
                <c:pt idx="1401">
                  <c:v>41954.0</c:v>
                </c:pt>
                <c:pt idx="1402">
                  <c:v>41955.0</c:v>
                </c:pt>
                <c:pt idx="1403">
                  <c:v>41956.0</c:v>
                </c:pt>
                <c:pt idx="1404">
                  <c:v>41957.0</c:v>
                </c:pt>
                <c:pt idx="1405">
                  <c:v>41960.0</c:v>
                </c:pt>
                <c:pt idx="1406">
                  <c:v>41961.0</c:v>
                </c:pt>
                <c:pt idx="1407">
                  <c:v>41962.0</c:v>
                </c:pt>
                <c:pt idx="1408">
                  <c:v>41963.0</c:v>
                </c:pt>
                <c:pt idx="1409">
                  <c:v>41964.0</c:v>
                </c:pt>
                <c:pt idx="1410">
                  <c:v>41967.0</c:v>
                </c:pt>
                <c:pt idx="1411">
                  <c:v>41968.0</c:v>
                </c:pt>
                <c:pt idx="1412">
                  <c:v>41969.0</c:v>
                </c:pt>
                <c:pt idx="1413">
                  <c:v>41970.0</c:v>
                </c:pt>
                <c:pt idx="1414">
                  <c:v>41971.0</c:v>
                </c:pt>
                <c:pt idx="1415">
                  <c:v>41974.0</c:v>
                </c:pt>
                <c:pt idx="1416">
                  <c:v>41975.0</c:v>
                </c:pt>
                <c:pt idx="1417">
                  <c:v>41976.0</c:v>
                </c:pt>
                <c:pt idx="1418">
                  <c:v>41977.0</c:v>
                </c:pt>
                <c:pt idx="1419">
                  <c:v>41978.0</c:v>
                </c:pt>
                <c:pt idx="1420">
                  <c:v>41981.0</c:v>
                </c:pt>
                <c:pt idx="1421">
                  <c:v>41982.0</c:v>
                </c:pt>
                <c:pt idx="1422">
                  <c:v>41983.0</c:v>
                </c:pt>
                <c:pt idx="1423">
                  <c:v>41984.0</c:v>
                </c:pt>
                <c:pt idx="1424">
                  <c:v>41985.0</c:v>
                </c:pt>
                <c:pt idx="1425">
                  <c:v>41988.0</c:v>
                </c:pt>
                <c:pt idx="1426">
                  <c:v>41989.0</c:v>
                </c:pt>
                <c:pt idx="1427">
                  <c:v>41990.0</c:v>
                </c:pt>
                <c:pt idx="1428">
                  <c:v>41991.0</c:v>
                </c:pt>
                <c:pt idx="1429">
                  <c:v>41992.0</c:v>
                </c:pt>
                <c:pt idx="1430">
                  <c:v>41995.0</c:v>
                </c:pt>
                <c:pt idx="1431">
                  <c:v>41996.0</c:v>
                </c:pt>
                <c:pt idx="1432">
                  <c:v>41997.0</c:v>
                </c:pt>
                <c:pt idx="1433">
                  <c:v>42006.0</c:v>
                </c:pt>
                <c:pt idx="1434">
                  <c:v>42009.0</c:v>
                </c:pt>
                <c:pt idx="1435">
                  <c:v>42010.0</c:v>
                </c:pt>
                <c:pt idx="1436">
                  <c:v>42011.0</c:v>
                </c:pt>
                <c:pt idx="1437">
                  <c:v>42012.0</c:v>
                </c:pt>
                <c:pt idx="1438">
                  <c:v>42013.0</c:v>
                </c:pt>
                <c:pt idx="1439">
                  <c:v>42016.0</c:v>
                </c:pt>
                <c:pt idx="1440">
                  <c:v>42017.0</c:v>
                </c:pt>
                <c:pt idx="1441">
                  <c:v>42018.0</c:v>
                </c:pt>
                <c:pt idx="1442">
                  <c:v>42019.0</c:v>
                </c:pt>
                <c:pt idx="1443">
                  <c:v>42020.0</c:v>
                </c:pt>
                <c:pt idx="1444">
                  <c:v>42023.0</c:v>
                </c:pt>
                <c:pt idx="1445">
                  <c:v>42024.0</c:v>
                </c:pt>
                <c:pt idx="1446">
                  <c:v>42025.0</c:v>
                </c:pt>
                <c:pt idx="1447">
                  <c:v>42026.0</c:v>
                </c:pt>
                <c:pt idx="1448">
                  <c:v>42027.0</c:v>
                </c:pt>
                <c:pt idx="1449">
                  <c:v>42030.0</c:v>
                </c:pt>
                <c:pt idx="1450">
                  <c:v>42031.0</c:v>
                </c:pt>
                <c:pt idx="1451">
                  <c:v>42032.0</c:v>
                </c:pt>
                <c:pt idx="1452">
                  <c:v>42033.0</c:v>
                </c:pt>
                <c:pt idx="1453">
                  <c:v>42034.0</c:v>
                </c:pt>
                <c:pt idx="1454">
                  <c:v>42037.0</c:v>
                </c:pt>
                <c:pt idx="1455">
                  <c:v>42038.0</c:v>
                </c:pt>
                <c:pt idx="1456">
                  <c:v>42039.0</c:v>
                </c:pt>
                <c:pt idx="1457">
                  <c:v>42040.0</c:v>
                </c:pt>
                <c:pt idx="1458">
                  <c:v>42041.0</c:v>
                </c:pt>
                <c:pt idx="1459">
                  <c:v>42044.0</c:v>
                </c:pt>
                <c:pt idx="1460">
                  <c:v>42045.0</c:v>
                </c:pt>
                <c:pt idx="1461">
                  <c:v>42046.0</c:v>
                </c:pt>
                <c:pt idx="1462">
                  <c:v>42047.0</c:v>
                </c:pt>
                <c:pt idx="1463">
                  <c:v>42048.0</c:v>
                </c:pt>
                <c:pt idx="1464">
                  <c:v>42051.0</c:v>
                </c:pt>
                <c:pt idx="1465">
                  <c:v>42052.0</c:v>
                </c:pt>
                <c:pt idx="1466">
                  <c:v>42053.0</c:v>
                </c:pt>
                <c:pt idx="1467">
                  <c:v>42054.0</c:v>
                </c:pt>
                <c:pt idx="1468">
                  <c:v>42055.0</c:v>
                </c:pt>
                <c:pt idx="1469">
                  <c:v>42058.0</c:v>
                </c:pt>
                <c:pt idx="1470">
                  <c:v>42059.0</c:v>
                </c:pt>
                <c:pt idx="1471">
                  <c:v>42060.0</c:v>
                </c:pt>
                <c:pt idx="1472">
                  <c:v>42061.0</c:v>
                </c:pt>
                <c:pt idx="1473">
                  <c:v>42062.0</c:v>
                </c:pt>
                <c:pt idx="1474">
                  <c:v>42065.0</c:v>
                </c:pt>
                <c:pt idx="1475">
                  <c:v>42066.0</c:v>
                </c:pt>
                <c:pt idx="1476">
                  <c:v>42067.0</c:v>
                </c:pt>
                <c:pt idx="1477">
                  <c:v>42068.0</c:v>
                </c:pt>
                <c:pt idx="1478">
                  <c:v>42069.0</c:v>
                </c:pt>
                <c:pt idx="1479">
                  <c:v>42072.0</c:v>
                </c:pt>
                <c:pt idx="1480">
                  <c:v>42073.0</c:v>
                </c:pt>
                <c:pt idx="1481">
                  <c:v>42074.0</c:v>
                </c:pt>
                <c:pt idx="1482">
                  <c:v>42075.0</c:v>
                </c:pt>
                <c:pt idx="1483">
                  <c:v>42076.0</c:v>
                </c:pt>
                <c:pt idx="1484">
                  <c:v>42079.0</c:v>
                </c:pt>
                <c:pt idx="1485">
                  <c:v>42080.0</c:v>
                </c:pt>
                <c:pt idx="1486">
                  <c:v>42081.0</c:v>
                </c:pt>
                <c:pt idx="1487">
                  <c:v>42082.0</c:v>
                </c:pt>
                <c:pt idx="1488">
                  <c:v>42083.0</c:v>
                </c:pt>
                <c:pt idx="1489">
                  <c:v>42086.0</c:v>
                </c:pt>
                <c:pt idx="1490">
                  <c:v>42087.0</c:v>
                </c:pt>
                <c:pt idx="1491">
                  <c:v>42088.0</c:v>
                </c:pt>
                <c:pt idx="1492">
                  <c:v>42089.0</c:v>
                </c:pt>
                <c:pt idx="1493">
                  <c:v>42090.0</c:v>
                </c:pt>
                <c:pt idx="1494">
                  <c:v>42093.0</c:v>
                </c:pt>
                <c:pt idx="1495">
                  <c:v>42094.0</c:v>
                </c:pt>
                <c:pt idx="1496">
                  <c:v>42095.0</c:v>
                </c:pt>
                <c:pt idx="1497">
                  <c:v>42096.0</c:v>
                </c:pt>
                <c:pt idx="1498">
                  <c:v>42101.0</c:v>
                </c:pt>
                <c:pt idx="1499">
                  <c:v>42102.0</c:v>
                </c:pt>
                <c:pt idx="1500">
                  <c:v>42103.0</c:v>
                </c:pt>
                <c:pt idx="1501">
                  <c:v>42104.0</c:v>
                </c:pt>
                <c:pt idx="1502">
                  <c:v>42107.0</c:v>
                </c:pt>
                <c:pt idx="1503">
                  <c:v>42108.0</c:v>
                </c:pt>
                <c:pt idx="1504">
                  <c:v>42109.0</c:v>
                </c:pt>
                <c:pt idx="1505">
                  <c:v>42110.0</c:v>
                </c:pt>
                <c:pt idx="1506">
                  <c:v>42111.0</c:v>
                </c:pt>
                <c:pt idx="1507">
                  <c:v>42114.0</c:v>
                </c:pt>
                <c:pt idx="1508">
                  <c:v>42115.0</c:v>
                </c:pt>
                <c:pt idx="1509">
                  <c:v>42116.0</c:v>
                </c:pt>
                <c:pt idx="1510">
                  <c:v>42117.0</c:v>
                </c:pt>
                <c:pt idx="1511">
                  <c:v>42118.0</c:v>
                </c:pt>
                <c:pt idx="1512">
                  <c:v>42121.0</c:v>
                </c:pt>
                <c:pt idx="1513">
                  <c:v>42122.0</c:v>
                </c:pt>
                <c:pt idx="1514">
                  <c:v>42123.0</c:v>
                </c:pt>
                <c:pt idx="1515">
                  <c:v>42124.0</c:v>
                </c:pt>
                <c:pt idx="1516">
                  <c:v>42125.0</c:v>
                </c:pt>
                <c:pt idx="1517">
                  <c:v>42129.0</c:v>
                </c:pt>
                <c:pt idx="1518">
                  <c:v>42130.0</c:v>
                </c:pt>
                <c:pt idx="1519">
                  <c:v>42131.0</c:v>
                </c:pt>
                <c:pt idx="1520">
                  <c:v>42132.0</c:v>
                </c:pt>
                <c:pt idx="1521">
                  <c:v>42135.0</c:v>
                </c:pt>
                <c:pt idx="1522">
                  <c:v>42136.0</c:v>
                </c:pt>
                <c:pt idx="1523">
                  <c:v>42137.0</c:v>
                </c:pt>
                <c:pt idx="1524">
                  <c:v>42138.0</c:v>
                </c:pt>
                <c:pt idx="1525">
                  <c:v>42139.0</c:v>
                </c:pt>
                <c:pt idx="1526">
                  <c:v>42142.0</c:v>
                </c:pt>
                <c:pt idx="1527">
                  <c:v>42143.0</c:v>
                </c:pt>
                <c:pt idx="1528">
                  <c:v>42144.0</c:v>
                </c:pt>
                <c:pt idx="1529">
                  <c:v>42145.0</c:v>
                </c:pt>
                <c:pt idx="1530">
                  <c:v>42146.0</c:v>
                </c:pt>
                <c:pt idx="1531">
                  <c:v>42150.0</c:v>
                </c:pt>
                <c:pt idx="1532">
                  <c:v>42151.0</c:v>
                </c:pt>
                <c:pt idx="1533">
                  <c:v>42152.0</c:v>
                </c:pt>
                <c:pt idx="1534">
                  <c:v>42153.0</c:v>
                </c:pt>
                <c:pt idx="1535">
                  <c:v>42156.0</c:v>
                </c:pt>
                <c:pt idx="1536">
                  <c:v>42157.0</c:v>
                </c:pt>
                <c:pt idx="1537">
                  <c:v>42158.0</c:v>
                </c:pt>
                <c:pt idx="1538">
                  <c:v>42159.0</c:v>
                </c:pt>
                <c:pt idx="1539">
                  <c:v>42160.0</c:v>
                </c:pt>
                <c:pt idx="1540">
                  <c:v>42163.0</c:v>
                </c:pt>
                <c:pt idx="1541">
                  <c:v>42164.0</c:v>
                </c:pt>
                <c:pt idx="1542">
                  <c:v>42165.0</c:v>
                </c:pt>
                <c:pt idx="1543">
                  <c:v>42166.0</c:v>
                </c:pt>
                <c:pt idx="1544">
                  <c:v>42167.0</c:v>
                </c:pt>
                <c:pt idx="1545">
                  <c:v>42170.0</c:v>
                </c:pt>
                <c:pt idx="1546">
                  <c:v>42171.0</c:v>
                </c:pt>
                <c:pt idx="1547">
                  <c:v>42172.0</c:v>
                </c:pt>
                <c:pt idx="1548">
                  <c:v>42173.0</c:v>
                </c:pt>
                <c:pt idx="1549">
                  <c:v>42174.0</c:v>
                </c:pt>
                <c:pt idx="1550">
                  <c:v>42177.0</c:v>
                </c:pt>
                <c:pt idx="1551">
                  <c:v>42178.0</c:v>
                </c:pt>
                <c:pt idx="1552">
                  <c:v>42179.0</c:v>
                </c:pt>
                <c:pt idx="1553">
                  <c:v>42180.0</c:v>
                </c:pt>
                <c:pt idx="1554">
                  <c:v>42181.0</c:v>
                </c:pt>
                <c:pt idx="1555">
                  <c:v>42184.0</c:v>
                </c:pt>
                <c:pt idx="1556">
                  <c:v>42185.0</c:v>
                </c:pt>
                <c:pt idx="1557">
                  <c:v>42186.0</c:v>
                </c:pt>
                <c:pt idx="1558">
                  <c:v>42187.0</c:v>
                </c:pt>
                <c:pt idx="1559">
                  <c:v>42188.0</c:v>
                </c:pt>
                <c:pt idx="1560">
                  <c:v>42191.0</c:v>
                </c:pt>
                <c:pt idx="1561">
                  <c:v>42192.0</c:v>
                </c:pt>
                <c:pt idx="1562">
                  <c:v>42193.0</c:v>
                </c:pt>
                <c:pt idx="1563">
                  <c:v>42194.0</c:v>
                </c:pt>
                <c:pt idx="1564">
                  <c:v>42195.0</c:v>
                </c:pt>
                <c:pt idx="1565">
                  <c:v>42198.0</c:v>
                </c:pt>
                <c:pt idx="1566">
                  <c:v>42199.0</c:v>
                </c:pt>
                <c:pt idx="1567">
                  <c:v>42200.0</c:v>
                </c:pt>
                <c:pt idx="1568">
                  <c:v>42201.0</c:v>
                </c:pt>
                <c:pt idx="1569">
                  <c:v>42202.0</c:v>
                </c:pt>
                <c:pt idx="1570">
                  <c:v>42205.0</c:v>
                </c:pt>
                <c:pt idx="1571">
                  <c:v>42206.0</c:v>
                </c:pt>
                <c:pt idx="1572">
                  <c:v>42207.0</c:v>
                </c:pt>
                <c:pt idx="1573">
                  <c:v>42208.0</c:v>
                </c:pt>
                <c:pt idx="1574">
                  <c:v>42209.0</c:v>
                </c:pt>
                <c:pt idx="1575">
                  <c:v>42212.0</c:v>
                </c:pt>
                <c:pt idx="1576">
                  <c:v>42213.0</c:v>
                </c:pt>
                <c:pt idx="1577">
                  <c:v>42214.0</c:v>
                </c:pt>
                <c:pt idx="1578">
                  <c:v>42215.0</c:v>
                </c:pt>
                <c:pt idx="1579">
                  <c:v>42216.0</c:v>
                </c:pt>
                <c:pt idx="1580">
                  <c:v>42219.0</c:v>
                </c:pt>
                <c:pt idx="1581">
                  <c:v>42220.0</c:v>
                </c:pt>
                <c:pt idx="1582">
                  <c:v>42221.0</c:v>
                </c:pt>
                <c:pt idx="1583">
                  <c:v>42222.0</c:v>
                </c:pt>
                <c:pt idx="1584">
                  <c:v>42223.0</c:v>
                </c:pt>
                <c:pt idx="1585">
                  <c:v>42226.0</c:v>
                </c:pt>
                <c:pt idx="1586">
                  <c:v>42227.0</c:v>
                </c:pt>
                <c:pt idx="1587">
                  <c:v>42228.0</c:v>
                </c:pt>
                <c:pt idx="1588">
                  <c:v>42229.0</c:v>
                </c:pt>
                <c:pt idx="1589">
                  <c:v>42230.0</c:v>
                </c:pt>
                <c:pt idx="1590">
                  <c:v>42233.0</c:v>
                </c:pt>
                <c:pt idx="1591">
                  <c:v>42234.0</c:v>
                </c:pt>
                <c:pt idx="1592">
                  <c:v>42235.0</c:v>
                </c:pt>
                <c:pt idx="1593">
                  <c:v>42236.0</c:v>
                </c:pt>
                <c:pt idx="1594">
                  <c:v>42237.0</c:v>
                </c:pt>
                <c:pt idx="1595">
                  <c:v>42240.0</c:v>
                </c:pt>
                <c:pt idx="1596">
                  <c:v>42241.0</c:v>
                </c:pt>
                <c:pt idx="1597">
                  <c:v>42242.0</c:v>
                </c:pt>
                <c:pt idx="1598">
                  <c:v>42243.0</c:v>
                </c:pt>
                <c:pt idx="1599">
                  <c:v>42244.0</c:v>
                </c:pt>
                <c:pt idx="1600">
                  <c:v>42248.0</c:v>
                </c:pt>
                <c:pt idx="1601">
                  <c:v>42249.0</c:v>
                </c:pt>
                <c:pt idx="1602">
                  <c:v>42250.0</c:v>
                </c:pt>
                <c:pt idx="1603">
                  <c:v>42251.0</c:v>
                </c:pt>
                <c:pt idx="1604">
                  <c:v>42254.0</c:v>
                </c:pt>
                <c:pt idx="1605">
                  <c:v>42255.0</c:v>
                </c:pt>
                <c:pt idx="1606">
                  <c:v>42256.0</c:v>
                </c:pt>
                <c:pt idx="1607">
                  <c:v>42257.0</c:v>
                </c:pt>
                <c:pt idx="1608">
                  <c:v>42258.0</c:v>
                </c:pt>
                <c:pt idx="1609">
                  <c:v>42261.0</c:v>
                </c:pt>
                <c:pt idx="1610">
                  <c:v>42262.0</c:v>
                </c:pt>
                <c:pt idx="1611">
                  <c:v>42263.0</c:v>
                </c:pt>
                <c:pt idx="1612">
                  <c:v>42264.0</c:v>
                </c:pt>
                <c:pt idx="1613">
                  <c:v>42265.0</c:v>
                </c:pt>
                <c:pt idx="1614">
                  <c:v>42268.0</c:v>
                </c:pt>
                <c:pt idx="1615">
                  <c:v>42269.0</c:v>
                </c:pt>
                <c:pt idx="1616">
                  <c:v>42270.0</c:v>
                </c:pt>
                <c:pt idx="1617">
                  <c:v>42271.0</c:v>
                </c:pt>
                <c:pt idx="1618">
                  <c:v>42272.0</c:v>
                </c:pt>
                <c:pt idx="1619">
                  <c:v>42275.0</c:v>
                </c:pt>
                <c:pt idx="1620">
                  <c:v>42276.0</c:v>
                </c:pt>
                <c:pt idx="1621">
                  <c:v>42277.0</c:v>
                </c:pt>
                <c:pt idx="1622">
                  <c:v>42278.0</c:v>
                </c:pt>
                <c:pt idx="1623">
                  <c:v>42279.0</c:v>
                </c:pt>
                <c:pt idx="1624">
                  <c:v>42282.0</c:v>
                </c:pt>
                <c:pt idx="1625">
                  <c:v>42283.0</c:v>
                </c:pt>
                <c:pt idx="1626">
                  <c:v>42284.0</c:v>
                </c:pt>
                <c:pt idx="1627">
                  <c:v>42285.0</c:v>
                </c:pt>
                <c:pt idx="1628">
                  <c:v>42286.0</c:v>
                </c:pt>
                <c:pt idx="1629">
                  <c:v>42289.0</c:v>
                </c:pt>
                <c:pt idx="1630">
                  <c:v>42290.0</c:v>
                </c:pt>
                <c:pt idx="1631">
                  <c:v>42291.0</c:v>
                </c:pt>
                <c:pt idx="1632">
                  <c:v>42292.0</c:v>
                </c:pt>
                <c:pt idx="1633">
                  <c:v>42293.0</c:v>
                </c:pt>
                <c:pt idx="1634">
                  <c:v>42296.0</c:v>
                </c:pt>
                <c:pt idx="1635">
                  <c:v>42297.0</c:v>
                </c:pt>
                <c:pt idx="1636">
                  <c:v>42298.0</c:v>
                </c:pt>
                <c:pt idx="1637">
                  <c:v>42299.0</c:v>
                </c:pt>
                <c:pt idx="1638">
                  <c:v>42300.0</c:v>
                </c:pt>
                <c:pt idx="1639">
                  <c:v>42303.0</c:v>
                </c:pt>
                <c:pt idx="1640">
                  <c:v>42304.0</c:v>
                </c:pt>
                <c:pt idx="1641">
                  <c:v>42305.0</c:v>
                </c:pt>
                <c:pt idx="1642">
                  <c:v>42306.0</c:v>
                </c:pt>
                <c:pt idx="1643">
                  <c:v>42307.0</c:v>
                </c:pt>
                <c:pt idx="1644">
                  <c:v>42310.0</c:v>
                </c:pt>
                <c:pt idx="1645">
                  <c:v>42311.0</c:v>
                </c:pt>
                <c:pt idx="1646">
                  <c:v>42312.0</c:v>
                </c:pt>
                <c:pt idx="1647">
                  <c:v>42313.0</c:v>
                </c:pt>
                <c:pt idx="1648">
                  <c:v>42314.0</c:v>
                </c:pt>
                <c:pt idx="1649">
                  <c:v>42317.0</c:v>
                </c:pt>
                <c:pt idx="1650">
                  <c:v>42318.0</c:v>
                </c:pt>
                <c:pt idx="1651">
                  <c:v>42319.0</c:v>
                </c:pt>
                <c:pt idx="1652">
                  <c:v>42320.0</c:v>
                </c:pt>
                <c:pt idx="1653">
                  <c:v>42321.0</c:v>
                </c:pt>
                <c:pt idx="1654">
                  <c:v>42324.0</c:v>
                </c:pt>
                <c:pt idx="1655">
                  <c:v>42325.0</c:v>
                </c:pt>
                <c:pt idx="1656">
                  <c:v>42326.0</c:v>
                </c:pt>
                <c:pt idx="1657">
                  <c:v>42327.0</c:v>
                </c:pt>
                <c:pt idx="1658">
                  <c:v>42328.0</c:v>
                </c:pt>
                <c:pt idx="1659">
                  <c:v>42331.0</c:v>
                </c:pt>
                <c:pt idx="1660">
                  <c:v>42332.0</c:v>
                </c:pt>
                <c:pt idx="1661">
                  <c:v>42333.0</c:v>
                </c:pt>
                <c:pt idx="1662">
                  <c:v>42334.0</c:v>
                </c:pt>
                <c:pt idx="1663">
                  <c:v>42335.0</c:v>
                </c:pt>
                <c:pt idx="1664">
                  <c:v>42338.0</c:v>
                </c:pt>
                <c:pt idx="1665">
                  <c:v>42339.0</c:v>
                </c:pt>
                <c:pt idx="1666">
                  <c:v>42340.0</c:v>
                </c:pt>
                <c:pt idx="1667">
                  <c:v>42341.0</c:v>
                </c:pt>
                <c:pt idx="1668">
                  <c:v>42342.0</c:v>
                </c:pt>
                <c:pt idx="1669">
                  <c:v>42345.0</c:v>
                </c:pt>
                <c:pt idx="1670">
                  <c:v>42346.0</c:v>
                </c:pt>
                <c:pt idx="1671">
                  <c:v>42347.0</c:v>
                </c:pt>
                <c:pt idx="1672">
                  <c:v>42348.0</c:v>
                </c:pt>
                <c:pt idx="1673">
                  <c:v>42349.0</c:v>
                </c:pt>
                <c:pt idx="1674">
                  <c:v>42352.0</c:v>
                </c:pt>
                <c:pt idx="1675">
                  <c:v>42353.0</c:v>
                </c:pt>
                <c:pt idx="1676">
                  <c:v>42354.0</c:v>
                </c:pt>
                <c:pt idx="1677">
                  <c:v>42355.0</c:v>
                </c:pt>
                <c:pt idx="1678">
                  <c:v>42356.0</c:v>
                </c:pt>
                <c:pt idx="1679">
                  <c:v>42359.0</c:v>
                </c:pt>
                <c:pt idx="1680">
                  <c:v>42360.0</c:v>
                </c:pt>
                <c:pt idx="1681">
                  <c:v>42361.0</c:v>
                </c:pt>
                <c:pt idx="1682">
                  <c:v>42362.0</c:v>
                </c:pt>
                <c:pt idx="1683">
                  <c:v>42373.0</c:v>
                </c:pt>
                <c:pt idx="1684">
                  <c:v>42374.0</c:v>
                </c:pt>
                <c:pt idx="1685">
                  <c:v>42375.0</c:v>
                </c:pt>
                <c:pt idx="1686">
                  <c:v>42376.0</c:v>
                </c:pt>
                <c:pt idx="1687">
                  <c:v>42377.0</c:v>
                </c:pt>
                <c:pt idx="1688">
                  <c:v>42380.0</c:v>
                </c:pt>
                <c:pt idx="1689">
                  <c:v>42381.0</c:v>
                </c:pt>
                <c:pt idx="1690">
                  <c:v>42382.0</c:v>
                </c:pt>
                <c:pt idx="1691">
                  <c:v>42383.0</c:v>
                </c:pt>
                <c:pt idx="1692">
                  <c:v>42384.0</c:v>
                </c:pt>
                <c:pt idx="1693">
                  <c:v>42387.0</c:v>
                </c:pt>
                <c:pt idx="1694">
                  <c:v>42388.0</c:v>
                </c:pt>
                <c:pt idx="1695">
                  <c:v>42389.0</c:v>
                </c:pt>
                <c:pt idx="1696">
                  <c:v>42390.0</c:v>
                </c:pt>
                <c:pt idx="1697">
                  <c:v>42391.0</c:v>
                </c:pt>
                <c:pt idx="1698">
                  <c:v>42394.0</c:v>
                </c:pt>
                <c:pt idx="1699">
                  <c:v>42395.0</c:v>
                </c:pt>
                <c:pt idx="1700">
                  <c:v>42396.0</c:v>
                </c:pt>
                <c:pt idx="1701">
                  <c:v>42397.0</c:v>
                </c:pt>
                <c:pt idx="1702">
                  <c:v>42398.0</c:v>
                </c:pt>
                <c:pt idx="1703">
                  <c:v>42401.0</c:v>
                </c:pt>
                <c:pt idx="1704">
                  <c:v>42402.0</c:v>
                </c:pt>
                <c:pt idx="1705">
                  <c:v>42403.0</c:v>
                </c:pt>
                <c:pt idx="1706">
                  <c:v>42404.0</c:v>
                </c:pt>
                <c:pt idx="1707">
                  <c:v>42405.0</c:v>
                </c:pt>
                <c:pt idx="1708">
                  <c:v>42408.0</c:v>
                </c:pt>
                <c:pt idx="1709">
                  <c:v>42409.0</c:v>
                </c:pt>
                <c:pt idx="1710">
                  <c:v>42410.0</c:v>
                </c:pt>
                <c:pt idx="1711">
                  <c:v>42411.0</c:v>
                </c:pt>
                <c:pt idx="1712">
                  <c:v>42412.0</c:v>
                </c:pt>
                <c:pt idx="1713">
                  <c:v>42415.0</c:v>
                </c:pt>
                <c:pt idx="1714">
                  <c:v>42416.0</c:v>
                </c:pt>
                <c:pt idx="1715">
                  <c:v>42417.0</c:v>
                </c:pt>
                <c:pt idx="1716">
                  <c:v>42418.0</c:v>
                </c:pt>
                <c:pt idx="1717">
                  <c:v>42419.0</c:v>
                </c:pt>
                <c:pt idx="1718">
                  <c:v>42422.0</c:v>
                </c:pt>
                <c:pt idx="1719">
                  <c:v>42423.0</c:v>
                </c:pt>
                <c:pt idx="1720">
                  <c:v>42424.0</c:v>
                </c:pt>
                <c:pt idx="1721">
                  <c:v>42425.0</c:v>
                </c:pt>
                <c:pt idx="1722">
                  <c:v>42426.0</c:v>
                </c:pt>
                <c:pt idx="1723">
                  <c:v>42429.0</c:v>
                </c:pt>
                <c:pt idx="1724">
                  <c:v>42430.0</c:v>
                </c:pt>
                <c:pt idx="1725">
                  <c:v>42431.0</c:v>
                </c:pt>
                <c:pt idx="1726">
                  <c:v>42432.0</c:v>
                </c:pt>
                <c:pt idx="1727">
                  <c:v>42433.0</c:v>
                </c:pt>
                <c:pt idx="1728">
                  <c:v>42436.0</c:v>
                </c:pt>
                <c:pt idx="1729">
                  <c:v>42437.0</c:v>
                </c:pt>
                <c:pt idx="1730">
                  <c:v>42438.0</c:v>
                </c:pt>
                <c:pt idx="1731">
                  <c:v>42439.0</c:v>
                </c:pt>
                <c:pt idx="1732">
                  <c:v>42440.0</c:v>
                </c:pt>
                <c:pt idx="1733">
                  <c:v>42443.0</c:v>
                </c:pt>
                <c:pt idx="1734">
                  <c:v>42444.0</c:v>
                </c:pt>
                <c:pt idx="1735">
                  <c:v>42445.0</c:v>
                </c:pt>
                <c:pt idx="1736">
                  <c:v>42446.0</c:v>
                </c:pt>
                <c:pt idx="1737">
                  <c:v>42447.0</c:v>
                </c:pt>
                <c:pt idx="1738">
                  <c:v>42450.0</c:v>
                </c:pt>
                <c:pt idx="1739">
                  <c:v>42451.0</c:v>
                </c:pt>
                <c:pt idx="1740">
                  <c:v>42452.0</c:v>
                </c:pt>
                <c:pt idx="1741">
                  <c:v>42453.0</c:v>
                </c:pt>
                <c:pt idx="1742">
                  <c:v>42458.0</c:v>
                </c:pt>
                <c:pt idx="1743">
                  <c:v>42459.0</c:v>
                </c:pt>
                <c:pt idx="1744">
                  <c:v>42460.0</c:v>
                </c:pt>
                <c:pt idx="1745">
                  <c:v>42461.0</c:v>
                </c:pt>
                <c:pt idx="1746">
                  <c:v>42464.0</c:v>
                </c:pt>
                <c:pt idx="1747">
                  <c:v>42465.0</c:v>
                </c:pt>
                <c:pt idx="1748">
                  <c:v>42466.0</c:v>
                </c:pt>
                <c:pt idx="1749">
                  <c:v>42467.0</c:v>
                </c:pt>
                <c:pt idx="1750">
                  <c:v>42468.0</c:v>
                </c:pt>
                <c:pt idx="1751">
                  <c:v>42471.0</c:v>
                </c:pt>
                <c:pt idx="1752">
                  <c:v>42472.0</c:v>
                </c:pt>
                <c:pt idx="1753">
                  <c:v>42473.0</c:v>
                </c:pt>
                <c:pt idx="1754">
                  <c:v>42474.0</c:v>
                </c:pt>
                <c:pt idx="1755">
                  <c:v>42475.0</c:v>
                </c:pt>
                <c:pt idx="1756">
                  <c:v>42478.0</c:v>
                </c:pt>
                <c:pt idx="1757">
                  <c:v>42479.0</c:v>
                </c:pt>
                <c:pt idx="1758">
                  <c:v>42480.0</c:v>
                </c:pt>
                <c:pt idx="1759">
                  <c:v>42481.0</c:v>
                </c:pt>
                <c:pt idx="1760">
                  <c:v>42482.0</c:v>
                </c:pt>
                <c:pt idx="1761">
                  <c:v>42485.0</c:v>
                </c:pt>
                <c:pt idx="1762">
                  <c:v>42486.0</c:v>
                </c:pt>
                <c:pt idx="1763">
                  <c:v>42487.0</c:v>
                </c:pt>
                <c:pt idx="1764">
                  <c:v>42488.0</c:v>
                </c:pt>
                <c:pt idx="1765">
                  <c:v>42489.0</c:v>
                </c:pt>
                <c:pt idx="1766">
                  <c:v>42493.0</c:v>
                </c:pt>
                <c:pt idx="1767">
                  <c:v>42494.0</c:v>
                </c:pt>
                <c:pt idx="1768">
                  <c:v>42495.0</c:v>
                </c:pt>
                <c:pt idx="1769">
                  <c:v>42496.0</c:v>
                </c:pt>
                <c:pt idx="1770">
                  <c:v>42499.0</c:v>
                </c:pt>
                <c:pt idx="1771">
                  <c:v>42500.0</c:v>
                </c:pt>
                <c:pt idx="1772">
                  <c:v>42501.0</c:v>
                </c:pt>
                <c:pt idx="1773">
                  <c:v>42502.0</c:v>
                </c:pt>
                <c:pt idx="1774">
                  <c:v>42503.0</c:v>
                </c:pt>
                <c:pt idx="1775">
                  <c:v>42506.0</c:v>
                </c:pt>
                <c:pt idx="1776">
                  <c:v>42507.0</c:v>
                </c:pt>
                <c:pt idx="1777">
                  <c:v>42508.0</c:v>
                </c:pt>
                <c:pt idx="1778">
                  <c:v>42509.0</c:v>
                </c:pt>
                <c:pt idx="1779">
                  <c:v>42510.0</c:v>
                </c:pt>
                <c:pt idx="1780">
                  <c:v>42513.0</c:v>
                </c:pt>
                <c:pt idx="1781">
                  <c:v>42514.0</c:v>
                </c:pt>
                <c:pt idx="1782">
                  <c:v>42515.0</c:v>
                </c:pt>
                <c:pt idx="1783">
                  <c:v>42516.0</c:v>
                </c:pt>
                <c:pt idx="1784">
                  <c:v>42517.0</c:v>
                </c:pt>
                <c:pt idx="1785">
                  <c:v>42521.0</c:v>
                </c:pt>
                <c:pt idx="1786">
                  <c:v>42522.0</c:v>
                </c:pt>
                <c:pt idx="1787">
                  <c:v>42523.0</c:v>
                </c:pt>
                <c:pt idx="1788">
                  <c:v>42524.0</c:v>
                </c:pt>
                <c:pt idx="1789">
                  <c:v>42527.0</c:v>
                </c:pt>
                <c:pt idx="1790">
                  <c:v>42528.0</c:v>
                </c:pt>
                <c:pt idx="1791">
                  <c:v>42529.0</c:v>
                </c:pt>
                <c:pt idx="1792">
                  <c:v>42530.0</c:v>
                </c:pt>
                <c:pt idx="1793">
                  <c:v>42531.0</c:v>
                </c:pt>
                <c:pt idx="1794">
                  <c:v>42534.0</c:v>
                </c:pt>
                <c:pt idx="1795">
                  <c:v>42535.0</c:v>
                </c:pt>
                <c:pt idx="1796">
                  <c:v>42536.0</c:v>
                </c:pt>
                <c:pt idx="1797">
                  <c:v>42537.0</c:v>
                </c:pt>
                <c:pt idx="1798">
                  <c:v>42538.0</c:v>
                </c:pt>
                <c:pt idx="1799">
                  <c:v>42541.0</c:v>
                </c:pt>
                <c:pt idx="1800">
                  <c:v>42542.0</c:v>
                </c:pt>
                <c:pt idx="1801">
                  <c:v>42543.0</c:v>
                </c:pt>
                <c:pt idx="1802">
                  <c:v>42544.0</c:v>
                </c:pt>
                <c:pt idx="1803">
                  <c:v>42545.0</c:v>
                </c:pt>
                <c:pt idx="1804">
                  <c:v>42548.0</c:v>
                </c:pt>
                <c:pt idx="1805">
                  <c:v>42549.0</c:v>
                </c:pt>
                <c:pt idx="1806">
                  <c:v>42550.0</c:v>
                </c:pt>
                <c:pt idx="1807">
                  <c:v>42551.0</c:v>
                </c:pt>
                <c:pt idx="1808">
                  <c:v>42552.0</c:v>
                </c:pt>
                <c:pt idx="1809">
                  <c:v>42555.0</c:v>
                </c:pt>
                <c:pt idx="1810">
                  <c:v>42556.0</c:v>
                </c:pt>
                <c:pt idx="1811">
                  <c:v>42557.0</c:v>
                </c:pt>
                <c:pt idx="1812">
                  <c:v>42558.0</c:v>
                </c:pt>
                <c:pt idx="1813">
                  <c:v>42559.0</c:v>
                </c:pt>
                <c:pt idx="1814">
                  <c:v>42562.0</c:v>
                </c:pt>
                <c:pt idx="1815">
                  <c:v>42563.0</c:v>
                </c:pt>
                <c:pt idx="1816">
                  <c:v>42564.0</c:v>
                </c:pt>
                <c:pt idx="1817">
                  <c:v>42565.0</c:v>
                </c:pt>
                <c:pt idx="1818">
                  <c:v>42566.0</c:v>
                </c:pt>
                <c:pt idx="1819">
                  <c:v>42569.0</c:v>
                </c:pt>
                <c:pt idx="1820">
                  <c:v>42570.0</c:v>
                </c:pt>
                <c:pt idx="1821">
                  <c:v>42571.0</c:v>
                </c:pt>
                <c:pt idx="1822">
                  <c:v>42572.0</c:v>
                </c:pt>
                <c:pt idx="1823">
                  <c:v>42573.0</c:v>
                </c:pt>
                <c:pt idx="1824">
                  <c:v>42576.0</c:v>
                </c:pt>
                <c:pt idx="1825">
                  <c:v>42577.0</c:v>
                </c:pt>
                <c:pt idx="1826">
                  <c:v>42578.0</c:v>
                </c:pt>
                <c:pt idx="1827">
                  <c:v>42579.0</c:v>
                </c:pt>
                <c:pt idx="1828">
                  <c:v>42580.0</c:v>
                </c:pt>
                <c:pt idx="1829">
                  <c:v>42583.0</c:v>
                </c:pt>
                <c:pt idx="1830">
                  <c:v>42584.0</c:v>
                </c:pt>
                <c:pt idx="1831">
                  <c:v>42585.0</c:v>
                </c:pt>
                <c:pt idx="1832">
                  <c:v>42586.0</c:v>
                </c:pt>
                <c:pt idx="1833">
                  <c:v>42587.0</c:v>
                </c:pt>
                <c:pt idx="1834">
                  <c:v>42590.0</c:v>
                </c:pt>
                <c:pt idx="1835">
                  <c:v>42591.0</c:v>
                </c:pt>
                <c:pt idx="1836">
                  <c:v>42592.0</c:v>
                </c:pt>
                <c:pt idx="1837">
                  <c:v>42593.0</c:v>
                </c:pt>
                <c:pt idx="1838">
                  <c:v>42594.0</c:v>
                </c:pt>
                <c:pt idx="1839">
                  <c:v>42597.0</c:v>
                </c:pt>
                <c:pt idx="1840">
                  <c:v>42598.0</c:v>
                </c:pt>
                <c:pt idx="1841">
                  <c:v>42599.0</c:v>
                </c:pt>
                <c:pt idx="1842">
                  <c:v>42600.0</c:v>
                </c:pt>
                <c:pt idx="1843">
                  <c:v>42601.0</c:v>
                </c:pt>
                <c:pt idx="1844">
                  <c:v>42604.0</c:v>
                </c:pt>
                <c:pt idx="1845">
                  <c:v>42605.0</c:v>
                </c:pt>
                <c:pt idx="1846">
                  <c:v>42606.0</c:v>
                </c:pt>
                <c:pt idx="1847">
                  <c:v>42607.0</c:v>
                </c:pt>
                <c:pt idx="1848">
                  <c:v>42608.0</c:v>
                </c:pt>
                <c:pt idx="1849">
                  <c:v>42612.0</c:v>
                </c:pt>
                <c:pt idx="1850">
                  <c:v>42613.0</c:v>
                </c:pt>
                <c:pt idx="1851">
                  <c:v>42614.0</c:v>
                </c:pt>
                <c:pt idx="1852">
                  <c:v>42615.0</c:v>
                </c:pt>
                <c:pt idx="1853">
                  <c:v>42618.0</c:v>
                </c:pt>
                <c:pt idx="1854">
                  <c:v>42619.0</c:v>
                </c:pt>
                <c:pt idx="1855">
                  <c:v>42620.0</c:v>
                </c:pt>
                <c:pt idx="1856">
                  <c:v>42621.0</c:v>
                </c:pt>
                <c:pt idx="1857">
                  <c:v>42622.0</c:v>
                </c:pt>
                <c:pt idx="1858">
                  <c:v>42625.0</c:v>
                </c:pt>
                <c:pt idx="1859">
                  <c:v>42626.0</c:v>
                </c:pt>
                <c:pt idx="1860">
                  <c:v>42627.0</c:v>
                </c:pt>
                <c:pt idx="1861">
                  <c:v>42628.0</c:v>
                </c:pt>
                <c:pt idx="1862">
                  <c:v>42629.0</c:v>
                </c:pt>
                <c:pt idx="1863">
                  <c:v>42632.0</c:v>
                </c:pt>
                <c:pt idx="1864">
                  <c:v>42633.0</c:v>
                </c:pt>
                <c:pt idx="1865">
                  <c:v>42634.0</c:v>
                </c:pt>
                <c:pt idx="1866">
                  <c:v>42635.0</c:v>
                </c:pt>
                <c:pt idx="1867">
                  <c:v>42636.0</c:v>
                </c:pt>
                <c:pt idx="1868">
                  <c:v>42639.0</c:v>
                </c:pt>
                <c:pt idx="1869">
                  <c:v>42640.0</c:v>
                </c:pt>
                <c:pt idx="1870">
                  <c:v>42641.0</c:v>
                </c:pt>
                <c:pt idx="1871">
                  <c:v>42642.0</c:v>
                </c:pt>
                <c:pt idx="1872">
                  <c:v>42643.0</c:v>
                </c:pt>
                <c:pt idx="1873">
                  <c:v>42646.0</c:v>
                </c:pt>
                <c:pt idx="1874">
                  <c:v>42647.0</c:v>
                </c:pt>
                <c:pt idx="1875">
                  <c:v>42648.0</c:v>
                </c:pt>
                <c:pt idx="1876">
                  <c:v>42649.0</c:v>
                </c:pt>
                <c:pt idx="1877">
                  <c:v>42650.0</c:v>
                </c:pt>
                <c:pt idx="1878">
                  <c:v>42653.0</c:v>
                </c:pt>
                <c:pt idx="1879">
                  <c:v>42654.0</c:v>
                </c:pt>
                <c:pt idx="1880">
                  <c:v>42655.0</c:v>
                </c:pt>
                <c:pt idx="1881">
                  <c:v>42656.0</c:v>
                </c:pt>
                <c:pt idx="1882">
                  <c:v>42657.0</c:v>
                </c:pt>
                <c:pt idx="1883">
                  <c:v>42660.0</c:v>
                </c:pt>
                <c:pt idx="1884">
                  <c:v>42661.0</c:v>
                </c:pt>
                <c:pt idx="1885">
                  <c:v>42662.0</c:v>
                </c:pt>
                <c:pt idx="1886">
                  <c:v>42663.0</c:v>
                </c:pt>
                <c:pt idx="1887">
                  <c:v>42664.0</c:v>
                </c:pt>
                <c:pt idx="1888">
                  <c:v>42667.0</c:v>
                </c:pt>
                <c:pt idx="1889">
                  <c:v>42668.0</c:v>
                </c:pt>
                <c:pt idx="1890">
                  <c:v>42669.0</c:v>
                </c:pt>
                <c:pt idx="1891">
                  <c:v>42670.0</c:v>
                </c:pt>
                <c:pt idx="1892">
                  <c:v>42671.0</c:v>
                </c:pt>
                <c:pt idx="1893">
                  <c:v>42674.0</c:v>
                </c:pt>
                <c:pt idx="1894">
                  <c:v>42675.0</c:v>
                </c:pt>
                <c:pt idx="1895">
                  <c:v>42676.0</c:v>
                </c:pt>
                <c:pt idx="1896">
                  <c:v>42677.0</c:v>
                </c:pt>
                <c:pt idx="1897">
                  <c:v>42678.0</c:v>
                </c:pt>
                <c:pt idx="1898">
                  <c:v>42681.0</c:v>
                </c:pt>
                <c:pt idx="1899">
                  <c:v>42682.0</c:v>
                </c:pt>
                <c:pt idx="1900">
                  <c:v>42683.0</c:v>
                </c:pt>
                <c:pt idx="1901">
                  <c:v>42684.0</c:v>
                </c:pt>
                <c:pt idx="1902">
                  <c:v>42685.0</c:v>
                </c:pt>
                <c:pt idx="1903">
                  <c:v>42688.0</c:v>
                </c:pt>
                <c:pt idx="1904">
                  <c:v>42689.0</c:v>
                </c:pt>
                <c:pt idx="1905">
                  <c:v>42690.0</c:v>
                </c:pt>
                <c:pt idx="1906">
                  <c:v>42691.0</c:v>
                </c:pt>
                <c:pt idx="1907">
                  <c:v>42692.0</c:v>
                </c:pt>
                <c:pt idx="1908">
                  <c:v>42695.0</c:v>
                </c:pt>
                <c:pt idx="1909">
                  <c:v>42696.0</c:v>
                </c:pt>
                <c:pt idx="1910">
                  <c:v>42697.0</c:v>
                </c:pt>
                <c:pt idx="1911">
                  <c:v>42698.0</c:v>
                </c:pt>
                <c:pt idx="1912">
                  <c:v>42699.0</c:v>
                </c:pt>
                <c:pt idx="1913">
                  <c:v>42702.0</c:v>
                </c:pt>
                <c:pt idx="1914">
                  <c:v>42703.0</c:v>
                </c:pt>
                <c:pt idx="1915">
                  <c:v>42704.0</c:v>
                </c:pt>
                <c:pt idx="1916">
                  <c:v>42705.0</c:v>
                </c:pt>
                <c:pt idx="1917">
                  <c:v>42706.0</c:v>
                </c:pt>
                <c:pt idx="1918">
                  <c:v>42709.0</c:v>
                </c:pt>
                <c:pt idx="1919">
                  <c:v>42710.0</c:v>
                </c:pt>
                <c:pt idx="1920">
                  <c:v>42711.0</c:v>
                </c:pt>
                <c:pt idx="1921">
                  <c:v>42712.0</c:v>
                </c:pt>
                <c:pt idx="1922">
                  <c:v>42713.0</c:v>
                </c:pt>
                <c:pt idx="1923">
                  <c:v>42716.0</c:v>
                </c:pt>
                <c:pt idx="1924">
                  <c:v>42717.0</c:v>
                </c:pt>
                <c:pt idx="1925">
                  <c:v>42718.0</c:v>
                </c:pt>
                <c:pt idx="1926">
                  <c:v>42719.0</c:v>
                </c:pt>
                <c:pt idx="1927">
                  <c:v>42720.0</c:v>
                </c:pt>
                <c:pt idx="1928">
                  <c:v>42723.0</c:v>
                </c:pt>
                <c:pt idx="1929">
                  <c:v>42724.0</c:v>
                </c:pt>
                <c:pt idx="1930">
                  <c:v>42725.0</c:v>
                </c:pt>
                <c:pt idx="1931">
                  <c:v>42726.0</c:v>
                </c:pt>
                <c:pt idx="1932">
                  <c:v>42727.0</c:v>
                </c:pt>
                <c:pt idx="1933">
                  <c:v>42738.0</c:v>
                </c:pt>
                <c:pt idx="1934">
                  <c:v>42739.0</c:v>
                </c:pt>
                <c:pt idx="1935">
                  <c:v>42740.0</c:v>
                </c:pt>
                <c:pt idx="1936">
                  <c:v>42741.0</c:v>
                </c:pt>
                <c:pt idx="1937">
                  <c:v>42744.0</c:v>
                </c:pt>
                <c:pt idx="1938">
                  <c:v>42745.0</c:v>
                </c:pt>
                <c:pt idx="1939">
                  <c:v>42746.0</c:v>
                </c:pt>
                <c:pt idx="1940">
                  <c:v>42747.0</c:v>
                </c:pt>
                <c:pt idx="1941">
                  <c:v>42748.0</c:v>
                </c:pt>
                <c:pt idx="1942">
                  <c:v>42751.0</c:v>
                </c:pt>
                <c:pt idx="1943">
                  <c:v>42752.0</c:v>
                </c:pt>
                <c:pt idx="1944">
                  <c:v>42753.0</c:v>
                </c:pt>
                <c:pt idx="1945">
                  <c:v>42754.0</c:v>
                </c:pt>
                <c:pt idx="1946">
                  <c:v>42755.0</c:v>
                </c:pt>
                <c:pt idx="1947">
                  <c:v>42758.0</c:v>
                </c:pt>
                <c:pt idx="1948">
                  <c:v>42759.0</c:v>
                </c:pt>
                <c:pt idx="1949">
                  <c:v>42760.0</c:v>
                </c:pt>
                <c:pt idx="1950">
                  <c:v>42761.0</c:v>
                </c:pt>
                <c:pt idx="1951">
                  <c:v>42762.0</c:v>
                </c:pt>
                <c:pt idx="1952">
                  <c:v>42765.0</c:v>
                </c:pt>
                <c:pt idx="1953">
                  <c:v>42766.0</c:v>
                </c:pt>
                <c:pt idx="1954">
                  <c:v>42767.0</c:v>
                </c:pt>
                <c:pt idx="1955">
                  <c:v>42768.0</c:v>
                </c:pt>
                <c:pt idx="1956">
                  <c:v>42769.0</c:v>
                </c:pt>
                <c:pt idx="1957">
                  <c:v>42772.0</c:v>
                </c:pt>
                <c:pt idx="1958">
                  <c:v>42773.0</c:v>
                </c:pt>
                <c:pt idx="1959">
                  <c:v>42774.0</c:v>
                </c:pt>
                <c:pt idx="1960">
                  <c:v>42775.0</c:v>
                </c:pt>
                <c:pt idx="1961">
                  <c:v>42776.0</c:v>
                </c:pt>
                <c:pt idx="1962">
                  <c:v>42779.0</c:v>
                </c:pt>
              </c:numCache>
            </c:numRef>
          </c:cat>
          <c:val>
            <c:numRef>
              <c:f>Sheet1!$B$2:$B$1964</c:f>
              <c:numCache>
                <c:formatCode>#,##0</c:formatCode>
                <c:ptCount val="1963"/>
                <c:pt idx="0">
                  <c:v>2058.0</c:v>
                </c:pt>
                <c:pt idx="1">
                  <c:v>1974.0</c:v>
                </c:pt>
                <c:pt idx="2">
                  <c:v>1861.0</c:v>
                </c:pt>
                <c:pt idx="3">
                  <c:v>1795.0</c:v>
                </c:pt>
                <c:pt idx="4">
                  <c:v>1782.0</c:v>
                </c:pt>
                <c:pt idx="5">
                  <c:v>1773.0</c:v>
                </c:pt>
                <c:pt idx="6">
                  <c:v>1758.0</c:v>
                </c:pt>
                <c:pt idx="7">
                  <c:v>1740.0</c:v>
                </c:pt>
                <c:pt idx="8">
                  <c:v>1714.0</c:v>
                </c:pt>
                <c:pt idx="9">
                  <c:v>1678.0</c:v>
                </c:pt>
                <c:pt idx="10">
                  <c:v>1646.0</c:v>
                </c:pt>
                <c:pt idx="11">
                  <c:v>1615.0</c:v>
                </c:pt>
                <c:pt idx="12">
                  <c:v>1574.0</c:v>
                </c:pt>
                <c:pt idx="13">
                  <c:v>1538.0</c:v>
                </c:pt>
                <c:pt idx="14">
                  <c:v>1506.0</c:v>
                </c:pt>
                <c:pt idx="15">
                  <c:v>1486.0</c:v>
                </c:pt>
                <c:pt idx="16">
                  <c:v>1466.0</c:v>
                </c:pt>
                <c:pt idx="17">
                  <c:v>1463.0</c:v>
                </c:pt>
                <c:pt idx="18">
                  <c:v>1478.0</c:v>
                </c:pt>
                <c:pt idx="19">
                  <c:v>1492.0</c:v>
                </c:pt>
                <c:pt idx="20">
                  <c:v>1534.0</c:v>
                </c:pt>
                <c:pt idx="21">
                  <c:v>1604.0</c:v>
                </c:pt>
                <c:pt idx="22">
                  <c:v>1682.0</c:v>
                </c:pt>
                <c:pt idx="23">
                  <c:v>1737.0</c:v>
                </c:pt>
                <c:pt idx="24">
                  <c:v>1797.0</c:v>
                </c:pt>
                <c:pt idx="25">
                  <c:v>1869.0</c:v>
                </c:pt>
                <c:pt idx="26">
                  <c:v>1897.0</c:v>
                </c:pt>
                <c:pt idx="27">
                  <c:v>1873.0</c:v>
                </c:pt>
                <c:pt idx="28">
                  <c:v>1839.0</c:v>
                </c:pt>
                <c:pt idx="29">
                  <c:v>1790.0</c:v>
                </c:pt>
                <c:pt idx="30">
                  <c:v>1772.0</c:v>
                </c:pt>
                <c:pt idx="31">
                  <c:v>1786.0</c:v>
                </c:pt>
                <c:pt idx="32">
                  <c:v>1806.0</c:v>
                </c:pt>
                <c:pt idx="33">
                  <c:v>1897.0</c:v>
                </c:pt>
                <c:pt idx="34">
                  <c:v>2065.0</c:v>
                </c:pt>
                <c:pt idx="35">
                  <c:v>2194.0</c:v>
                </c:pt>
                <c:pt idx="36">
                  <c:v>2214.0</c:v>
                </c:pt>
                <c:pt idx="37">
                  <c:v>2215.0</c:v>
                </c:pt>
                <c:pt idx="38">
                  <c:v>2253.0</c:v>
                </c:pt>
                <c:pt idx="39">
                  <c:v>2332.0</c:v>
                </c:pt>
                <c:pt idx="40">
                  <c:v>2432.0</c:v>
                </c:pt>
                <c:pt idx="41">
                  <c:v>2544.0</c:v>
                </c:pt>
                <c:pt idx="42">
                  <c:v>2605.0</c:v>
                </c:pt>
                <c:pt idx="43">
                  <c:v>2644.0</c:v>
                </c:pt>
                <c:pt idx="44">
                  <c:v>2665.0</c:v>
                </c:pt>
                <c:pt idx="45">
                  <c:v>2707.0</c:v>
                </c:pt>
                <c:pt idx="46">
                  <c:v>2786.0</c:v>
                </c:pt>
                <c:pt idx="47">
                  <c:v>2942.0</c:v>
                </c:pt>
                <c:pt idx="48">
                  <c:v>3164.0</c:v>
                </c:pt>
                <c:pt idx="49">
                  <c:v>3298.0</c:v>
                </c:pt>
                <c:pt idx="50">
                  <c:v>3494.0</c:v>
                </c:pt>
                <c:pt idx="51">
                  <c:v>3681.0</c:v>
                </c:pt>
                <c:pt idx="52">
                  <c:v>4106.0</c:v>
                </c:pt>
                <c:pt idx="53">
                  <c:v>4291.0</c:v>
                </c:pt>
                <c:pt idx="54">
                  <c:v>4093.0</c:v>
                </c:pt>
                <c:pt idx="55">
                  <c:v>3809.0</c:v>
                </c:pt>
                <c:pt idx="56">
                  <c:v>3646.0</c:v>
                </c:pt>
                <c:pt idx="57">
                  <c:v>3518.0</c:v>
                </c:pt>
                <c:pt idx="58">
                  <c:v>3452.0</c:v>
                </c:pt>
                <c:pt idx="59">
                  <c:v>3483.0</c:v>
                </c:pt>
                <c:pt idx="60">
                  <c:v>3583.0</c:v>
                </c:pt>
                <c:pt idx="61">
                  <c:v>3763.0</c:v>
                </c:pt>
                <c:pt idx="62">
                  <c:v>3951.0</c:v>
                </c:pt>
                <c:pt idx="63">
                  <c:v>4026.0</c:v>
                </c:pt>
                <c:pt idx="64">
                  <c:v>4073.0</c:v>
                </c:pt>
                <c:pt idx="65">
                  <c:v>4070.0</c:v>
                </c:pt>
                <c:pt idx="66">
                  <c:v>4029.0</c:v>
                </c:pt>
                <c:pt idx="67">
                  <c:v>3874.0</c:v>
                </c:pt>
                <c:pt idx="68">
                  <c:v>3751.0</c:v>
                </c:pt>
                <c:pt idx="69">
                  <c:v>3703.0</c:v>
                </c:pt>
                <c:pt idx="70">
                  <c:v>3703.0</c:v>
                </c:pt>
                <c:pt idx="71">
                  <c:v>3734.0</c:v>
                </c:pt>
                <c:pt idx="72">
                  <c:v>3757.0</c:v>
                </c:pt>
                <c:pt idx="73">
                  <c:v>3742.0</c:v>
                </c:pt>
                <c:pt idx="74">
                  <c:v>3672.0</c:v>
                </c:pt>
                <c:pt idx="75">
                  <c:v>3520.0</c:v>
                </c:pt>
                <c:pt idx="76">
                  <c:v>3375.0</c:v>
                </c:pt>
                <c:pt idx="77">
                  <c:v>3216.0</c:v>
                </c:pt>
                <c:pt idx="78">
                  <c:v>3107.0</c:v>
                </c:pt>
                <c:pt idx="79">
                  <c:v>3018.0</c:v>
                </c:pt>
                <c:pt idx="80">
                  <c:v>2985.0</c:v>
                </c:pt>
                <c:pt idx="81">
                  <c:v>2975.0</c:v>
                </c:pt>
                <c:pt idx="82">
                  <c:v>3097.0</c:v>
                </c:pt>
                <c:pt idx="83">
                  <c:v>3324.0</c:v>
                </c:pt>
                <c:pt idx="84">
                  <c:v>3501.0</c:v>
                </c:pt>
                <c:pt idx="85">
                  <c:v>3542.0</c:v>
                </c:pt>
                <c:pt idx="86">
                  <c:v>3511.0</c:v>
                </c:pt>
                <c:pt idx="87">
                  <c:v>3455.0</c:v>
                </c:pt>
                <c:pt idx="88">
                  <c:v>3407.0</c:v>
                </c:pt>
                <c:pt idx="89">
                  <c:v>3355.0</c:v>
                </c:pt>
                <c:pt idx="90">
                  <c:v>3345.0</c:v>
                </c:pt>
                <c:pt idx="91">
                  <c:v>3407.0</c:v>
                </c:pt>
                <c:pt idx="92">
                  <c:v>3475.0</c:v>
                </c:pt>
                <c:pt idx="93">
                  <c:v>3499.0</c:v>
                </c:pt>
                <c:pt idx="94">
                  <c:v>3445.0</c:v>
                </c:pt>
                <c:pt idx="95">
                  <c:v>3350.0</c:v>
                </c:pt>
                <c:pt idx="96">
                  <c:v>3251.0</c:v>
                </c:pt>
                <c:pt idx="97">
                  <c:v>3159.0</c:v>
                </c:pt>
                <c:pt idx="98">
                  <c:v>3051.0</c:v>
                </c:pt>
                <c:pt idx="99">
                  <c:v>2907.0</c:v>
                </c:pt>
                <c:pt idx="100">
                  <c:v>2772.0</c:v>
                </c:pt>
                <c:pt idx="101">
                  <c:v>2689.0</c:v>
                </c:pt>
                <c:pt idx="102">
                  <c:v>2623.0</c:v>
                </c:pt>
                <c:pt idx="103">
                  <c:v>2612.0</c:v>
                </c:pt>
                <c:pt idx="104">
                  <c:v>2685.0</c:v>
                </c:pt>
                <c:pt idx="105">
                  <c:v>2752.0</c:v>
                </c:pt>
                <c:pt idx="106">
                  <c:v>2774.0</c:v>
                </c:pt>
                <c:pt idx="107">
                  <c:v>2704.0</c:v>
                </c:pt>
                <c:pt idx="108">
                  <c:v>2614.0</c:v>
                </c:pt>
                <c:pt idx="109">
                  <c:v>2534.0</c:v>
                </c:pt>
                <c:pt idx="110">
                  <c:v>2468.0</c:v>
                </c:pt>
                <c:pt idx="111">
                  <c:v>2437.0</c:v>
                </c:pt>
                <c:pt idx="112">
                  <c:v>2388.0</c:v>
                </c:pt>
                <c:pt idx="113">
                  <c:v>2427.0</c:v>
                </c:pt>
                <c:pt idx="114">
                  <c:v>2425.0</c:v>
                </c:pt>
                <c:pt idx="115">
                  <c:v>2421.0</c:v>
                </c:pt>
                <c:pt idx="116">
                  <c:v>2423.0</c:v>
                </c:pt>
                <c:pt idx="117">
                  <c:v>2413.0</c:v>
                </c:pt>
                <c:pt idx="118">
                  <c:v>2414.0</c:v>
                </c:pt>
                <c:pt idx="119">
                  <c:v>2415.0</c:v>
                </c:pt>
                <c:pt idx="120">
                  <c:v>2429.0</c:v>
                </c:pt>
                <c:pt idx="121">
                  <c:v>2462.0</c:v>
                </c:pt>
                <c:pt idx="122">
                  <c:v>2491.0</c:v>
                </c:pt>
                <c:pt idx="123">
                  <c:v>2468.0</c:v>
                </c:pt>
                <c:pt idx="124">
                  <c:v>2450.0</c:v>
                </c:pt>
                <c:pt idx="125">
                  <c:v>2431.0</c:v>
                </c:pt>
                <c:pt idx="126">
                  <c:v>2415.0</c:v>
                </c:pt>
                <c:pt idx="127">
                  <c:v>2390.0</c:v>
                </c:pt>
                <c:pt idx="128">
                  <c:v>2356.0</c:v>
                </c:pt>
                <c:pt idx="129">
                  <c:v>2318.0</c:v>
                </c:pt>
                <c:pt idx="130">
                  <c:v>2246.0</c:v>
                </c:pt>
                <c:pt idx="131">
                  <c:v>2175.0</c:v>
                </c:pt>
                <c:pt idx="132">
                  <c:v>2163.0</c:v>
                </c:pt>
                <c:pt idx="133">
                  <c:v>2183.0</c:v>
                </c:pt>
                <c:pt idx="134">
                  <c:v>2192.0</c:v>
                </c:pt>
                <c:pt idx="135">
                  <c:v>2185.0</c:v>
                </c:pt>
                <c:pt idx="136">
                  <c:v>2220.0</c:v>
                </c:pt>
                <c:pt idx="137">
                  <c:v>2284.0</c:v>
                </c:pt>
                <c:pt idx="138">
                  <c:v>2357.0</c:v>
                </c:pt>
                <c:pt idx="139">
                  <c:v>2362.0</c:v>
                </c:pt>
                <c:pt idx="140">
                  <c:v>2441.0</c:v>
                </c:pt>
                <c:pt idx="141">
                  <c:v>2546.0</c:v>
                </c:pt>
                <c:pt idx="142">
                  <c:v>2647.0</c:v>
                </c:pt>
                <c:pt idx="143">
                  <c:v>2695.0</c:v>
                </c:pt>
                <c:pt idx="144">
                  <c:v>2696.0</c:v>
                </c:pt>
                <c:pt idx="145">
                  <c:v>2646.0</c:v>
                </c:pt>
                <c:pt idx="146">
                  <c:v>2597.0</c:v>
                </c:pt>
                <c:pt idx="147">
                  <c:v>2688.0</c:v>
                </c:pt>
                <c:pt idx="148">
                  <c:v>2728.0</c:v>
                </c:pt>
                <c:pt idx="149">
                  <c:v>2766.0</c:v>
                </c:pt>
                <c:pt idx="150">
                  <c:v>2832.0</c:v>
                </c:pt>
                <c:pt idx="151">
                  <c:v>2917.0</c:v>
                </c:pt>
                <c:pt idx="152">
                  <c:v>3001.0</c:v>
                </c:pt>
                <c:pt idx="153">
                  <c:v>3043.0</c:v>
                </c:pt>
                <c:pt idx="154">
                  <c:v>3044.0</c:v>
                </c:pt>
                <c:pt idx="155">
                  <c:v>3013.0</c:v>
                </c:pt>
                <c:pt idx="156">
                  <c:v>2986.0</c:v>
                </c:pt>
                <c:pt idx="157">
                  <c:v>3013.0</c:v>
                </c:pt>
                <c:pt idx="158">
                  <c:v>3103.0</c:v>
                </c:pt>
                <c:pt idx="159">
                  <c:v>3185.0</c:v>
                </c:pt>
                <c:pt idx="160">
                  <c:v>3247.0</c:v>
                </c:pt>
                <c:pt idx="161">
                  <c:v>3295.0</c:v>
                </c:pt>
                <c:pt idx="162">
                  <c:v>3335.0</c:v>
                </c:pt>
                <c:pt idx="163">
                  <c:v>3393.0</c:v>
                </c:pt>
                <c:pt idx="164">
                  <c:v>3480.0</c:v>
                </c:pt>
                <c:pt idx="165">
                  <c:v>3615.0</c:v>
                </c:pt>
                <c:pt idx="166">
                  <c:v>3748.0</c:v>
                </c:pt>
                <c:pt idx="167">
                  <c:v>3954.0</c:v>
                </c:pt>
                <c:pt idx="168">
                  <c:v>4111.0</c:v>
                </c:pt>
                <c:pt idx="169">
                  <c:v>4220.0</c:v>
                </c:pt>
                <c:pt idx="170">
                  <c:v>4381.0</c:v>
                </c:pt>
                <c:pt idx="171">
                  <c:v>4643.0</c:v>
                </c:pt>
                <c:pt idx="172">
                  <c:v>4661.0</c:v>
                </c:pt>
                <c:pt idx="173">
                  <c:v>4507.0</c:v>
                </c:pt>
                <c:pt idx="174">
                  <c:v>4423.0</c:v>
                </c:pt>
                <c:pt idx="175">
                  <c:v>4340.0</c:v>
                </c:pt>
                <c:pt idx="176">
                  <c:v>4234.0</c:v>
                </c:pt>
                <c:pt idx="177">
                  <c:v>4119.0</c:v>
                </c:pt>
                <c:pt idx="178">
                  <c:v>3974.0</c:v>
                </c:pt>
                <c:pt idx="179">
                  <c:v>3887.0</c:v>
                </c:pt>
                <c:pt idx="180">
                  <c:v>3836.0</c:v>
                </c:pt>
                <c:pt idx="181">
                  <c:v>3918.0</c:v>
                </c:pt>
                <c:pt idx="182">
                  <c:v>4062.0</c:v>
                </c:pt>
                <c:pt idx="183">
                  <c:v>4107.0</c:v>
                </c:pt>
                <c:pt idx="184">
                  <c:v>4036.0</c:v>
                </c:pt>
                <c:pt idx="185">
                  <c:v>3902.0</c:v>
                </c:pt>
                <c:pt idx="186">
                  <c:v>3791.0</c:v>
                </c:pt>
                <c:pt idx="187">
                  <c:v>3671.0</c:v>
                </c:pt>
                <c:pt idx="188">
                  <c:v>3579.0</c:v>
                </c:pt>
                <c:pt idx="189">
                  <c:v>3530.0</c:v>
                </c:pt>
                <c:pt idx="190">
                  <c:v>3518.0</c:v>
                </c:pt>
                <c:pt idx="191">
                  <c:v>3474.0</c:v>
                </c:pt>
                <c:pt idx="192">
                  <c:v>3376.0</c:v>
                </c:pt>
                <c:pt idx="193">
                  <c:v>3258.0</c:v>
                </c:pt>
                <c:pt idx="194">
                  <c:v>3154.0</c:v>
                </c:pt>
                <c:pt idx="195">
                  <c:v>3063.0</c:v>
                </c:pt>
                <c:pt idx="196">
                  <c:v>3023.0</c:v>
                </c:pt>
                <c:pt idx="197">
                  <c:v>3005.0</c:v>
                </c:pt>
                <c:pt idx="198">
                  <c:v>3140.0</c:v>
                </c:pt>
                <c:pt idx="199">
                  <c:v>3270.0</c:v>
                </c:pt>
                <c:pt idx="200">
                  <c:v>3259.0</c:v>
                </c:pt>
                <c:pt idx="201">
                  <c:v>3149.0</c:v>
                </c:pt>
                <c:pt idx="202">
                  <c:v>3140.0</c:v>
                </c:pt>
                <c:pt idx="203">
                  <c:v>3148.0</c:v>
                </c:pt>
                <c:pt idx="204">
                  <c:v>3160.0</c:v>
                </c:pt>
                <c:pt idx="205">
                  <c:v>3175.0</c:v>
                </c:pt>
                <c:pt idx="206">
                  <c:v>3235.0</c:v>
                </c:pt>
                <c:pt idx="207">
                  <c:v>3299.0</c:v>
                </c:pt>
                <c:pt idx="208">
                  <c:v>3295.0</c:v>
                </c:pt>
                <c:pt idx="209">
                  <c:v>3208.0</c:v>
                </c:pt>
                <c:pt idx="210">
                  <c:v>3158.0</c:v>
                </c:pt>
                <c:pt idx="211">
                  <c:v>3170.0</c:v>
                </c:pt>
                <c:pt idx="212">
                  <c:v>3204.0</c:v>
                </c:pt>
                <c:pt idx="213">
                  <c:v>3223.0</c:v>
                </c:pt>
                <c:pt idx="214">
                  <c:v>3205.0</c:v>
                </c:pt>
                <c:pt idx="215">
                  <c:v>3118.0</c:v>
                </c:pt>
                <c:pt idx="216">
                  <c:v>2963.0</c:v>
                </c:pt>
                <c:pt idx="217">
                  <c:v>2848.0</c:v>
                </c:pt>
                <c:pt idx="218">
                  <c:v>2745.0</c:v>
                </c:pt>
                <c:pt idx="219">
                  <c:v>2691.0</c:v>
                </c:pt>
                <c:pt idx="220">
                  <c:v>2673.0</c:v>
                </c:pt>
                <c:pt idx="221">
                  <c:v>2685.0</c:v>
                </c:pt>
                <c:pt idx="222">
                  <c:v>2715.0</c:v>
                </c:pt>
                <c:pt idx="223">
                  <c:v>2722.0</c:v>
                </c:pt>
                <c:pt idx="224">
                  <c:v>2706.0</c:v>
                </c:pt>
                <c:pt idx="225">
                  <c:v>2630.0</c:v>
                </c:pt>
                <c:pt idx="226">
                  <c:v>2575.0</c:v>
                </c:pt>
                <c:pt idx="227">
                  <c:v>2571.0</c:v>
                </c:pt>
                <c:pt idx="228">
                  <c:v>2566.0</c:v>
                </c:pt>
                <c:pt idx="229">
                  <c:v>2598.0</c:v>
                </c:pt>
                <c:pt idx="230">
                  <c:v>2661.0</c:v>
                </c:pt>
                <c:pt idx="231">
                  <c:v>2704.0</c:v>
                </c:pt>
                <c:pt idx="232">
                  <c:v>2714.0</c:v>
                </c:pt>
                <c:pt idx="233">
                  <c:v>2721.0</c:v>
                </c:pt>
                <c:pt idx="234">
                  <c:v>2724.0</c:v>
                </c:pt>
                <c:pt idx="235">
                  <c:v>2707.0</c:v>
                </c:pt>
                <c:pt idx="236">
                  <c:v>2711.0</c:v>
                </c:pt>
                <c:pt idx="237">
                  <c:v>2738.0</c:v>
                </c:pt>
                <c:pt idx="238">
                  <c:v>2760.0</c:v>
                </c:pt>
                <c:pt idx="239">
                  <c:v>2792.0</c:v>
                </c:pt>
                <c:pt idx="240">
                  <c:v>2911.0</c:v>
                </c:pt>
                <c:pt idx="241">
                  <c:v>3121.0</c:v>
                </c:pt>
                <c:pt idx="242">
                  <c:v>3242.0</c:v>
                </c:pt>
                <c:pt idx="243">
                  <c:v>3259.0</c:v>
                </c:pt>
                <c:pt idx="244">
                  <c:v>3210.0</c:v>
                </c:pt>
                <c:pt idx="245">
                  <c:v>3230.0</c:v>
                </c:pt>
                <c:pt idx="246">
                  <c:v>3316.0</c:v>
                </c:pt>
                <c:pt idx="247">
                  <c:v>3506.0</c:v>
                </c:pt>
                <c:pt idx="248">
                  <c:v>3574.0</c:v>
                </c:pt>
                <c:pt idx="249">
                  <c:v>3498.0</c:v>
                </c:pt>
                <c:pt idx="250">
                  <c:v>3427.0</c:v>
                </c:pt>
                <c:pt idx="251">
                  <c:v>3396.0</c:v>
                </c:pt>
                <c:pt idx="252">
                  <c:v>3379.0</c:v>
                </c:pt>
                <c:pt idx="253">
                  <c:v>3337.0</c:v>
                </c:pt>
                <c:pt idx="254">
                  <c:v>3280.0</c:v>
                </c:pt>
                <c:pt idx="255">
                  <c:v>3243.0</c:v>
                </c:pt>
                <c:pt idx="256">
                  <c:v>3177.0</c:v>
                </c:pt>
                <c:pt idx="257">
                  <c:v>3098.0</c:v>
                </c:pt>
                <c:pt idx="258">
                  <c:v>3021.0</c:v>
                </c:pt>
                <c:pt idx="259">
                  <c:v>2982.0</c:v>
                </c:pt>
                <c:pt idx="260">
                  <c:v>2998.0</c:v>
                </c:pt>
                <c:pt idx="261">
                  <c:v>2991.0</c:v>
                </c:pt>
                <c:pt idx="262">
                  <c:v>2981.0</c:v>
                </c:pt>
                <c:pt idx="263">
                  <c:v>2947.0</c:v>
                </c:pt>
                <c:pt idx="264">
                  <c:v>2922.0</c:v>
                </c:pt>
                <c:pt idx="265">
                  <c:v>2913.0</c:v>
                </c:pt>
                <c:pt idx="266">
                  <c:v>2911.0</c:v>
                </c:pt>
                <c:pt idx="267">
                  <c:v>2928.0</c:v>
                </c:pt>
                <c:pt idx="268">
                  <c:v>2966.0</c:v>
                </c:pt>
                <c:pt idx="269">
                  <c:v>3001.0</c:v>
                </c:pt>
                <c:pt idx="270">
                  <c:v>3009.0</c:v>
                </c:pt>
                <c:pt idx="271">
                  <c:v>3002.0</c:v>
                </c:pt>
                <c:pt idx="272">
                  <c:v>2998.0</c:v>
                </c:pt>
                <c:pt idx="273">
                  <c:v>3009.0</c:v>
                </c:pt>
                <c:pt idx="274">
                  <c:v>3006.0</c:v>
                </c:pt>
                <c:pt idx="275">
                  <c:v>3013.0</c:v>
                </c:pt>
                <c:pt idx="276">
                  <c:v>3020.0</c:v>
                </c:pt>
                <c:pt idx="277">
                  <c:v>3203.0</c:v>
                </c:pt>
                <c:pt idx="278">
                  <c:v>3329.0</c:v>
                </c:pt>
                <c:pt idx="279">
                  <c:v>3359.0</c:v>
                </c:pt>
                <c:pt idx="280">
                  <c:v>3354.0</c:v>
                </c:pt>
                <c:pt idx="281">
                  <c:v>3352.0</c:v>
                </c:pt>
                <c:pt idx="282">
                  <c:v>3379.0</c:v>
                </c:pt>
                <c:pt idx="283">
                  <c:v>3468.0</c:v>
                </c:pt>
                <c:pt idx="284">
                  <c:v>3608.0</c:v>
                </c:pt>
                <c:pt idx="285">
                  <c:v>3707.0</c:v>
                </c:pt>
                <c:pt idx="286">
                  <c:v>3822.0</c:v>
                </c:pt>
                <c:pt idx="287">
                  <c:v>3888.0</c:v>
                </c:pt>
                <c:pt idx="288">
                  <c:v>3914.0</c:v>
                </c:pt>
                <c:pt idx="289">
                  <c:v>3929.0</c:v>
                </c:pt>
                <c:pt idx="290">
                  <c:v>3922.0</c:v>
                </c:pt>
                <c:pt idx="291">
                  <c:v>3882.0</c:v>
                </c:pt>
                <c:pt idx="292">
                  <c:v>3832.0</c:v>
                </c:pt>
                <c:pt idx="293">
                  <c:v>3803.0</c:v>
                </c:pt>
                <c:pt idx="294">
                  <c:v>3844.0</c:v>
                </c:pt>
                <c:pt idx="295">
                  <c:v>3943.0</c:v>
                </c:pt>
                <c:pt idx="296">
                  <c:v>4187.0</c:v>
                </c:pt>
                <c:pt idx="297">
                  <c:v>4209.0</c:v>
                </c:pt>
                <c:pt idx="298">
                  <c:v>4156.0</c:v>
                </c:pt>
                <c:pt idx="299">
                  <c:v>4078.0</c:v>
                </c:pt>
                <c:pt idx="300">
                  <c:v>4074.0</c:v>
                </c:pt>
                <c:pt idx="301">
                  <c:v>4041.0</c:v>
                </c:pt>
                <c:pt idx="302">
                  <c:v>3933.0</c:v>
                </c:pt>
                <c:pt idx="303">
                  <c:v>3844.0</c:v>
                </c:pt>
                <c:pt idx="304">
                  <c:v>3733.0</c:v>
                </c:pt>
                <c:pt idx="305">
                  <c:v>3579.0</c:v>
                </c:pt>
                <c:pt idx="306">
                  <c:v>3514.0</c:v>
                </c:pt>
                <c:pt idx="307">
                  <c:v>3423.0</c:v>
                </c:pt>
                <c:pt idx="308">
                  <c:v>3288.0</c:v>
                </c:pt>
                <c:pt idx="309">
                  <c:v>3115.0</c:v>
                </c:pt>
                <c:pt idx="310">
                  <c:v>3020.0</c:v>
                </c:pt>
                <c:pt idx="311">
                  <c:v>2893.0</c:v>
                </c:pt>
                <c:pt idx="312">
                  <c:v>2784.0</c:v>
                </c:pt>
                <c:pt idx="313">
                  <c:v>2694.0</c:v>
                </c:pt>
                <c:pt idx="314">
                  <c:v>2601.0</c:v>
                </c:pt>
                <c:pt idx="315">
                  <c:v>2547.0</c:v>
                </c:pt>
                <c:pt idx="316">
                  <c:v>2515.0</c:v>
                </c:pt>
                <c:pt idx="317">
                  <c:v>2502.0</c:v>
                </c:pt>
                <c:pt idx="318">
                  <c:v>2501.0</c:v>
                </c:pt>
                <c:pt idx="319">
                  <c:v>2482.0</c:v>
                </c:pt>
                <c:pt idx="320">
                  <c:v>2447.0</c:v>
                </c:pt>
                <c:pt idx="321">
                  <c:v>2406.0</c:v>
                </c:pt>
                <c:pt idx="322">
                  <c:v>2351.0</c:v>
                </c:pt>
                <c:pt idx="323">
                  <c:v>2280.0</c:v>
                </c:pt>
                <c:pt idx="324">
                  <c:v>2216.0</c:v>
                </c:pt>
                <c:pt idx="325">
                  <c:v>2127.0</c:v>
                </c:pt>
                <c:pt idx="326">
                  <c:v>2018.0</c:v>
                </c:pt>
                <c:pt idx="327">
                  <c:v>1940.0</c:v>
                </c:pt>
                <c:pt idx="328">
                  <c:v>1902.0</c:v>
                </c:pt>
                <c:pt idx="329">
                  <c:v>1840.0</c:v>
                </c:pt>
                <c:pt idx="330">
                  <c:v>1790.0</c:v>
                </c:pt>
                <c:pt idx="331">
                  <c:v>1709.0</c:v>
                </c:pt>
                <c:pt idx="332">
                  <c:v>1700.0</c:v>
                </c:pt>
                <c:pt idx="333">
                  <c:v>1720.0</c:v>
                </c:pt>
                <c:pt idx="334">
                  <c:v>1732.0</c:v>
                </c:pt>
                <c:pt idx="335">
                  <c:v>1761.0</c:v>
                </c:pt>
                <c:pt idx="336">
                  <c:v>1781.0</c:v>
                </c:pt>
                <c:pt idx="337">
                  <c:v>1801.0</c:v>
                </c:pt>
                <c:pt idx="338">
                  <c:v>1826.0</c:v>
                </c:pt>
                <c:pt idx="339">
                  <c:v>1841.0</c:v>
                </c:pt>
                <c:pt idx="340">
                  <c:v>1869.0</c:v>
                </c:pt>
                <c:pt idx="341">
                  <c:v>1901.0</c:v>
                </c:pt>
                <c:pt idx="342">
                  <c:v>1942.0</c:v>
                </c:pt>
                <c:pt idx="343">
                  <c:v>1967.0</c:v>
                </c:pt>
                <c:pt idx="344">
                  <c:v>1977.0</c:v>
                </c:pt>
                <c:pt idx="345">
                  <c:v>1964.0</c:v>
                </c:pt>
                <c:pt idx="346">
                  <c:v>1957.0</c:v>
                </c:pt>
                <c:pt idx="347">
                  <c:v>1978.0</c:v>
                </c:pt>
                <c:pt idx="348">
                  <c:v>2030.0</c:v>
                </c:pt>
                <c:pt idx="349">
                  <c:v>2114.0</c:v>
                </c:pt>
                <c:pt idx="350">
                  <c:v>2212.0</c:v>
                </c:pt>
                <c:pt idx="351">
                  <c:v>2378.0</c:v>
                </c:pt>
                <c:pt idx="352">
                  <c:v>2437.0</c:v>
                </c:pt>
                <c:pt idx="353">
                  <c:v>2468.0</c:v>
                </c:pt>
                <c:pt idx="354">
                  <c:v>2488.0</c:v>
                </c:pt>
                <c:pt idx="355">
                  <c:v>2515.0</c:v>
                </c:pt>
                <c:pt idx="356">
                  <c:v>2558.0</c:v>
                </c:pt>
                <c:pt idx="357">
                  <c:v>2644.0</c:v>
                </c:pt>
                <c:pt idx="358">
                  <c:v>2756.0</c:v>
                </c:pt>
                <c:pt idx="359">
                  <c:v>2841.0</c:v>
                </c:pt>
                <c:pt idx="360">
                  <c:v>2861.0</c:v>
                </c:pt>
                <c:pt idx="361">
                  <c:v>2773.0</c:v>
                </c:pt>
                <c:pt idx="362">
                  <c:v>2703.0</c:v>
                </c:pt>
                <c:pt idx="363">
                  <c:v>2712.0</c:v>
                </c:pt>
                <c:pt idx="364">
                  <c:v>2713.0</c:v>
                </c:pt>
                <c:pt idx="365">
                  <c:v>2741.0</c:v>
                </c:pt>
                <c:pt idx="366">
                  <c:v>2835.0</c:v>
                </c:pt>
                <c:pt idx="367">
                  <c:v>2876.0</c:v>
                </c:pt>
                <c:pt idx="368">
                  <c:v>2918.0</c:v>
                </c:pt>
                <c:pt idx="369">
                  <c:v>2975.0</c:v>
                </c:pt>
                <c:pt idx="370">
                  <c:v>2988.0</c:v>
                </c:pt>
                <c:pt idx="371">
                  <c:v>2995.0</c:v>
                </c:pt>
                <c:pt idx="372">
                  <c:v>2976.0</c:v>
                </c:pt>
                <c:pt idx="373">
                  <c:v>2940.0</c:v>
                </c:pt>
                <c:pt idx="374">
                  <c:v>2840.0</c:v>
                </c:pt>
                <c:pt idx="375">
                  <c:v>2737.0</c:v>
                </c:pt>
                <c:pt idx="376">
                  <c:v>2676.0</c:v>
                </c:pt>
                <c:pt idx="377">
                  <c:v>2628.0</c:v>
                </c:pt>
                <c:pt idx="378">
                  <c:v>2562.0</c:v>
                </c:pt>
                <c:pt idx="379">
                  <c:v>2486.0</c:v>
                </c:pt>
                <c:pt idx="380">
                  <c:v>2461.0</c:v>
                </c:pt>
                <c:pt idx="381">
                  <c:v>2444.0</c:v>
                </c:pt>
                <c:pt idx="382">
                  <c:v>2451.0</c:v>
                </c:pt>
                <c:pt idx="383">
                  <c:v>2504.0</c:v>
                </c:pt>
                <c:pt idx="384">
                  <c:v>2468.0</c:v>
                </c:pt>
                <c:pt idx="385">
                  <c:v>2446.0</c:v>
                </c:pt>
                <c:pt idx="386">
                  <c:v>2452.0</c:v>
                </c:pt>
                <c:pt idx="387">
                  <c:v>2478.0</c:v>
                </c:pt>
                <c:pt idx="388">
                  <c:v>2569.0</c:v>
                </c:pt>
                <c:pt idx="389">
                  <c:v>2639.0</c:v>
                </c:pt>
                <c:pt idx="390">
                  <c:v>2662.0</c:v>
                </c:pt>
                <c:pt idx="391">
                  <c:v>2696.0</c:v>
                </c:pt>
                <c:pt idx="392">
                  <c:v>2695.0</c:v>
                </c:pt>
                <c:pt idx="393">
                  <c:v>2719.0</c:v>
                </c:pt>
                <c:pt idx="394">
                  <c:v>2748.0</c:v>
                </c:pt>
                <c:pt idx="395">
                  <c:v>2769.0</c:v>
                </c:pt>
                <c:pt idx="396">
                  <c:v>2762.0</c:v>
                </c:pt>
                <c:pt idx="397">
                  <c:v>2756.0</c:v>
                </c:pt>
                <c:pt idx="398">
                  <c:v>2744.0</c:v>
                </c:pt>
                <c:pt idx="399">
                  <c:v>2729.0</c:v>
                </c:pt>
                <c:pt idx="400">
                  <c:v>2720.0</c:v>
                </c:pt>
                <c:pt idx="401">
                  <c:v>2727.0</c:v>
                </c:pt>
                <c:pt idx="402">
                  <c:v>2748.0</c:v>
                </c:pt>
                <c:pt idx="403">
                  <c:v>2778.0</c:v>
                </c:pt>
                <c:pt idx="404">
                  <c:v>2784.0</c:v>
                </c:pt>
                <c:pt idx="405">
                  <c:v>2707.0</c:v>
                </c:pt>
                <c:pt idx="406">
                  <c:v>2678.0</c:v>
                </c:pt>
                <c:pt idx="407">
                  <c:v>2648.0</c:v>
                </c:pt>
                <c:pt idx="408">
                  <c:v>2600.0</c:v>
                </c:pt>
                <c:pt idx="409">
                  <c:v>2542.0</c:v>
                </c:pt>
                <c:pt idx="410">
                  <c:v>2510.0</c:v>
                </c:pt>
                <c:pt idx="411">
                  <c:v>2495.0</c:v>
                </c:pt>
                <c:pt idx="412">
                  <c:v>2482.0</c:v>
                </c:pt>
                <c:pt idx="413">
                  <c:v>2467.0</c:v>
                </c:pt>
                <c:pt idx="414">
                  <c:v>2454.0</c:v>
                </c:pt>
                <c:pt idx="415">
                  <c:v>2366.0</c:v>
                </c:pt>
                <c:pt idx="416">
                  <c:v>2313.0</c:v>
                </c:pt>
                <c:pt idx="417">
                  <c:v>2261.0</c:v>
                </c:pt>
                <c:pt idx="418">
                  <c:v>2219.0</c:v>
                </c:pt>
                <c:pt idx="419">
                  <c:v>2188.0</c:v>
                </c:pt>
                <c:pt idx="420">
                  <c:v>2164.0</c:v>
                </c:pt>
                <c:pt idx="421">
                  <c:v>2179.0</c:v>
                </c:pt>
                <c:pt idx="422">
                  <c:v>2199.0</c:v>
                </c:pt>
                <c:pt idx="423">
                  <c:v>2213.0</c:v>
                </c:pt>
                <c:pt idx="424">
                  <c:v>2200.0</c:v>
                </c:pt>
                <c:pt idx="425">
                  <c:v>2170.0</c:v>
                </c:pt>
                <c:pt idx="426">
                  <c:v>2145.0</c:v>
                </c:pt>
                <c:pt idx="427">
                  <c:v>2099.0</c:v>
                </c:pt>
                <c:pt idx="428">
                  <c:v>2096.0</c:v>
                </c:pt>
                <c:pt idx="429">
                  <c:v>2133.0</c:v>
                </c:pt>
                <c:pt idx="430">
                  <c:v>2168.0</c:v>
                </c:pt>
                <c:pt idx="431">
                  <c:v>2179.0</c:v>
                </c:pt>
                <c:pt idx="432">
                  <c:v>2173.0</c:v>
                </c:pt>
                <c:pt idx="433">
                  <c:v>2144.0</c:v>
                </c:pt>
                <c:pt idx="434">
                  <c:v>2111.0</c:v>
                </c:pt>
                <c:pt idx="435">
                  <c:v>2095.0</c:v>
                </c:pt>
                <c:pt idx="436">
                  <c:v>2076.0</c:v>
                </c:pt>
                <c:pt idx="437">
                  <c:v>2069.0</c:v>
                </c:pt>
                <c:pt idx="438">
                  <c:v>2047.0</c:v>
                </c:pt>
                <c:pt idx="439">
                  <c:v>2028.0</c:v>
                </c:pt>
                <c:pt idx="440">
                  <c:v>1999.0</c:v>
                </c:pt>
                <c:pt idx="441">
                  <c:v>1955.0</c:v>
                </c:pt>
                <c:pt idx="442">
                  <c:v>1886.0</c:v>
                </c:pt>
                <c:pt idx="443">
                  <c:v>1373.0</c:v>
                </c:pt>
                <c:pt idx="444">
                  <c:v>1773.0</c:v>
                </c:pt>
                <c:pt idx="445">
                  <c:v>1693.0</c:v>
                </c:pt>
                <c:pt idx="446">
                  <c:v>1621.0</c:v>
                </c:pt>
                <c:pt idx="447">
                  <c:v>1544.0</c:v>
                </c:pt>
                <c:pt idx="448">
                  <c:v>1519.0</c:v>
                </c:pt>
                <c:pt idx="449">
                  <c:v>1495.0</c:v>
                </c:pt>
                <c:pt idx="450">
                  <c:v>1480.0</c:v>
                </c:pt>
                <c:pt idx="451">
                  <c:v>1453.0</c:v>
                </c:pt>
                <c:pt idx="452">
                  <c:v>1438.0</c:v>
                </c:pt>
                <c:pt idx="453">
                  <c:v>1439.0</c:v>
                </c:pt>
                <c:pt idx="454">
                  <c:v>1432.0</c:v>
                </c:pt>
                <c:pt idx="455">
                  <c:v>1411.0</c:v>
                </c:pt>
                <c:pt idx="456">
                  <c:v>1393.0</c:v>
                </c:pt>
                <c:pt idx="457">
                  <c:v>1370.0</c:v>
                </c:pt>
                <c:pt idx="458">
                  <c:v>1345.0</c:v>
                </c:pt>
                <c:pt idx="459">
                  <c:v>1292.0</c:v>
                </c:pt>
                <c:pt idx="460">
                  <c:v>1234.0</c:v>
                </c:pt>
                <c:pt idx="461">
                  <c:v>1186.0</c:v>
                </c:pt>
                <c:pt idx="462">
                  <c:v>1137.0</c:v>
                </c:pt>
                <c:pt idx="463">
                  <c:v>1107.0</c:v>
                </c:pt>
                <c:pt idx="464">
                  <c:v>1084.0</c:v>
                </c:pt>
                <c:pt idx="465">
                  <c:v>1064.0</c:v>
                </c:pt>
                <c:pt idx="466">
                  <c:v>1045.0</c:v>
                </c:pt>
                <c:pt idx="467">
                  <c:v>1043.0</c:v>
                </c:pt>
                <c:pt idx="468">
                  <c:v>1045.0</c:v>
                </c:pt>
                <c:pt idx="469">
                  <c:v>1064.0</c:v>
                </c:pt>
                <c:pt idx="470">
                  <c:v>1092.0</c:v>
                </c:pt>
                <c:pt idx="471">
                  <c:v>1136.0</c:v>
                </c:pt>
                <c:pt idx="472">
                  <c:v>1178.0</c:v>
                </c:pt>
                <c:pt idx="473">
                  <c:v>1206.0</c:v>
                </c:pt>
                <c:pt idx="474">
                  <c:v>1236.0</c:v>
                </c:pt>
                <c:pt idx="475">
                  <c:v>1271.0</c:v>
                </c:pt>
                <c:pt idx="476">
                  <c:v>1292.0</c:v>
                </c:pt>
                <c:pt idx="477">
                  <c:v>1301.0</c:v>
                </c:pt>
                <c:pt idx="478">
                  <c:v>1279.0</c:v>
                </c:pt>
                <c:pt idx="479">
                  <c:v>1253.0</c:v>
                </c:pt>
                <c:pt idx="480">
                  <c:v>1242.0</c:v>
                </c:pt>
                <c:pt idx="481">
                  <c:v>1245.0</c:v>
                </c:pt>
                <c:pt idx="482">
                  <c:v>1251.0</c:v>
                </c:pt>
                <c:pt idx="483">
                  <c:v>1262.0</c:v>
                </c:pt>
                <c:pt idx="484">
                  <c:v>1281.0</c:v>
                </c:pt>
                <c:pt idx="485">
                  <c:v>1317.0</c:v>
                </c:pt>
                <c:pt idx="486">
                  <c:v>1346.0</c:v>
                </c:pt>
                <c:pt idx="487">
                  <c:v>1382.0</c:v>
                </c:pt>
                <c:pt idx="488">
                  <c:v>1424.0</c:v>
                </c:pt>
                <c:pt idx="489">
                  <c:v>1472.0</c:v>
                </c:pt>
                <c:pt idx="490">
                  <c:v>1538.0</c:v>
                </c:pt>
                <c:pt idx="491">
                  <c:v>1562.0</c:v>
                </c:pt>
                <c:pt idx="492">
                  <c:v>1559.0</c:v>
                </c:pt>
                <c:pt idx="493">
                  <c:v>1548.0</c:v>
                </c:pt>
                <c:pt idx="494">
                  <c:v>1538.0</c:v>
                </c:pt>
                <c:pt idx="495">
                  <c:v>1533.0</c:v>
                </c:pt>
                <c:pt idx="496">
                  <c:v>1531.0</c:v>
                </c:pt>
                <c:pt idx="497">
                  <c:v>1531.0</c:v>
                </c:pt>
                <c:pt idx="498">
                  <c:v>1543.0</c:v>
                </c:pt>
                <c:pt idx="499">
                  <c:v>1565.0</c:v>
                </c:pt>
                <c:pt idx="500">
                  <c:v>1583.0</c:v>
                </c:pt>
                <c:pt idx="501">
                  <c:v>1585.0</c:v>
                </c:pt>
                <c:pt idx="502">
                  <c:v>1585.0</c:v>
                </c:pt>
                <c:pt idx="503">
                  <c:v>1545.0</c:v>
                </c:pt>
                <c:pt idx="504">
                  <c:v>1530.0</c:v>
                </c:pt>
                <c:pt idx="505">
                  <c:v>1520.0</c:v>
                </c:pt>
                <c:pt idx="506">
                  <c:v>1498.0</c:v>
                </c:pt>
                <c:pt idx="507">
                  <c:v>1462.0</c:v>
                </c:pt>
                <c:pt idx="508">
                  <c:v>1430.0</c:v>
                </c:pt>
                <c:pt idx="509">
                  <c:v>1401.0</c:v>
                </c:pt>
                <c:pt idx="510">
                  <c:v>1376.0</c:v>
                </c:pt>
                <c:pt idx="511">
                  <c:v>1359.0</c:v>
                </c:pt>
                <c:pt idx="512">
                  <c:v>1342.0</c:v>
                </c:pt>
                <c:pt idx="513">
                  <c:v>1324.0</c:v>
                </c:pt>
                <c:pt idx="514">
                  <c:v>1309.0</c:v>
                </c:pt>
                <c:pt idx="515">
                  <c:v>1296.0</c:v>
                </c:pt>
                <c:pt idx="516">
                  <c:v>1284.0</c:v>
                </c:pt>
                <c:pt idx="517">
                  <c:v>1271.0</c:v>
                </c:pt>
                <c:pt idx="518">
                  <c:v>1262.0</c:v>
                </c:pt>
                <c:pt idx="519">
                  <c:v>1254.0</c:v>
                </c:pt>
                <c:pt idx="520">
                  <c:v>1250.0</c:v>
                </c:pt>
                <c:pt idx="521">
                  <c:v>1259.0</c:v>
                </c:pt>
                <c:pt idx="522">
                  <c:v>1269.0</c:v>
                </c:pt>
                <c:pt idx="523">
                  <c:v>1292.0</c:v>
                </c:pt>
                <c:pt idx="524">
                  <c:v>1302.0</c:v>
                </c:pt>
                <c:pt idx="525">
                  <c:v>1314.0</c:v>
                </c:pt>
                <c:pt idx="526">
                  <c:v>1340.0</c:v>
                </c:pt>
                <c:pt idx="527">
                  <c:v>1348.0</c:v>
                </c:pt>
                <c:pt idx="528">
                  <c:v>1344.0</c:v>
                </c:pt>
                <c:pt idx="529">
                  <c:v>1334.0</c:v>
                </c:pt>
                <c:pt idx="530">
                  <c:v>1320.0</c:v>
                </c:pt>
                <c:pt idx="531">
                  <c:v>1306.0</c:v>
                </c:pt>
                <c:pt idx="532">
                  <c:v>1291.0</c:v>
                </c:pt>
                <c:pt idx="533">
                  <c:v>1274.0</c:v>
                </c:pt>
                <c:pt idx="534">
                  <c:v>1271.0</c:v>
                </c:pt>
                <c:pt idx="535">
                  <c:v>1329.0</c:v>
                </c:pt>
                <c:pt idx="536">
                  <c:v>1349.0</c:v>
                </c:pt>
                <c:pt idx="537">
                  <c:v>1369.0</c:v>
                </c:pt>
                <c:pt idx="538">
                  <c:v>1398.0</c:v>
                </c:pt>
                <c:pt idx="539">
                  <c:v>1446.0</c:v>
                </c:pt>
                <c:pt idx="540">
                  <c:v>1467.0</c:v>
                </c:pt>
                <c:pt idx="541">
                  <c:v>1474.0</c:v>
                </c:pt>
                <c:pt idx="542">
                  <c:v>1480.0</c:v>
                </c:pt>
                <c:pt idx="543">
                  <c:v>1485.0</c:v>
                </c:pt>
                <c:pt idx="544">
                  <c:v>1489.0</c:v>
                </c:pt>
                <c:pt idx="545">
                  <c:v>1489.0</c:v>
                </c:pt>
                <c:pt idx="546">
                  <c:v>1484.0</c:v>
                </c:pt>
                <c:pt idx="547">
                  <c:v>1456.0</c:v>
                </c:pt>
                <c:pt idx="548">
                  <c:v>1434.0</c:v>
                </c:pt>
                <c:pt idx="549">
                  <c:v>1428.0</c:v>
                </c:pt>
                <c:pt idx="550">
                  <c:v>1418.0</c:v>
                </c:pt>
                <c:pt idx="551">
                  <c:v>1412.0</c:v>
                </c:pt>
                <c:pt idx="552">
                  <c:v>1400.0</c:v>
                </c:pt>
                <c:pt idx="553">
                  <c:v>1405.0</c:v>
                </c:pt>
                <c:pt idx="554">
                  <c:v>1424.0</c:v>
                </c:pt>
                <c:pt idx="555">
                  <c:v>1423.0</c:v>
                </c:pt>
                <c:pt idx="556">
                  <c:v>1418.0</c:v>
                </c:pt>
                <c:pt idx="557">
                  <c:v>1409.0</c:v>
                </c:pt>
                <c:pt idx="558">
                  <c:v>1406.0</c:v>
                </c:pt>
                <c:pt idx="559">
                  <c:v>1414.0</c:v>
                </c:pt>
                <c:pt idx="560">
                  <c:v>1424.0</c:v>
                </c:pt>
                <c:pt idx="561">
                  <c:v>1442.0</c:v>
                </c:pt>
                <c:pt idx="562">
                  <c:v>1438.0</c:v>
                </c:pt>
                <c:pt idx="563">
                  <c:v>1420.0</c:v>
                </c:pt>
                <c:pt idx="564">
                  <c:v>1413.0</c:v>
                </c:pt>
                <c:pt idx="565">
                  <c:v>1422.0</c:v>
                </c:pt>
                <c:pt idx="566">
                  <c:v>1419.0</c:v>
                </c:pt>
                <c:pt idx="567">
                  <c:v>1428.0</c:v>
                </c:pt>
                <c:pt idx="568">
                  <c:v>1443.0</c:v>
                </c:pt>
                <c:pt idx="569">
                  <c:v>1453.0</c:v>
                </c:pt>
                <c:pt idx="570">
                  <c:v>1449.0</c:v>
                </c:pt>
                <c:pt idx="571">
                  <c:v>1437.0</c:v>
                </c:pt>
                <c:pt idx="572">
                  <c:v>1411.0</c:v>
                </c:pt>
                <c:pt idx="573">
                  <c:v>1383.0</c:v>
                </c:pt>
                <c:pt idx="574">
                  <c:v>1367.0</c:v>
                </c:pt>
                <c:pt idx="575">
                  <c:v>1353.0</c:v>
                </c:pt>
                <c:pt idx="576">
                  <c:v>1340.0</c:v>
                </c:pt>
                <c:pt idx="577">
                  <c:v>1330.0</c:v>
                </c:pt>
                <c:pt idx="578">
                  <c:v>1328.0</c:v>
                </c:pt>
                <c:pt idx="579">
                  <c:v>1325.0</c:v>
                </c:pt>
                <c:pt idx="580">
                  <c:v>1323.0</c:v>
                </c:pt>
                <c:pt idx="581">
                  <c:v>1317.0</c:v>
                </c:pt>
                <c:pt idx="582">
                  <c:v>1310.0</c:v>
                </c:pt>
                <c:pt idx="583">
                  <c:v>1296.0</c:v>
                </c:pt>
                <c:pt idx="584">
                  <c:v>1278.0</c:v>
                </c:pt>
                <c:pt idx="585">
                  <c:v>1264.0</c:v>
                </c:pt>
                <c:pt idx="586">
                  <c:v>1256.0</c:v>
                </c:pt>
                <c:pt idx="587">
                  <c:v>1253.0</c:v>
                </c:pt>
                <c:pt idx="588">
                  <c:v>1260.0</c:v>
                </c:pt>
                <c:pt idx="589">
                  <c:v>1268.0</c:v>
                </c:pt>
                <c:pt idx="590">
                  <c:v>1268.0</c:v>
                </c:pt>
                <c:pt idx="591">
                  <c:v>1264.0</c:v>
                </c:pt>
                <c:pt idx="592">
                  <c:v>1257.0</c:v>
                </c:pt>
                <c:pt idx="593">
                  <c:v>1265.0</c:v>
                </c:pt>
                <c:pt idx="594">
                  <c:v>1277.0</c:v>
                </c:pt>
                <c:pt idx="595">
                  <c:v>1287.0</c:v>
                </c:pt>
                <c:pt idx="596">
                  <c:v>1306.0</c:v>
                </c:pt>
                <c:pt idx="597">
                  <c:v>1344.0</c:v>
                </c:pt>
                <c:pt idx="598">
                  <c:v>1371.0</c:v>
                </c:pt>
                <c:pt idx="599">
                  <c:v>1414.0</c:v>
                </c:pt>
                <c:pt idx="600">
                  <c:v>1462.0</c:v>
                </c:pt>
                <c:pt idx="601">
                  <c:v>1515.0</c:v>
                </c:pt>
                <c:pt idx="602">
                  <c:v>1565.0</c:v>
                </c:pt>
                <c:pt idx="603">
                  <c:v>1602.0</c:v>
                </c:pt>
                <c:pt idx="604">
                  <c:v>1582.0</c:v>
                </c:pt>
                <c:pt idx="605">
                  <c:v>1541.0</c:v>
                </c:pt>
                <c:pt idx="606">
                  <c:v>1537.0</c:v>
                </c:pt>
                <c:pt idx="607">
                  <c:v>1619.0</c:v>
                </c:pt>
                <c:pt idx="608">
                  <c:v>1682.0</c:v>
                </c:pt>
                <c:pt idx="609">
                  <c:v>1740.0</c:v>
                </c:pt>
                <c:pt idx="610">
                  <c:v>1750.0</c:v>
                </c:pt>
                <c:pt idx="611">
                  <c:v>1767.0</c:v>
                </c:pt>
                <c:pt idx="612">
                  <c:v>1744.0</c:v>
                </c:pt>
                <c:pt idx="613">
                  <c:v>1782.0</c:v>
                </c:pt>
                <c:pt idx="614">
                  <c:v>1838.0</c:v>
                </c:pt>
                <c:pt idx="615">
                  <c:v>1876.0</c:v>
                </c:pt>
                <c:pt idx="616">
                  <c:v>1901.0</c:v>
                </c:pt>
                <c:pt idx="617">
                  <c:v>1927.0</c:v>
                </c:pt>
                <c:pt idx="618">
                  <c:v>1907.0</c:v>
                </c:pt>
                <c:pt idx="619">
                  <c:v>1814.0</c:v>
                </c:pt>
                <c:pt idx="620">
                  <c:v>1764.0</c:v>
                </c:pt>
                <c:pt idx="621">
                  <c:v>1795.0</c:v>
                </c:pt>
                <c:pt idx="622">
                  <c:v>1811.0</c:v>
                </c:pt>
                <c:pt idx="623">
                  <c:v>1884.0</c:v>
                </c:pt>
                <c:pt idx="624">
                  <c:v>1920.0</c:v>
                </c:pt>
                <c:pt idx="625">
                  <c:v>1928.0</c:v>
                </c:pt>
                <c:pt idx="626">
                  <c:v>1927.0</c:v>
                </c:pt>
                <c:pt idx="627">
                  <c:v>1920.0</c:v>
                </c:pt>
                <c:pt idx="628">
                  <c:v>1913.0</c:v>
                </c:pt>
                <c:pt idx="629">
                  <c:v>1899.0</c:v>
                </c:pt>
                <c:pt idx="630">
                  <c:v>1886.0</c:v>
                </c:pt>
                <c:pt idx="631">
                  <c:v>1885.0</c:v>
                </c:pt>
                <c:pt idx="632">
                  <c:v>1908.0</c:v>
                </c:pt>
                <c:pt idx="633">
                  <c:v>1967.0</c:v>
                </c:pt>
                <c:pt idx="634">
                  <c:v>2000.0</c:v>
                </c:pt>
                <c:pt idx="635">
                  <c:v>2032.0</c:v>
                </c:pt>
                <c:pt idx="636">
                  <c:v>2106.0</c:v>
                </c:pt>
                <c:pt idx="637">
                  <c:v>2127.0</c:v>
                </c:pt>
                <c:pt idx="638">
                  <c:v>2155.0</c:v>
                </c:pt>
                <c:pt idx="639">
                  <c:v>2173.0</c:v>
                </c:pt>
                <c:pt idx="640">
                  <c:v>2160.0</c:v>
                </c:pt>
                <c:pt idx="641">
                  <c:v>2136.0</c:v>
                </c:pt>
                <c:pt idx="642">
                  <c:v>2140.0</c:v>
                </c:pt>
                <c:pt idx="643">
                  <c:v>2161.0</c:v>
                </c:pt>
                <c:pt idx="644">
                  <c:v>2153.0</c:v>
                </c:pt>
                <c:pt idx="645">
                  <c:v>2153.0</c:v>
                </c:pt>
                <c:pt idx="646">
                  <c:v>2161.0</c:v>
                </c:pt>
                <c:pt idx="647">
                  <c:v>2145.0</c:v>
                </c:pt>
                <c:pt idx="648">
                  <c:v>2091.0</c:v>
                </c:pt>
                <c:pt idx="649">
                  <c:v>2018.0</c:v>
                </c:pt>
                <c:pt idx="650">
                  <c:v>1965.0</c:v>
                </c:pt>
                <c:pt idx="651">
                  <c:v>1912.0</c:v>
                </c:pt>
                <c:pt idx="652">
                  <c:v>1859.0</c:v>
                </c:pt>
                <c:pt idx="653">
                  <c:v>1817.0</c:v>
                </c:pt>
                <c:pt idx="654">
                  <c:v>1784.0</c:v>
                </c:pt>
                <c:pt idx="655">
                  <c:v>1766.0</c:v>
                </c:pt>
                <c:pt idx="656">
                  <c:v>1759.0</c:v>
                </c:pt>
                <c:pt idx="657">
                  <c:v>1802.0</c:v>
                </c:pt>
                <c:pt idx="658">
                  <c:v>1840.0</c:v>
                </c:pt>
                <c:pt idx="659">
                  <c:v>1835.0</c:v>
                </c:pt>
                <c:pt idx="660">
                  <c:v>1818.0</c:v>
                </c:pt>
                <c:pt idx="661">
                  <c:v>1846.0</c:v>
                </c:pt>
                <c:pt idx="662">
                  <c:v>1884.0</c:v>
                </c:pt>
                <c:pt idx="663">
                  <c:v>1898.0</c:v>
                </c:pt>
                <c:pt idx="664">
                  <c:v>1895.0</c:v>
                </c:pt>
                <c:pt idx="665">
                  <c:v>1874.0</c:v>
                </c:pt>
                <c:pt idx="666">
                  <c:v>1854.0</c:v>
                </c:pt>
                <c:pt idx="667">
                  <c:v>1830.0</c:v>
                </c:pt>
                <c:pt idx="668">
                  <c:v>1814.0</c:v>
                </c:pt>
                <c:pt idx="669">
                  <c:v>1807.0</c:v>
                </c:pt>
                <c:pt idx="670">
                  <c:v>1809.0</c:v>
                </c:pt>
                <c:pt idx="671">
                  <c:v>1828.0</c:v>
                </c:pt>
                <c:pt idx="672">
                  <c:v>1846.0</c:v>
                </c:pt>
                <c:pt idx="673">
                  <c:v>1862.0</c:v>
                </c:pt>
                <c:pt idx="674">
                  <c:v>1866.0</c:v>
                </c:pt>
                <c:pt idx="675">
                  <c:v>1856.0</c:v>
                </c:pt>
                <c:pt idx="676">
                  <c:v>1848.0</c:v>
                </c:pt>
                <c:pt idx="677">
                  <c:v>1849.0</c:v>
                </c:pt>
                <c:pt idx="678">
                  <c:v>1849.0</c:v>
                </c:pt>
                <c:pt idx="679">
                  <c:v>1922.0</c:v>
                </c:pt>
                <c:pt idx="680">
                  <c:v>1930.0</c:v>
                </c:pt>
                <c:pt idx="681">
                  <c:v>1922.0</c:v>
                </c:pt>
                <c:pt idx="682">
                  <c:v>1912.0</c:v>
                </c:pt>
                <c:pt idx="683">
                  <c:v>1889.0</c:v>
                </c:pt>
                <c:pt idx="684">
                  <c:v>1888.0</c:v>
                </c:pt>
                <c:pt idx="685">
                  <c:v>1885.0</c:v>
                </c:pt>
                <c:pt idx="686">
                  <c:v>1878.0</c:v>
                </c:pt>
                <c:pt idx="687">
                  <c:v>1856.0</c:v>
                </c:pt>
                <c:pt idx="688">
                  <c:v>1787.0</c:v>
                </c:pt>
                <c:pt idx="689">
                  <c:v>1738.0</c:v>
                </c:pt>
                <c:pt idx="690">
                  <c:v>1624.0</c:v>
                </c:pt>
                <c:pt idx="691">
                  <c:v>1552.0</c:v>
                </c:pt>
                <c:pt idx="692">
                  <c:v>1426.0</c:v>
                </c:pt>
                <c:pt idx="693">
                  <c:v>1347.0</c:v>
                </c:pt>
                <c:pt idx="694">
                  <c:v>1308.0</c:v>
                </c:pt>
                <c:pt idx="695">
                  <c:v>1258.0</c:v>
                </c:pt>
                <c:pt idx="696">
                  <c:v>1193.0</c:v>
                </c:pt>
                <c:pt idx="697">
                  <c:v>1105.0</c:v>
                </c:pt>
                <c:pt idx="698">
                  <c:v>1053.0</c:v>
                </c:pt>
                <c:pt idx="699">
                  <c:v>1013.0</c:v>
                </c:pt>
                <c:pt idx="700">
                  <c:v>974.0</c:v>
                </c:pt>
                <c:pt idx="701">
                  <c:v>926.0</c:v>
                </c:pt>
                <c:pt idx="702">
                  <c:v>893.0</c:v>
                </c:pt>
                <c:pt idx="703">
                  <c:v>862.0</c:v>
                </c:pt>
                <c:pt idx="704">
                  <c:v>841.0</c:v>
                </c:pt>
                <c:pt idx="705">
                  <c:v>807.0</c:v>
                </c:pt>
                <c:pt idx="706">
                  <c:v>784.0</c:v>
                </c:pt>
                <c:pt idx="707">
                  <c:v>753.0</c:v>
                </c:pt>
                <c:pt idx="708">
                  <c:v>726.0</c:v>
                </c:pt>
                <c:pt idx="709">
                  <c:v>702.0</c:v>
                </c:pt>
                <c:pt idx="710">
                  <c:v>680.0</c:v>
                </c:pt>
                <c:pt idx="711">
                  <c:v>662.0</c:v>
                </c:pt>
                <c:pt idx="712">
                  <c:v>651.0</c:v>
                </c:pt>
                <c:pt idx="713">
                  <c:v>647.0</c:v>
                </c:pt>
                <c:pt idx="714">
                  <c:v>648.0</c:v>
                </c:pt>
                <c:pt idx="715">
                  <c:v>660.0</c:v>
                </c:pt>
                <c:pt idx="716">
                  <c:v>676.0</c:v>
                </c:pt>
                <c:pt idx="717">
                  <c:v>695.0</c:v>
                </c:pt>
                <c:pt idx="718">
                  <c:v>715.0</c:v>
                </c:pt>
                <c:pt idx="719">
                  <c:v>729.0</c:v>
                </c:pt>
                <c:pt idx="720">
                  <c:v>734.0</c:v>
                </c:pt>
                <c:pt idx="721">
                  <c:v>731.0</c:v>
                </c:pt>
                <c:pt idx="722">
                  <c:v>723.0</c:v>
                </c:pt>
                <c:pt idx="723">
                  <c:v>717.0</c:v>
                </c:pt>
                <c:pt idx="724">
                  <c:v>715.0</c:v>
                </c:pt>
                <c:pt idx="725">
                  <c:v>706.0</c:v>
                </c:pt>
                <c:pt idx="726">
                  <c:v>704.0</c:v>
                </c:pt>
                <c:pt idx="727">
                  <c:v>706.0</c:v>
                </c:pt>
                <c:pt idx="728">
                  <c:v>718.0</c:v>
                </c:pt>
                <c:pt idx="729">
                  <c:v>738.0</c:v>
                </c:pt>
                <c:pt idx="730">
                  <c:v>750.0</c:v>
                </c:pt>
                <c:pt idx="731">
                  <c:v>763.0</c:v>
                </c:pt>
                <c:pt idx="732">
                  <c:v>771.0</c:v>
                </c:pt>
                <c:pt idx="733">
                  <c:v>782.0</c:v>
                </c:pt>
                <c:pt idx="734">
                  <c:v>787.0</c:v>
                </c:pt>
                <c:pt idx="735">
                  <c:v>798.0</c:v>
                </c:pt>
                <c:pt idx="736">
                  <c:v>812.0</c:v>
                </c:pt>
                <c:pt idx="737">
                  <c:v>824.0</c:v>
                </c:pt>
                <c:pt idx="738">
                  <c:v>837.0</c:v>
                </c:pt>
                <c:pt idx="739">
                  <c:v>844.0</c:v>
                </c:pt>
                <c:pt idx="740">
                  <c:v>855.0</c:v>
                </c:pt>
                <c:pt idx="741">
                  <c:v>866.0</c:v>
                </c:pt>
                <c:pt idx="742">
                  <c:v>874.0</c:v>
                </c:pt>
                <c:pt idx="743">
                  <c:v>879.0</c:v>
                </c:pt>
                <c:pt idx="744">
                  <c:v>884.0</c:v>
                </c:pt>
                <c:pt idx="745">
                  <c:v>896.0</c:v>
                </c:pt>
                <c:pt idx="746">
                  <c:v>902.0</c:v>
                </c:pt>
                <c:pt idx="747">
                  <c:v>908.0</c:v>
                </c:pt>
                <c:pt idx="748">
                  <c:v>912.0</c:v>
                </c:pt>
                <c:pt idx="749">
                  <c:v>917.0</c:v>
                </c:pt>
                <c:pt idx="750">
                  <c:v>922.0</c:v>
                </c:pt>
                <c:pt idx="751">
                  <c:v>930.0</c:v>
                </c:pt>
                <c:pt idx="752">
                  <c:v>934.0</c:v>
                </c:pt>
                <c:pt idx="753">
                  <c:v>934.0</c:v>
                </c:pt>
                <c:pt idx="754">
                  <c:v>931.0</c:v>
                </c:pt>
                <c:pt idx="755">
                  <c:v>926.0</c:v>
                </c:pt>
                <c:pt idx="756">
                  <c:v>928.0</c:v>
                </c:pt>
                <c:pt idx="757">
                  <c:v>928.0</c:v>
                </c:pt>
                <c:pt idx="758">
                  <c:v>944.0</c:v>
                </c:pt>
                <c:pt idx="759">
                  <c:v>972.0</c:v>
                </c:pt>
                <c:pt idx="760">
                  <c:v>975.0</c:v>
                </c:pt>
                <c:pt idx="761">
                  <c:v>989.0</c:v>
                </c:pt>
                <c:pt idx="762">
                  <c:v>1006.0</c:v>
                </c:pt>
                <c:pt idx="763">
                  <c:v>1028.0</c:v>
                </c:pt>
                <c:pt idx="764">
                  <c:v>1067.0</c:v>
                </c:pt>
                <c:pt idx="765">
                  <c:v>1090.0</c:v>
                </c:pt>
                <c:pt idx="766">
                  <c:v>1116.0</c:v>
                </c:pt>
                <c:pt idx="767">
                  <c:v>1137.0</c:v>
                </c:pt>
                <c:pt idx="768">
                  <c:v>1148.0</c:v>
                </c:pt>
                <c:pt idx="769">
                  <c:v>1156.0</c:v>
                </c:pt>
                <c:pt idx="770">
                  <c:v>1155.0</c:v>
                </c:pt>
                <c:pt idx="771">
                  <c:v>1152.0</c:v>
                </c:pt>
                <c:pt idx="772">
                  <c:v>1149.0</c:v>
                </c:pt>
                <c:pt idx="773">
                  <c:v>1157.0</c:v>
                </c:pt>
                <c:pt idx="774">
                  <c:v>1157.0</c:v>
                </c:pt>
                <c:pt idx="775">
                  <c:v>1165.0</c:v>
                </c:pt>
                <c:pt idx="776">
                  <c:v>1156.0</c:v>
                </c:pt>
                <c:pt idx="777">
                  <c:v>1146.0</c:v>
                </c:pt>
                <c:pt idx="778">
                  <c:v>1138.0</c:v>
                </c:pt>
                <c:pt idx="779">
                  <c:v>1132.0</c:v>
                </c:pt>
                <c:pt idx="780">
                  <c:v>1130.0</c:v>
                </c:pt>
                <c:pt idx="781">
                  <c:v>1137.0</c:v>
                </c:pt>
                <c:pt idx="782">
                  <c:v>1137.0</c:v>
                </c:pt>
                <c:pt idx="783">
                  <c:v>1141.0</c:v>
                </c:pt>
                <c:pt idx="784">
                  <c:v>1141.0</c:v>
                </c:pt>
                <c:pt idx="785">
                  <c:v>1127.0</c:v>
                </c:pt>
                <c:pt idx="786">
                  <c:v>1100.0</c:v>
                </c:pt>
                <c:pt idx="787">
                  <c:v>1058.0</c:v>
                </c:pt>
                <c:pt idx="788">
                  <c:v>1034.0</c:v>
                </c:pt>
                <c:pt idx="789">
                  <c:v>1012.0</c:v>
                </c:pt>
                <c:pt idx="790">
                  <c:v>986.0</c:v>
                </c:pt>
                <c:pt idx="791">
                  <c:v>950.0</c:v>
                </c:pt>
                <c:pt idx="792">
                  <c:v>923.0</c:v>
                </c:pt>
                <c:pt idx="793">
                  <c:v>904.0</c:v>
                </c:pt>
                <c:pt idx="794">
                  <c:v>878.0</c:v>
                </c:pt>
                <c:pt idx="795">
                  <c:v>872.0</c:v>
                </c:pt>
                <c:pt idx="796">
                  <c:v>877.0</c:v>
                </c:pt>
                <c:pt idx="797">
                  <c:v>884.0</c:v>
                </c:pt>
                <c:pt idx="798">
                  <c:v>893.0</c:v>
                </c:pt>
                <c:pt idx="799">
                  <c:v>902.0</c:v>
                </c:pt>
                <c:pt idx="800">
                  <c:v>912.0</c:v>
                </c:pt>
                <c:pt idx="801">
                  <c:v>924.0</c:v>
                </c:pt>
                <c:pt idx="802">
                  <c:v>938.0</c:v>
                </c:pt>
                <c:pt idx="803">
                  <c:v>954.0</c:v>
                </c:pt>
                <c:pt idx="804">
                  <c:v>972.0</c:v>
                </c:pt>
                <c:pt idx="805">
                  <c:v>978.0</c:v>
                </c:pt>
                <c:pt idx="806">
                  <c:v>978.0</c:v>
                </c:pt>
                <c:pt idx="807">
                  <c:v>978.0</c:v>
                </c:pt>
                <c:pt idx="808">
                  <c:v>981.0</c:v>
                </c:pt>
                <c:pt idx="809">
                  <c:v>988.0</c:v>
                </c:pt>
                <c:pt idx="810">
                  <c:v>1004.0</c:v>
                </c:pt>
                <c:pt idx="811">
                  <c:v>1013.0</c:v>
                </c:pt>
                <c:pt idx="812">
                  <c:v>1063.0</c:v>
                </c:pt>
                <c:pt idx="813">
                  <c:v>1103.0</c:v>
                </c:pt>
                <c:pt idx="814">
                  <c:v>1138.0</c:v>
                </c:pt>
                <c:pt idx="815">
                  <c:v>1157.0</c:v>
                </c:pt>
                <c:pt idx="816">
                  <c:v>1162.0</c:v>
                </c:pt>
                <c:pt idx="817">
                  <c:v>1160.0</c:v>
                </c:pt>
                <c:pt idx="818">
                  <c:v>1146.0</c:v>
                </c:pt>
                <c:pt idx="819">
                  <c:v>1121.0</c:v>
                </c:pt>
                <c:pt idx="820">
                  <c:v>1110.0</c:v>
                </c:pt>
                <c:pt idx="821">
                  <c:v>1102.0</c:v>
                </c:pt>
                <c:pt idx="822">
                  <c:v>1093.0</c:v>
                </c:pt>
                <c:pt idx="823">
                  <c:v>1053.0</c:v>
                </c:pt>
                <c:pt idx="824">
                  <c:v>1037.0</c:v>
                </c:pt>
                <c:pt idx="825">
                  <c:v>1022.0</c:v>
                </c:pt>
                <c:pt idx="826">
                  <c:v>1003.0</c:v>
                </c:pt>
                <c:pt idx="827">
                  <c:v>982.0</c:v>
                </c:pt>
                <c:pt idx="828">
                  <c:v>958.0</c:v>
                </c:pt>
                <c:pt idx="829">
                  <c:v>933.0</c:v>
                </c:pt>
                <c:pt idx="830">
                  <c:v>915.0</c:v>
                </c:pt>
                <c:pt idx="831">
                  <c:v>897.0</c:v>
                </c:pt>
                <c:pt idx="832">
                  <c:v>878.0</c:v>
                </c:pt>
                <c:pt idx="833">
                  <c:v>861.0</c:v>
                </c:pt>
                <c:pt idx="834">
                  <c:v>852.0</c:v>
                </c:pt>
                <c:pt idx="835">
                  <c:v>843.0</c:v>
                </c:pt>
                <c:pt idx="836">
                  <c:v>836.0</c:v>
                </c:pt>
                <c:pt idx="837">
                  <c:v>812.0</c:v>
                </c:pt>
                <c:pt idx="838">
                  <c:v>790.0</c:v>
                </c:pt>
                <c:pt idx="839">
                  <c:v>774.0</c:v>
                </c:pt>
                <c:pt idx="840">
                  <c:v>764.0</c:v>
                </c:pt>
                <c:pt idx="841">
                  <c:v>750.0</c:v>
                </c:pt>
                <c:pt idx="842">
                  <c:v>728.0</c:v>
                </c:pt>
                <c:pt idx="843">
                  <c:v>720.0</c:v>
                </c:pt>
                <c:pt idx="844">
                  <c:v>714.0</c:v>
                </c:pt>
                <c:pt idx="845">
                  <c:v>711.0</c:v>
                </c:pt>
                <c:pt idx="846">
                  <c:v>709.0</c:v>
                </c:pt>
                <c:pt idx="847">
                  <c:v>712.0</c:v>
                </c:pt>
                <c:pt idx="848">
                  <c:v>715.0</c:v>
                </c:pt>
                <c:pt idx="849">
                  <c:v>717.0</c:v>
                </c:pt>
                <c:pt idx="850">
                  <c:v>724.0</c:v>
                </c:pt>
                <c:pt idx="851">
                  <c:v>718.0</c:v>
                </c:pt>
                <c:pt idx="852">
                  <c:v>707.0</c:v>
                </c:pt>
                <c:pt idx="853">
                  <c:v>703.0</c:v>
                </c:pt>
                <c:pt idx="854">
                  <c:v>698.0</c:v>
                </c:pt>
                <c:pt idx="855">
                  <c:v>693.0</c:v>
                </c:pt>
                <c:pt idx="856">
                  <c:v>684.0</c:v>
                </c:pt>
                <c:pt idx="857">
                  <c:v>675.0</c:v>
                </c:pt>
                <c:pt idx="858">
                  <c:v>669.0</c:v>
                </c:pt>
                <c:pt idx="859">
                  <c:v>666.0</c:v>
                </c:pt>
                <c:pt idx="860">
                  <c:v>662.0</c:v>
                </c:pt>
                <c:pt idx="861">
                  <c:v>661.0</c:v>
                </c:pt>
                <c:pt idx="862">
                  <c:v>663.0</c:v>
                </c:pt>
                <c:pt idx="863">
                  <c:v>662.0</c:v>
                </c:pt>
                <c:pt idx="864">
                  <c:v>663.0</c:v>
                </c:pt>
                <c:pt idx="865">
                  <c:v>697.0</c:v>
                </c:pt>
                <c:pt idx="866">
                  <c:v>722.0</c:v>
                </c:pt>
                <c:pt idx="867">
                  <c:v>755.0</c:v>
                </c:pt>
                <c:pt idx="868">
                  <c:v>774.0</c:v>
                </c:pt>
                <c:pt idx="869">
                  <c:v>772.0</c:v>
                </c:pt>
                <c:pt idx="870">
                  <c:v>763.0</c:v>
                </c:pt>
                <c:pt idx="871">
                  <c:v>752.0</c:v>
                </c:pt>
                <c:pt idx="872">
                  <c:v>744.0</c:v>
                </c:pt>
                <c:pt idx="873">
                  <c:v>766.0</c:v>
                </c:pt>
                <c:pt idx="874">
                  <c:v>777.0</c:v>
                </c:pt>
                <c:pt idx="875">
                  <c:v>778.0</c:v>
                </c:pt>
                <c:pt idx="876">
                  <c:v>798.0</c:v>
                </c:pt>
                <c:pt idx="877">
                  <c:v>845.0</c:v>
                </c:pt>
                <c:pt idx="878">
                  <c:v>875.0</c:v>
                </c:pt>
                <c:pt idx="879">
                  <c:v>883.0</c:v>
                </c:pt>
                <c:pt idx="880">
                  <c:v>875.0</c:v>
                </c:pt>
                <c:pt idx="881">
                  <c:v>875.0</c:v>
                </c:pt>
                <c:pt idx="882">
                  <c:v>903.0</c:v>
                </c:pt>
                <c:pt idx="883">
                  <c:v>926.0</c:v>
                </c:pt>
                <c:pt idx="884">
                  <c:v>941.0</c:v>
                </c:pt>
                <c:pt idx="885">
                  <c:v>981.0</c:v>
                </c:pt>
                <c:pt idx="886">
                  <c:v>999.0</c:v>
                </c:pt>
                <c:pt idx="887">
                  <c:v>989.0</c:v>
                </c:pt>
                <c:pt idx="888">
                  <c:v>1010.0</c:v>
                </c:pt>
                <c:pt idx="889">
                  <c:v>1037.0</c:v>
                </c:pt>
                <c:pt idx="890">
                  <c:v>1109.0</c:v>
                </c:pt>
                <c:pt idx="891">
                  <c:v>1088.0</c:v>
                </c:pt>
                <c:pt idx="892">
                  <c:v>1051.0</c:v>
                </c:pt>
                <c:pt idx="893">
                  <c:v>1049.0</c:v>
                </c:pt>
                <c:pt idx="894">
                  <c:v>1048.0</c:v>
                </c:pt>
                <c:pt idx="895">
                  <c:v>1043.0</c:v>
                </c:pt>
                <c:pt idx="896">
                  <c:v>1026.0</c:v>
                </c:pt>
                <c:pt idx="897">
                  <c:v>1000.0</c:v>
                </c:pt>
                <c:pt idx="898">
                  <c:v>986.0</c:v>
                </c:pt>
                <c:pt idx="899">
                  <c:v>971.0</c:v>
                </c:pt>
                <c:pt idx="900">
                  <c:v>947.0</c:v>
                </c:pt>
                <c:pt idx="901">
                  <c:v>916.0</c:v>
                </c:pt>
                <c:pt idx="902">
                  <c:v>916.0</c:v>
                </c:pt>
                <c:pt idx="903">
                  <c:v>940.0</c:v>
                </c:pt>
                <c:pt idx="904">
                  <c:v>965.0</c:v>
                </c:pt>
                <c:pt idx="905">
                  <c:v>985.0</c:v>
                </c:pt>
                <c:pt idx="906">
                  <c:v>1011.0</c:v>
                </c:pt>
                <c:pt idx="907">
                  <c:v>1024.0</c:v>
                </c:pt>
                <c:pt idx="908">
                  <c:v>1036.0</c:v>
                </c:pt>
                <c:pt idx="909">
                  <c:v>1054.0</c:v>
                </c:pt>
                <c:pt idx="910">
                  <c:v>1066.0</c:v>
                </c:pt>
                <c:pt idx="911">
                  <c:v>1073.0</c:v>
                </c:pt>
                <c:pt idx="912">
                  <c:v>1084.0</c:v>
                </c:pt>
                <c:pt idx="913">
                  <c:v>1090.0</c:v>
                </c:pt>
                <c:pt idx="914">
                  <c:v>1094.0</c:v>
                </c:pt>
                <c:pt idx="915">
                  <c:v>1097.0</c:v>
                </c:pt>
                <c:pt idx="916">
                  <c:v>1104.0</c:v>
                </c:pt>
                <c:pt idx="917">
                  <c:v>1097.0</c:v>
                </c:pt>
                <c:pt idx="918">
                  <c:v>1086.0</c:v>
                </c:pt>
                <c:pt idx="919">
                  <c:v>1077.0</c:v>
                </c:pt>
                <c:pt idx="920">
                  <c:v>1054.0</c:v>
                </c:pt>
                <c:pt idx="921">
                  <c:v>1022.0</c:v>
                </c:pt>
                <c:pt idx="922">
                  <c:v>990.0</c:v>
                </c:pt>
                <c:pt idx="923">
                  <c:v>966.0</c:v>
                </c:pt>
                <c:pt idx="924">
                  <c:v>937.0</c:v>
                </c:pt>
                <c:pt idx="925">
                  <c:v>900.0</c:v>
                </c:pt>
                <c:pt idx="926">
                  <c:v>826.0</c:v>
                </c:pt>
                <c:pt idx="927">
                  <c:v>799.0</c:v>
                </c:pt>
                <c:pt idx="928">
                  <c:v>784.0</c:v>
                </c:pt>
                <c:pt idx="929">
                  <c:v>766.0</c:v>
                </c:pt>
                <c:pt idx="930">
                  <c:v>743.0</c:v>
                </c:pt>
                <c:pt idx="931">
                  <c:v>720.0</c:v>
                </c:pt>
                <c:pt idx="932">
                  <c:v>708.0</c:v>
                </c:pt>
                <c:pt idx="933">
                  <c:v>700.0</c:v>
                </c:pt>
                <c:pt idx="934">
                  <c:v>699.0</c:v>
                </c:pt>
                <c:pt idx="935">
                  <c:v>698.0</c:v>
                </c:pt>
                <c:pt idx="936">
                  <c:v>700.0</c:v>
                </c:pt>
                <c:pt idx="937">
                  <c:v>706.0</c:v>
                </c:pt>
                <c:pt idx="938">
                  <c:v>712.0</c:v>
                </c:pt>
                <c:pt idx="939">
                  <c:v>734.0</c:v>
                </c:pt>
                <c:pt idx="940">
                  <c:v>743.0</c:v>
                </c:pt>
                <c:pt idx="941">
                  <c:v>751.0</c:v>
                </c:pt>
                <c:pt idx="942">
                  <c:v>760.0</c:v>
                </c:pt>
                <c:pt idx="943">
                  <c:v>762.0</c:v>
                </c:pt>
                <c:pt idx="944">
                  <c:v>765.0</c:v>
                </c:pt>
                <c:pt idx="945">
                  <c:v>781.0</c:v>
                </c:pt>
                <c:pt idx="946">
                  <c:v>820.0</c:v>
                </c:pt>
                <c:pt idx="947">
                  <c:v>837.0</c:v>
                </c:pt>
                <c:pt idx="948">
                  <c:v>838.0</c:v>
                </c:pt>
                <c:pt idx="949">
                  <c:v>825.0</c:v>
                </c:pt>
                <c:pt idx="950">
                  <c:v>817.0</c:v>
                </c:pt>
                <c:pt idx="951">
                  <c:v>808.0</c:v>
                </c:pt>
                <c:pt idx="952">
                  <c:v>798.0</c:v>
                </c:pt>
                <c:pt idx="953">
                  <c:v>792.0</c:v>
                </c:pt>
                <c:pt idx="954">
                  <c:v>779.0</c:v>
                </c:pt>
                <c:pt idx="955">
                  <c:v>767.0</c:v>
                </c:pt>
                <c:pt idx="956">
                  <c:v>760.0</c:v>
                </c:pt>
                <c:pt idx="957">
                  <c:v>750.0</c:v>
                </c:pt>
                <c:pt idx="958">
                  <c:v>745.0</c:v>
                </c:pt>
                <c:pt idx="959">
                  <c:v>739.0</c:v>
                </c:pt>
                <c:pt idx="960">
                  <c:v>740.0</c:v>
                </c:pt>
                <c:pt idx="961">
                  <c:v>749.0</c:v>
                </c:pt>
                <c:pt idx="962">
                  <c:v>748.0</c:v>
                </c:pt>
                <c:pt idx="963">
                  <c:v>746.0</c:v>
                </c:pt>
                <c:pt idx="964">
                  <c:v>747.0</c:v>
                </c:pt>
                <c:pt idx="965">
                  <c:v>751.0</c:v>
                </c:pt>
                <c:pt idx="966">
                  <c:v>748.0</c:v>
                </c:pt>
                <c:pt idx="967">
                  <c:v>753.0</c:v>
                </c:pt>
                <c:pt idx="968">
                  <c:v>747.0</c:v>
                </c:pt>
                <c:pt idx="969">
                  <c:v>738.0</c:v>
                </c:pt>
                <c:pt idx="970">
                  <c:v>735.0</c:v>
                </c:pt>
                <c:pt idx="971">
                  <c:v>737.0</c:v>
                </c:pt>
                <c:pt idx="972">
                  <c:v>740.0</c:v>
                </c:pt>
                <c:pt idx="973">
                  <c:v>743.0</c:v>
                </c:pt>
                <c:pt idx="974">
                  <c:v>741.0</c:v>
                </c:pt>
                <c:pt idx="975">
                  <c:v>745.0</c:v>
                </c:pt>
                <c:pt idx="976">
                  <c:v>757.0</c:v>
                </c:pt>
                <c:pt idx="977">
                  <c:v>776.0</c:v>
                </c:pt>
                <c:pt idx="978">
                  <c:v>789.0</c:v>
                </c:pt>
                <c:pt idx="979">
                  <c:v>806.0</c:v>
                </c:pt>
                <c:pt idx="980">
                  <c:v>820.0</c:v>
                </c:pt>
                <c:pt idx="981">
                  <c:v>834.0</c:v>
                </c:pt>
                <c:pt idx="982">
                  <c:v>843.0</c:v>
                </c:pt>
                <c:pt idx="983">
                  <c:v>847.0</c:v>
                </c:pt>
                <c:pt idx="984">
                  <c:v>865.0</c:v>
                </c:pt>
                <c:pt idx="985">
                  <c:v>875.0</c:v>
                </c:pt>
                <c:pt idx="986">
                  <c:v>880.0</c:v>
                </c:pt>
                <c:pt idx="987">
                  <c:v>892.0</c:v>
                </c:pt>
                <c:pt idx="988">
                  <c:v>899.0</c:v>
                </c:pt>
                <c:pt idx="989">
                  <c:v>912.0</c:v>
                </c:pt>
                <c:pt idx="990">
                  <c:v>923.0</c:v>
                </c:pt>
                <c:pt idx="991">
                  <c:v>930.0</c:v>
                </c:pt>
                <c:pt idx="992">
                  <c:v>933.0</c:v>
                </c:pt>
                <c:pt idx="993">
                  <c:v>931.0</c:v>
                </c:pt>
                <c:pt idx="994">
                  <c:v>922.0</c:v>
                </c:pt>
                <c:pt idx="995">
                  <c:v>910.0</c:v>
                </c:pt>
                <c:pt idx="996">
                  <c:v>896.0</c:v>
                </c:pt>
                <c:pt idx="997">
                  <c:v>877.0</c:v>
                </c:pt>
                <c:pt idx="998">
                  <c:v>866.0</c:v>
                </c:pt>
                <c:pt idx="999">
                  <c:v>861.0</c:v>
                </c:pt>
                <c:pt idx="1000">
                  <c:v>858.0</c:v>
                </c:pt>
                <c:pt idx="1001">
                  <c:v>856.0</c:v>
                </c:pt>
                <c:pt idx="1002">
                  <c:v>859.0</c:v>
                </c:pt>
                <c:pt idx="1003">
                  <c:v>865.0</c:v>
                </c:pt>
                <c:pt idx="1004">
                  <c:v>875.0</c:v>
                </c:pt>
                <c:pt idx="1005">
                  <c:v>876.0</c:v>
                </c:pt>
                <c:pt idx="1006">
                  <c:v>880.0</c:v>
                </c:pt>
                <c:pt idx="1007">
                  <c:v>885.0</c:v>
                </c:pt>
                <c:pt idx="1008">
                  <c:v>885.0</c:v>
                </c:pt>
                <c:pt idx="1009">
                  <c:v>888.0</c:v>
                </c:pt>
                <c:pt idx="1010">
                  <c:v>889.0</c:v>
                </c:pt>
                <c:pt idx="1011">
                  <c:v>885.0</c:v>
                </c:pt>
                <c:pt idx="1012">
                  <c:v>879.0</c:v>
                </c:pt>
                <c:pt idx="1013">
                  <c:v>872.0</c:v>
                </c:pt>
                <c:pt idx="1014">
                  <c:v>871.0</c:v>
                </c:pt>
                <c:pt idx="1015">
                  <c:v>868.0</c:v>
                </c:pt>
                <c:pt idx="1016">
                  <c:v>863.0</c:v>
                </c:pt>
                <c:pt idx="1017">
                  <c:v>862.0</c:v>
                </c:pt>
                <c:pt idx="1018">
                  <c:v>873.0</c:v>
                </c:pt>
                <c:pt idx="1019">
                  <c:v>878.0</c:v>
                </c:pt>
                <c:pt idx="1020">
                  <c:v>889.0</c:v>
                </c:pt>
                <c:pt idx="1021">
                  <c:v>892.0</c:v>
                </c:pt>
                <c:pt idx="1022">
                  <c:v>889.0</c:v>
                </c:pt>
                <c:pt idx="1023">
                  <c:v>884.0</c:v>
                </c:pt>
                <c:pt idx="1024">
                  <c:v>879.0</c:v>
                </c:pt>
                <c:pt idx="1025">
                  <c:v>872.0</c:v>
                </c:pt>
                <c:pt idx="1026">
                  <c:v>861.0</c:v>
                </c:pt>
                <c:pt idx="1027">
                  <c:v>850.0</c:v>
                </c:pt>
                <c:pt idx="1028">
                  <c:v>841.0</c:v>
                </c:pt>
                <c:pt idx="1029">
                  <c:v>836.0</c:v>
                </c:pt>
                <c:pt idx="1030">
                  <c:v>830.0</c:v>
                </c:pt>
                <c:pt idx="1031">
                  <c:v>829.0</c:v>
                </c:pt>
                <c:pt idx="1032">
                  <c:v>828.0</c:v>
                </c:pt>
                <c:pt idx="1033">
                  <c:v>826.0</c:v>
                </c:pt>
                <c:pt idx="1034">
                  <c:v>822.0</c:v>
                </c:pt>
                <c:pt idx="1035">
                  <c:v>818.0</c:v>
                </c:pt>
                <c:pt idx="1036">
                  <c:v>811.0</c:v>
                </c:pt>
                <c:pt idx="1037">
                  <c:v>809.0</c:v>
                </c:pt>
                <c:pt idx="1038">
                  <c:v>806.0</c:v>
                </c:pt>
                <c:pt idx="1039">
                  <c:v>805.0</c:v>
                </c:pt>
                <c:pt idx="1040">
                  <c:v>801.0</c:v>
                </c:pt>
                <c:pt idx="1041">
                  <c:v>806.0</c:v>
                </c:pt>
                <c:pt idx="1042">
                  <c:v>812.0</c:v>
                </c:pt>
                <c:pt idx="1043">
                  <c:v>815.0</c:v>
                </c:pt>
                <c:pt idx="1044">
                  <c:v>825.0</c:v>
                </c:pt>
                <c:pt idx="1045">
                  <c:v>847.0</c:v>
                </c:pt>
                <c:pt idx="1046">
                  <c:v>873.0</c:v>
                </c:pt>
                <c:pt idx="1047">
                  <c:v>900.0</c:v>
                </c:pt>
                <c:pt idx="1048">
                  <c:v>925.0</c:v>
                </c:pt>
                <c:pt idx="1049">
                  <c:v>962.0</c:v>
                </c:pt>
                <c:pt idx="1050">
                  <c:v>995.0</c:v>
                </c:pt>
                <c:pt idx="1051">
                  <c:v>1012.0</c:v>
                </c:pt>
                <c:pt idx="1052">
                  <c:v>1027.0</c:v>
                </c:pt>
                <c:pt idx="1053">
                  <c:v>1062.0</c:v>
                </c:pt>
                <c:pt idx="1054">
                  <c:v>1090.0</c:v>
                </c:pt>
                <c:pt idx="1055">
                  <c:v>1125.0</c:v>
                </c:pt>
                <c:pt idx="1056">
                  <c:v>1151.0</c:v>
                </c:pt>
                <c:pt idx="1057">
                  <c:v>1171.0</c:v>
                </c:pt>
                <c:pt idx="1058">
                  <c:v>1179.0</c:v>
                </c:pt>
                <c:pt idx="1059">
                  <c:v>1170.0</c:v>
                </c:pt>
                <c:pt idx="1060">
                  <c:v>1133.0</c:v>
                </c:pt>
                <c:pt idx="1061">
                  <c:v>1103.0</c:v>
                </c:pt>
                <c:pt idx="1062">
                  <c:v>1099.0</c:v>
                </c:pt>
                <c:pt idx="1063">
                  <c:v>1115.0</c:v>
                </c:pt>
                <c:pt idx="1064">
                  <c:v>1120.0</c:v>
                </c:pt>
                <c:pt idx="1065">
                  <c:v>1130.0</c:v>
                </c:pt>
                <c:pt idx="1066">
                  <c:v>1139.0</c:v>
                </c:pt>
                <c:pt idx="1067">
                  <c:v>1149.0</c:v>
                </c:pt>
                <c:pt idx="1068">
                  <c:v>1151.0</c:v>
                </c:pt>
                <c:pt idx="1069">
                  <c:v>1152.0</c:v>
                </c:pt>
                <c:pt idx="1070">
                  <c:v>1151.0</c:v>
                </c:pt>
                <c:pt idx="1071">
                  <c:v>1146.0</c:v>
                </c:pt>
                <c:pt idx="1072">
                  <c:v>1138.0</c:v>
                </c:pt>
                <c:pt idx="1073">
                  <c:v>1135.0</c:v>
                </c:pt>
                <c:pt idx="1074">
                  <c:v>1127.0</c:v>
                </c:pt>
                <c:pt idx="1075">
                  <c:v>1117.0</c:v>
                </c:pt>
                <c:pt idx="1076">
                  <c:v>1092.0</c:v>
                </c:pt>
                <c:pt idx="1077">
                  <c:v>1082.0</c:v>
                </c:pt>
                <c:pt idx="1078">
                  <c:v>1075.0</c:v>
                </c:pt>
                <c:pt idx="1079">
                  <c:v>1067.0</c:v>
                </c:pt>
                <c:pt idx="1080">
                  <c:v>1062.0</c:v>
                </c:pt>
                <c:pt idx="1081">
                  <c:v>1066.0</c:v>
                </c:pt>
                <c:pt idx="1082">
                  <c:v>1165.0</c:v>
                </c:pt>
                <c:pt idx="1083">
                  <c:v>1058.0</c:v>
                </c:pt>
                <c:pt idx="1084">
                  <c:v>1046.0</c:v>
                </c:pt>
                <c:pt idx="1085">
                  <c:v>1024.0</c:v>
                </c:pt>
                <c:pt idx="1086">
                  <c:v>1012.0</c:v>
                </c:pt>
                <c:pt idx="1087">
                  <c:v>1001.0</c:v>
                </c:pt>
                <c:pt idx="1088">
                  <c:v>996.0</c:v>
                </c:pt>
                <c:pt idx="1089">
                  <c:v>1007.0</c:v>
                </c:pt>
                <c:pt idx="1090">
                  <c:v>1060.0</c:v>
                </c:pt>
                <c:pt idx="1091">
                  <c:v>1091.0</c:v>
                </c:pt>
                <c:pt idx="1092">
                  <c:v>1102.0</c:v>
                </c:pt>
                <c:pt idx="1093">
                  <c:v>1115.0</c:v>
                </c:pt>
                <c:pt idx="1094">
                  <c:v>1145.0</c:v>
                </c:pt>
                <c:pt idx="1095">
                  <c:v>1156.0</c:v>
                </c:pt>
                <c:pt idx="1096">
                  <c:v>1158.0</c:v>
                </c:pt>
                <c:pt idx="1097">
                  <c:v>1165.0</c:v>
                </c:pt>
                <c:pt idx="1098">
                  <c:v>1169.0</c:v>
                </c:pt>
                <c:pt idx="1099">
                  <c:v>1146.0</c:v>
                </c:pt>
                <c:pt idx="1100">
                  <c:v>1136.0</c:v>
                </c:pt>
                <c:pt idx="1101">
                  <c:v>1132.0</c:v>
                </c:pt>
                <c:pt idx="1102">
                  <c:v>1139.0</c:v>
                </c:pt>
                <c:pt idx="1103">
                  <c:v>1168.0</c:v>
                </c:pt>
                <c:pt idx="1104">
                  <c:v>1215.0</c:v>
                </c:pt>
                <c:pt idx="1105">
                  <c:v>1279.0</c:v>
                </c:pt>
                <c:pt idx="1106">
                  <c:v>1352.0</c:v>
                </c:pt>
                <c:pt idx="1107">
                  <c:v>1478.0</c:v>
                </c:pt>
                <c:pt idx="1108">
                  <c:v>1541.0</c:v>
                </c:pt>
                <c:pt idx="1109">
                  <c:v>1628.0</c:v>
                </c:pt>
                <c:pt idx="1110">
                  <c:v>1621.0</c:v>
                </c:pt>
                <c:pt idx="1111">
                  <c:v>1636.0</c:v>
                </c:pt>
                <c:pt idx="1112">
                  <c:v>1651.0</c:v>
                </c:pt>
                <c:pt idx="1113">
                  <c:v>1740.0</c:v>
                </c:pt>
                <c:pt idx="1114">
                  <c:v>1822.0</c:v>
                </c:pt>
                <c:pt idx="1115">
                  <c:v>1860.0</c:v>
                </c:pt>
                <c:pt idx="1116">
                  <c:v>1904.0</c:v>
                </c:pt>
                <c:pt idx="1117">
                  <c:v>1947.0</c:v>
                </c:pt>
                <c:pt idx="1118">
                  <c:v>2021.0</c:v>
                </c:pt>
                <c:pt idx="1119">
                  <c:v>2127.0</c:v>
                </c:pt>
                <c:pt idx="1120">
                  <c:v>2113.0</c:v>
                </c:pt>
                <c:pt idx="1121">
                  <c:v>2046.0</c:v>
                </c:pt>
                <c:pt idx="1122">
                  <c:v>2003.0</c:v>
                </c:pt>
                <c:pt idx="1123">
                  <c:v>1994.0</c:v>
                </c:pt>
                <c:pt idx="1124">
                  <c:v>2008.0</c:v>
                </c:pt>
                <c:pt idx="1125">
                  <c:v>2047.0</c:v>
                </c:pt>
                <c:pt idx="1126">
                  <c:v>2084.0</c:v>
                </c:pt>
                <c:pt idx="1127">
                  <c:v>2115.0</c:v>
                </c:pt>
                <c:pt idx="1128">
                  <c:v>2146.0</c:v>
                </c:pt>
                <c:pt idx="1129">
                  <c:v>2125.0</c:v>
                </c:pt>
                <c:pt idx="1130">
                  <c:v>2011.0</c:v>
                </c:pt>
                <c:pt idx="1131">
                  <c:v>1985.0</c:v>
                </c:pt>
                <c:pt idx="1132">
                  <c:v>1961.0</c:v>
                </c:pt>
                <c:pt idx="1133">
                  <c:v>1963.0</c:v>
                </c:pt>
                <c:pt idx="1134">
                  <c:v>1965.0</c:v>
                </c:pt>
                <c:pt idx="1135">
                  <c:v>1960.0</c:v>
                </c:pt>
                <c:pt idx="1136">
                  <c:v>1901.0</c:v>
                </c:pt>
                <c:pt idx="1137">
                  <c:v>1878.0</c:v>
                </c:pt>
                <c:pt idx="1138">
                  <c:v>1847.0</c:v>
                </c:pt>
                <c:pt idx="1139">
                  <c:v>1786.0</c:v>
                </c:pt>
                <c:pt idx="1140">
                  <c:v>1708.0</c:v>
                </c:pt>
                <c:pt idx="1141">
                  <c:v>1671.0</c:v>
                </c:pt>
                <c:pt idx="1142">
                  <c:v>1619.0</c:v>
                </c:pt>
                <c:pt idx="1143">
                  <c:v>1551.0</c:v>
                </c:pt>
                <c:pt idx="1144">
                  <c:v>1484.0</c:v>
                </c:pt>
                <c:pt idx="1145">
                  <c:v>1504.0</c:v>
                </c:pt>
                <c:pt idx="1146">
                  <c:v>1525.0</c:v>
                </c:pt>
                <c:pt idx="1147">
                  <c:v>1552.0</c:v>
                </c:pt>
                <c:pt idx="1148">
                  <c:v>1600.0</c:v>
                </c:pt>
                <c:pt idx="1149">
                  <c:v>1602.0</c:v>
                </c:pt>
                <c:pt idx="1150">
                  <c:v>1593.0</c:v>
                </c:pt>
                <c:pt idx="1151">
                  <c:v>1581.0</c:v>
                </c:pt>
                <c:pt idx="1152">
                  <c:v>1564.0</c:v>
                </c:pt>
                <c:pt idx="1153">
                  <c:v>1543.0</c:v>
                </c:pt>
                <c:pt idx="1154">
                  <c:v>1531.0</c:v>
                </c:pt>
                <c:pt idx="1155">
                  <c:v>1517.0</c:v>
                </c:pt>
                <c:pt idx="1156">
                  <c:v>1507.0</c:v>
                </c:pt>
                <c:pt idx="1157">
                  <c:v>1500.0</c:v>
                </c:pt>
                <c:pt idx="1158">
                  <c:v>1495.0</c:v>
                </c:pt>
                <c:pt idx="1159">
                  <c:v>1527.0</c:v>
                </c:pt>
                <c:pt idx="1160">
                  <c:v>1499.0</c:v>
                </c:pt>
                <c:pt idx="1161">
                  <c:v>1483.0</c:v>
                </c:pt>
                <c:pt idx="1162">
                  <c:v>1492.0</c:v>
                </c:pt>
                <c:pt idx="1163">
                  <c:v>1512.0</c:v>
                </c:pt>
                <c:pt idx="1164">
                  <c:v>1573.0</c:v>
                </c:pt>
                <c:pt idx="1165">
                  <c:v>1719.0</c:v>
                </c:pt>
                <c:pt idx="1166">
                  <c:v>1821.0</c:v>
                </c:pt>
                <c:pt idx="1167">
                  <c:v>1821.0</c:v>
                </c:pt>
                <c:pt idx="1168">
                  <c:v>1865.0</c:v>
                </c:pt>
                <c:pt idx="1169">
                  <c:v>1922.0</c:v>
                </c:pt>
                <c:pt idx="1170">
                  <c:v>1994.0</c:v>
                </c:pt>
                <c:pt idx="1171">
                  <c:v>2145.0</c:v>
                </c:pt>
                <c:pt idx="1172">
                  <c:v>2176.0</c:v>
                </c:pt>
                <c:pt idx="1173">
                  <c:v>2183.0</c:v>
                </c:pt>
                <c:pt idx="1174">
                  <c:v>2237.0</c:v>
                </c:pt>
                <c:pt idx="1175">
                  <c:v>2299.0</c:v>
                </c:pt>
                <c:pt idx="1176">
                  <c:v>2337.0</c:v>
                </c:pt>
                <c:pt idx="1177">
                  <c:v>2330.0</c:v>
                </c:pt>
                <c:pt idx="1178">
                  <c:v>2292.0</c:v>
                </c:pt>
                <c:pt idx="1179">
                  <c:v>2225.0</c:v>
                </c:pt>
                <c:pt idx="1180">
                  <c:v>2156.0</c:v>
                </c:pt>
                <c:pt idx="1181">
                  <c:v>2134.0</c:v>
                </c:pt>
                <c:pt idx="1182">
                  <c:v>2208.0</c:v>
                </c:pt>
                <c:pt idx="1183">
                  <c:v>2247.0</c:v>
                </c:pt>
                <c:pt idx="1184">
                  <c:v>2277.0</c:v>
                </c:pt>
                <c:pt idx="1185">
                  <c:v>2113.0</c:v>
                </c:pt>
                <c:pt idx="1186">
                  <c:v>2036.0</c:v>
                </c:pt>
                <c:pt idx="1187">
                  <c:v>1951.0</c:v>
                </c:pt>
                <c:pt idx="1188">
                  <c:v>1876.0</c:v>
                </c:pt>
                <c:pt idx="1189">
                  <c:v>1826.0</c:v>
                </c:pt>
                <c:pt idx="1190">
                  <c:v>1706.0</c:v>
                </c:pt>
                <c:pt idx="1191">
                  <c:v>1512.0</c:v>
                </c:pt>
                <c:pt idx="1192">
                  <c:v>1395.0</c:v>
                </c:pt>
                <c:pt idx="1193">
                  <c:v>1370.0</c:v>
                </c:pt>
                <c:pt idx="1194">
                  <c:v>1374.0</c:v>
                </c:pt>
                <c:pt idx="1195">
                  <c:v>1398.0</c:v>
                </c:pt>
                <c:pt idx="1196">
                  <c:v>1421.0</c:v>
                </c:pt>
                <c:pt idx="1197">
                  <c:v>1428.0</c:v>
                </c:pt>
                <c:pt idx="1198">
                  <c:v>1369.0</c:v>
                </c:pt>
                <c:pt idx="1199">
                  <c:v>1322.0</c:v>
                </c:pt>
                <c:pt idx="1200">
                  <c:v>1271.0</c:v>
                </c:pt>
                <c:pt idx="1201">
                  <c:v>1246.0</c:v>
                </c:pt>
                <c:pt idx="1202">
                  <c:v>1217.0</c:v>
                </c:pt>
                <c:pt idx="1203">
                  <c:v>1177.0</c:v>
                </c:pt>
                <c:pt idx="1204">
                  <c:v>1148.0</c:v>
                </c:pt>
                <c:pt idx="1205">
                  <c:v>1127.0</c:v>
                </c:pt>
                <c:pt idx="1206">
                  <c:v>1110.0</c:v>
                </c:pt>
                <c:pt idx="1207">
                  <c:v>1093.0</c:v>
                </c:pt>
                <c:pt idx="1208">
                  <c:v>1084.0</c:v>
                </c:pt>
                <c:pt idx="1209">
                  <c:v>1086.0</c:v>
                </c:pt>
                <c:pt idx="1210">
                  <c:v>1092.0</c:v>
                </c:pt>
                <c:pt idx="1211">
                  <c:v>1091.0</c:v>
                </c:pt>
                <c:pt idx="1212">
                  <c:v>1096.0</c:v>
                </c:pt>
                <c:pt idx="1213">
                  <c:v>1091.0</c:v>
                </c:pt>
                <c:pt idx="1214">
                  <c:v>1085.0</c:v>
                </c:pt>
                <c:pt idx="1215">
                  <c:v>1097.0</c:v>
                </c:pt>
                <c:pt idx="1216">
                  <c:v>1106.0</c:v>
                </c:pt>
                <c:pt idx="1217">
                  <c:v>1130.0</c:v>
                </c:pt>
                <c:pt idx="1218">
                  <c:v>1146.0</c:v>
                </c:pt>
                <c:pt idx="1219">
                  <c:v>1160.0</c:v>
                </c:pt>
                <c:pt idx="1220">
                  <c:v>1164.0</c:v>
                </c:pt>
                <c:pt idx="1221">
                  <c:v>1175.0</c:v>
                </c:pt>
                <c:pt idx="1222">
                  <c:v>1174.0</c:v>
                </c:pt>
                <c:pt idx="1223">
                  <c:v>1197.0</c:v>
                </c:pt>
                <c:pt idx="1224">
                  <c:v>1222.0</c:v>
                </c:pt>
                <c:pt idx="1225">
                  <c:v>1250.0</c:v>
                </c:pt>
                <c:pt idx="1226">
                  <c:v>1258.0</c:v>
                </c:pt>
                <c:pt idx="1227">
                  <c:v>1276.0</c:v>
                </c:pt>
                <c:pt idx="1228">
                  <c:v>1325.0</c:v>
                </c:pt>
                <c:pt idx="1229">
                  <c:v>1391.0</c:v>
                </c:pt>
                <c:pt idx="1230">
                  <c:v>1480.0</c:v>
                </c:pt>
                <c:pt idx="1231">
                  <c:v>1543.0</c:v>
                </c:pt>
                <c:pt idx="1232">
                  <c:v>1562.0</c:v>
                </c:pt>
                <c:pt idx="1233">
                  <c:v>1580.0</c:v>
                </c:pt>
                <c:pt idx="1234">
                  <c:v>1453.0</c:v>
                </c:pt>
                <c:pt idx="1235">
                  <c:v>1468.0</c:v>
                </c:pt>
                <c:pt idx="1236">
                  <c:v>1477.0</c:v>
                </c:pt>
                <c:pt idx="1237">
                  <c:v>1481.0</c:v>
                </c:pt>
                <c:pt idx="1238">
                  <c:v>1518.0</c:v>
                </c:pt>
                <c:pt idx="1239">
                  <c:v>1570.0</c:v>
                </c:pt>
                <c:pt idx="1240">
                  <c:v>1621.0</c:v>
                </c:pt>
                <c:pt idx="1241">
                  <c:v>1599.0</c:v>
                </c:pt>
                <c:pt idx="1242">
                  <c:v>1602.0</c:v>
                </c:pt>
                <c:pt idx="1243">
                  <c:v>1496.0</c:v>
                </c:pt>
                <c:pt idx="1244">
                  <c:v>1412.0</c:v>
                </c:pt>
                <c:pt idx="1245">
                  <c:v>1373.0</c:v>
                </c:pt>
                <c:pt idx="1246">
                  <c:v>1362.0</c:v>
                </c:pt>
                <c:pt idx="1247">
                  <c:v>1316.0</c:v>
                </c:pt>
                <c:pt idx="1248">
                  <c:v>1273.0</c:v>
                </c:pt>
                <c:pt idx="1249">
                  <c:v>1235.0</c:v>
                </c:pt>
                <c:pt idx="1250">
                  <c:v>1205.0</c:v>
                </c:pt>
                <c:pt idx="1251">
                  <c:v>1186.0</c:v>
                </c:pt>
                <c:pt idx="1252">
                  <c:v>1098.0</c:v>
                </c:pt>
                <c:pt idx="1253">
                  <c:v>1061.0</c:v>
                </c:pt>
                <c:pt idx="1254">
                  <c:v>1029.0</c:v>
                </c:pt>
                <c:pt idx="1255">
                  <c:v>1002.0</c:v>
                </c:pt>
                <c:pt idx="1256">
                  <c:v>989.0</c:v>
                </c:pt>
                <c:pt idx="1257">
                  <c:v>970.0</c:v>
                </c:pt>
                <c:pt idx="1258">
                  <c:v>936.0</c:v>
                </c:pt>
                <c:pt idx="1259">
                  <c:v>930.0</c:v>
                </c:pt>
                <c:pt idx="1260">
                  <c:v>939.0</c:v>
                </c:pt>
                <c:pt idx="1261">
                  <c:v>962.0</c:v>
                </c:pt>
                <c:pt idx="1262">
                  <c:v>967.0</c:v>
                </c:pt>
                <c:pt idx="1263">
                  <c:v>961.0</c:v>
                </c:pt>
                <c:pt idx="1264">
                  <c:v>949.0</c:v>
                </c:pt>
                <c:pt idx="1265">
                  <c:v>943.0</c:v>
                </c:pt>
                <c:pt idx="1266">
                  <c:v>993.0</c:v>
                </c:pt>
                <c:pt idx="1267">
                  <c:v>1017.0</c:v>
                </c:pt>
                <c:pt idx="1268">
                  <c:v>1022.0</c:v>
                </c:pt>
                <c:pt idx="1269">
                  <c:v>1022.0</c:v>
                </c:pt>
                <c:pt idx="1270">
                  <c:v>1008.0</c:v>
                </c:pt>
                <c:pt idx="1271">
                  <c:v>997.0</c:v>
                </c:pt>
                <c:pt idx="1272">
                  <c:v>987.0</c:v>
                </c:pt>
                <c:pt idx="1273">
                  <c:v>982.0</c:v>
                </c:pt>
                <c:pt idx="1274">
                  <c:v>1002.0</c:v>
                </c:pt>
                <c:pt idx="1275">
                  <c:v>1021.0</c:v>
                </c:pt>
                <c:pt idx="1276">
                  <c:v>1027.0</c:v>
                </c:pt>
                <c:pt idx="1277">
                  <c:v>1022.0</c:v>
                </c:pt>
                <c:pt idx="1278">
                  <c:v>1010.0</c:v>
                </c:pt>
                <c:pt idx="1279">
                  <c:v>988.0</c:v>
                </c:pt>
                <c:pt idx="1280">
                  <c:v>966.0</c:v>
                </c:pt>
                <c:pt idx="1281">
                  <c:v>964.0</c:v>
                </c:pt>
                <c:pt idx="1282">
                  <c:v>973.0</c:v>
                </c:pt>
                <c:pt idx="1283">
                  <c:v>954.0</c:v>
                </c:pt>
                <c:pt idx="1284">
                  <c:v>940.0</c:v>
                </c:pt>
                <c:pt idx="1285">
                  <c:v>934.0</c:v>
                </c:pt>
                <c:pt idx="1286">
                  <c:v>934.0</c:v>
                </c:pt>
                <c:pt idx="1287">
                  <c:v>948.0</c:v>
                </c:pt>
                <c:pt idx="1288">
                  <c:v>959.0</c:v>
                </c:pt>
                <c:pt idx="1289">
                  <c:v>977.0</c:v>
                </c:pt>
                <c:pt idx="1290">
                  <c:v>989.0</c:v>
                </c:pt>
                <c:pt idx="1291">
                  <c:v>999.0</c:v>
                </c:pt>
                <c:pt idx="1292">
                  <c:v>1004.0</c:v>
                </c:pt>
                <c:pt idx="1293">
                  <c:v>973.0</c:v>
                </c:pt>
                <c:pt idx="1294">
                  <c:v>939.0</c:v>
                </c:pt>
                <c:pt idx="1295">
                  <c:v>906.0</c:v>
                </c:pt>
                <c:pt idx="1296">
                  <c:v>880.0</c:v>
                </c:pt>
                <c:pt idx="1297">
                  <c:v>858.0</c:v>
                </c:pt>
                <c:pt idx="1298">
                  <c:v>867.0</c:v>
                </c:pt>
                <c:pt idx="1299">
                  <c:v>905.0</c:v>
                </c:pt>
                <c:pt idx="1300">
                  <c:v>904.0</c:v>
                </c:pt>
                <c:pt idx="1301">
                  <c:v>886.0</c:v>
                </c:pt>
                <c:pt idx="1302">
                  <c:v>867.0</c:v>
                </c:pt>
                <c:pt idx="1303">
                  <c:v>846.0</c:v>
                </c:pt>
                <c:pt idx="1304">
                  <c:v>824.0</c:v>
                </c:pt>
                <c:pt idx="1305">
                  <c:v>831.0</c:v>
                </c:pt>
                <c:pt idx="1306">
                  <c:v>850.0</c:v>
                </c:pt>
                <c:pt idx="1307">
                  <c:v>894.0</c:v>
                </c:pt>
                <c:pt idx="1308">
                  <c:v>890.0</c:v>
                </c:pt>
                <c:pt idx="1309">
                  <c:v>890.0</c:v>
                </c:pt>
                <c:pt idx="1310">
                  <c:v>893.0</c:v>
                </c:pt>
                <c:pt idx="1311">
                  <c:v>888.0</c:v>
                </c:pt>
                <c:pt idx="1312">
                  <c:v>881.0</c:v>
                </c:pt>
                <c:pt idx="1313">
                  <c:v>863.0</c:v>
                </c:pt>
                <c:pt idx="1314">
                  <c:v>836.0</c:v>
                </c:pt>
                <c:pt idx="1315">
                  <c:v>814.0</c:v>
                </c:pt>
                <c:pt idx="1316">
                  <c:v>798.0</c:v>
                </c:pt>
                <c:pt idx="1317">
                  <c:v>782.0</c:v>
                </c:pt>
                <c:pt idx="1318">
                  <c:v>755.0</c:v>
                </c:pt>
                <c:pt idx="1319">
                  <c:v>738.0</c:v>
                </c:pt>
                <c:pt idx="1320">
                  <c:v>732.0</c:v>
                </c:pt>
                <c:pt idx="1321">
                  <c:v>724.0</c:v>
                </c:pt>
                <c:pt idx="1322">
                  <c:v>723.0</c:v>
                </c:pt>
                <c:pt idx="1323">
                  <c:v>727.0</c:v>
                </c:pt>
                <c:pt idx="1324">
                  <c:v>732.0</c:v>
                </c:pt>
                <c:pt idx="1325">
                  <c:v>739.0</c:v>
                </c:pt>
                <c:pt idx="1326">
                  <c:v>743.0</c:v>
                </c:pt>
                <c:pt idx="1327">
                  <c:v>747.0</c:v>
                </c:pt>
                <c:pt idx="1328">
                  <c:v>754.0</c:v>
                </c:pt>
                <c:pt idx="1329">
                  <c:v>755.0</c:v>
                </c:pt>
                <c:pt idx="1330">
                  <c:v>751.0</c:v>
                </c:pt>
                <c:pt idx="1331">
                  <c:v>753.0</c:v>
                </c:pt>
                <c:pt idx="1332">
                  <c:v>755.0</c:v>
                </c:pt>
                <c:pt idx="1333">
                  <c:v>759.0</c:v>
                </c:pt>
                <c:pt idx="1334">
                  <c:v>765.0</c:v>
                </c:pt>
                <c:pt idx="1335">
                  <c:v>777.0</c:v>
                </c:pt>
                <c:pt idx="1336">
                  <c:v>792.0</c:v>
                </c:pt>
                <c:pt idx="1337">
                  <c:v>836.0</c:v>
                </c:pt>
                <c:pt idx="1338">
                  <c:v>871.0</c:v>
                </c:pt>
                <c:pt idx="1339">
                  <c:v>942.0</c:v>
                </c:pt>
                <c:pt idx="1340">
                  <c:v>1015.0</c:v>
                </c:pt>
                <c:pt idx="1341">
                  <c:v>1042.0</c:v>
                </c:pt>
                <c:pt idx="1342">
                  <c:v>1040.0</c:v>
                </c:pt>
                <c:pt idx="1343">
                  <c:v>1061.0</c:v>
                </c:pt>
                <c:pt idx="1344">
                  <c:v>1096.0</c:v>
                </c:pt>
                <c:pt idx="1345">
                  <c:v>1088.0</c:v>
                </c:pt>
                <c:pt idx="1346">
                  <c:v>1070.0</c:v>
                </c:pt>
                <c:pt idx="1347">
                  <c:v>1063.0</c:v>
                </c:pt>
                <c:pt idx="1348">
                  <c:v>1119.0</c:v>
                </c:pt>
                <c:pt idx="1349">
                  <c:v>1147.0</c:v>
                </c:pt>
                <c:pt idx="1350">
                  <c:v>1151.0</c:v>
                </c:pt>
                <c:pt idx="1351">
                  <c:v>1149.0</c:v>
                </c:pt>
                <c:pt idx="1352">
                  <c:v>1142.0</c:v>
                </c:pt>
                <c:pt idx="1353">
                  <c:v>1147.0</c:v>
                </c:pt>
                <c:pt idx="1354">
                  <c:v>1155.0</c:v>
                </c:pt>
                <c:pt idx="1355">
                  <c:v>1166.0</c:v>
                </c:pt>
                <c:pt idx="1356">
                  <c:v>1197.0</c:v>
                </c:pt>
                <c:pt idx="1357">
                  <c:v>1197.0</c:v>
                </c:pt>
                <c:pt idx="1358">
                  <c:v>1186.0</c:v>
                </c:pt>
                <c:pt idx="1359">
                  <c:v>1181.0</c:v>
                </c:pt>
                <c:pt idx="1360">
                  <c:v>1173.0</c:v>
                </c:pt>
                <c:pt idx="1361">
                  <c:v>1150.0</c:v>
                </c:pt>
                <c:pt idx="1362">
                  <c:v>1124.0</c:v>
                </c:pt>
                <c:pt idx="1363">
                  <c:v>1089.0</c:v>
                </c:pt>
                <c:pt idx="1364">
                  <c:v>1075.0</c:v>
                </c:pt>
                <c:pt idx="1365">
                  <c:v>1077.0</c:v>
                </c:pt>
                <c:pt idx="1366">
                  <c:v>1073.0</c:v>
                </c:pt>
                <c:pt idx="1367">
                  <c:v>1056.0</c:v>
                </c:pt>
                <c:pt idx="1368">
                  <c:v>1038.0</c:v>
                </c:pt>
                <c:pt idx="1369">
                  <c:v>1049.0</c:v>
                </c:pt>
                <c:pt idx="1370">
                  <c:v>1062.0</c:v>
                </c:pt>
                <c:pt idx="1371">
                  <c:v>1063.0</c:v>
                </c:pt>
                <c:pt idx="1372">
                  <c:v>1055.0</c:v>
                </c:pt>
                <c:pt idx="1373">
                  <c:v>1041.0</c:v>
                </c:pt>
                <c:pt idx="1374">
                  <c:v>1037.0</c:v>
                </c:pt>
                <c:pt idx="1375">
                  <c:v>1029.0</c:v>
                </c:pt>
                <c:pt idx="1376">
                  <c:v>1015.0</c:v>
                </c:pt>
                <c:pt idx="1377">
                  <c:v>991.0</c:v>
                </c:pt>
                <c:pt idx="1378">
                  <c:v>974.0</c:v>
                </c:pt>
                <c:pt idx="1379">
                  <c:v>963.0</c:v>
                </c:pt>
                <c:pt idx="1380">
                  <c:v>954.0</c:v>
                </c:pt>
                <c:pt idx="1381">
                  <c:v>948.0</c:v>
                </c:pt>
                <c:pt idx="1382">
                  <c:v>935.0</c:v>
                </c:pt>
                <c:pt idx="1383">
                  <c:v>930.0</c:v>
                </c:pt>
                <c:pt idx="1384">
                  <c:v>944.0</c:v>
                </c:pt>
                <c:pt idx="1385">
                  <c:v>973.0</c:v>
                </c:pt>
                <c:pt idx="1386">
                  <c:v>1090.0</c:v>
                </c:pt>
                <c:pt idx="1387">
                  <c:v>1136.0</c:v>
                </c:pt>
                <c:pt idx="1388">
                  <c:v>1155.0</c:v>
                </c:pt>
                <c:pt idx="1389">
                  <c:v>1192.0</c:v>
                </c:pt>
                <c:pt idx="1390">
                  <c:v>1285.0</c:v>
                </c:pt>
                <c:pt idx="1391">
                  <c:v>1395.0</c:v>
                </c:pt>
                <c:pt idx="1392">
                  <c:v>1428.0</c:v>
                </c:pt>
                <c:pt idx="1393">
                  <c:v>1424.0</c:v>
                </c:pt>
                <c:pt idx="1394">
                  <c:v>1428.0</c:v>
                </c:pt>
                <c:pt idx="1395">
                  <c:v>1456.0</c:v>
                </c:pt>
                <c:pt idx="1396">
                  <c:v>1484.0</c:v>
                </c:pt>
                <c:pt idx="1397">
                  <c:v>1464.0</c:v>
                </c:pt>
                <c:pt idx="1398">
                  <c:v>1436.0</c:v>
                </c:pt>
                <c:pt idx="1399">
                  <c:v>1437.0</c:v>
                </c:pt>
                <c:pt idx="1400">
                  <c:v>1418.0</c:v>
                </c:pt>
                <c:pt idx="1401">
                  <c:v>1370.0</c:v>
                </c:pt>
                <c:pt idx="1402">
                  <c:v>1327.0</c:v>
                </c:pt>
                <c:pt idx="1403">
                  <c:v>1264.0</c:v>
                </c:pt>
                <c:pt idx="1404">
                  <c:v>1256.0</c:v>
                </c:pt>
                <c:pt idx="1405">
                  <c:v>1264.0</c:v>
                </c:pt>
                <c:pt idx="1406">
                  <c:v>1296.0</c:v>
                </c:pt>
                <c:pt idx="1407">
                  <c:v>1306.0</c:v>
                </c:pt>
                <c:pt idx="1408">
                  <c:v>1332.0</c:v>
                </c:pt>
                <c:pt idx="1409">
                  <c:v>1324.0</c:v>
                </c:pt>
                <c:pt idx="1410">
                  <c:v>1317.0</c:v>
                </c:pt>
                <c:pt idx="1411">
                  <c:v>1313.0</c:v>
                </c:pt>
                <c:pt idx="1412">
                  <c:v>1239.0</c:v>
                </c:pt>
                <c:pt idx="1413">
                  <c:v>1187.0</c:v>
                </c:pt>
                <c:pt idx="1414">
                  <c:v>1153.0</c:v>
                </c:pt>
                <c:pt idx="1415">
                  <c:v>1137.0</c:v>
                </c:pt>
                <c:pt idx="1416">
                  <c:v>1119.0</c:v>
                </c:pt>
                <c:pt idx="1417">
                  <c:v>1079.0</c:v>
                </c:pt>
                <c:pt idx="1418">
                  <c:v>1019.0</c:v>
                </c:pt>
                <c:pt idx="1419">
                  <c:v>982.0</c:v>
                </c:pt>
                <c:pt idx="1420">
                  <c:v>952.0</c:v>
                </c:pt>
                <c:pt idx="1421">
                  <c:v>933.0</c:v>
                </c:pt>
                <c:pt idx="1422">
                  <c:v>911.0</c:v>
                </c:pt>
                <c:pt idx="1423">
                  <c:v>887.0</c:v>
                </c:pt>
                <c:pt idx="1424">
                  <c:v>863.0</c:v>
                </c:pt>
                <c:pt idx="1425">
                  <c:v>845.0</c:v>
                </c:pt>
                <c:pt idx="1426">
                  <c:v>838.0</c:v>
                </c:pt>
                <c:pt idx="1427">
                  <c:v>827.0</c:v>
                </c:pt>
                <c:pt idx="1428">
                  <c:v>814.0</c:v>
                </c:pt>
                <c:pt idx="1429">
                  <c:v>803.0</c:v>
                </c:pt>
                <c:pt idx="1430">
                  <c:v>794.0</c:v>
                </c:pt>
                <c:pt idx="1431">
                  <c:v>788.0</c:v>
                </c:pt>
                <c:pt idx="1432">
                  <c:v>782.0</c:v>
                </c:pt>
                <c:pt idx="1433">
                  <c:v>771.0</c:v>
                </c:pt>
                <c:pt idx="1434">
                  <c:v>761.0</c:v>
                </c:pt>
                <c:pt idx="1435">
                  <c:v>758.0</c:v>
                </c:pt>
                <c:pt idx="1436">
                  <c:v>744.0</c:v>
                </c:pt>
                <c:pt idx="1437">
                  <c:v>724.0</c:v>
                </c:pt>
                <c:pt idx="1438">
                  <c:v>709.0</c:v>
                </c:pt>
                <c:pt idx="1439">
                  <c:v>723.0</c:v>
                </c:pt>
                <c:pt idx="1440">
                  <c:v>762.0</c:v>
                </c:pt>
                <c:pt idx="1441">
                  <c:v>757.0</c:v>
                </c:pt>
                <c:pt idx="1442">
                  <c:v>749.0</c:v>
                </c:pt>
                <c:pt idx="1443">
                  <c:v>741.0</c:v>
                </c:pt>
                <c:pt idx="1444">
                  <c:v>739.0</c:v>
                </c:pt>
                <c:pt idx="1445">
                  <c:v>753.0</c:v>
                </c:pt>
                <c:pt idx="1446">
                  <c:v>770.0</c:v>
                </c:pt>
                <c:pt idx="1447">
                  <c:v>751.0</c:v>
                </c:pt>
                <c:pt idx="1448">
                  <c:v>720.0</c:v>
                </c:pt>
                <c:pt idx="1449">
                  <c:v>703.0</c:v>
                </c:pt>
                <c:pt idx="1450">
                  <c:v>688.0</c:v>
                </c:pt>
                <c:pt idx="1451">
                  <c:v>666.0</c:v>
                </c:pt>
                <c:pt idx="1452">
                  <c:v>632.0</c:v>
                </c:pt>
                <c:pt idx="1453">
                  <c:v>608.0</c:v>
                </c:pt>
                <c:pt idx="1454">
                  <c:v>590.0</c:v>
                </c:pt>
                <c:pt idx="1455">
                  <c:v>577.0</c:v>
                </c:pt>
                <c:pt idx="1456">
                  <c:v>569.0</c:v>
                </c:pt>
                <c:pt idx="1457">
                  <c:v>564.0</c:v>
                </c:pt>
                <c:pt idx="1458">
                  <c:v>559.0</c:v>
                </c:pt>
                <c:pt idx="1459">
                  <c:v>554.0</c:v>
                </c:pt>
                <c:pt idx="1460">
                  <c:v>556.0</c:v>
                </c:pt>
                <c:pt idx="1461">
                  <c:v>553.0</c:v>
                </c:pt>
                <c:pt idx="1462">
                  <c:v>540.0</c:v>
                </c:pt>
                <c:pt idx="1463">
                  <c:v>530.0</c:v>
                </c:pt>
                <c:pt idx="1464">
                  <c:v>522.0</c:v>
                </c:pt>
                <c:pt idx="1465">
                  <c:v>516.0</c:v>
                </c:pt>
                <c:pt idx="1466">
                  <c:v>509.0</c:v>
                </c:pt>
                <c:pt idx="1467">
                  <c:v>511.0</c:v>
                </c:pt>
                <c:pt idx="1468">
                  <c:v>513.0</c:v>
                </c:pt>
                <c:pt idx="1469">
                  <c:v>512.0</c:v>
                </c:pt>
                <c:pt idx="1470">
                  <c:v>516.0</c:v>
                </c:pt>
                <c:pt idx="1471">
                  <c:v>524.0</c:v>
                </c:pt>
                <c:pt idx="1472">
                  <c:v>533.0</c:v>
                </c:pt>
                <c:pt idx="1473">
                  <c:v>540.0</c:v>
                </c:pt>
                <c:pt idx="1474">
                  <c:v>548.0</c:v>
                </c:pt>
                <c:pt idx="1475">
                  <c:v>553.0</c:v>
                </c:pt>
                <c:pt idx="1476">
                  <c:v>559.0</c:v>
                </c:pt>
                <c:pt idx="1477">
                  <c:v>561.0</c:v>
                </c:pt>
                <c:pt idx="1478">
                  <c:v>565.0</c:v>
                </c:pt>
                <c:pt idx="1479">
                  <c:v>568.0</c:v>
                </c:pt>
                <c:pt idx="1480">
                  <c:v>568.0</c:v>
                </c:pt>
                <c:pt idx="1481">
                  <c:v>565.0</c:v>
                </c:pt>
                <c:pt idx="1482">
                  <c:v>560.0</c:v>
                </c:pt>
                <c:pt idx="1483">
                  <c:v>562.0</c:v>
                </c:pt>
                <c:pt idx="1484">
                  <c:v>564.0</c:v>
                </c:pt>
                <c:pt idx="1485">
                  <c:v>568.0</c:v>
                </c:pt>
                <c:pt idx="1486">
                  <c:v>571.0</c:v>
                </c:pt>
                <c:pt idx="1487">
                  <c:v>584.0</c:v>
                </c:pt>
                <c:pt idx="1488">
                  <c:v>591.0</c:v>
                </c:pt>
                <c:pt idx="1489">
                  <c:v>594.0</c:v>
                </c:pt>
                <c:pt idx="1490">
                  <c:v>597.0</c:v>
                </c:pt>
                <c:pt idx="1491">
                  <c:v>598.0</c:v>
                </c:pt>
                <c:pt idx="1492">
                  <c:v>598.0</c:v>
                </c:pt>
                <c:pt idx="1493">
                  <c:v>596.0</c:v>
                </c:pt>
                <c:pt idx="1494">
                  <c:v>599.0</c:v>
                </c:pt>
                <c:pt idx="1495">
                  <c:v>602.0</c:v>
                </c:pt>
                <c:pt idx="1496">
                  <c:v>596.0</c:v>
                </c:pt>
                <c:pt idx="1497">
                  <c:v>588.0</c:v>
                </c:pt>
                <c:pt idx="1498">
                  <c:v>583.0</c:v>
                </c:pt>
                <c:pt idx="1499">
                  <c:v>580.0</c:v>
                </c:pt>
                <c:pt idx="1500">
                  <c:v>580.0</c:v>
                </c:pt>
                <c:pt idx="1501">
                  <c:v>580.0</c:v>
                </c:pt>
                <c:pt idx="1502">
                  <c:v>578.0</c:v>
                </c:pt>
                <c:pt idx="1503">
                  <c:v>581.0</c:v>
                </c:pt>
                <c:pt idx="1504">
                  <c:v>586.0</c:v>
                </c:pt>
                <c:pt idx="1505">
                  <c:v>593.0</c:v>
                </c:pt>
                <c:pt idx="1506">
                  <c:v>597.0</c:v>
                </c:pt>
                <c:pt idx="1507">
                  <c:v>598.0</c:v>
                </c:pt>
                <c:pt idx="1508">
                  <c:v>601.0</c:v>
                </c:pt>
                <c:pt idx="1509">
                  <c:v>600.0</c:v>
                </c:pt>
                <c:pt idx="1510">
                  <c:v>599.0</c:v>
                </c:pt>
                <c:pt idx="1511">
                  <c:v>600.0</c:v>
                </c:pt>
                <c:pt idx="1512">
                  <c:v>600.0</c:v>
                </c:pt>
                <c:pt idx="1513">
                  <c:v>601.0</c:v>
                </c:pt>
                <c:pt idx="1514">
                  <c:v>595.0</c:v>
                </c:pt>
                <c:pt idx="1515">
                  <c:v>591.0</c:v>
                </c:pt>
                <c:pt idx="1516">
                  <c:v>587.0</c:v>
                </c:pt>
                <c:pt idx="1517">
                  <c:v>580.0</c:v>
                </c:pt>
                <c:pt idx="1518">
                  <c:v>575.0</c:v>
                </c:pt>
                <c:pt idx="1519">
                  <c:v>573.0</c:v>
                </c:pt>
                <c:pt idx="1520">
                  <c:v>574.0</c:v>
                </c:pt>
                <c:pt idx="1521">
                  <c:v>578.0</c:v>
                </c:pt>
                <c:pt idx="1522">
                  <c:v>589.0</c:v>
                </c:pt>
                <c:pt idx="1523">
                  <c:v>634.0</c:v>
                </c:pt>
                <c:pt idx="1524">
                  <c:v>637.0</c:v>
                </c:pt>
                <c:pt idx="1525">
                  <c:v>634.0</c:v>
                </c:pt>
                <c:pt idx="1526">
                  <c:v>630.0</c:v>
                </c:pt>
                <c:pt idx="1527">
                  <c:v>620.0</c:v>
                </c:pt>
                <c:pt idx="1528">
                  <c:v>606.0</c:v>
                </c:pt>
                <c:pt idx="1529">
                  <c:v>592.0</c:v>
                </c:pt>
                <c:pt idx="1530">
                  <c:v>586.0</c:v>
                </c:pt>
                <c:pt idx="1531">
                  <c:v>584.0</c:v>
                </c:pt>
                <c:pt idx="1532">
                  <c:v>587.0</c:v>
                </c:pt>
                <c:pt idx="1533">
                  <c:v>588.0</c:v>
                </c:pt>
                <c:pt idx="1534">
                  <c:v>589.0</c:v>
                </c:pt>
                <c:pt idx="1535">
                  <c:v>589.0</c:v>
                </c:pt>
                <c:pt idx="1536">
                  <c:v>591.0</c:v>
                </c:pt>
                <c:pt idx="1537">
                  <c:v>598.0</c:v>
                </c:pt>
                <c:pt idx="1538">
                  <c:v>603.0</c:v>
                </c:pt>
                <c:pt idx="1539">
                  <c:v>610.0</c:v>
                </c:pt>
                <c:pt idx="1540">
                  <c:v>610.0</c:v>
                </c:pt>
                <c:pt idx="1541">
                  <c:v>612.0</c:v>
                </c:pt>
                <c:pt idx="1542">
                  <c:v>618.0</c:v>
                </c:pt>
                <c:pt idx="1543">
                  <c:v>629.0</c:v>
                </c:pt>
                <c:pt idx="1544">
                  <c:v>642.0</c:v>
                </c:pt>
                <c:pt idx="1545">
                  <c:v>656.0</c:v>
                </c:pt>
                <c:pt idx="1546">
                  <c:v>681.0</c:v>
                </c:pt>
                <c:pt idx="1547">
                  <c:v>725.0</c:v>
                </c:pt>
                <c:pt idx="1548">
                  <c:v>773.0</c:v>
                </c:pt>
                <c:pt idx="1549">
                  <c:v>779.0</c:v>
                </c:pt>
                <c:pt idx="1550">
                  <c:v>779.0</c:v>
                </c:pt>
                <c:pt idx="1551">
                  <c:v>790.0</c:v>
                </c:pt>
                <c:pt idx="1552">
                  <c:v>829.0</c:v>
                </c:pt>
                <c:pt idx="1553">
                  <c:v>829.0</c:v>
                </c:pt>
                <c:pt idx="1554">
                  <c:v>823.0</c:v>
                </c:pt>
                <c:pt idx="1555">
                  <c:v>813.0</c:v>
                </c:pt>
                <c:pt idx="1556">
                  <c:v>800.0</c:v>
                </c:pt>
                <c:pt idx="1557">
                  <c:v>794.0</c:v>
                </c:pt>
                <c:pt idx="1558">
                  <c:v>794.0</c:v>
                </c:pt>
                <c:pt idx="1559">
                  <c:v>805.0</c:v>
                </c:pt>
                <c:pt idx="1560">
                  <c:v>815.0</c:v>
                </c:pt>
                <c:pt idx="1561">
                  <c:v>830.0</c:v>
                </c:pt>
                <c:pt idx="1562">
                  <c:v>840.0</c:v>
                </c:pt>
                <c:pt idx="1563">
                  <c:v>853.0</c:v>
                </c:pt>
                <c:pt idx="1564">
                  <c:v>874.0</c:v>
                </c:pt>
                <c:pt idx="1565">
                  <c:v>900.0</c:v>
                </c:pt>
                <c:pt idx="1566">
                  <c:v>915.0</c:v>
                </c:pt>
                <c:pt idx="1567">
                  <c:v>951.0</c:v>
                </c:pt>
                <c:pt idx="1568">
                  <c:v>1009.0</c:v>
                </c:pt>
                <c:pt idx="1569">
                  <c:v>1048.0</c:v>
                </c:pt>
                <c:pt idx="1570">
                  <c:v>1067.0</c:v>
                </c:pt>
                <c:pt idx="1571">
                  <c:v>1113.0</c:v>
                </c:pt>
                <c:pt idx="1572">
                  <c:v>1118.0</c:v>
                </c:pt>
                <c:pt idx="1573">
                  <c:v>1102.0</c:v>
                </c:pt>
                <c:pt idx="1574">
                  <c:v>1086.0</c:v>
                </c:pt>
                <c:pt idx="1575">
                  <c:v>1090.0</c:v>
                </c:pt>
                <c:pt idx="1576">
                  <c:v>1094.0</c:v>
                </c:pt>
                <c:pt idx="1577">
                  <c:v>1104.0</c:v>
                </c:pt>
                <c:pt idx="1578">
                  <c:v>1100.0</c:v>
                </c:pt>
                <c:pt idx="1579">
                  <c:v>1131.0</c:v>
                </c:pt>
                <c:pt idx="1580">
                  <c:v>1151.0</c:v>
                </c:pt>
                <c:pt idx="1581">
                  <c:v>1200.0</c:v>
                </c:pt>
                <c:pt idx="1582">
                  <c:v>1222.0</c:v>
                </c:pt>
                <c:pt idx="1583">
                  <c:v>1201.0</c:v>
                </c:pt>
                <c:pt idx="1584">
                  <c:v>1200.0</c:v>
                </c:pt>
                <c:pt idx="1585">
                  <c:v>1197.0</c:v>
                </c:pt>
                <c:pt idx="1586">
                  <c:v>1162.0</c:v>
                </c:pt>
                <c:pt idx="1587">
                  <c:v>1093.0</c:v>
                </c:pt>
                <c:pt idx="1588">
                  <c:v>1046.0</c:v>
                </c:pt>
                <c:pt idx="1589">
                  <c:v>1055.0</c:v>
                </c:pt>
                <c:pt idx="1590">
                  <c:v>1063.0</c:v>
                </c:pt>
                <c:pt idx="1591">
                  <c:v>1046.0</c:v>
                </c:pt>
                <c:pt idx="1592">
                  <c:v>1031.0</c:v>
                </c:pt>
                <c:pt idx="1593">
                  <c:v>1014.0</c:v>
                </c:pt>
                <c:pt idx="1594">
                  <c:v>994.0</c:v>
                </c:pt>
                <c:pt idx="1595">
                  <c:v>968.0</c:v>
                </c:pt>
                <c:pt idx="1596">
                  <c:v>942.0</c:v>
                </c:pt>
                <c:pt idx="1597">
                  <c:v>918.0</c:v>
                </c:pt>
                <c:pt idx="1598">
                  <c:v>905.0</c:v>
                </c:pt>
                <c:pt idx="1599">
                  <c:v>903.0</c:v>
                </c:pt>
                <c:pt idx="1600">
                  <c:v>911.0</c:v>
                </c:pt>
                <c:pt idx="1601">
                  <c:v>906.0</c:v>
                </c:pt>
                <c:pt idx="1602">
                  <c:v>891.0</c:v>
                </c:pt>
                <c:pt idx="1603">
                  <c:v>875.0</c:v>
                </c:pt>
                <c:pt idx="1604">
                  <c:v>876.0</c:v>
                </c:pt>
                <c:pt idx="1605">
                  <c:v>873.0</c:v>
                </c:pt>
                <c:pt idx="1606">
                  <c:v>855.0</c:v>
                </c:pt>
                <c:pt idx="1607">
                  <c:v>830.0</c:v>
                </c:pt>
                <c:pt idx="1608">
                  <c:v>818.0</c:v>
                </c:pt>
                <c:pt idx="1609">
                  <c:v>805.0</c:v>
                </c:pt>
                <c:pt idx="1610">
                  <c:v>802.0</c:v>
                </c:pt>
                <c:pt idx="1611">
                  <c:v>814.0</c:v>
                </c:pt>
                <c:pt idx="1612">
                  <c:v>883.0</c:v>
                </c:pt>
                <c:pt idx="1613">
                  <c:v>960.0</c:v>
                </c:pt>
                <c:pt idx="1614">
                  <c:v>978.0</c:v>
                </c:pt>
                <c:pt idx="1615">
                  <c:v>923.0</c:v>
                </c:pt>
                <c:pt idx="1616">
                  <c:v>917.0</c:v>
                </c:pt>
                <c:pt idx="1617">
                  <c:v>922.0</c:v>
                </c:pt>
                <c:pt idx="1618">
                  <c:v>943.0</c:v>
                </c:pt>
                <c:pt idx="1619">
                  <c:v>943.0</c:v>
                </c:pt>
                <c:pt idx="1620">
                  <c:v>926.0</c:v>
                </c:pt>
                <c:pt idx="1621">
                  <c:v>900.0</c:v>
                </c:pt>
                <c:pt idx="1622">
                  <c:v>888.0</c:v>
                </c:pt>
                <c:pt idx="1623">
                  <c:v>889.0</c:v>
                </c:pt>
                <c:pt idx="1624">
                  <c:v>881.0</c:v>
                </c:pt>
                <c:pt idx="1625">
                  <c:v>869.0</c:v>
                </c:pt>
                <c:pt idx="1626">
                  <c:v>841.0</c:v>
                </c:pt>
                <c:pt idx="1627">
                  <c:v>817.0</c:v>
                </c:pt>
                <c:pt idx="1628">
                  <c:v>809.0</c:v>
                </c:pt>
                <c:pt idx="1629">
                  <c:v>809.0</c:v>
                </c:pt>
                <c:pt idx="1630">
                  <c:v>804.0</c:v>
                </c:pt>
                <c:pt idx="1631">
                  <c:v>787.0</c:v>
                </c:pt>
                <c:pt idx="1632">
                  <c:v>766.0</c:v>
                </c:pt>
                <c:pt idx="1633">
                  <c:v>754.0</c:v>
                </c:pt>
                <c:pt idx="1634">
                  <c:v>747.0</c:v>
                </c:pt>
                <c:pt idx="1635">
                  <c:v>762.0</c:v>
                </c:pt>
                <c:pt idx="1636">
                  <c:v>780.0</c:v>
                </c:pt>
                <c:pt idx="1637">
                  <c:v>786.0</c:v>
                </c:pt>
                <c:pt idx="1638">
                  <c:v>774.0</c:v>
                </c:pt>
                <c:pt idx="1639">
                  <c:v>759.0</c:v>
                </c:pt>
                <c:pt idx="1640">
                  <c:v>739.0</c:v>
                </c:pt>
                <c:pt idx="1641">
                  <c:v>736.0</c:v>
                </c:pt>
                <c:pt idx="1642">
                  <c:v>728.0</c:v>
                </c:pt>
                <c:pt idx="1643">
                  <c:v>721.0</c:v>
                </c:pt>
                <c:pt idx="1644">
                  <c:v>706.0</c:v>
                </c:pt>
                <c:pt idx="1645">
                  <c:v>680.0</c:v>
                </c:pt>
                <c:pt idx="1646">
                  <c:v>657.0</c:v>
                </c:pt>
                <c:pt idx="1647">
                  <c:v>640.0</c:v>
                </c:pt>
                <c:pt idx="1648">
                  <c:v>631.0</c:v>
                </c:pt>
                <c:pt idx="1649">
                  <c:v>628.0</c:v>
                </c:pt>
                <c:pt idx="1650">
                  <c:v>622.0</c:v>
                </c:pt>
                <c:pt idx="1651">
                  <c:v>599.0</c:v>
                </c:pt>
                <c:pt idx="1652">
                  <c:v>579.0</c:v>
                </c:pt>
                <c:pt idx="1653">
                  <c:v>560.0</c:v>
                </c:pt>
                <c:pt idx="1654">
                  <c:v>550.0</c:v>
                </c:pt>
                <c:pt idx="1655">
                  <c:v>537.0</c:v>
                </c:pt>
                <c:pt idx="1656">
                  <c:v>519.0</c:v>
                </c:pt>
                <c:pt idx="1657">
                  <c:v>504.0</c:v>
                </c:pt>
                <c:pt idx="1658">
                  <c:v>498.0</c:v>
                </c:pt>
                <c:pt idx="1659">
                  <c:v>516.0</c:v>
                </c:pt>
                <c:pt idx="1660">
                  <c:v>528.0</c:v>
                </c:pt>
                <c:pt idx="1661">
                  <c:v>546.0</c:v>
                </c:pt>
                <c:pt idx="1662">
                  <c:v>562.0</c:v>
                </c:pt>
                <c:pt idx="1663">
                  <c:v>581.0</c:v>
                </c:pt>
                <c:pt idx="1664">
                  <c:v>584.0</c:v>
                </c:pt>
                <c:pt idx="1665">
                  <c:v>598.0</c:v>
                </c:pt>
                <c:pt idx="1666">
                  <c:v>590.0</c:v>
                </c:pt>
                <c:pt idx="1667">
                  <c:v>574.0</c:v>
                </c:pt>
                <c:pt idx="1668">
                  <c:v>563.0</c:v>
                </c:pt>
                <c:pt idx="1669">
                  <c:v>551.0</c:v>
                </c:pt>
                <c:pt idx="1670">
                  <c:v>551.0</c:v>
                </c:pt>
                <c:pt idx="1671">
                  <c:v>546.0</c:v>
                </c:pt>
                <c:pt idx="1672">
                  <c:v>534.0</c:v>
                </c:pt>
                <c:pt idx="1673">
                  <c:v>522.0</c:v>
                </c:pt>
                <c:pt idx="1674">
                  <c:v>508.0</c:v>
                </c:pt>
                <c:pt idx="1675">
                  <c:v>484.0</c:v>
                </c:pt>
                <c:pt idx="1676">
                  <c:v>471.0</c:v>
                </c:pt>
                <c:pt idx="1677">
                  <c:v>471.0</c:v>
                </c:pt>
                <c:pt idx="1678">
                  <c:v>477.0</c:v>
                </c:pt>
                <c:pt idx="1679">
                  <c:v>478.0</c:v>
                </c:pt>
                <c:pt idx="1680">
                  <c:v>474.0</c:v>
                </c:pt>
                <c:pt idx="1681">
                  <c:v>475.0</c:v>
                </c:pt>
                <c:pt idx="1682">
                  <c:v>478.0</c:v>
                </c:pt>
                <c:pt idx="1683">
                  <c:v>473.0</c:v>
                </c:pt>
                <c:pt idx="1684">
                  <c:v>468.0</c:v>
                </c:pt>
                <c:pt idx="1685">
                  <c:v>467.0</c:v>
                </c:pt>
                <c:pt idx="1686">
                  <c:v>445.0</c:v>
                </c:pt>
                <c:pt idx="1687">
                  <c:v>429.0</c:v>
                </c:pt>
                <c:pt idx="1688">
                  <c:v>415.0</c:v>
                </c:pt>
                <c:pt idx="1689">
                  <c:v>402.0</c:v>
                </c:pt>
                <c:pt idx="1690">
                  <c:v>394.0</c:v>
                </c:pt>
                <c:pt idx="1691">
                  <c:v>383.0</c:v>
                </c:pt>
                <c:pt idx="1692">
                  <c:v>373.0</c:v>
                </c:pt>
                <c:pt idx="1693">
                  <c:v>369.0</c:v>
                </c:pt>
                <c:pt idx="1694">
                  <c:v>363.0</c:v>
                </c:pt>
                <c:pt idx="1695">
                  <c:v>358.0</c:v>
                </c:pt>
                <c:pt idx="1696">
                  <c:v>355.0</c:v>
                </c:pt>
                <c:pt idx="1697">
                  <c:v>354.0</c:v>
                </c:pt>
                <c:pt idx="1698">
                  <c:v>354.0</c:v>
                </c:pt>
                <c:pt idx="1699">
                  <c:v>345.0</c:v>
                </c:pt>
                <c:pt idx="1700">
                  <c:v>337.0</c:v>
                </c:pt>
                <c:pt idx="1701">
                  <c:v>325.0</c:v>
                </c:pt>
                <c:pt idx="1702">
                  <c:v>317.0</c:v>
                </c:pt>
                <c:pt idx="1703">
                  <c:v>314.0</c:v>
                </c:pt>
                <c:pt idx="1704">
                  <c:v>310.0</c:v>
                </c:pt>
                <c:pt idx="1705">
                  <c:v>303.0</c:v>
                </c:pt>
                <c:pt idx="1706">
                  <c:v>298.0</c:v>
                </c:pt>
                <c:pt idx="1707">
                  <c:v>297.0</c:v>
                </c:pt>
                <c:pt idx="1708">
                  <c:v>293.0</c:v>
                </c:pt>
                <c:pt idx="1709">
                  <c:v>291.0</c:v>
                </c:pt>
                <c:pt idx="1710">
                  <c:v>290.0</c:v>
                </c:pt>
                <c:pt idx="1711">
                  <c:v>290.0</c:v>
                </c:pt>
                <c:pt idx="1712">
                  <c:v>291.0</c:v>
                </c:pt>
                <c:pt idx="1713">
                  <c:v>295.0</c:v>
                </c:pt>
                <c:pt idx="1714">
                  <c:v>301.0</c:v>
                </c:pt>
                <c:pt idx="1715">
                  <c:v>307.0</c:v>
                </c:pt>
                <c:pt idx="1716">
                  <c:v>313.0</c:v>
                </c:pt>
                <c:pt idx="1717">
                  <c:v>315.0</c:v>
                </c:pt>
                <c:pt idx="1718" formatCode="General">
                  <c:v>316.0</c:v>
                </c:pt>
                <c:pt idx="1719" formatCode="General">
                  <c:v>318.0</c:v>
                </c:pt>
                <c:pt idx="1720" formatCode="General">
                  <c:v>322.0</c:v>
                </c:pt>
                <c:pt idx="1721" formatCode="General">
                  <c:v>325.0</c:v>
                </c:pt>
                <c:pt idx="1722" formatCode="General">
                  <c:v>327.0</c:v>
                </c:pt>
                <c:pt idx="1723" formatCode="General">
                  <c:v>329.0</c:v>
                </c:pt>
                <c:pt idx="1724" formatCode="General">
                  <c:v>332.0</c:v>
                </c:pt>
                <c:pt idx="1725" formatCode="General">
                  <c:v>335.0</c:v>
                </c:pt>
                <c:pt idx="1726" formatCode="General">
                  <c:v>342.0</c:v>
                </c:pt>
                <c:pt idx="1727" formatCode="General">
                  <c:v>349.0</c:v>
                </c:pt>
                <c:pt idx="1728">
                  <c:v>354.0</c:v>
                </c:pt>
                <c:pt idx="1729">
                  <c:v>366.0</c:v>
                </c:pt>
                <c:pt idx="1730">
                  <c:v>376.0</c:v>
                </c:pt>
                <c:pt idx="1731">
                  <c:v>384.0</c:v>
                </c:pt>
                <c:pt idx="1732">
                  <c:v>388.0</c:v>
                </c:pt>
                <c:pt idx="1733">
                  <c:v>393.0</c:v>
                </c:pt>
                <c:pt idx="1734">
                  <c:v>396.0</c:v>
                </c:pt>
                <c:pt idx="1735">
                  <c:v>393.0</c:v>
                </c:pt>
                <c:pt idx="1736">
                  <c:v>392.0</c:v>
                </c:pt>
                <c:pt idx="1737">
                  <c:v>395.0</c:v>
                </c:pt>
                <c:pt idx="1738">
                  <c:v>398.0</c:v>
                </c:pt>
                <c:pt idx="1739">
                  <c:v>398.0</c:v>
                </c:pt>
                <c:pt idx="1740">
                  <c:v>401.0</c:v>
                </c:pt>
                <c:pt idx="1741">
                  <c:v>406.0</c:v>
                </c:pt>
                <c:pt idx="1742">
                  <c:v>409.0</c:v>
                </c:pt>
                <c:pt idx="1743">
                  <c:v>414.0</c:v>
                </c:pt>
                <c:pt idx="1744">
                  <c:v>429.0</c:v>
                </c:pt>
                <c:pt idx="1745">
                  <c:v>450.0</c:v>
                </c:pt>
                <c:pt idx="1746">
                  <c:v>471.0</c:v>
                </c:pt>
                <c:pt idx="1747">
                  <c:v>487.0</c:v>
                </c:pt>
                <c:pt idx="1748">
                  <c:v>500.0</c:v>
                </c:pt>
                <c:pt idx="1749">
                  <c:v>517.0</c:v>
                </c:pt>
                <c:pt idx="1750">
                  <c:v>539.0</c:v>
                </c:pt>
                <c:pt idx="1751">
                  <c:v>555.0</c:v>
                </c:pt>
                <c:pt idx="1752">
                  <c:v>560.0</c:v>
                </c:pt>
                <c:pt idx="1753">
                  <c:v>567.0</c:v>
                </c:pt>
                <c:pt idx="1754">
                  <c:v>597.0</c:v>
                </c:pt>
                <c:pt idx="1755">
                  <c:v>635.0</c:v>
                </c:pt>
                <c:pt idx="1756">
                  <c:v>659.0</c:v>
                </c:pt>
                <c:pt idx="1757">
                  <c:v>671.0</c:v>
                </c:pt>
                <c:pt idx="1758">
                  <c:v>669.0</c:v>
                </c:pt>
                <c:pt idx="1759">
                  <c:v>670.0</c:v>
                </c:pt>
                <c:pt idx="1760">
                  <c:v>688.0</c:v>
                </c:pt>
                <c:pt idx="1761">
                  <c:v>690.0</c:v>
                </c:pt>
                <c:pt idx="1762">
                  <c:v>704.0</c:v>
                </c:pt>
                <c:pt idx="1763">
                  <c:v>715.0</c:v>
                </c:pt>
                <c:pt idx="1764">
                  <c:v>710.0</c:v>
                </c:pt>
                <c:pt idx="1765">
                  <c:v>703.0</c:v>
                </c:pt>
                <c:pt idx="1766">
                  <c:v>682.0</c:v>
                </c:pt>
                <c:pt idx="1767">
                  <c:v>652.0</c:v>
                </c:pt>
                <c:pt idx="1768">
                  <c:v>642.0</c:v>
                </c:pt>
                <c:pt idx="1769">
                  <c:v>631.0</c:v>
                </c:pt>
                <c:pt idx="1770">
                  <c:v>616.0</c:v>
                </c:pt>
                <c:pt idx="1771">
                  <c:v>594.0</c:v>
                </c:pt>
                <c:pt idx="1772">
                  <c:v>579.0</c:v>
                </c:pt>
                <c:pt idx="1773">
                  <c:v>579.0</c:v>
                </c:pt>
                <c:pt idx="1774">
                  <c:v>600.0</c:v>
                </c:pt>
                <c:pt idx="1775">
                  <c:v>613.0</c:v>
                </c:pt>
                <c:pt idx="1776">
                  <c:v>643.0</c:v>
                </c:pt>
                <c:pt idx="1777">
                  <c:v>642.0</c:v>
                </c:pt>
                <c:pt idx="1778">
                  <c:v>634.0</c:v>
                </c:pt>
                <c:pt idx="1779">
                  <c:v>625.0</c:v>
                </c:pt>
                <c:pt idx="1780">
                  <c:v>624.0</c:v>
                </c:pt>
                <c:pt idx="1781">
                  <c:v>618.0</c:v>
                </c:pt>
                <c:pt idx="1782">
                  <c:v>605.0</c:v>
                </c:pt>
                <c:pt idx="1783">
                  <c:v>601.0</c:v>
                </c:pt>
                <c:pt idx="1784">
                  <c:v>606.0</c:v>
                </c:pt>
                <c:pt idx="1785">
                  <c:v>612.0</c:v>
                </c:pt>
                <c:pt idx="1786">
                  <c:v>612.0</c:v>
                </c:pt>
                <c:pt idx="1787">
                  <c:v>606.0</c:v>
                </c:pt>
                <c:pt idx="1788">
                  <c:v>610.0</c:v>
                </c:pt>
                <c:pt idx="1789">
                  <c:v>607.0</c:v>
                </c:pt>
                <c:pt idx="1790">
                  <c:v>606.0</c:v>
                </c:pt>
                <c:pt idx="1791">
                  <c:v>610.0</c:v>
                </c:pt>
                <c:pt idx="1792">
                  <c:v>611.0</c:v>
                </c:pt>
                <c:pt idx="1793">
                  <c:v>610.0</c:v>
                </c:pt>
                <c:pt idx="1794">
                  <c:v>609.0</c:v>
                </c:pt>
                <c:pt idx="1795">
                  <c:v>608.0</c:v>
                </c:pt>
                <c:pt idx="1796">
                  <c:v>604.0</c:v>
                </c:pt>
                <c:pt idx="1797">
                  <c:v>598.0</c:v>
                </c:pt>
                <c:pt idx="1798">
                  <c:v>587.0</c:v>
                </c:pt>
                <c:pt idx="1799">
                  <c:v>582.0</c:v>
                </c:pt>
                <c:pt idx="1800">
                  <c:v>580.0</c:v>
                </c:pt>
                <c:pt idx="1801">
                  <c:v>585.0</c:v>
                </c:pt>
                <c:pt idx="1802">
                  <c:v>596.0</c:v>
                </c:pt>
                <c:pt idx="1803">
                  <c:v>609.0</c:v>
                </c:pt>
                <c:pt idx="1804">
                  <c:v>616.0</c:v>
                </c:pt>
                <c:pt idx="1805">
                  <c:v>627.0</c:v>
                </c:pt>
                <c:pt idx="1806">
                  <c:v>640.0</c:v>
                </c:pt>
                <c:pt idx="1807">
                  <c:v>660.0</c:v>
                </c:pt>
                <c:pt idx="1808">
                  <c:v>677.0</c:v>
                </c:pt>
                <c:pt idx="1809">
                  <c:v>688.0</c:v>
                </c:pt>
                <c:pt idx="1810">
                  <c:v>692.0</c:v>
                </c:pt>
                <c:pt idx="1811">
                  <c:v>694.0</c:v>
                </c:pt>
                <c:pt idx="1812">
                  <c:v>699.0</c:v>
                </c:pt>
                <c:pt idx="1813">
                  <c:v>703.0</c:v>
                </c:pt>
                <c:pt idx="1814">
                  <c:v>704.0</c:v>
                </c:pt>
                <c:pt idx="1815">
                  <c:v>711.0</c:v>
                </c:pt>
                <c:pt idx="1816">
                  <c:v>726.0</c:v>
                </c:pt>
                <c:pt idx="1817">
                  <c:v>738.0</c:v>
                </c:pt>
                <c:pt idx="1818">
                  <c:v>745.0</c:v>
                </c:pt>
                <c:pt idx="1819">
                  <c:v>748.0</c:v>
                </c:pt>
                <c:pt idx="1820">
                  <c:v>746.0</c:v>
                </c:pt>
                <c:pt idx="1821">
                  <c:v>736.0</c:v>
                </c:pt>
                <c:pt idx="1822">
                  <c:v>726.0</c:v>
                </c:pt>
                <c:pt idx="1823">
                  <c:v>718.0</c:v>
                </c:pt>
                <c:pt idx="1824">
                  <c:v>709.0</c:v>
                </c:pt>
                <c:pt idx="1825">
                  <c:v>696.0</c:v>
                </c:pt>
                <c:pt idx="1826">
                  <c:v>679.0</c:v>
                </c:pt>
                <c:pt idx="1827">
                  <c:v>665.0</c:v>
                </c:pt>
                <c:pt idx="1828">
                  <c:v>656.0</c:v>
                </c:pt>
                <c:pt idx="1829">
                  <c:v>650.0</c:v>
                </c:pt>
                <c:pt idx="1830">
                  <c:v>645.0</c:v>
                </c:pt>
                <c:pt idx="1831">
                  <c:v>641.0</c:v>
                </c:pt>
                <c:pt idx="1832">
                  <c:v>636.0</c:v>
                </c:pt>
                <c:pt idx="1833">
                  <c:v>636.0</c:v>
                </c:pt>
                <c:pt idx="1834">
                  <c:v>636.0</c:v>
                </c:pt>
                <c:pt idx="1835">
                  <c:v>631.0</c:v>
                </c:pt>
                <c:pt idx="1836">
                  <c:v>638.0</c:v>
                </c:pt>
                <c:pt idx="1837">
                  <c:v>653.0</c:v>
                </c:pt>
                <c:pt idx="1838">
                  <c:v>671.0</c:v>
                </c:pt>
                <c:pt idx="1839">
                  <c:v>681.0</c:v>
                </c:pt>
                <c:pt idx="1840">
                  <c:v>687.0</c:v>
                </c:pt>
                <c:pt idx="1841">
                  <c:v>685.0</c:v>
                </c:pt>
                <c:pt idx="1842">
                  <c:v>682.0</c:v>
                </c:pt>
                <c:pt idx="1843">
                  <c:v>683.0</c:v>
                </c:pt>
                <c:pt idx="1844">
                  <c:v>687.0</c:v>
                </c:pt>
                <c:pt idx="1845">
                  <c:v>692.0</c:v>
                </c:pt>
                <c:pt idx="1846">
                  <c:v>706.0</c:v>
                </c:pt>
                <c:pt idx="1847">
                  <c:v>718.0</c:v>
                </c:pt>
                <c:pt idx="1848">
                  <c:v>720.0</c:v>
                </c:pt>
                <c:pt idx="1849">
                  <c:v>715.0</c:v>
                </c:pt>
                <c:pt idx="1850">
                  <c:v>711.0</c:v>
                </c:pt>
                <c:pt idx="1851">
                  <c:v>712.0</c:v>
                </c:pt>
                <c:pt idx="1852">
                  <c:v>720.0</c:v>
                </c:pt>
                <c:pt idx="1853">
                  <c:v>724.0</c:v>
                </c:pt>
                <c:pt idx="1854">
                  <c:v>745.0</c:v>
                </c:pt>
                <c:pt idx="1855">
                  <c:v>773.0</c:v>
                </c:pt>
                <c:pt idx="1856">
                  <c:v>792.0</c:v>
                </c:pt>
                <c:pt idx="1857">
                  <c:v>804.0</c:v>
                </c:pt>
                <c:pt idx="1858">
                  <c:v>804.0</c:v>
                </c:pt>
                <c:pt idx="1859">
                  <c:v>796.0</c:v>
                </c:pt>
                <c:pt idx="1860">
                  <c:v>756.0</c:v>
                </c:pt>
                <c:pt idx="1861">
                  <c:v>764.0</c:v>
                </c:pt>
                <c:pt idx="1862">
                  <c:v>800.0</c:v>
                </c:pt>
                <c:pt idx="1863">
                  <c:v>836.0</c:v>
                </c:pt>
                <c:pt idx="1864">
                  <c:v>865.0</c:v>
                </c:pt>
                <c:pt idx="1865">
                  <c:v>903.0</c:v>
                </c:pt>
                <c:pt idx="1866">
                  <c:v>937.0</c:v>
                </c:pt>
                <c:pt idx="1867">
                  <c:v>941.0</c:v>
                </c:pt>
                <c:pt idx="1868">
                  <c:v>934.0</c:v>
                </c:pt>
                <c:pt idx="1869">
                  <c:v>930.0</c:v>
                </c:pt>
                <c:pt idx="1870">
                  <c:v>912.0</c:v>
                </c:pt>
                <c:pt idx="1871">
                  <c:v>888.0</c:v>
                </c:pt>
                <c:pt idx="1872">
                  <c:v>875.0</c:v>
                </c:pt>
                <c:pt idx="1873">
                  <c:v>864.0</c:v>
                </c:pt>
                <c:pt idx="1874">
                  <c:v>860.0</c:v>
                </c:pt>
                <c:pt idx="1875">
                  <c:v>869.0</c:v>
                </c:pt>
                <c:pt idx="1876">
                  <c:v>915.0</c:v>
                </c:pt>
                <c:pt idx="1877">
                  <c:v>921.0</c:v>
                </c:pt>
                <c:pt idx="1878">
                  <c:v>922.0</c:v>
                </c:pt>
                <c:pt idx="1879">
                  <c:v>922.0</c:v>
                </c:pt>
                <c:pt idx="1880">
                  <c:v>906.0</c:v>
                </c:pt>
                <c:pt idx="1881">
                  <c:v>885.0</c:v>
                </c:pt>
                <c:pt idx="1882">
                  <c:v>892.0</c:v>
                </c:pt>
                <c:pt idx="1883">
                  <c:v>894.0</c:v>
                </c:pt>
                <c:pt idx="1884">
                  <c:v>890.0</c:v>
                </c:pt>
                <c:pt idx="1885">
                  <c:v>872.0</c:v>
                </c:pt>
                <c:pt idx="1886">
                  <c:v>849.0</c:v>
                </c:pt>
                <c:pt idx="1887">
                  <c:v>842.0</c:v>
                </c:pt>
                <c:pt idx="1888">
                  <c:v>831.0</c:v>
                </c:pt>
                <c:pt idx="1889">
                  <c:v>813.0</c:v>
                </c:pt>
                <c:pt idx="1890">
                  <c:v>802.0</c:v>
                </c:pt>
                <c:pt idx="1891">
                  <c:v>798.0</c:v>
                </c:pt>
                <c:pt idx="1892">
                  <c:v>834.0</c:v>
                </c:pt>
                <c:pt idx="1893">
                  <c:v>857.0</c:v>
                </c:pt>
                <c:pt idx="1894">
                  <c:v>838.0</c:v>
                </c:pt>
                <c:pt idx="1895">
                  <c:v>834.0</c:v>
                </c:pt>
                <c:pt idx="1896">
                  <c:v>849.0</c:v>
                </c:pt>
                <c:pt idx="1897">
                  <c:v>855.0</c:v>
                </c:pt>
                <c:pt idx="1898">
                  <c:v>870.0</c:v>
                </c:pt>
                <c:pt idx="1899">
                  <c:v>911.0</c:v>
                </c:pt>
                <c:pt idx="1900">
                  <c:v>954.0</c:v>
                </c:pt>
                <c:pt idx="1901">
                  <c:v>974.0</c:v>
                </c:pt>
                <c:pt idx="1902">
                  <c:v>1045.0</c:v>
                </c:pt>
                <c:pt idx="1903">
                  <c:v>1065.0</c:v>
                </c:pt>
                <c:pt idx="1904">
                  <c:v>1084.0</c:v>
                </c:pt>
                <c:pt idx="1905">
                  <c:v>1145.0</c:v>
                </c:pt>
                <c:pt idx="1906">
                  <c:v>1231.0</c:v>
                </c:pt>
                <c:pt idx="1907">
                  <c:v>1257.0</c:v>
                </c:pt>
                <c:pt idx="1908">
                  <c:v>1240.0</c:v>
                </c:pt>
                <c:pt idx="1909">
                  <c:v>1232.0</c:v>
                </c:pt>
                <c:pt idx="1910">
                  <c:v>1224.0</c:v>
                </c:pt>
                <c:pt idx="1911">
                  <c:v>1201.0</c:v>
                </c:pt>
                <c:pt idx="1912">
                  <c:v>1181.0</c:v>
                </c:pt>
                <c:pt idx="1913">
                  <c:v>1184.0</c:v>
                </c:pt>
                <c:pt idx="1914">
                  <c:v>1202.0</c:v>
                </c:pt>
                <c:pt idx="1915">
                  <c:v>1204.0</c:v>
                </c:pt>
                <c:pt idx="1916">
                  <c:v>1196.0</c:v>
                </c:pt>
                <c:pt idx="1917">
                  <c:v>1198.0</c:v>
                </c:pt>
                <c:pt idx="1918">
                  <c:v>1196.0</c:v>
                </c:pt>
                <c:pt idx="1919">
                  <c:v>1186.0</c:v>
                </c:pt>
                <c:pt idx="1920">
                  <c:v>1162.0</c:v>
                </c:pt>
                <c:pt idx="1921">
                  <c:v>1122.0</c:v>
                </c:pt>
                <c:pt idx="1922">
                  <c:v>1090.0</c:v>
                </c:pt>
                <c:pt idx="1923">
                  <c:v>1069.0</c:v>
                </c:pt>
                <c:pt idx="1924">
                  <c:v>1052.0</c:v>
                </c:pt>
                <c:pt idx="1925">
                  <c:v>1003.0</c:v>
                </c:pt>
                <c:pt idx="1926">
                  <c:v>966.0</c:v>
                </c:pt>
                <c:pt idx="1927">
                  <c:v>946.0</c:v>
                </c:pt>
                <c:pt idx="1928">
                  <c:v>927.0</c:v>
                </c:pt>
                <c:pt idx="1929">
                  <c:v>914.0</c:v>
                </c:pt>
                <c:pt idx="1930">
                  <c:v>926.0</c:v>
                </c:pt>
                <c:pt idx="1931">
                  <c:v>928.0</c:v>
                </c:pt>
                <c:pt idx="1932">
                  <c:v>961.0</c:v>
                </c:pt>
                <c:pt idx="1933">
                  <c:v>953.0</c:v>
                </c:pt>
                <c:pt idx="1934">
                  <c:v>969.0</c:v>
                </c:pt>
                <c:pt idx="1935">
                  <c:v>983.0</c:v>
                </c:pt>
                <c:pt idx="1936">
                  <c:v>963.0</c:v>
                </c:pt>
                <c:pt idx="1937">
                  <c:v>949.0</c:v>
                </c:pt>
                <c:pt idx="1938">
                  <c:v>926.0</c:v>
                </c:pt>
                <c:pt idx="1939">
                  <c:v>894.0</c:v>
                </c:pt>
                <c:pt idx="1940">
                  <c:v>892.0</c:v>
                </c:pt>
                <c:pt idx="1941">
                  <c:v>910.0</c:v>
                </c:pt>
                <c:pt idx="1942">
                  <c:v>925.0</c:v>
                </c:pt>
                <c:pt idx="1943">
                  <c:v>922.0</c:v>
                </c:pt>
                <c:pt idx="1944">
                  <c:v>952.0</c:v>
                </c:pt>
                <c:pt idx="1945">
                  <c:v>942.0</c:v>
                </c:pt>
                <c:pt idx="1946">
                  <c:v>925.0</c:v>
                </c:pt>
                <c:pt idx="1947">
                  <c:v>914.0</c:v>
                </c:pt>
                <c:pt idx="1948">
                  <c:v>886.0</c:v>
                </c:pt>
                <c:pt idx="1949">
                  <c:v>862.0</c:v>
                </c:pt>
                <c:pt idx="1950">
                  <c:v>840.0</c:v>
                </c:pt>
                <c:pt idx="1951">
                  <c:v>827.0</c:v>
                </c:pt>
                <c:pt idx="1952">
                  <c:v>816.0</c:v>
                </c:pt>
                <c:pt idx="1953">
                  <c:v>800.0</c:v>
                </c:pt>
                <c:pt idx="1954">
                  <c:v>786.0</c:v>
                </c:pt>
                <c:pt idx="1955">
                  <c:v>770.0</c:v>
                </c:pt>
                <c:pt idx="1956">
                  <c:v>752.0</c:v>
                </c:pt>
                <c:pt idx="1957">
                  <c:v>735.0</c:v>
                </c:pt>
                <c:pt idx="1958">
                  <c:v>714.0</c:v>
                </c:pt>
                <c:pt idx="1959">
                  <c:v>702.0</c:v>
                </c:pt>
                <c:pt idx="1960">
                  <c:v>707.0</c:v>
                </c:pt>
                <c:pt idx="1961">
                  <c:v>702.0</c:v>
                </c:pt>
                <c:pt idx="1962">
                  <c:v>688.0</c:v>
                </c:pt>
              </c:numCache>
            </c:numRef>
          </c:val>
          <c:smooth val="0"/>
        </c:ser>
        <c:dLbls>
          <c:showLegendKey val="0"/>
          <c:showVal val="0"/>
          <c:showCatName val="0"/>
          <c:showSerName val="0"/>
          <c:showPercent val="0"/>
          <c:showBubbleSize val="0"/>
        </c:dLbls>
        <c:marker val="1"/>
        <c:smooth val="0"/>
        <c:axId val="-2081710488"/>
        <c:axId val="-2087522360"/>
      </c:lineChart>
      <c:dateAx>
        <c:axId val="-2081710488"/>
        <c:scaling>
          <c:orientation val="minMax"/>
          <c:max val="42779.0"/>
          <c:min val="39977.0"/>
        </c:scaling>
        <c:delete val="0"/>
        <c:axPos val="b"/>
        <c:numFmt formatCode="[$-409]mmm\-yy;@" sourceLinked="0"/>
        <c:majorTickMark val="out"/>
        <c:minorTickMark val="none"/>
        <c:tickLblPos val="nextTo"/>
        <c:txPr>
          <a:bodyPr/>
          <a:lstStyle/>
          <a:p>
            <a:pPr>
              <a:defRPr sz="1600"/>
            </a:pPr>
            <a:endParaRPr lang="en-US"/>
          </a:p>
        </c:txPr>
        <c:crossAx val="-2087522360"/>
        <c:crosses val="autoZero"/>
        <c:auto val="0"/>
        <c:lblOffset val="100"/>
        <c:baseTimeUnit val="days"/>
        <c:majorUnit val="4.0"/>
        <c:majorTimeUnit val="months"/>
      </c:dateAx>
      <c:valAx>
        <c:axId val="-2087522360"/>
        <c:scaling>
          <c:orientation val="minMax"/>
        </c:scaling>
        <c:delete val="0"/>
        <c:axPos val="l"/>
        <c:majorGridlines/>
        <c:numFmt formatCode="#,##0" sourceLinked="1"/>
        <c:majorTickMark val="out"/>
        <c:minorTickMark val="none"/>
        <c:tickLblPos val="nextTo"/>
        <c:txPr>
          <a:bodyPr/>
          <a:lstStyle/>
          <a:p>
            <a:pPr>
              <a:defRPr sz="1600"/>
            </a:pPr>
            <a:endParaRPr lang="en-US"/>
          </a:p>
        </c:txPr>
        <c:crossAx val="-2081710488"/>
        <c:crossesAt val="39977.0"/>
        <c:crossBetween val="between"/>
        <c:majorUnit val="100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0961208965934638"/>
          <c:y val="0.0404698183157903"/>
          <c:w val="0.885757478435705"/>
          <c:h val="0.784767878025687"/>
        </c:manualLayout>
      </c:layout>
      <c:bar3DChart>
        <c:barDir val="col"/>
        <c:grouping val="clustered"/>
        <c:varyColors val="0"/>
        <c:ser>
          <c:idx val="0"/>
          <c:order val="0"/>
          <c:tx>
            <c:strRef>
              <c:f>Sheet1!$B$4</c:f>
              <c:strCache>
                <c:ptCount val="1"/>
                <c:pt idx="0">
                  <c:v>Series 1</c:v>
                </c:pt>
              </c:strCache>
            </c:strRef>
          </c:tx>
          <c:spPr>
            <a:solidFill>
              <a:srgbClr val="C00000"/>
            </a:solidFill>
          </c:spPr>
          <c:invertIfNegative val="0"/>
          <c:cat>
            <c:strRef>
              <c:f>Sheet1!$A$5:$A$112</c:f>
              <c:strCache>
                <c:ptCount val="108"/>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pt idx="104">
                  <c:v>2016Q1</c:v>
                </c:pt>
                <c:pt idx="105">
                  <c:v>2016Q2</c:v>
                </c:pt>
                <c:pt idx="106">
                  <c:v>2016Q3</c:v>
                </c:pt>
                <c:pt idx="107">
                  <c:v>2016Q4</c:v>
                </c:pt>
              </c:strCache>
            </c:strRef>
          </c:cat>
          <c:val>
            <c:numRef>
              <c:f>Sheet1!$B$5:$B$112</c:f>
              <c:numCache>
                <c:formatCode>0.00%</c:formatCode>
                <c:ptCount val="108"/>
                <c:pt idx="0">
                  <c:v>0.045</c:v>
                </c:pt>
                <c:pt idx="1">
                  <c:v>0.016</c:v>
                </c:pt>
                <c:pt idx="2">
                  <c:v>0.001</c:v>
                </c:pt>
                <c:pt idx="3">
                  <c:v>-0.034</c:v>
                </c:pt>
                <c:pt idx="4">
                  <c:v>-0.019</c:v>
                </c:pt>
                <c:pt idx="5">
                  <c:v>0.031</c:v>
                </c:pt>
                <c:pt idx="6">
                  <c:v>0.019</c:v>
                </c:pt>
                <c:pt idx="7">
                  <c:v>0.018</c:v>
                </c:pt>
                <c:pt idx="8">
                  <c:v>0.048</c:v>
                </c:pt>
                <c:pt idx="9">
                  <c:v>0.045</c:v>
                </c:pt>
                <c:pt idx="10">
                  <c:v>0.039</c:v>
                </c:pt>
                <c:pt idx="11">
                  <c:v>0.041</c:v>
                </c:pt>
                <c:pt idx="12">
                  <c:v>0.008</c:v>
                </c:pt>
                <c:pt idx="13">
                  <c:v>0.024</c:v>
                </c:pt>
                <c:pt idx="14">
                  <c:v>0.02</c:v>
                </c:pt>
                <c:pt idx="15">
                  <c:v>0.054</c:v>
                </c:pt>
                <c:pt idx="16">
                  <c:v>0.04</c:v>
                </c:pt>
                <c:pt idx="17">
                  <c:v>0.056</c:v>
                </c:pt>
                <c:pt idx="18">
                  <c:v>0.024</c:v>
                </c:pt>
                <c:pt idx="19">
                  <c:v>0.046</c:v>
                </c:pt>
                <c:pt idx="20">
                  <c:v>0.014</c:v>
                </c:pt>
                <c:pt idx="21">
                  <c:v>0.014</c:v>
                </c:pt>
                <c:pt idx="22">
                  <c:v>0.035</c:v>
                </c:pt>
                <c:pt idx="23">
                  <c:v>0.029</c:v>
                </c:pt>
                <c:pt idx="24">
                  <c:v>0.027</c:v>
                </c:pt>
                <c:pt idx="25">
                  <c:v>0.072</c:v>
                </c:pt>
                <c:pt idx="26">
                  <c:v>0.037</c:v>
                </c:pt>
                <c:pt idx="27">
                  <c:v>0.043</c:v>
                </c:pt>
                <c:pt idx="28">
                  <c:v>0.031</c:v>
                </c:pt>
                <c:pt idx="29">
                  <c:v>0.062</c:v>
                </c:pt>
                <c:pt idx="30">
                  <c:v>0.052</c:v>
                </c:pt>
                <c:pt idx="31">
                  <c:v>0.031</c:v>
                </c:pt>
                <c:pt idx="32">
                  <c:v>0.04</c:v>
                </c:pt>
                <c:pt idx="33">
                  <c:v>0.039</c:v>
                </c:pt>
                <c:pt idx="34">
                  <c:v>0.053</c:v>
                </c:pt>
                <c:pt idx="35">
                  <c:v>0.067</c:v>
                </c:pt>
                <c:pt idx="36">
                  <c:v>0.032</c:v>
                </c:pt>
                <c:pt idx="37">
                  <c:v>0.033</c:v>
                </c:pt>
                <c:pt idx="38">
                  <c:v>0.051</c:v>
                </c:pt>
                <c:pt idx="39">
                  <c:v>0.071</c:v>
                </c:pt>
                <c:pt idx="40">
                  <c:v>0.012</c:v>
                </c:pt>
                <c:pt idx="41">
                  <c:v>0.078</c:v>
                </c:pt>
                <c:pt idx="42">
                  <c:v>0.005</c:v>
                </c:pt>
                <c:pt idx="43">
                  <c:v>0.023</c:v>
                </c:pt>
                <c:pt idx="44">
                  <c:v>-0.011</c:v>
                </c:pt>
                <c:pt idx="45">
                  <c:v>0.021</c:v>
                </c:pt>
                <c:pt idx="46">
                  <c:v>-0.013</c:v>
                </c:pt>
                <c:pt idx="47">
                  <c:v>0.011</c:v>
                </c:pt>
                <c:pt idx="48">
                  <c:v>0.037</c:v>
                </c:pt>
                <c:pt idx="49">
                  <c:v>0.022</c:v>
                </c:pt>
                <c:pt idx="50">
                  <c:v>0.02</c:v>
                </c:pt>
                <c:pt idx="51">
                  <c:v>0.003</c:v>
                </c:pt>
                <c:pt idx="52">
                  <c:v>0.021</c:v>
                </c:pt>
                <c:pt idx="53">
                  <c:v>0.038</c:v>
                </c:pt>
                <c:pt idx="54">
                  <c:v>0.069</c:v>
                </c:pt>
                <c:pt idx="55">
                  <c:v>0.048</c:v>
                </c:pt>
                <c:pt idx="56">
                  <c:v>0.023</c:v>
                </c:pt>
                <c:pt idx="57">
                  <c:v>0.03</c:v>
                </c:pt>
                <c:pt idx="58">
                  <c:v>0.037</c:v>
                </c:pt>
                <c:pt idx="59">
                  <c:v>0.035</c:v>
                </c:pt>
                <c:pt idx="60">
                  <c:v>0.043</c:v>
                </c:pt>
                <c:pt idx="61">
                  <c:v>0.021</c:v>
                </c:pt>
                <c:pt idx="62">
                  <c:v>0.034</c:v>
                </c:pt>
                <c:pt idx="63">
                  <c:v>0.023</c:v>
                </c:pt>
                <c:pt idx="64">
                  <c:v>0.049</c:v>
                </c:pt>
                <c:pt idx="65">
                  <c:v>0.012</c:v>
                </c:pt>
                <c:pt idx="66">
                  <c:v>0.004</c:v>
                </c:pt>
                <c:pt idx="67">
                  <c:v>0.032</c:v>
                </c:pt>
                <c:pt idx="68">
                  <c:v>0.002</c:v>
                </c:pt>
                <c:pt idx="69">
                  <c:v>0.031</c:v>
                </c:pt>
                <c:pt idx="70">
                  <c:v>0.027</c:v>
                </c:pt>
                <c:pt idx="71">
                  <c:v>0.014</c:v>
                </c:pt>
                <c:pt idx="72">
                  <c:v>-0.027</c:v>
                </c:pt>
                <c:pt idx="73">
                  <c:v>0.02</c:v>
                </c:pt>
                <c:pt idx="74">
                  <c:v>-0.019</c:v>
                </c:pt>
                <c:pt idx="75">
                  <c:v>-0.082</c:v>
                </c:pt>
                <c:pt idx="76">
                  <c:v>-0.054</c:v>
                </c:pt>
                <c:pt idx="77">
                  <c:v>-0.005</c:v>
                </c:pt>
                <c:pt idx="78">
                  <c:v>0.013</c:v>
                </c:pt>
                <c:pt idx="79">
                  <c:v>0.039</c:v>
                </c:pt>
                <c:pt idx="80">
                  <c:v>0.017</c:v>
                </c:pt>
                <c:pt idx="81">
                  <c:v>0.039</c:v>
                </c:pt>
                <c:pt idx="82">
                  <c:v>0.027</c:v>
                </c:pt>
                <c:pt idx="83">
                  <c:v>0.025</c:v>
                </c:pt>
                <c:pt idx="84">
                  <c:v>-0.015</c:v>
                </c:pt>
                <c:pt idx="85">
                  <c:v>0.029</c:v>
                </c:pt>
                <c:pt idx="86">
                  <c:v>0.008</c:v>
                </c:pt>
                <c:pt idx="87">
                  <c:v>0.046</c:v>
                </c:pt>
                <c:pt idx="88">
                  <c:v>0.027</c:v>
                </c:pt>
                <c:pt idx="89">
                  <c:v>0.019</c:v>
                </c:pt>
                <c:pt idx="90">
                  <c:v>0.005</c:v>
                </c:pt>
                <c:pt idx="91">
                  <c:v>0.001</c:v>
                </c:pt>
                <c:pt idx="92">
                  <c:v>0.028</c:v>
                </c:pt>
                <c:pt idx="93">
                  <c:v>0.008</c:v>
                </c:pt>
                <c:pt idx="94">
                  <c:v>0.031</c:v>
                </c:pt>
                <c:pt idx="95">
                  <c:v>0.04</c:v>
                </c:pt>
                <c:pt idx="96">
                  <c:v>-0.012</c:v>
                </c:pt>
                <c:pt idx="97">
                  <c:v>0.04</c:v>
                </c:pt>
                <c:pt idx="98">
                  <c:v>0.05</c:v>
                </c:pt>
                <c:pt idx="99">
                  <c:v>0.023</c:v>
                </c:pt>
                <c:pt idx="100">
                  <c:v>0.02</c:v>
                </c:pt>
                <c:pt idx="101">
                  <c:v>0.026</c:v>
                </c:pt>
                <c:pt idx="102">
                  <c:v>0.02</c:v>
                </c:pt>
                <c:pt idx="103">
                  <c:v>0.009</c:v>
                </c:pt>
                <c:pt idx="104">
                  <c:v>0.008</c:v>
                </c:pt>
                <c:pt idx="105">
                  <c:v>0.014</c:v>
                </c:pt>
                <c:pt idx="106">
                  <c:v>0.035</c:v>
                </c:pt>
                <c:pt idx="107">
                  <c:v>0.019</c:v>
                </c:pt>
              </c:numCache>
            </c:numRef>
          </c:val>
        </c:ser>
        <c:dLbls>
          <c:showLegendKey val="0"/>
          <c:showVal val="0"/>
          <c:showCatName val="0"/>
          <c:showSerName val="0"/>
          <c:showPercent val="0"/>
          <c:showBubbleSize val="0"/>
        </c:dLbls>
        <c:gapWidth val="150"/>
        <c:shape val="box"/>
        <c:axId val="-2059251176"/>
        <c:axId val="-2142749768"/>
        <c:axId val="0"/>
      </c:bar3DChart>
      <c:catAx>
        <c:axId val="-2059251176"/>
        <c:scaling>
          <c:orientation val="minMax"/>
        </c:scaling>
        <c:delete val="0"/>
        <c:axPos val="b"/>
        <c:numFmt formatCode="General" sourceLinked="0"/>
        <c:majorTickMark val="none"/>
        <c:minorTickMark val="none"/>
        <c:tickLblPos val="low"/>
        <c:txPr>
          <a:bodyPr/>
          <a:lstStyle/>
          <a:p>
            <a:pPr>
              <a:defRPr sz="1400"/>
            </a:pPr>
            <a:endParaRPr lang="en-US"/>
          </a:p>
        </c:txPr>
        <c:crossAx val="-2142749768"/>
        <c:crosses val="autoZero"/>
        <c:auto val="1"/>
        <c:lblAlgn val="ctr"/>
        <c:lblOffset val="100"/>
        <c:tickLblSkip val="1"/>
        <c:noMultiLvlLbl val="0"/>
      </c:catAx>
      <c:valAx>
        <c:axId val="-2142749768"/>
        <c:scaling>
          <c:orientation val="minMax"/>
        </c:scaling>
        <c:delete val="0"/>
        <c:axPos val="l"/>
        <c:title>
          <c:tx>
            <c:rich>
              <a:bodyPr rot="-5400000" vert="horz"/>
              <a:lstStyle/>
              <a:p>
                <a:pPr>
                  <a:defRPr sz="1300" b="1"/>
                </a:pPr>
                <a:r>
                  <a:rPr lang="en-US" sz="1300" b="1" dirty="0" smtClean="0"/>
                  <a:t>%</a:t>
                </a:r>
                <a:r>
                  <a:rPr lang="en-US" sz="1300" b="1" baseline="0" dirty="0" smtClean="0"/>
                  <a:t> </a:t>
                </a:r>
                <a:r>
                  <a:rPr lang="en-US" sz="1300" b="1" dirty="0" smtClean="0"/>
                  <a:t> </a:t>
                </a:r>
                <a:r>
                  <a:rPr lang="en-US" sz="1300" b="1" dirty="0"/>
                  <a:t>Change from Preceding Period (SAAR)</a:t>
                </a:r>
              </a:p>
            </c:rich>
          </c:tx>
          <c:layout>
            <c:manualLayout>
              <c:xMode val="edge"/>
              <c:yMode val="edge"/>
              <c:x val="0.00239521562758008"/>
              <c:y val="0.0622216363146667"/>
            </c:manualLayout>
          </c:layout>
          <c:overlay val="0"/>
        </c:title>
        <c:numFmt formatCode="0%" sourceLinked="0"/>
        <c:majorTickMark val="out"/>
        <c:minorTickMark val="none"/>
        <c:tickLblPos val="nextTo"/>
        <c:crossAx val="-2059251176"/>
        <c:crosses val="autoZero"/>
        <c:crossBetween val="between"/>
      </c:valAx>
    </c:plotArea>
    <c:plotVisOnly val="1"/>
    <c:dispBlanksAs val="gap"/>
    <c:showDLblsOverMax val="0"/>
  </c:chart>
  <c:txPr>
    <a:bodyPr/>
    <a:lstStyle/>
    <a:p>
      <a:pPr>
        <a:defRPr sz="1600">
          <a:latin typeface="+mn-lt"/>
          <a:cs typeface="Constantia"/>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c:spPr>
    </c:floor>
    <c:sideWall>
      <c:thickness val="0"/>
      <c:spPr>
        <a:noFill/>
        <a:ln w="25400">
          <a:noFill/>
        </a:ln>
      </c:spPr>
    </c:sideWall>
    <c:backWall>
      <c:thickness val="0"/>
      <c:spPr>
        <a:noFill/>
        <a:ln w="25400">
          <a:noFill/>
        </a:ln>
      </c:spPr>
    </c:backWall>
    <c:plotArea>
      <c:layout>
        <c:manualLayout>
          <c:layoutTarget val="inner"/>
          <c:xMode val="edge"/>
          <c:yMode val="edge"/>
          <c:x val="0.10130804739645"/>
          <c:y val="0.0407405324334458"/>
          <c:w val="0.864926314335698"/>
          <c:h val="0.841570220389118"/>
        </c:manualLayout>
      </c:layout>
      <c:bar3DChart>
        <c:barDir val="col"/>
        <c:grouping val="clustered"/>
        <c:varyColors val="0"/>
        <c:ser>
          <c:idx val="0"/>
          <c:order val="0"/>
          <c:tx>
            <c:strRef>
              <c:f>Sheet1!$A$2</c:f>
              <c:strCache>
                <c:ptCount val="1"/>
                <c:pt idx="0">
                  <c:v>2016Q1</c:v>
                </c:pt>
              </c:strCache>
            </c:strRef>
          </c:tx>
          <c:spPr>
            <a:solidFill>
              <a:srgbClr val="0070C0"/>
            </a:solidFill>
          </c:spPr>
          <c:invertIfNegative val="0"/>
          <c:dLbls>
            <c:dLbl>
              <c:idx val="2"/>
              <c:layout>
                <c:manualLayout>
                  <c:x val="-0.00409808491974126"/>
                  <c:y val="0.0132277215348081"/>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0204904245987063"/>
                  <c:y val="0.021164229471316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Sheet1!$B$2:$E$2</c:f>
              <c:numCache>
                <c:formatCode>0.0</c:formatCode>
                <c:ptCount val="4"/>
                <c:pt idx="0">
                  <c:v>1.11</c:v>
                </c:pt>
                <c:pt idx="1">
                  <c:v>0.28</c:v>
                </c:pt>
                <c:pt idx="2">
                  <c:v>0.01</c:v>
                </c:pt>
                <c:pt idx="3">
                  <c:v>-0.56</c:v>
                </c:pt>
              </c:numCache>
            </c:numRef>
          </c:val>
        </c:ser>
        <c:ser>
          <c:idx val="1"/>
          <c:order val="1"/>
          <c:tx>
            <c:strRef>
              <c:f>Sheet1!$A$3</c:f>
              <c:strCache>
                <c:ptCount val="1"/>
                <c:pt idx="0">
                  <c:v>2016Q2</c:v>
                </c:pt>
              </c:strCache>
            </c:strRef>
          </c:tx>
          <c:spPr>
            <a:solidFill>
              <a:srgbClr val="FF0000"/>
            </a:solidFill>
          </c:spPr>
          <c:invertIfNegative val="0"/>
          <c:dLbls>
            <c:dLbl>
              <c:idx val="0"/>
              <c:layout>
                <c:manualLayout>
                  <c:x val="0.0122942547592238"/>
                  <c:y val="-0.0026455026455026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102452122993532"/>
                  <c:y val="0.0185189351331085"/>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409808491974126"/>
                  <c:y val="0.010582010582010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0204904245987048"/>
                  <c:y val="0.015873224180310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Sheet1!$B$3:$E$3</c:f>
              <c:numCache>
                <c:formatCode>0.0</c:formatCode>
                <c:ptCount val="4"/>
                <c:pt idx="0">
                  <c:v>2.88</c:v>
                </c:pt>
                <c:pt idx="1">
                  <c:v>-0.3</c:v>
                </c:pt>
                <c:pt idx="2">
                  <c:v>0.18</c:v>
                </c:pt>
                <c:pt idx="3">
                  <c:v>-1.34</c:v>
                </c:pt>
              </c:numCache>
            </c:numRef>
          </c:val>
        </c:ser>
        <c:ser>
          <c:idx val="2"/>
          <c:order val="2"/>
          <c:tx>
            <c:strRef>
              <c:f>Sheet1!$A$4</c:f>
              <c:strCache>
                <c:ptCount val="1"/>
                <c:pt idx="0">
                  <c:v>2016Q3</c:v>
                </c:pt>
              </c:strCache>
            </c:strRef>
          </c:tx>
          <c:spPr>
            <a:solidFill>
              <a:srgbClr val="FFC000"/>
            </a:solidFill>
          </c:spPr>
          <c:invertIfNegative val="0"/>
          <c:dLbls>
            <c:dLbl>
              <c:idx val="0"/>
              <c:layout>
                <c:manualLayout>
                  <c:x val="0.00819616983948253"/>
                  <c:y val="-0.0026455026455026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102452122993532"/>
                  <c:y val="0.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409792357781529"/>
                  <c:y val="0.010582218889305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Sheet1!$B$4:$E$4</c:f>
              <c:numCache>
                <c:formatCode>0.0</c:formatCode>
                <c:ptCount val="4"/>
                <c:pt idx="0">
                  <c:v>2.03</c:v>
                </c:pt>
                <c:pt idx="1">
                  <c:v>0.14</c:v>
                </c:pt>
                <c:pt idx="2">
                  <c:v>0.85</c:v>
                </c:pt>
                <c:pt idx="3">
                  <c:v>0.5</c:v>
                </c:pt>
              </c:numCache>
            </c:numRef>
          </c:val>
        </c:ser>
        <c:ser>
          <c:idx val="3"/>
          <c:order val="3"/>
          <c:tx>
            <c:strRef>
              <c:f>Sheet1!$A$5</c:f>
              <c:strCache>
                <c:ptCount val="1"/>
                <c:pt idx="0">
                  <c:v>2016Q4</c:v>
                </c:pt>
              </c:strCache>
            </c:strRef>
          </c:tx>
          <c:spPr>
            <a:solidFill>
              <a:srgbClr val="7030A0"/>
            </a:solidFill>
          </c:spPr>
          <c:invertIfNegative val="0"/>
          <c:dLbls>
            <c:dLbl>
              <c:idx val="0"/>
              <c:layout>
                <c:manualLayout>
                  <c:x val="0.0163923396789651"/>
                  <c:y val="-0.013227513227513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163923396789651"/>
                  <c:y val="0.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614712737961182"/>
                  <c:y val="0.010582218889305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0819616983948253"/>
                  <c:y val="0.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latin typeface="Constantia" charset="0"/>
                    <a:ea typeface="Constantia" charset="0"/>
                    <a:cs typeface="Constantia"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Personal Consumption</c:v>
                </c:pt>
                <c:pt idx="1">
                  <c:v>Government Spending</c:v>
                </c:pt>
                <c:pt idx="2">
                  <c:v>Net Exports</c:v>
                </c:pt>
                <c:pt idx="3">
                  <c:v>Gross Investment</c:v>
                </c:pt>
              </c:strCache>
            </c:strRef>
          </c:cat>
          <c:val>
            <c:numRef>
              <c:f>Sheet1!$B$5:$E$5</c:f>
              <c:numCache>
                <c:formatCode>0.00</c:formatCode>
                <c:ptCount val="4"/>
                <c:pt idx="0">
                  <c:v>1.7</c:v>
                </c:pt>
                <c:pt idx="1">
                  <c:v>0.21</c:v>
                </c:pt>
                <c:pt idx="2">
                  <c:v>-1.7</c:v>
                </c:pt>
                <c:pt idx="3">
                  <c:v>1.67</c:v>
                </c:pt>
              </c:numCache>
            </c:numRef>
          </c:val>
        </c:ser>
        <c:dLbls>
          <c:showLegendKey val="0"/>
          <c:showVal val="1"/>
          <c:showCatName val="0"/>
          <c:showSerName val="0"/>
          <c:showPercent val="0"/>
          <c:showBubbleSize val="0"/>
        </c:dLbls>
        <c:gapWidth val="150"/>
        <c:shape val="box"/>
        <c:axId val="-2055567448"/>
        <c:axId val="-2087239096"/>
        <c:axId val="0"/>
      </c:bar3DChart>
      <c:catAx>
        <c:axId val="-2055567448"/>
        <c:scaling>
          <c:orientation val="minMax"/>
        </c:scaling>
        <c:delete val="0"/>
        <c:axPos val="b"/>
        <c:numFmt formatCode="General" sourceLinked="1"/>
        <c:majorTickMark val="none"/>
        <c:minorTickMark val="none"/>
        <c:tickLblPos val="low"/>
        <c:spPr>
          <a:noFill/>
        </c:spPr>
        <c:txPr>
          <a:bodyPr rot="0" vert="horz"/>
          <a:lstStyle/>
          <a:p>
            <a:pPr>
              <a:defRPr sz="1400"/>
            </a:pPr>
            <a:endParaRPr lang="en-US"/>
          </a:p>
        </c:txPr>
        <c:crossAx val="-2087239096"/>
        <c:crosses val="autoZero"/>
        <c:auto val="1"/>
        <c:lblAlgn val="ctr"/>
        <c:lblOffset val="100"/>
        <c:tickLblSkip val="1"/>
        <c:noMultiLvlLbl val="0"/>
      </c:catAx>
      <c:valAx>
        <c:axId val="-2087239096"/>
        <c:scaling>
          <c:orientation val="minMax"/>
          <c:max val="3.0"/>
          <c:min val="-3.0"/>
        </c:scaling>
        <c:delete val="0"/>
        <c:axPos val="l"/>
        <c:title>
          <c:tx>
            <c:rich>
              <a:bodyPr rot="-5400000" vert="horz"/>
              <a:lstStyle/>
              <a:p>
                <a:pPr>
                  <a:defRPr/>
                </a:pPr>
                <a:r>
                  <a:rPr lang="en-US"/>
                  <a:t>SAAR (%)</a:t>
                </a:r>
              </a:p>
            </c:rich>
          </c:tx>
          <c:layout>
            <c:manualLayout>
              <c:xMode val="edge"/>
              <c:yMode val="edge"/>
              <c:x val="0.0012335585182534"/>
              <c:y val="0.400771103208873"/>
            </c:manualLayout>
          </c:layout>
          <c:overlay val="0"/>
        </c:title>
        <c:numFmt formatCode="#,##0.0" sourceLinked="0"/>
        <c:majorTickMark val="out"/>
        <c:minorTickMark val="none"/>
        <c:tickLblPos val="nextTo"/>
        <c:txPr>
          <a:bodyPr/>
          <a:lstStyle/>
          <a:p>
            <a:pPr>
              <a:defRPr>
                <a:latin typeface="Constantia" charset="0"/>
                <a:ea typeface="Constantia" charset="0"/>
                <a:cs typeface="Constantia" charset="0"/>
              </a:defRPr>
            </a:pPr>
            <a:endParaRPr lang="en-US"/>
          </a:p>
        </c:txPr>
        <c:crossAx val="-2055567448"/>
        <c:crossesAt val="1.0"/>
        <c:crossBetween val="between"/>
        <c:majorUnit val="1.0"/>
      </c:valAx>
    </c:plotArea>
    <c:legend>
      <c:legendPos val="t"/>
      <c:layout>
        <c:manualLayout>
          <c:xMode val="edge"/>
          <c:yMode val="edge"/>
          <c:x val="0.347989526327533"/>
          <c:y val="0.0925925925925926"/>
          <c:w val="0.624302740699162"/>
          <c:h val="0.0692203433587195"/>
        </c:manualLayout>
      </c:layout>
      <c:overlay val="0"/>
      <c:spPr>
        <a:noFill/>
        <a:ln>
          <a:noFill/>
        </a:ln>
      </c:spPr>
      <c:txPr>
        <a:bodyPr/>
        <a:lstStyle/>
        <a:p>
          <a:pPr>
            <a:defRPr sz="1500"/>
          </a:pPr>
          <a:endParaRPr lang="en-US"/>
        </a:p>
      </c:txPr>
    </c:legend>
    <c:plotVisOnly val="1"/>
    <c:dispBlanksAs val="gap"/>
    <c:showDLblsOverMax val="0"/>
  </c:chart>
  <c:txPr>
    <a:bodyPr/>
    <a:lstStyle/>
    <a:p>
      <a:pPr>
        <a:defRPr sz="1400">
          <a:latin typeface="+mn-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6648700145168"/>
          <c:y val="0.0423292322834646"/>
          <c:w val="0.753351299854832"/>
          <c:h val="0.832597933070866"/>
        </c:manualLayout>
      </c:layout>
      <c:barChart>
        <c:barDir val="col"/>
        <c:grouping val="clustered"/>
        <c:varyColors val="0"/>
        <c:ser>
          <c:idx val="0"/>
          <c:order val="0"/>
          <c:tx>
            <c:strRef>
              <c:f>Sheet1!$B$1</c:f>
              <c:strCache>
                <c:ptCount val="1"/>
                <c:pt idx="0">
                  <c:v>2016Q1</c:v>
                </c:pt>
              </c:strCache>
            </c:strRef>
          </c:tx>
          <c:spPr>
            <a:solidFill>
              <a:srgbClr val="0070C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Sheet1!$B$2</c:f>
              <c:numCache>
                <c:formatCode>0.0</c:formatCode>
                <c:ptCount val="1"/>
                <c:pt idx="0">
                  <c:v>0.8</c:v>
                </c:pt>
              </c:numCache>
            </c:numRef>
          </c:val>
        </c:ser>
        <c:ser>
          <c:idx val="1"/>
          <c:order val="1"/>
          <c:tx>
            <c:strRef>
              <c:f>Sheet1!$C$1</c:f>
              <c:strCache>
                <c:ptCount val="1"/>
                <c:pt idx="0">
                  <c:v>2016Q2</c:v>
                </c:pt>
              </c:strCache>
            </c:strRef>
          </c:tx>
          <c:spPr>
            <a:solidFill>
              <a:srgbClr val="FF000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Sheet1!$C$2</c:f>
              <c:numCache>
                <c:formatCode>0.0</c:formatCode>
                <c:ptCount val="1"/>
                <c:pt idx="0">
                  <c:v>1.4</c:v>
                </c:pt>
              </c:numCache>
            </c:numRef>
          </c:val>
        </c:ser>
        <c:ser>
          <c:idx val="2"/>
          <c:order val="2"/>
          <c:tx>
            <c:strRef>
              <c:f>Sheet1!$D$1</c:f>
              <c:strCache>
                <c:ptCount val="1"/>
                <c:pt idx="0">
                  <c:v>2016Q3</c:v>
                </c:pt>
              </c:strCache>
            </c:strRef>
          </c:tx>
          <c:spPr>
            <a:solidFill>
              <a:srgbClr val="FFC00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Sheet1!$D$2</c:f>
              <c:numCache>
                <c:formatCode>0.0</c:formatCode>
                <c:ptCount val="1"/>
                <c:pt idx="0">
                  <c:v>3.5</c:v>
                </c:pt>
              </c:numCache>
            </c:numRef>
          </c:val>
        </c:ser>
        <c:ser>
          <c:idx val="3"/>
          <c:order val="3"/>
          <c:tx>
            <c:strRef>
              <c:f>Sheet1!$E$1</c:f>
              <c:strCache>
                <c:ptCount val="1"/>
                <c:pt idx="0">
                  <c:v>2016Q4</c:v>
                </c:pt>
              </c:strCache>
            </c:strRef>
          </c:tx>
          <c:spPr>
            <a:solidFill>
              <a:srgbClr val="7030A0"/>
            </a:solidFill>
          </c:spPr>
          <c:invertIfNegative val="0"/>
          <c:dLbls>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GDP</c:v>
                </c:pt>
              </c:strCache>
            </c:strRef>
          </c:cat>
          <c:val>
            <c:numRef>
              <c:f>Sheet1!$E$2</c:f>
              <c:numCache>
                <c:formatCode>0.0</c:formatCode>
                <c:ptCount val="1"/>
                <c:pt idx="0">
                  <c:v>1.9</c:v>
                </c:pt>
              </c:numCache>
            </c:numRef>
          </c:val>
        </c:ser>
        <c:dLbls>
          <c:showLegendKey val="0"/>
          <c:showVal val="0"/>
          <c:showCatName val="0"/>
          <c:showSerName val="0"/>
          <c:showPercent val="0"/>
          <c:showBubbleSize val="0"/>
        </c:dLbls>
        <c:gapWidth val="150"/>
        <c:axId val="-2118485752"/>
        <c:axId val="-2014720440"/>
      </c:barChart>
      <c:catAx>
        <c:axId val="-2118485752"/>
        <c:scaling>
          <c:orientation val="minMax"/>
        </c:scaling>
        <c:delete val="0"/>
        <c:axPos val="b"/>
        <c:numFmt formatCode="General" sourceLinked="0"/>
        <c:majorTickMark val="out"/>
        <c:minorTickMark val="none"/>
        <c:tickLblPos val="nextTo"/>
        <c:txPr>
          <a:bodyPr/>
          <a:lstStyle/>
          <a:p>
            <a:pPr>
              <a:defRPr b="1"/>
            </a:pPr>
            <a:endParaRPr lang="en-US"/>
          </a:p>
        </c:txPr>
        <c:crossAx val="-2014720440"/>
        <c:crosses val="autoZero"/>
        <c:auto val="1"/>
        <c:lblAlgn val="ctr"/>
        <c:lblOffset val="100"/>
        <c:noMultiLvlLbl val="0"/>
      </c:catAx>
      <c:valAx>
        <c:axId val="-2014720440"/>
        <c:scaling>
          <c:orientation val="minMax"/>
        </c:scaling>
        <c:delete val="0"/>
        <c:axPos val="l"/>
        <c:title>
          <c:tx>
            <c:rich>
              <a:bodyPr rot="-5400000" vert="horz"/>
              <a:lstStyle/>
              <a:p>
                <a:pPr>
                  <a:defRPr sz="1200"/>
                </a:pPr>
                <a:r>
                  <a:rPr lang="en-US" sz="1200"/>
                  <a:t>Percent Change from Preceding Period (SAAR)</a:t>
                </a:r>
              </a:p>
            </c:rich>
          </c:tx>
          <c:layout>
            <c:manualLayout>
              <c:xMode val="edge"/>
              <c:yMode val="edge"/>
              <c:x val="0.0"/>
              <c:y val="0.0806452287367652"/>
            </c:manualLayout>
          </c:layout>
          <c:overlay val="0"/>
        </c:title>
        <c:numFmt formatCode="0.0" sourceLinked="1"/>
        <c:majorTickMark val="out"/>
        <c:minorTickMark val="none"/>
        <c:tickLblPos val="nextTo"/>
        <c:crossAx val="-2118485752"/>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845144356955"/>
          <c:y val="0.0439153530632323"/>
          <c:w val="0.867154855643045"/>
          <c:h val="0.778430566685532"/>
        </c:manualLayout>
      </c:layout>
      <c:barChart>
        <c:barDir val="col"/>
        <c:grouping val="clustered"/>
        <c:varyColors val="0"/>
        <c:ser>
          <c:idx val="0"/>
          <c:order val="0"/>
          <c:tx>
            <c:strRef>
              <c:f>Sheet1!$B$2</c:f>
              <c:strCache>
                <c:ptCount val="1"/>
                <c:pt idx="0">
                  <c:v>Series 1</c:v>
                </c:pt>
              </c:strCache>
            </c:strRef>
          </c:tx>
          <c:spPr>
            <a:gradFill>
              <a:gsLst>
                <a:gs pos="0">
                  <a:srgbClr val="008000"/>
                </a:gs>
                <a:gs pos="100000">
                  <a:srgbClr val="CCFFCC"/>
                </a:gs>
              </a:gsLst>
              <a:lin ang="5400000" scaled="1"/>
            </a:gradFill>
            <a:ln>
              <a:solidFill>
                <a:srgbClr val="000000"/>
              </a:solidFill>
            </a:ln>
          </c:spPr>
          <c:invertIfNegative val="0"/>
          <c:cat>
            <c:numRef>
              <c:f>Sheet1!$A$3:$A$183</c:f>
              <c:numCache>
                <c:formatCode>mmm\-yy</c:formatCode>
                <c:ptCount val="181"/>
                <c:pt idx="0">
                  <c:v>37257.0</c:v>
                </c:pt>
                <c:pt idx="1">
                  <c:v>37288.0</c:v>
                </c:pt>
                <c:pt idx="2">
                  <c:v>37316.0</c:v>
                </c:pt>
                <c:pt idx="3">
                  <c:v>37347.0</c:v>
                </c:pt>
                <c:pt idx="4">
                  <c:v>37377.0</c:v>
                </c:pt>
                <c:pt idx="5">
                  <c:v>37408.0</c:v>
                </c:pt>
                <c:pt idx="6">
                  <c:v>37438.0</c:v>
                </c:pt>
                <c:pt idx="7">
                  <c:v>37469.0</c:v>
                </c:pt>
                <c:pt idx="8">
                  <c:v>37500.0</c:v>
                </c:pt>
                <c:pt idx="9">
                  <c:v>37530.0</c:v>
                </c:pt>
                <c:pt idx="10">
                  <c:v>37561.0</c:v>
                </c:pt>
                <c:pt idx="11">
                  <c:v>37591.0</c:v>
                </c:pt>
                <c:pt idx="12">
                  <c:v>37622.0</c:v>
                </c:pt>
                <c:pt idx="13">
                  <c:v>37653.0</c:v>
                </c:pt>
                <c:pt idx="14">
                  <c:v>37681.0</c:v>
                </c:pt>
                <c:pt idx="15">
                  <c:v>37712.0</c:v>
                </c:pt>
                <c:pt idx="16">
                  <c:v>37742.0</c:v>
                </c:pt>
                <c:pt idx="17">
                  <c:v>37773.0</c:v>
                </c:pt>
                <c:pt idx="18">
                  <c:v>37803.0</c:v>
                </c:pt>
                <c:pt idx="19">
                  <c:v>37834.0</c:v>
                </c:pt>
                <c:pt idx="20">
                  <c:v>37865.0</c:v>
                </c:pt>
                <c:pt idx="21">
                  <c:v>37895.0</c:v>
                </c:pt>
                <c:pt idx="22">
                  <c:v>37926.0</c:v>
                </c:pt>
                <c:pt idx="23">
                  <c:v>37956.0</c:v>
                </c:pt>
                <c:pt idx="24">
                  <c:v>37987.0</c:v>
                </c:pt>
                <c:pt idx="25">
                  <c:v>38018.0</c:v>
                </c:pt>
                <c:pt idx="26">
                  <c:v>38047.0</c:v>
                </c:pt>
                <c:pt idx="27">
                  <c:v>38078.0</c:v>
                </c:pt>
                <c:pt idx="28">
                  <c:v>38108.0</c:v>
                </c:pt>
                <c:pt idx="29">
                  <c:v>38139.0</c:v>
                </c:pt>
                <c:pt idx="30">
                  <c:v>38169.0</c:v>
                </c:pt>
                <c:pt idx="31">
                  <c:v>38200.0</c:v>
                </c:pt>
                <c:pt idx="32">
                  <c:v>38231.0</c:v>
                </c:pt>
                <c:pt idx="33">
                  <c:v>38261.0</c:v>
                </c:pt>
                <c:pt idx="34">
                  <c:v>38292.0</c:v>
                </c:pt>
                <c:pt idx="35">
                  <c:v>38322.0</c:v>
                </c:pt>
                <c:pt idx="36">
                  <c:v>38353.0</c:v>
                </c:pt>
                <c:pt idx="37">
                  <c:v>38384.0</c:v>
                </c:pt>
                <c:pt idx="38">
                  <c:v>38412.0</c:v>
                </c:pt>
                <c:pt idx="39">
                  <c:v>38443.0</c:v>
                </c:pt>
                <c:pt idx="40">
                  <c:v>38473.0</c:v>
                </c:pt>
                <c:pt idx="41">
                  <c:v>38504.0</c:v>
                </c:pt>
                <c:pt idx="42">
                  <c:v>38534.0</c:v>
                </c:pt>
                <c:pt idx="43">
                  <c:v>38565.0</c:v>
                </c:pt>
                <c:pt idx="44">
                  <c:v>38596.0</c:v>
                </c:pt>
                <c:pt idx="45">
                  <c:v>38626.0</c:v>
                </c:pt>
                <c:pt idx="46">
                  <c:v>38657.0</c:v>
                </c:pt>
                <c:pt idx="47">
                  <c:v>38687.0</c:v>
                </c:pt>
                <c:pt idx="48">
                  <c:v>38718.0</c:v>
                </c:pt>
                <c:pt idx="49">
                  <c:v>38749.0</c:v>
                </c:pt>
                <c:pt idx="50">
                  <c:v>38777.0</c:v>
                </c:pt>
                <c:pt idx="51">
                  <c:v>38808.0</c:v>
                </c:pt>
                <c:pt idx="52">
                  <c:v>38838.0</c:v>
                </c:pt>
                <c:pt idx="53">
                  <c:v>38869.0</c:v>
                </c:pt>
                <c:pt idx="54">
                  <c:v>38899.0</c:v>
                </c:pt>
                <c:pt idx="55">
                  <c:v>38930.0</c:v>
                </c:pt>
                <c:pt idx="56">
                  <c:v>38961.0</c:v>
                </c:pt>
                <c:pt idx="57">
                  <c:v>38991.0</c:v>
                </c:pt>
                <c:pt idx="58">
                  <c:v>39022.0</c:v>
                </c:pt>
                <c:pt idx="59">
                  <c:v>39052.0</c:v>
                </c:pt>
                <c:pt idx="60">
                  <c:v>39083.0</c:v>
                </c:pt>
                <c:pt idx="61">
                  <c:v>39114.0</c:v>
                </c:pt>
                <c:pt idx="62">
                  <c:v>39142.0</c:v>
                </c:pt>
                <c:pt idx="63">
                  <c:v>39173.0</c:v>
                </c:pt>
                <c:pt idx="64">
                  <c:v>39203.0</c:v>
                </c:pt>
                <c:pt idx="65">
                  <c:v>39234.0</c:v>
                </c:pt>
                <c:pt idx="66">
                  <c:v>39264.0</c:v>
                </c:pt>
                <c:pt idx="67">
                  <c:v>39295.0</c:v>
                </c:pt>
                <c:pt idx="68">
                  <c:v>39326.0</c:v>
                </c:pt>
                <c:pt idx="69">
                  <c:v>39356.0</c:v>
                </c:pt>
                <c:pt idx="70">
                  <c:v>39387.0</c:v>
                </c:pt>
                <c:pt idx="71">
                  <c:v>39417.0</c:v>
                </c:pt>
                <c:pt idx="72">
                  <c:v>39448.0</c:v>
                </c:pt>
                <c:pt idx="73">
                  <c:v>39479.0</c:v>
                </c:pt>
                <c:pt idx="74">
                  <c:v>39508.0</c:v>
                </c:pt>
                <c:pt idx="75">
                  <c:v>39539.0</c:v>
                </c:pt>
                <c:pt idx="76">
                  <c:v>39569.0</c:v>
                </c:pt>
                <c:pt idx="77">
                  <c:v>39600.0</c:v>
                </c:pt>
                <c:pt idx="78">
                  <c:v>39630.0</c:v>
                </c:pt>
                <c:pt idx="79">
                  <c:v>39661.0</c:v>
                </c:pt>
                <c:pt idx="80">
                  <c:v>39692.0</c:v>
                </c:pt>
                <c:pt idx="81">
                  <c:v>39722.0</c:v>
                </c:pt>
                <c:pt idx="82">
                  <c:v>39753.0</c:v>
                </c:pt>
                <c:pt idx="83">
                  <c:v>39783.0</c:v>
                </c:pt>
                <c:pt idx="84">
                  <c:v>39814.0</c:v>
                </c:pt>
                <c:pt idx="85">
                  <c:v>39845.0</c:v>
                </c:pt>
                <c:pt idx="86">
                  <c:v>39873.0</c:v>
                </c:pt>
                <c:pt idx="87">
                  <c:v>39904.0</c:v>
                </c:pt>
                <c:pt idx="88">
                  <c:v>39934.0</c:v>
                </c:pt>
                <c:pt idx="89">
                  <c:v>39965.0</c:v>
                </c:pt>
                <c:pt idx="90">
                  <c:v>39995.0</c:v>
                </c:pt>
                <c:pt idx="91">
                  <c:v>40026.0</c:v>
                </c:pt>
                <c:pt idx="92">
                  <c:v>40057.0</c:v>
                </c:pt>
                <c:pt idx="93">
                  <c:v>40087.0</c:v>
                </c:pt>
                <c:pt idx="94">
                  <c:v>40118.0</c:v>
                </c:pt>
                <c:pt idx="95">
                  <c:v>40148.0</c:v>
                </c:pt>
                <c:pt idx="96">
                  <c:v>40179.0</c:v>
                </c:pt>
                <c:pt idx="97">
                  <c:v>40210.0</c:v>
                </c:pt>
                <c:pt idx="98">
                  <c:v>40238.0</c:v>
                </c:pt>
                <c:pt idx="99">
                  <c:v>40269.0</c:v>
                </c:pt>
                <c:pt idx="100">
                  <c:v>40299.0</c:v>
                </c:pt>
                <c:pt idx="101">
                  <c:v>40330.0</c:v>
                </c:pt>
                <c:pt idx="102">
                  <c:v>40360.0</c:v>
                </c:pt>
                <c:pt idx="103">
                  <c:v>40391.0</c:v>
                </c:pt>
                <c:pt idx="104">
                  <c:v>40422.0</c:v>
                </c:pt>
                <c:pt idx="105">
                  <c:v>40452.0</c:v>
                </c:pt>
                <c:pt idx="106">
                  <c:v>40483.0</c:v>
                </c:pt>
                <c:pt idx="107">
                  <c:v>40513.0</c:v>
                </c:pt>
                <c:pt idx="108">
                  <c:v>40544.0</c:v>
                </c:pt>
                <c:pt idx="109">
                  <c:v>40575.0</c:v>
                </c:pt>
                <c:pt idx="110">
                  <c:v>40603.0</c:v>
                </c:pt>
                <c:pt idx="111">
                  <c:v>40634.0</c:v>
                </c:pt>
                <c:pt idx="112">
                  <c:v>40664.0</c:v>
                </c:pt>
                <c:pt idx="113">
                  <c:v>40695.0</c:v>
                </c:pt>
                <c:pt idx="114">
                  <c:v>40725.0</c:v>
                </c:pt>
                <c:pt idx="115">
                  <c:v>40756.0</c:v>
                </c:pt>
                <c:pt idx="116">
                  <c:v>40787.0</c:v>
                </c:pt>
                <c:pt idx="117">
                  <c:v>40817.0</c:v>
                </c:pt>
                <c:pt idx="118">
                  <c:v>40848.0</c:v>
                </c:pt>
                <c:pt idx="119">
                  <c:v>40878.0</c:v>
                </c:pt>
                <c:pt idx="120">
                  <c:v>40909.0</c:v>
                </c:pt>
                <c:pt idx="121">
                  <c:v>40940.0</c:v>
                </c:pt>
                <c:pt idx="122">
                  <c:v>40969.0</c:v>
                </c:pt>
                <c:pt idx="123">
                  <c:v>41000.0</c:v>
                </c:pt>
                <c:pt idx="124">
                  <c:v>41030.0</c:v>
                </c:pt>
                <c:pt idx="125">
                  <c:v>41061.0</c:v>
                </c:pt>
                <c:pt idx="126">
                  <c:v>41091.0</c:v>
                </c:pt>
                <c:pt idx="127">
                  <c:v>41122.0</c:v>
                </c:pt>
                <c:pt idx="128">
                  <c:v>41153.0</c:v>
                </c:pt>
                <c:pt idx="129">
                  <c:v>41183.0</c:v>
                </c:pt>
                <c:pt idx="130">
                  <c:v>41214.0</c:v>
                </c:pt>
                <c:pt idx="131">
                  <c:v>41244.0</c:v>
                </c:pt>
                <c:pt idx="132">
                  <c:v>41275.0</c:v>
                </c:pt>
                <c:pt idx="133">
                  <c:v>41306.0</c:v>
                </c:pt>
                <c:pt idx="134">
                  <c:v>41334.0</c:v>
                </c:pt>
                <c:pt idx="135">
                  <c:v>41365.0</c:v>
                </c:pt>
                <c:pt idx="136">
                  <c:v>41395.0</c:v>
                </c:pt>
                <c:pt idx="137">
                  <c:v>41426.0</c:v>
                </c:pt>
                <c:pt idx="138">
                  <c:v>41456.0</c:v>
                </c:pt>
                <c:pt idx="139">
                  <c:v>41487.0</c:v>
                </c:pt>
                <c:pt idx="140">
                  <c:v>41518.0</c:v>
                </c:pt>
                <c:pt idx="141">
                  <c:v>41548.0</c:v>
                </c:pt>
                <c:pt idx="142">
                  <c:v>41579.0</c:v>
                </c:pt>
                <c:pt idx="143">
                  <c:v>41609.0</c:v>
                </c:pt>
                <c:pt idx="144">
                  <c:v>41640.0</c:v>
                </c:pt>
                <c:pt idx="145">
                  <c:v>41671.0</c:v>
                </c:pt>
                <c:pt idx="146">
                  <c:v>41699.0</c:v>
                </c:pt>
                <c:pt idx="147">
                  <c:v>41730.0</c:v>
                </c:pt>
                <c:pt idx="148">
                  <c:v>41760.0</c:v>
                </c:pt>
                <c:pt idx="149">
                  <c:v>41791.0</c:v>
                </c:pt>
                <c:pt idx="150">
                  <c:v>41821.0</c:v>
                </c:pt>
                <c:pt idx="151">
                  <c:v>41852.0</c:v>
                </c:pt>
                <c:pt idx="152">
                  <c:v>41883.0</c:v>
                </c:pt>
                <c:pt idx="153">
                  <c:v>41913.0</c:v>
                </c:pt>
                <c:pt idx="154">
                  <c:v>41944.0</c:v>
                </c:pt>
                <c:pt idx="155">
                  <c:v>41974.0</c:v>
                </c:pt>
                <c:pt idx="156">
                  <c:v>42005.0</c:v>
                </c:pt>
                <c:pt idx="157">
                  <c:v>42036.0</c:v>
                </c:pt>
                <c:pt idx="158">
                  <c:v>42064.0</c:v>
                </c:pt>
                <c:pt idx="159">
                  <c:v>42095.0</c:v>
                </c:pt>
                <c:pt idx="160">
                  <c:v>42125.0</c:v>
                </c:pt>
                <c:pt idx="161">
                  <c:v>42156.0</c:v>
                </c:pt>
                <c:pt idx="162">
                  <c:v>42186.0</c:v>
                </c:pt>
                <c:pt idx="163">
                  <c:v>42217.0</c:v>
                </c:pt>
                <c:pt idx="164">
                  <c:v>42248.0</c:v>
                </c:pt>
                <c:pt idx="165">
                  <c:v>42278.0</c:v>
                </c:pt>
                <c:pt idx="166">
                  <c:v>42309.0</c:v>
                </c:pt>
                <c:pt idx="167">
                  <c:v>42339.0</c:v>
                </c:pt>
                <c:pt idx="168">
                  <c:v>42370.0</c:v>
                </c:pt>
                <c:pt idx="169">
                  <c:v>42401.0</c:v>
                </c:pt>
                <c:pt idx="170">
                  <c:v>42430.0</c:v>
                </c:pt>
                <c:pt idx="171">
                  <c:v>42461.0</c:v>
                </c:pt>
                <c:pt idx="172">
                  <c:v>42491.0</c:v>
                </c:pt>
                <c:pt idx="173">
                  <c:v>42522.0</c:v>
                </c:pt>
                <c:pt idx="174">
                  <c:v>42552.0</c:v>
                </c:pt>
                <c:pt idx="175">
                  <c:v>42583.0</c:v>
                </c:pt>
                <c:pt idx="176">
                  <c:v>42614.0</c:v>
                </c:pt>
                <c:pt idx="177">
                  <c:v>42644.0</c:v>
                </c:pt>
                <c:pt idx="178">
                  <c:v>42675.0</c:v>
                </c:pt>
                <c:pt idx="179">
                  <c:v>42705.0</c:v>
                </c:pt>
                <c:pt idx="180">
                  <c:v>42736.0</c:v>
                </c:pt>
              </c:numCache>
            </c:numRef>
          </c:cat>
          <c:val>
            <c:numRef>
              <c:f>Sheet1!$B$3:$B$183</c:f>
              <c:numCache>
                <c:formatCode>0</c:formatCode>
                <c:ptCount val="181"/>
                <c:pt idx="0">
                  <c:v>-135.0</c:v>
                </c:pt>
                <c:pt idx="1">
                  <c:v>-136.0</c:v>
                </c:pt>
                <c:pt idx="2">
                  <c:v>-21.0</c:v>
                </c:pt>
                <c:pt idx="3">
                  <c:v>-78.0</c:v>
                </c:pt>
                <c:pt idx="4">
                  <c:v>-5.0</c:v>
                </c:pt>
                <c:pt idx="5">
                  <c:v>56.0</c:v>
                </c:pt>
                <c:pt idx="6">
                  <c:v>-84.0</c:v>
                </c:pt>
                <c:pt idx="7">
                  <c:v>-14.0</c:v>
                </c:pt>
                <c:pt idx="8">
                  <c:v>-60.0</c:v>
                </c:pt>
                <c:pt idx="9">
                  <c:v>122.0</c:v>
                </c:pt>
                <c:pt idx="10">
                  <c:v>13.0</c:v>
                </c:pt>
                <c:pt idx="11">
                  <c:v>-158.0</c:v>
                </c:pt>
                <c:pt idx="12">
                  <c:v>92.0</c:v>
                </c:pt>
                <c:pt idx="13">
                  <c:v>-149.0</c:v>
                </c:pt>
                <c:pt idx="14">
                  <c:v>-209.0</c:v>
                </c:pt>
                <c:pt idx="15">
                  <c:v>-44.0</c:v>
                </c:pt>
                <c:pt idx="16">
                  <c:v>-7.0</c:v>
                </c:pt>
                <c:pt idx="17">
                  <c:v>10.0</c:v>
                </c:pt>
                <c:pt idx="18">
                  <c:v>22.0</c:v>
                </c:pt>
                <c:pt idx="19">
                  <c:v>-41.0</c:v>
                </c:pt>
                <c:pt idx="20">
                  <c:v>104.0</c:v>
                </c:pt>
                <c:pt idx="21">
                  <c:v>203.0</c:v>
                </c:pt>
                <c:pt idx="22">
                  <c:v>11.0</c:v>
                </c:pt>
                <c:pt idx="23">
                  <c:v>123.0</c:v>
                </c:pt>
                <c:pt idx="24">
                  <c:v>159.0</c:v>
                </c:pt>
                <c:pt idx="25">
                  <c:v>48.0</c:v>
                </c:pt>
                <c:pt idx="26">
                  <c:v>331.0</c:v>
                </c:pt>
                <c:pt idx="27">
                  <c:v>251.0</c:v>
                </c:pt>
                <c:pt idx="28">
                  <c:v>307.0</c:v>
                </c:pt>
                <c:pt idx="29">
                  <c:v>77.0</c:v>
                </c:pt>
                <c:pt idx="30">
                  <c:v>45.0</c:v>
                </c:pt>
                <c:pt idx="31">
                  <c:v>119.0</c:v>
                </c:pt>
                <c:pt idx="32">
                  <c:v>162.0</c:v>
                </c:pt>
                <c:pt idx="33">
                  <c:v>346.0</c:v>
                </c:pt>
                <c:pt idx="34">
                  <c:v>66.0</c:v>
                </c:pt>
                <c:pt idx="35">
                  <c:v>129.0</c:v>
                </c:pt>
                <c:pt idx="36">
                  <c:v>136.0</c:v>
                </c:pt>
                <c:pt idx="37">
                  <c:v>239.0</c:v>
                </c:pt>
                <c:pt idx="38">
                  <c:v>135.0</c:v>
                </c:pt>
                <c:pt idx="39">
                  <c:v>364.0</c:v>
                </c:pt>
                <c:pt idx="40">
                  <c:v>177.0</c:v>
                </c:pt>
                <c:pt idx="41">
                  <c:v>245.0</c:v>
                </c:pt>
                <c:pt idx="42">
                  <c:v>374.0</c:v>
                </c:pt>
                <c:pt idx="43">
                  <c:v>196.0</c:v>
                </c:pt>
                <c:pt idx="44">
                  <c:v>67.0</c:v>
                </c:pt>
                <c:pt idx="45">
                  <c:v>84.0</c:v>
                </c:pt>
                <c:pt idx="46">
                  <c:v>341.0</c:v>
                </c:pt>
                <c:pt idx="47">
                  <c:v>157.0</c:v>
                </c:pt>
                <c:pt idx="48">
                  <c:v>278.0</c:v>
                </c:pt>
                <c:pt idx="49">
                  <c:v>315.0</c:v>
                </c:pt>
                <c:pt idx="50">
                  <c:v>282.0</c:v>
                </c:pt>
                <c:pt idx="51">
                  <c:v>183.0</c:v>
                </c:pt>
                <c:pt idx="52">
                  <c:v>25.0</c:v>
                </c:pt>
                <c:pt idx="53">
                  <c:v>79.0</c:v>
                </c:pt>
                <c:pt idx="54">
                  <c:v>206.0</c:v>
                </c:pt>
                <c:pt idx="55">
                  <c:v>183.0</c:v>
                </c:pt>
                <c:pt idx="56">
                  <c:v>153.0</c:v>
                </c:pt>
                <c:pt idx="57">
                  <c:v>8.0</c:v>
                </c:pt>
                <c:pt idx="58">
                  <c:v>209.0</c:v>
                </c:pt>
                <c:pt idx="59">
                  <c:v>171.0</c:v>
                </c:pt>
                <c:pt idx="60">
                  <c:v>240.0</c:v>
                </c:pt>
                <c:pt idx="61">
                  <c:v>89.0</c:v>
                </c:pt>
                <c:pt idx="62">
                  <c:v>190.0</c:v>
                </c:pt>
                <c:pt idx="63">
                  <c:v>80.0</c:v>
                </c:pt>
                <c:pt idx="64">
                  <c:v>143.0</c:v>
                </c:pt>
                <c:pt idx="65">
                  <c:v>75.0</c:v>
                </c:pt>
                <c:pt idx="66">
                  <c:v>-34.0</c:v>
                </c:pt>
                <c:pt idx="67">
                  <c:v>-20.0</c:v>
                </c:pt>
                <c:pt idx="68">
                  <c:v>88.0</c:v>
                </c:pt>
                <c:pt idx="69">
                  <c:v>84.0</c:v>
                </c:pt>
                <c:pt idx="70">
                  <c:v>114.0</c:v>
                </c:pt>
                <c:pt idx="71">
                  <c:v>98.0</c:v>
                </c:pt>
                <c:pt idx="72">
                  <c:v>17.0</c:v>
                </c:pt>
                <c:pt idx="73">
                  <c:v>-84.0</c:v>
                </c:pt>
                <c:pt idx="74">
                  <c:v>-78.0</c:v>
                </c:pt>
                <c:pt idx="75">
                  <c:v>-210.0</c:v>
                </c:pt>
                <c:pt idx="76">
                  <c:v>-186.0</c:v>
                </c:pt>
                <c:pt idx="77">
                  <c:v>-162.0</c:v>
                </c:pt>
                <c:pt idx="78">
                  <c:v>-213.0</c:v>
                </c:pt>
                <c:pt idx="79">
                  <c:v>-267.0</c:v>
                </c:pt>
                <c:pt idx="80">
                  <c:v>-450.0</c:v>
                </c:pt>
                <c:pt idx="81">
                  <c:v>-474.0</c:v>
                </c:pt>
                <c:pt idx="82">
                  <c:v>-766.0</c:v>
                </c:pt>
                <c:pt idx="83">
                  <c:v>-694.0</c:v>
                </c:pt>
                <c:pt idx="84">
                  <c:v>-793.0</c:v>
                </c:pt>
                <c:pt idx="85">
                  <c:v>-702.0</c:v>
                </c:pt>
                <c:pt idx="86">
                  <c:v>-823.0</c:v>
                </c:pt>
                <c:pt idx="87">
                  <c:v>-687.0</c:v>
                </c:pt>
                <c:pt idx="88">
                  <c:v>-349.0</c:v>
                </c:pt>
                <c:pt idx="89">
                  <c:v>-471.0</c:v>
                </c:pt>
                <c:pt idx="90">
                  <c:v>-329.0</c:v>
                </c:pt>
                <c:pt idx="91">
                  <c:v>-213.0</c:v>
                </c:pt>
                <c:pt idx="92">
                  <c:v>-220.0</c:v>
                </c:pt>
                <c:pt idx="93">
                  <c:v>-204.0</c:v>
                </c:pt>
                <c:pt idx="94">
                  <c:v>-2.0</c:v>
                </c:pt>
                <c:pt idx="95">
                  <c:v>-275.0</c:v>
                </c:pt>
                <c:pt idx="96">
                  <c:v>23.0</c:v>
                </c:pt>
                <c:pt idx="97">
                  <c:v>-68.0</c:v>
                </c:pt>
                <c:pt idx="98">
                  <c:v>164.0</c:v>
                </c:pt>
                <c:pt idx="99">
                  <c:v>243.0</c:v>
                </c:pt>
                <c:pt idx="100">
                  <c:v>524.0</c:v>
                </c:pt>
                <c:pt idx="101">
                  <c:v>-137.0</c:v>
                </c:pt>
                <c:pt idx="102">
                  <c:v>-68.0</c:v>
                </c:pt>
                <c:pt idx="103">
                  <c:v>-36.0</c:v>
                </c:pt>
                <c:pt idx="104">
                  <c:v>-52.0</c:v>
                </c:pt>
                <c:pt idx="105">
                  <c:v>262.0</c:v>
                </c:pt>
                <c:pt idx="106">
                  <c:v>119.0</c:v>
                </c:pt>
                <c:pt idx="107">
                  <c:v>87.0</c:v>
                </c:pt>
                <c:pt idx="108">
                  <c:v>43.0</c:v>
                </c:pt>
                <c:pt idx="109">
                  <c:v>189.0</c:v>
                </c:pt>
                <c:pt idx="110">
                  <c:v>225.0</c:v>
                </c:pt>
                <c:pt idx="111">
                  <c:v>346.0</c:v>
                </c:pt>
                <c:pt idx="112">
                  <c:v>77.0</c:v>
                </c:pt>
                <c:pt idx="113">
                  <c:v>225.0</c:v>
                </c:pt>
                <c:pt idx="114">
                  <c:v>69.0</c:v>
                </c:pt>
                <c:pt idx="115">
                  <c:v>110.0</c:v>
                </c:pt>
                <c:pt idx="116">
                  <c:v>248.0</c:v>
                </c:pt>
                <c:pt idx="117">
                  <c:v>209.0</c:v>
                </c:pt>
                <c:pt idx="118">
                  <c:v>141.0</c:v>
                </c:pt>
                <c:pt idx="119">
                  <c:v>209.0</c:v>
                </c:pt>
                <c:pt idx="120">
                  <c:v>358.0</c:v>
                </c:pt>
                <c:pt idx="121">
                  <c:v>237.0</c:v>
                </c:pt>
                <c:pt idx="122">
                  <c:v>233.0</c:v>
                </c:pt>
                <c:pt idx="123">
                  <c:v>78.0</c:v>
                </c:pt>
                <c:pt idx="124">
                  <c:v>115.0</c:v>
                </c:pt>
                <c:pt idx="125">
                  <c:v>76.0</c:v>
                </c:pt>
                <c:pt idx="126">
                  <c:v>143.0</c:v>
                </c:pt>
                <c:pt idx="127">
                  <c:v>177.0</c:v>
                </c:pt>
                <c:pt idx="128">
                  <c:v>203.0</c:v>
                </c:pt>
                <c:pt idx="129">
                  <c:v>146.0</c:v>
                </c:pt>
                <c:pt idx="130">
                  <c:v>132.0</c:v>
                </c:pt>
                <c:pt idx="131">
                  <c:v>244.0</c:v>
                </c:pt>
                <c:pt idx="132">
                  <c:v>211.0</c:v>
                </c:pt>
                <c:pt idx="133">
                  <c:v>286.0</c:v>
                </c:pt>
                <c:pt idx="134">
                  <c:v>130.0</c:v>
                </c:pt>
                <c:pt idx="135">
                  <c:v>197.0</c:v>
                </c:pt>
                <c:pt idx="136">
                  <c:v>226.0</c:v>
                </c:pt>
                <c:pt idx="137">
                  <c:v>162.0</c:v>
                </c:pt>
                <c:pt idx="138">
                  <c:v>122.0</c:v>
                </c:pt>
                <c:pt idx="139">
                  <c:v>261.0</c:v>
                </c:pt>
                <c:pt idx="140">
                  <c:v>190.0</c:v>
                </c:pt>
                <c:pt idx="141">
                  <c:v>212.0</c:v>
                </c:pt>
                <c:pt idx="142">
                  <c:v>258.0</c:v>
                </c:pt>
                <c:pt idx="143">
                  <c:v>47.0</c:v>
                </c:pt>
                <c:pt idx="144">
                  <c:v>190.0</c:v>
                </c:pt>
                <c:pt idx="145">
                  <c:v>151.0</c:v>
                </c:pt>
                <c:pt idx="146">
                  <c:v>272.0</c:v>
                </c:pt>
                <c:pt idx="147">
                  <c:v>329.0</c:v>
                </c:pt>
                <c:pt idx="148">
                  <c:v>246.0</c:v>
                </c:pt>
                <c:pt idx="149">
                  <c:v>304.0</c:v>
                </c:pt>
                <c:pt idx="150">
                  <c:v>202.0</c:v>
                </c:pt>
                <c:pt idx="151">
                  <c:v>230.0</c:v>
                </c:pt>
                <c:pt idx="152">
                  <c:v>280.0</c:v>
                </c:pt>
                <c:pt idx="153">
                  <c:v>227.0</c:v>
                </c:pt>
                <c:pt idx="154">
                  <c:v>312.0</c:v>
                </c:pt>
                <c:pt idx="155">
                  <c:v>255.0</c:v>
                </c:pt>
                <c:pt idx="156">
                  <c:v>234.0</c:v>
                </c:pt>
                <c:pt idx="157">
                  <c:v>238.0</c:v>
                </c:pt>
                <c:pt idx="158">
                  <c:v>86.0</c:v>
                </c:pt>
                <c:pt idx="159">
                  <c:v>262.0</c:v>
                </c:pt>
                <c:pt idx="160">
                  <c:v>344.0</c:v>
                </c:pt>
                <c:pt idx="161">
                  <c:v>206.0</c:v>
                </c:pt>
                <c:pt idx="162">
                  <c:v>254.0</c:v>
                </c:pt>
                <c:pt idx="163">
                  <c:v>157.0</c:v>
                </c:pt>
                <c:pt idx="164">
                  <c:v>100.0</c:v>
                </c:pt>
                <c:pt idx="165">
                  <c:v>321.0</c:v>
                </c:pt>
                <c:pt idx="166">
                  <c:v>272.0</c:v>
                </c:pt>
                <c:pt idx="167">
                  <c:v>239.0</c:v>
                </c:pt>
                <c:pt idx="168">
                  <c:v>126.0</c:v>
                </c:pt>
                <c:pt idx="169">
                  <c:v>237.0</c:v>
                </c:pt>
                <c:pt idx="170">
                  <c:v>225.0</c:v>
                </c:pt>
                <c:pt idx="171">
                  <c:v>153.0</c:v>
                </c:pt>
                <c:pt idx="172">
                  <c:v>43.0</c:v>
                </c:pt>
                <c:pt idx="173">
                  <c:v>297.0</c:v>
                </c:pt>
                <c:pt idx="174">
                  <c:v>291.0</c:v>
                </c:pt>
                <c:pt idx="175">
                  <c:v>176.0</c:v>
                </c:pt>
                <c:pt idx="176">
                  <c:v>249.0</c:v>
                </c:pt>
                <c:pt idx="177">
                  <c:v>124.0</c:v>
                </c:pt>
                <c:pt idx="178">
                  <c:v>164.0</c:v>
                </c:pt>
                <c:pt idx="179">
                  <c:v>157.0</c:v>
                </c:pt>
                <c:pt idx="180">
                  <c:v>227.0</c:v>
                </c:pt>
              </c:numCache>
            </c:numRef>
          </c:val>
        </c:ser>
        <c:dLbls>
          <c:showLegendKey val="0"/>
          <c:showVal val="0"/>
          <c:showCatName val="0"/>
          <c:showSerName val="0"/>
          <c:showPercent val="0"/>
          <c:showBubbleSize val="0"/>
        </c:dLbls>
        <c:gapWidth val="40"/>
        <c:axId val="-2104097224"/>
        <c:axId val="1811339368"/>
      </c:barChart>
      <c:dateAx>
        <c:axId val="-2104097224"/>
        <c:scaling>
          <c:orientation val="minMax"/>
          <c:min val="37257.0"/>
        </c:scaling>
        <c:delete val="0"/>
        <c:axPos val="b"/>
        <c:numFmt formatCode="mmm\-yy" sourceLinked="1"/>
        <c:majorTickMark val="out"/>
        <c:minorTickMark val="none"/>
        <c:tickLblPos val="low"/>
        <c:crossAx val="1811339368"/>
        <c:crosses val="autoZero"/>
        <c:auto val="1"/>
        <c:lblOffset val="100"/>
        <c:baseTimeUnit val="months"/>
        <c:majorUnit val="4.0"/>
        <c:majorTimeUnit val="months"/>
      </c:dateAx>
      <c:valAx>
        <c:axId val="1811339368"/>
        <c:scaling>
          <c:orientation val="minMax"/>
        </c:scaling>
        <c:delete val="0"/>
        <c:axPos val="l"/>
        <c:title>
          <c:tx>
            <c:rich>
              <a:bodyPr rot="-5400000" vert="horz"/>
              <a:lstStyle/>
              <a:p>
                <a:pPr>
                  <a:defRPr/>
                </a:pPr>
                <a:r>
                  <a:rPr lang="en-US"/>
                  <a:t>Thousands</a:t>
                </a:r>
              </a:p>
            </c:rich>
          </c:tx>
          <c:layout>
            <c:manualLayout>
              <c:xMode val="edge"/>
              <c:yMode val="edge"/>
              <c:x val="0.00564971566054243"/>
              <c:y val="0.290012558849427"/>
            </c:manualLayout>
          </c:layout>
          <c:overlay val="0"/>
        </c:title>
        <c:numFmt formatCode="0" sourceLinked="1"/>
        <c:majorTickMark val="out"/>
        <c:minorTickMark val="none"/>
        <c:tickLblPos val="nextTo"/>
        <c:txPr>
          <a:bodyPr/>
          <a:lstStyle/>
          <a:p>
            <a:pPr>
              <a:defRPr>
                <a:latin typeface="Constantia" charset="0"/>
                <a:ea typeface="Constantia" charset="0"/>
                <a:cs typeface="Constantia" charset="0"/>
              </a:defRPr>
            </a:pPr>
            <a:endParaRPr lang="en-US"/>
          </a:p>
        </c:txPr>
        <c:crossAx val="-2104097224"/>
        <c:crossesAt val="37257.0"/>
        <c:crossBetween val="between"/>
      </c:valAx>
    </c:plotArea>
    <c:plotVisOnly val="1"/>
    <c:dispBlanksAs val="gap"/>
    <c:showDLblsOverMax val="0"/>
  </c:chart>
  <c:txPr>
    <a:bodyPr/>
    <a:lstStyle/>
    <a:p>
      <a:pPr>
        <a:defRPr sz="1600">
          <a:latin typeface="+mn-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370117035460386"/>
          <c:y val="0.00222722159730056"/>
          <c:w val="0.570269350037731"/>
          <c:h val="0.828507795100209"/>
        </c:manualLayout>
      </c:layout>
      <c:barChart>
        <c:barDir val="bar"/>
        <c:grouping val="clustered"/>
        <c:varyColors val="0"/>
        <c:ser>
          <c:idx val="0"/>
          <c:order val="0"/>
          <c:tx>
            <c:strRef>
              <c:f>Sheet1!$B$1</c:f>
              <c:strCache>
                <c:ptCount val="1"/>
              </c:strCache>
            </c:strRef>
          </c:tx>
          <c:spPr>
            <a:solidFill>
              <a:srgbClr val="003366"/>
            </a:solidFill>
            <a:ln w="11399">
              <a:solidFill>
                <a:schemeClr val="tx1"/>
              </a:solidFill>
              <a:prstDash val="solid"/>
            </a:ln>
          </c:spPr>
          <c:invertIfNegative val="0"/>
          <c:dLbls>
            <c:dLbl>
              <c:idx val="0"/>
              <c:layout>
                <c:manualLayout>
                  <c:x val="-0.00560092919169408"/>
                  <c:y val="-0.00297619047619048"/>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56012599747634"/>
                  <c:y val="0.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500">
                    <a:solidFill>
                      <a:srgbClr val="08080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Mining and Logging</c:v>
                </c:pt>
                <c:pt idx="1">
                  <c:v>Manufacturing</c:v>
                </c:pt>
                <c:pt idx="2">
                  <c:v>Information</c:v>
                </c:pt>
                <c:pt idx="3">
                  <c:v>Other Services</c:v>
                </c:pt>
                <c:pt idx="4">
                  <c:v>Government</c:v>
                </c:pt>
                <c:pt idx="5">
                  <c:v>Construction</c:v>
                </c:pt>
                <c:pt idx="6">
                  <c:v>Financial Activities</c:v>
                </c:pt>
                <c:pt idx="7">
                  <c:v>Leisure and Hospitality</c:v>
                </c:pt>
                <c:pt idx="8">
                  <c:v>Trade, Transportation, and Utilities</c:v>
                </c:pt>
                <c:pt idx="9">
                  <c:v>Education and Health Services</c:v>
                </c:pt>
                <c:pt idx="10">
                  <c:v>Professional and Business Services</c:v>
                </c:pt>
              </c:strCache>
            </c:strRef>
          </c:cat>
          <c:val>
            <c:numRef>
              <c:f>Sheet1!$B$2:$B$12</c:f>
              <c:numCache>
                <c:formatCode>#,##0</c:formatCode>
                <c:ptCount val="11"/>
                <c:pt idx="0">
                  <c:v>-56.0</c:v>
                </c:pt>
                <c:pt idx="1">
                  <c:v>-46.0</c:v>
                </c:pt>
                <c:pt idx="2">
                  <c:v>4.0</c:v>
                </c:pt>
                <c:pt idx="3">
                  <c:v>70.0</c:v>
                </c:pt>
                <c:pt idx="4">
                  <c:v>162.0</c:v>
                </c:pt>
                <c:pt idx="5">
                  <c:v>170.0</c:v>
                </c:pt>
                <c:pt idx="6">
                  <c:v>190.0</c:v>
                </c:pt>
                <c:pt idx="7">
                  <c:v>347.0</c:v>
                </c:pt>
                <c:pt idx="8">
                  <c:v>372.0</c:v>
                </c:pt>
                <c:pt idx="9">
                  <c:v>556.0</c:v>
                </c:pt>
                <c:pt idx="10">
                  <c:v>574.0</c:v>
                </c:pt>
              </c:numCache>
            </c:numRef>
          </c:val>
        </c:ser>
        <c:dLbls>
          <c:showLegendKey val="0"/>
          <c:showVal val="1"/>
          <c:showCatName val="0"/>
          <c:showSerName val="0"/>
          <c:showPercent val="0"/>
          <c:showBubbleSize val="0"/>
        </c:dLbls>
        <c:gapWidth val="150"/>
        <c:axId val="2003621496"/>
        <c:axId val="-2139953112"/>
      </c:barChart>
      <c:catAx>
        <c:axId val="2003621496"/>
        <c:scaling>
          <c:orientation val="minMax"/>
        </c:scaling>
        <c:delete val="0"/>
        <c:axPos val="l"/>
        <c:numFmt formatCode="General" sourceLinked="1"/>
        <c:majorTickMark val="none"/>
        <c:minorTickMark val="none"/>
        <c:tickLblPos val="low"/>
        <c:spPr>
          <a:ln w="2852">
            <a:solidFill>
              <a:schemeClr val="tx1"/>
            </a:solidFill>
            <a:prstDash val="solid"/>
          </a:ln>
        </c:spPr>
        <c:txPr>
          <a:bodyPr rot="0" vert="horz"/>
          <a:lstStyle/>
          <a:p>
            <a:pPr>
              <a:defRPr sz="1500" b="0" i="0" u="none" strike="noStrike" baseline="0">
                <a:solidFill>
                  <a:srgbClr val="080808"/>
                </a:solidFill>
                <a:latin typeface="Arial"/>
                <a:ea typeface="Arial"/>
                <a:cs typeface="Arial"/>
              </a:defRPr>
            </a:pPr>
            <a:endParaRPr lang="en-US"/>
          </a:p>
        </c:txPr>
        <c:crossAx val="-2139953112"/>
        <c:crosses val="autoZero"/>
        <c:auto val="0"/>
        <c:lblAlgn val="ctr"/>
        <c:lblOffset val="100"/>
        <c:tickLblSkip val="1"/>
        <c:tickMarkSkip val="1"/>
        <c:noMultiLvlLbl val="0"/>
      </c:catAx>
      <c:valAx>
        <c:axId val="-2139953112"/>
        <c:scaling>
          <c:orientation val="minMax"/>
          <c:max val="600.0"/>
          <c:min val="-100.0"/>
        </c:scaling>
        <c:delete val="0"/>
        <c:axPos val="b"/>
        <c:title>
          <c:tx>
            <c:rich>
              <a:bodyPr/>
              <a:lstStyle/>
              <a:p>
                <a:pPr>
                  <a:defRPr sz="1425" b="1" i="0" u="none" strike="noStrike" baseline="0">
                    <a:solidFill>
                      <a:srgbClr val="000000"/>
                    </a:solidFill>
                    <a:latin typeface="Arial"/>
                    <a:ea typeface="Cambria"/>
                    <a:cs typeface="Arial"/>
                  </a:defRPr>
                </a:pPr>
                <a:r>
                  <a:rPr lang="en-US" dirty="0">
                    <a:latin typeface="Arial"/>
                    <a:cs typeface="Arial"/>
                  </a:rPr>
                  <a:t>Thousands, SA</a:t>
                </a:r>
              </a:p>
            </c:rich>
          </c:tx>
          <c:layout>
            <c:manualLayout>
              <c:xMode val="edge"/>
              <c:yMode val="edge"/>
              <c:x val="0.566037850531848"/>
              <c:y val="0.922594270310813"/>
            </c:manualLayout>
          </c:layout>
          <c:overlay val="0"/>
          <c:spPr>
            <a:noFill/>
            <a:ln w="25257">
              <a:noFill/>
            </a:ln>
          </c:spPr>
        </c:title>
        <c:numFmt formatCode="#,##0" sourceLinked="1"/>
        <c:majorTickMark val="out"/>
        <c:minorTickMark val="none"/>
        <c:tickLblPos val="nextTo"/>
        <c:spPr>
          <a:ln w="2852">
            <a:solidFill>
              <a:schemeClr val="tx1"/>
            </a:solidFill>
            <a:prstDash val="solid"/>
          </a:ln>
        </c:spPr>
        <c:txPr>
          <a:bodyPr rot="0" vert="horz"/>
          <a:lstStyle/>
          <a:p>
            <a:pPr>
              <a:defRPr sz="1591" b="0" i="0" u="none" strike="noStrike" baseline="0">
                <a:solidFill>
                  <a:srgbClr val="080808"/>
                </a:solidFill>
                <a:latin typeface="Arial"/>
                <a:ea typeface="Arial"/>
                <a:cs typeface="Arial"/>
              </a:defRPr>
            </a:pPr>
            <a:endParaRPr lang="en-US"/>
          </a:p>
        </c:txPr>
        <c:crossAx val="2003621496"/>
        <c:crosses val="autoZero"/>
        <c:crossBetween val="between"/>
        <c:majorUnit val="100.0"/>
      </c:valAx>
      <c:spPr>
        <a:noFill/>
        <a:ln w="25398">
          <a:noFill/>
        </a:ln>
      </c:spPr>
    </c:plotArea>
    <c:plotVisOnly val="1"/>
    <c:dispBlanksAs val="gap"/>
    <c:showDLblsOverMax val="0"/>
  </c:chart>
  <c:spPr>
    <a:noFill/>
    <a:ln>
      <a:noFill/>
    </a:ln>
  </c:spPr>
  <c:txPr>
    <a:bodyPr/>
    <a:lstStyle/>
    <a:p>
      <a:pPr>
        <a:defRPr sz="899" b="0" i="0" u="none" strike="noStrike" baseline="0">
          <a:solidFill>
            <a:schemeClr val="tx1"/>
          </a:solidFill>
          <a:latin typeface="Arial"/>
          <a:ea typeface="Arial"/>
          <a:cs typeface="Arial"/>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0.72726</cdr:x>
      <cdr:y>0.03036</cdr:y>
    </cdr:from>
    <cdr:to>
      <cdr:x>0.94986</cdr:x>
      <cdr:y>0.20101</cdr:y>
    </cdr:to>
    <cdr:sp macro="" textlink="">
      <cdr:nvSpPr>
        <cdr:cNvPr id="2" name="TextBox 1"/>
        <cdr:cNvSpPr txBox="1"/>
      </cdr:nvSpPr>
      <cdr:spPr>
        <a:xfrm xmlns:a="http://schemas.openxmlformats.org/drawingml/2006/main">
          <a:off x="6553814" y="141104"/>
          <a:ext cx="2006003" cy="793215"/>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lvl="0" algn="ctr" rtl="0" fontAlgn="base">
            <a:spcBef>
              <a:spcPct val="0"/>
            </a:spcBef>
            <a:spcAft>
              <a:spcPct val="0"/>
            </a:spcAft>
          </a:pPr>
          <a:r>
            <a:rPr lang="en-US" sz="1800" b="1" i="1" kern="1200" dirty="0" smtClean="0">
              <a:solidFill>
                <a:prstClr val="black"/>
              </a:solidFill>
              <a:latin typeface="Constantia" panose="02030602050306030303" pitchFamily="18" charset="0"/>
            </a:rPr>
            <a:t>January 2017</a:t>
          </a:r>
          <a:r>
            <a:rPr kumimoji="0" lang="en-US" sz="1800" b="1" i="1" u="none" strike="noStrike" kern="1200" cap="none" spc="0" normalizeH="0" baseline="0" noProof="0" dirty="0" smtClean="0">
              <a:ln>
                <a:noFill/>
              </a:ln>
              <a:solidFill>
                <a:prstClr val="black"/>
              </a:solidFill>
              <a:effectLst/>
              <a:uLnTx/>
              <a:uFillTx/>
              <a:latin typeface="Constantia" panose="02030602050306030303" pitchFamily="18" charset="0"/>
              <a:ea typeface="+mn-ea"/>
              <a:cs typeface="+mn-cs"/>
            </a:rPr>
            <a:t>:</a:t>
          </a:r>
        </a:p>
        <a:p xmlns:a="http://schemas.openxmlformats.org/drawingml/2006/main">
          <a:pPr lvl="0" algn="ctr" rtl="0" fontAlgn="base">
            <a:spcBef>
              <a:spcPct val="0"/>
            </a:spcBef>
            <a:spcAft>
              <a:spcPct val="0"/>
            </a:spcAft>
          </a:pPr>
          <a:r>
            <a:rPr kumimoji="0" lang="en-US" sz="1800" b="1" i="1" u="none" strike="noStrike" kern="1200" cap="none" spc="0" normalizeH="0" baseline="0" noProof="0" dirty="0" smtClean="0">
              <a:ln>
                <a:noFill/>
              </a:ln>
              <a:solidFill>
                <a:prstClr val="black"/>
              </a:solidFill>
              <a:effectLst/>
              <a:uLnTx/>
              <a:uFillTx/>
              <a:latin typeface="Constantia" panose="02030602050306030303" pitchFamily="18" charset="0"/>
              <a:ea typeface="+mn-ea"/>
              <a:cs typeface="+mn-cs"/>
            </a:rPr>
            <a:t>$</a:t>
          </a:r>
          <a:r>
            <a:rPr lang="en-US" sz="1800" b="1" i="1" kern="1200" noProof="0" dirty="0" smtClean="0">
              <a:solidFill>
                <a:prstClr val="black"/>
              </a:solidFill>
              <a:latin typeface="Constantia" panose="02030602050306030303" pitchFamily="18" charset="0"/>
            </a:rPr>
            <a:t>52.61</a:t>
          </a:r>
          <a:r>
            <a:rPr kumimoji="0" lang="en-US" sz="1800" b="1" i="1" u="none" strike="noStrike" kern="1200" cap="none" spc="0" normalizeH="0" baseline="0" noProof="0" dirty="0" smtClean="0">
              <a:ln>
                <a:noFill/>
              </a:ln>
              <a:solidFill>
                <a:prstClr val="black"/>
              </a:solidFill>
              <a:effectLst/>
              <a:uLnTx/>
              <a:uFillTx/>
              <a:latin typeface="Constantia" panose="02030602050306030303" pitchFamily="18" charset="0"/>
              <a:ea typeface="+mn-ea"/>
              <a:cs typeface="+mn-cs"/>
            </a:rPr>
            <a:t> /Barrel</a:t>
          </a:r>
        </a:p>
      </cdr:txBody>
    </cdr:sp>
  </cdr:relSizeAnchor>
</c:userShapes>
</file>

<file path=ppt/drawings/drawing10.xml><?xml version="1.0" encoding="utf-8"?>
<c:userShapes xmlns:c="http://schemas.openxmlformats.org/drawingml/2006/chart">
  <cdr:relSizeAnchor xmlns:cdr="http://schemas.openxmlformats.org/drawingml/2006/chartDrawing">
    <cdr:from>
      <cdr:x>0.73775</cdr:x>
      <cdr:y>0.13999</cdr:y>
    </cdr:from>
    <cdr:to>
      <cdr:x>0.95774</cdr:x>
      <cdr:y>0.35182</cdr:y>
    </cdr:to>
    <cdr:sp macro="" textlink="">
      <cdr:nvSpPr>
        <cdr:cNvPr id="2" name="TextBox 1"/>
        <cdr:cNvSpPr txBox="1"/>
      </cdr:nvSpPr>
      <cdr:spPr>
        <a:xfrm xmlns:a="http://schemas.openxmlformats.org/drawingml/2006/main">
          <a:off x="6638994" y="643444"/>
          <a:ext cx="1979671" cy="9736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December 2016:</a:t>
          </a:r>
        </a:p>
        <a:p xmlns:a="http://schemas.openxmlformats.org/drawingml/2006/main">
          <a:pPr algn="ctr"/>
          <a:r>
            <a:rPr lang="en-US" sz="1800" b="1" dirty="0" smtClean="0"/>
            <a:t>5.4%</a:t>
          </a:r>
          <a:endParaRPr lang="en-US" sz="18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0.67293</cdr:x>
      <cdr:y>0.61875</cdr:y>
    </cdr:from>
    <cdr:to>
      <cdr:x>0.98792</cdr:x>
      <cdr:y>0.74996</cdr:y>
    </cdr:to>
    <cdr:sp macro="" textlink="">
      <cdr:nvSpPr>
        <cdr:cNvPr id="2" name="TextBox 5"/>
        <cdr:cNvSpPr txBox="1"/>
      </cdr:nvSpPr>
      <cdr:spPr>
        <a:xfrm xmlns:a="http://schemas.openxmlformats.org/drawingml/2006/main">
          <a:off x="6096000" y="3048000"/>
          <a:ext cx="285340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r>
            <a:rPr lang="en-US" sz="1800" b="1" dirty="0" smtClean="0">
              <a:latin typeface="Constantia"/>
              <a:cs typeface="Constantia"/>
            </a:rPr>
            <a:t>December 2016: 124.6 </a:t>
          </a:r>
        </a:p>
        <a:p xmlns:a="http://schemas.openxmlformats.org/drawingml/2006/main">
          <a:r>
            <a:rPr lang="en-US" sz="1800" b="1" dirty="0" smtClean="0">
              <a:latin typeface="Constantia"/>
              <a:cs typeface="Constantia"/>
            </a:rPr>
            <a:t>where 2010: 100</a:t>
          </a:r>
          <a:endParaRPr lang="en-US" sz="1800" b="1" dirty="0">
            <a:latin typeface="Constantia"/>
            <a:cs typeface="Constanti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0.08061</cdr:x>
      <cdr:y>0.71903</cdr:y>
    </cdr:from>
    <cdr:to>
      <cdr:x>0.36957</cdr:x>
      <cdr:y>0.81349</cdr:y>
    </cdr:to>
    <cdr:sp macro="" textlink="">
      <cdr:nvSpPr>
        <cdr:cNvPr id="2" name="TextBox 1"/>
        <cdr:cNvSpPr txBox="1"/>
      </cdr:nvSpPr>
      <cdr:spPr>
        <a:xfrm xmlns:a="http://schemas.openxmlformats.org/drawingml/2006/main">
          <a:off x="726462" y="3284849"/>
          <a:ext cx="2604117" cy="4315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solidFill>
                <a:prstClr val="black"/>
              </a:solidFill>
            </a:rPr>
            <a:t>Jan. 4, 1985: 1,000</a:t>
          </a:r>
          <a:endParaRPr lang="en-US" sz="1100" dirty="0"/>
        </a:p>
      </cdr:txBody>
    </cdr:sp>
  </cdr:relSizeAnchor>
  <cdr:relSizeAnchor xmlns:cdr="http://schemas.openxmlformats.org/drawingml/2006/chartDrawing">
    <cdr:from>
      <cdr:x>0.72637</cdr:x>
      <cdr:y>0.20039</cdr:y>
    </cdr:from>
    <cdr:to>
      <cdr:x>0.94595</cdr:x>
      <cdr:y>0.51744</cdr:y>
    </cdr:to>
    <cdr:sp macro="" textlink="">
      <cdr:nvSpPr>
        <cdr:cNvPr id="3" name="TextBox 2"/>
        <cdr:cNvSpPr txBox="1"/>
      </cdr:nvSpPr>
      <cdr:spPr>
        <a:xfrm xmlns:a="http://schemas.openxmlformats.org/drawingml/2006/main">
          <a:off x="6546038" y="915487"/>
          <a:ext cx="1978863" cy="14484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February 13</a:t>
          </a:r>
          <a:r>
            <a:rPr lang="en-US" sz="1800" b="1" baseline="30000" dirty="0" smtClean="0"/>
            <a:t>th</a:t>
          </a:r>
          <a:endParaRPr lang="en-US" sz="1800" b="1" dirty="0" smtClean="0"/>
        </a:p>
        <a:p xmlns:a="http://schemas.openxmlformats.org/drawingml/2006/main">
          <a:pPr algn="ctr"/>
          <a:r>
            <a:rPr lang="en-US" sz="1800" b="1" dirty="0" smtClean="0"/>
            <a:t>688</a:t>
          </a:r>
          <a:endParaRPr lang="en-US"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0.72398</cdr:x>
      <cdr:y>0.06349</cdr:y>
    </cdr:from>
    <cdr:to>
      <cdr:x>0.95279</cdr:x>
      <cdr:y>0.1441</cdr:y>
    </cdr:to>
    <cdr:sp macro="" textlink="">
      <cdr:nvSpPr>
        <cdr:cNvPr id="2" name="Text Box 6"/>
        <cdr:cNvSpPr txBox="1">
          <a:spLocks xmlns:a="http://schemas.openxmlformats.org/drawingml/2006/main" noChangeArrowheads="1"/>
        </cdr:cNvSpPr>
      </cdr:nvSpPr>
      <cdr:spPr bwMode="auto">
        <a:xfrm xmlns:a="http://schemas.openxmlformats.org/drawingml/2006/main">
          <a:off x="6595937" y="290891"/>
          <a:ext cx="2084611" cy="3693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pPr algn="ctr" eaLnBrk="0" hangingPunct="0"/>
          <a:r>
            <a:rPr lang="en-US" sz="1800" b="1" i="0" dirty="0">
              <a:latin typeface="Arial" pitchFamily="34" charset="0"/>
            </a:rPr>
            <a:t> </a:t>
          </a:r>
          <a:r>
            <a:rPr lang="en-US" sz="1800" b="1" i="0" dirty="0" smtClean="0">
              <a:latin typeface="Arial" pitchFamily="34" charset="0"/>
            </a:rPr>
            <a:t>2016Q4: +1.9%</a:t>
          </a:r>
          <a:endParaRPr lang="en-US" sz="1800" b="1" i="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0.70364</cdr:x>
      <cdr:y>0.26899</cdr:y>
    </cdr:from>
    <cdr:to>
      <cdr:x>0.9664</cdr:x>
      <cdr:y>0.58544</cdr:y>
    </cdr:to>
    <cdr:sp macro="" textlink="">
      <cdr:nvSpPr>
        <cdr:cNvPr id="2" name="TextBox 1"/>
        <cdr:cNvSpPr txBox="1"/>
      </cdr:nvSpPr>
      <cdr:spPr>
        <a:xfrm xmlns:a="http://schemas.openxmlformats.org/drawingml/2006/main">
          <a:off x="6275939" y="1212858"/>
          <a:ext cx="2343611" cy="1426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January 2017:</a:t>
          </a:r>
        </a:p>
        <a:p xmlns:a="http://schemas.openxmlformats.org/drawingml/2006/main">
          <a:pPr algn="ctr"/>
          <a:r>
            <a:rPr lang="en-US" sz="1800" b="1" dirty="0" smtClean="0"/>
            <a:t>59.9%</a:t>
          </a:r>
          <a:endParaRPr lang="en-US" sz="18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0.72064</cdr:x>
      <cdr:y>0.58962</cdr:y>
    </cdr:from>
    <cdr:to>
      <cdr:x>0.94057</cdr:x>
      <cdr:y>0.79039</cdr:y>
    </cdr:to>
    <cdr:sp macro="" textlink="">
      <cdr:nvSpPr>
        <cdr:cNvPr id="2" name="TextBox 1"/>
        <cdr:cNvSpPr txBox="1"/>
      </cdr:nvSpPr>
      <cdr:spPr>
        <a:xfrm xmlns:a="http://schemas.openxmlformats.org/drawingml/2006/main">
          <a:off x="6526826" y="2707110"/>
          <a:ext cx="1991903" cy="9217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January 2017:</a:t>
          </a:r>
        </a:p>
        <a:p xmlns:a="http://schemas.openxmlformats.org/drawingml/2006/main">
          <a:pPr algn="ctr"/>
          <a:r>
            <a:rPr lang="en-US" sz="1800" b="1" dirty="0" smtClean="0"/>
            <a:t>+36K</a:t>
          </a:r>
          <a:endParaRPr lang="en-US" sz="18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0.6079</cdr:x>
      <cdr:y>0.6076</cdr:y>
    </cdr:from>
    <cdr:to>
      <cdr:x>0.90984</cdr:x>
      <cdr:y>0.77219</cdr:y>
    </cdr:to>
    <cdr:sp macro="" textlink="">
      <cdr:nvSpPr>
        <cdr:cNvPr id="2" name="TextBox 1"/>
        <cdr:cNvSpPr txBox="1"/>
      </cdr:nvSpPr>
      <cdr:spPr>
        <a:xfrm xmlns:a="http://schemas.openxmlformats.org/drawingml/2006/main">
          <a:off x="5558638" y="2870531"/>
          <a:ext cx="2760939" cy="777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i="1" smtClean="0"/>
            <a:t>December </a:t>
          </a:r>
          <a:r>
            <a:rPr lang="en-US" sz="2000" b="1" i="1" dirty="0" smtClean="0"/>
            <a:t>2016</a:t>
          </a:r>
          <a:r>
            <a:rPr lang="en-US" sz="2000" b="1" i="1" smtClean="0"/>
            <a:t>: 55.9</a:t>
          </a:r>
          <a:endParaRPr lang="en-US" sz="2000" b="1" i="1" dirty="0"/>
        </a:p>
      </cdr:txBody>
    </cdr:sp>
  </cdr:relSizeAnchor>
</c:userShapes>
</file>

<file path=ppt/drawings/drawing7.xml><?xml version="1.0" encoding="utf-8"?>
<c:userShapes xmlns:c="http://schemas.openxmlformats.org/drawingml/2006/chart">
  <cdr:relSizeAnchor xmlns:cdr="http://schemas.openxmlformats.org/drawingml/2006/chartDrawing">
    <cdr:from>
      <cdr:x>0.2821</cdr:x>
      <cdr:y>0.15935</cdr:y>
    </cdr:from>
    <cdr:to>
      <cdr:x>0.46942</cdr:x>
      <cdr:y>0.20653</cdr:y>
    </cdr:to>
    <cdr:sp macro="" textlink="">
      <cdr:nvSpPr>
        <cdr:cNvPr id="2" name="TextBox 1"/>
        <cdr:cNvSpPr txBox="1"/>
      </cdr:nvSpPr>
      <cdr:spPr>
        <a:xfrm xmlns:a="http://schemas.openxmlformats.org/drawingml/2006/main" rot="1652260">
          <a:off x="2557594" y="813799"/>
          <a:ext cx="1698283" cy="2409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a:t>
          </a:r>
          <a:r>
            <a:rPr lang="en-US" sz="1200" b="1" dirty="0">
              <a:solidFill>
                <a:prstClr val="black"/>
              </a:solidFill>
              <a:cs typeface="Constantia"/>
            </a:rPr>
            <a:t>$212.7B (-29.6%</a:t>
          </a:r>
          <a:r>
            <a:rPr lang="en-US" sz="1200" b="1" dirty="0" smtClean="0">
              <a:solidFill>
                <a:prstClr val="black"/>
              </a:solidFill>
              <a:cs typeface="Constantia"/>
            </a:rPr>
            <a:t>)</a:t>
          </a:r>
          <a:endParaRPr lang="en-US" sz="1200" b="1" dirty="0">
            <a:solidFill>
              <a:prstClr val="black"/>
            </a:solidFill>
            <a:cs typeface="Constantia"/>
          </a:endParaRPr>
        </a:p>
      </cdr:txBody>
    </cdr:sp>
  </cdr:relSizeAnchor>
  <cdr:relSizeAnchor xmlns:cdr="http://schemas.openxmlformats.org/drawingml/2006/chartDrawing">
    <cdr:from>
      <cdr:x>0.63201</cdr:x>
      <cdr:y>0.13391</cdr:y>
    </cdr:from>
    <cdr:to>
      <cdr:x>0.83246</cdr:x>
      <cdr:y>0.19245</cdr:y>
    </cdr:to>
    <cdr:sp macro="" textlink="">
      <cdr:nvSpPr>
        <cdr:cNvPr id="3" name="TextBox 2"/>
        <cdr:cNvSpPr txBox="1"/>
      </cdr:nvSpPr>
      <cdr:spPr>
        <a:xfrm xmlns:a="http://schemas.openxmlformats.org/drawingml/2006/main" rot="20973435">
          <a:off x="5730400" y="683767"/>
          <a:ext cx="1817456" cy="2989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94.7% recovered</a:t>
          </a:r>
          <a:endParaRPr lang="en-US" sz="1200" b="1" dirty="0"/>
        </a:p>
      </cdr:txBody>
    </cdr:sp>
  </cdr:relSizeAnchor>
  <cdr:relSizeAnchor xmlns:cdr="http://schemas.openxmlformats.org/drawingml/2006/chartDrawing">
    <cdr:from>
      <cdr:x>0.25542</cdr:x>
      <cdr:y>0.10561</cdr:y>
    </cdr:from>
    <cdr:to>
      <cdr:x>0.45976</cdr:x>
      <cdr:y>0.29628</cdr:y>
    </cdr:to>
    <cdr:cxnSp macro="">
      <cdr:nvCxnSpPr>
        <cdr:cNvPr id="5" name="Straight Arrow Connector 4"/>
        <cdr:cNvCxnSpPr/>
      </cdr:nvCxnSpPr>
      <cdr:spPr>
        <a:xfrm xmlns:a="http://schemas.openxmlformats.org/drawingml/2006/main">
          <a:off x="2315688" y="539338"/>
          <a:ext cx="1852551" cy="973776"/>
        </a:xfrm>
        <a:prstGeom xmlns:a="http://schemas.openxmlformats.org/drawingml/2006/main" prst="straightConnector1">
          <a:avLst/>
        </a:prstGeom>
        <a:ln xmlns:a="http://schemas.openxmlformats.org/drawingml/2006/main" w="22225">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0.4663</cdr:x>
      <cdr:y>0.09935</cdr:y>
    </cdr:from>
    <cdr:to>
      <cdr:x>0.97107</cdr:x>
      <cdr:y>0.28897</cdr:y>
    </cdr:to>
    <cdr:cxnSp macro="">
      <cdr:nvCxnSpPr>
        <cdr:cNvPr id="7" name="Straight Arrow Connector 6"/>
        <cdr:cNvCxnSpPr/>
      </cdr:nvCxnSpPr>
      <cdr:spPr>
        <a:xfrm xmlns:a="http://schemas.openxmlformats.org/drawingml/2006/main" flipV="1">
          <a:off x="4227870" y="507307"/>
          <a:ext cx="4576715" cy="968263"/>
        </a:xfrm>
        <a:prstGeom xmlns:a="http://schemas.openxmlformats.org/drawingml/2006/main" prst="straightConnector1">
          <a:avLst/>
        </a:prstGeom>
        <a:ln xmlns:a="http://schemas.openxmlformats.org/drawingml/2006/main" w="22225">
          <a:solidFill>
            <a:srgbClr val="FF0000"/>
          </a:solidFill>
          <a:tailEnd type="arrow"/>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0.69428</cdr:x>
      <cdr:y>0.46594</cdr:y>
    </cdr:from>
    <cdr:to>
      <cdr:x>0.95906</cdr:x>
      <cdr:y>0.74469</cdr:y>
    </cdr:to>
    <cdr:sp macro="" textlink="">
      <cdr:nvSpPr>
        <cdr:cNvPr id="2" name="TextBox 1"/>
        <cdr:cNvSpPr txBox="1"/>
      </cdr:nvSpPr>
      <cdr:spPr>
        <a:xfrm xmlns:a="http://schemas.openxmlformats.org/drawingml/2006/main">
          <a:off x="6189784" y="2165776"/>
          <a:ext cx="2360620" cy="1295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fontAlgn="base">
            <a:spcBef>
              <a:spcPct val="0"/>
            </a:spcBef>
            <a:spcAft>
              <a:spcPct val="0"/>
            </a:spcAft>
          </a:pPr>
          <a:r>
            <a:rPr lang="en-US" sz="1500" b="1" kern="1200" dirty="0">
              <a:solidFill>
                <a:prstClr val="black"/>
              </a:solidFill>
              <a:cs typeface="Constantia"/>
            </a:rPr>
            <a:t>Total Nonresidential Construction YOY: </a:t>
          </a:r>
        </a:p>
        <a:p xmlns:a="http://schemas.openxmlformats.org/drawingml/2006/main">
          <a:pPr lvl="0" algn="ctr" rtl="0" fontAlgn="base">
            <a:spcBef>
              <a:spcPct val="0"/>
            </a:spcBef>
            <a:spcAft>
              <a:spcPct val="0"/>
            </a:spcAft>
          </a:pPr>
          <a:r>
            <a:rPr lang="en-US" sz="1500" b="1" kern="1200" dirty="0" smtClean="0">
              <a:solidFill>
                <a:prstClr val="black"/>
              </a:solidFill>
              <a:cs typeface="Constantia"/>
            </a:rPr>
            <a:t>+$31.25B</a:t>
          </a:r>
          <a:r>
            <a:rPr lang="en-US" sz="1500" b="1" kern="1200" dirty="0">
              <a:solidFill>
                <a:prstClr val="black"/>
              </a:solidFill>
              <a:cs typeface="Constantia"/>
            </a:rPr>
            <a:t>; </a:t>
          </a:r>
          <a:r>
            <a:rPr lang="en-US" sz="1500" b="1" kern="1200" dirty="0" smtClean="0">
              <a:solidFill>
                <a:prstClr val="black"/>
              </a:solidFill>
              <a:cs typeface="Constantia"/>
            </a:rPr>
            <a:t>+4.6%</a:t>
          </a:r>
          <a:endParaRPr lang="en-US" sz="1500" b="1" kern="1200" dirty="0">
            <a:solidFill>
              <a:prstClr val="black"/>
            </a:solidFill>
            <a:cs typeface="Constantia"/>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0.69883</cdr:x>
      <cdr:y>0.09304</cdr:y>
    </cdr:from>
    <cdr:to>
      <cdr:x>0.96888</cdr:x>
      <cdr:y>0.30581</cdr:y>
    </cdr:to>
    <cdr:sp macro="" textlink="">
      <cdr:nvSpPr>
        <cdr:cNvPr id="2" name="TextBox 1"/>
        <cdr:cNvSpPr txBox="1"/>
      </cdr:nvSpPr>
      <cdr:spPr>
        <a:xfrm xmlns:a="http://schemas.openxmlformats.org/drawingml/2006/main">
          <a:off x="6390104" y="432483"/>
          <a:ext cx="2469337" cy="9889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Jan. 2016 v. Jan. 2017:</a:t>
          </a:r>
        </a:p>
        <a:p xmlns:a="http://schemas.openxmlformats.org/drawingml/2006/main">
          <a:pPr algn="ctr"/>
          <a:r>
            <a:rPr lang="en-US" sz="1800" b="1" dirty="0" smtClean="0"/>
            <a:t>+3.8%</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3B6D4-D657-DF41-9DC1-28C64DD514D8}" type="datetimeFigureOut">
              <a:rPr lang="en-US" smtClean="0"/>
              <a:t>2/15/17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1A1C2-EE52-404A-B681-F352458C07BC}" type="slidenum">
              <a:rPr lang="en-US" smtClean="0"/>
              <a:t>‹#›</a:t>
            </a:fld>
            <a:endParaRPr lang="en-US"/>
          </a:p>
        </p:txBody>
      </p:sp>
    </p:spTree>
    <p:extLst>
      <p:ext uri="{BB962C8B-B14F-4D97-AF65-F5344CB8AC3E}">
        <p14:creationId xmlns:p14="http://schemas.microsoft.com/office/powerpoint/2010/main" val="46272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images.amcnetworks.com/wetv.com/wp-content/uploads/2013/12/csi-feature-image.jp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content7.flixster.com/photo/30/72/58/3072589_ori.jp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image.tmdb.org/t/p/original/ybvuX8vQx8OTBp4PRCkmi5w9eJC.jp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www.us.jll.com/united-states/en-us/research/7756/us-investment-outlook-q3-2016-jll"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onference-board.org/data/bci.cfm" TargetMode="External"/><Relationship Id="rId4" Type="http://schemas.openxmlformats.org/officeDocument/2006/relationships/hyperlink" Target="mailto:indicators@conference-board.org" TargetMode="External"/><Relationship Id="rId5" Type="http://schemas.openxmlformats.org/officeDocument/2006/relationships/hyperlink" Target="https://www.conference-board.org/pdf_free/press/PressPDF_5370_1422007649.pdf" TargetMode="External"/><Relationship Id="rId6" Type="http://schemas.openxmlformats.org/officeDocument/2006/relationships/hyperlink" Target="https://www.conference-board.org/pdf_free/press/TechnicalPDF_5370_1422007211.pdf"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mf.org/external/pubs/ft/weo/2016/02/pdf/text.pdf" TargetMode="External"/><Relationship Id="rId4" Type="http://schemas.openxmlformats.org/officeDocument/2006/relationships/hyperlink" Target="https://www.imf.org/external/pubs/ft/fm/2016/02/fmindex.htm"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Theme: </a:t>
            </a:r>
            <a:r>
              <a:rPr lang="en-US" smtClean="0">
                <a:latin typeface="Calibri" charset="0"/>
                <a:ea typeface="ＭＳ Ｐゴシック" charset="0"/>
              </a:rPr>
              <a:t>Detective Fiction</a:t>
            </a:r>
            <a:endParaRPr lang="en-US">
              <a:latin typeface="Calibri" charset="0"/>
              <a:ea typeface="ＭＳ Ｐゴシック" charset="0"/>
            </a:endParaRPr>
          </a:p>
        </p:txBody>
      </p:sp>
      <p:sp>
        <p:nvSpPr>
          <p:cNvPr id="5222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91CECE58-4280-C443-B90E-47358858D4A8}" type="slidenum">
              <a:rPr lang="en-US" sz="1200">
                <a:solidFill>
                  <a:srgbClr val="000000"/>
                </a:solidFill>
                <a:latin typeface="Calibri" charset="0"/>
              </a:rPr>
              <a:pPr/>
              <a:t>1</a:t>
            </a:fld>
            <a:endParaRPr lang="en-US" sz="1200">
              <a:solidFill>
                <a:srgbClr val="000000"/>
              </a:solidFill>
              <a:latin typeface="Calibri" charset="0"/>
            </a:endParaRPr>
          </a:p>
        </p:txBody>
      </p:sp>
    </p:spTree>
    <p:extLst>
      <p:ext uri="{BB962C8B-B14F-4D97-AF65-F5344CB8AC3E}">
        <p14:creationId xmlns:p14="http://schemas.microsoft.com/office/powerpoint/2010/main" val="347841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U.S. Economy Section</a:t>
            </a:r>
          </a:p>
          <a:p>
            <a:pPr eaLnBrk="1" hangingPunct="1">
              <a:spcBef>
                <a:spcPct val="0"/>
              </a:spcBef>
            </a:pPr>
            <a:endParaRPr lang="en-US" dirty="0" smtClean="0">
              <a:latin typeface="Calibri" charset="0"/>
              <a:ea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rPr>
              <a:t>Link to this image: </a:t>
            </a:r>
            <a:r>
              <a:rPr lang="en-US" dirty="0" smtClean="0">
                <a:hlinkClick r:id="rId3"/>
              </a:rPr>
              <a:t>http://images.amcnetworks.com/wetv.com/wp-content/uploads/2013/12/csi-feature-image.jpg</a:t>
            </a:r>
            <a:endParaRPr lang="en-US"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dirty="0" smtClean="0"/>
          </a:p>
          <a:p>
            <a:pPr eaLnBrk="1" hangingPunct="1">
              <a:spcBef>
                <a:spcPct val="0"/>
              </a:spcBef>
            </a:pPr>
            <a:endParaRPr lang="en-US" dirty="0">
              <a:latin typeface="Calibri" charset="0"/>
              <a:ea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10</a:t>
            </a:fld>
            <a:endParaRPr lang="en-US" sz="1200">
              <a:solidFill>
                <a:srgbClr val="000000"/>
              </a:solidFill>
              <a:latin typeface="Calibri" charset="0"/>
            </a:endParaRPr>
          </a:p>
        </p:txBody>
      </p:sp>
    </p:spTree>
    <p:extLst>
      <p:ext uri="{BB962C8B-B14F-4D97-AF65-F5344CB8AC3E}">
        <p14:creationId xmlns:p14="http://schemas.microsoft.com/office/powerpoint/2010/main" val="103214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53394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dirty="0" smtClean="0">
                <a:solidFill>
                  <a:schemeClr val="tx1"/>
                </a:solidFill>
                <a:effectLst/>
                <a:latin typeface="Times New Roman" pitchFamily="18" charset="0"/>
                <a:ea typeface="+mn-ea"/>
                <a:cs typeface="+mn-cs"/>
              </a:rPr>
              <a:t>Table 1.1.2. Contributions to Percent Change in Real Gross Domestic Product</a:t>
            </a:r>
            <a:r>
              <a:rPr lang="en-US" dirty="0" smtClean="0"/>
              <a:t> </a:t>
            </a:r>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1024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news release: http://</a:t>
            </a:r>
            <a:r>
              <a:rPr lang="en-US" dirty="0" err="1" smtClean="0"/>
              <a:t>www.bls.gov</a:t>
            </a:r>
            <a:r>
              <a:rPr lang="en-US" dirty="0" smtClean="0"/>
              <a:t>/</a:t>
            </a:r>
            <a:r>
              <a:rPr lang="en-US" dirty="0" err="1" smtClean="0"/>
              <a:t>news.release</a:t>
            </a:r>
            <a:r>
              <a:rPr lang="en-US" dirty="0" smtClean="0"/>
              <a:t>/empsit.nr0.htm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 Total Nonfarm (SA): CES0000000001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U.S. Unemployment Rate</a:t>
            </a:r>
            <a:r>
              <a:rPr lang="en-US" b="0" dirty="0" smtClean="0"/>
              <a:t> </a:t>
            </a:r>
            <a:r>
              <a:rPr lang="en-US" sz="1200" b="0" i="0" u="none" strike="noStrike" kern="1200" dirty="0" smtClean="0">
                <a:solidFill>
                  <a:schemeClr val="tx1"/>
                </a:solidFill>
                <a:effectLst/>
                <a:latin typeface="Times New Roman" pitchFamily="18" charset="0"/>
                <a:ea typeface="+mn-ea"/>
                <a:cs typeface="+mn-cs"/>
              </a:rPr>
              <a:t>LNS14000000</a:t>
            </a:r>
            <a:r>
              <a:rPr lang="en-US" b="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62919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4DEA4-9B69-4557-932E-80F5BA4991C7}"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val="84202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6B500CBF-0EBB-40A5-BEA6-F3CED4AD2D24}"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52213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NOTE: </a:t>
            </a:r>
            <a:r>
              <a:rPr lang="en-US" b="1" dirty="0" smtClean="0">
                <a:solidFill>
                  <a:srgbClr val="FF0000"/>
                </a:solidFill>
              </a:rPr>
              <a:t>Could we spruce up the table/change the table colors?</a:t>
            </a:r>
          </a:p>
          <a:p>
            <a:endParaRPr lang="en-US" dirty="0" smtClean="0"/>
          </a:p>
          <a:p>
            <a:r>
              <a:rPr lang="en-US" dirty="0" smtClean="0"/>
              <a:t>NOTE:</a:t>
            </a:r>
          </a:p>
          <a:p>
            <a:r>
              <a:rPr lang="en-US" dirty="0" smtClean="0"/>
              <a:t>These states</a:t>
            </a:r>
            <a:r>
              <a:rPr lang="en-US" baseline="0" dirty="0" smtClean="0"/>
              <a:t> have construction, logging, and mining in one industry:</a:t>
            </a:r>
          </a:p>
          <a:p>
            <a:r>
              <a:rPr lang="en-US" sz="1200" b="0" i="0" u="none" strike="noStrike" kern="1200" dirty="0" smtClean="0">
                <a:solidFill>
                  <a:schemeClr val="tx1"/>
                </a:solidFill>
                <a:effectLst/>
                <a:latin typeface="Times New Roman" pitchFamily="18" charset="0"/>
                <a:ea typeface="+mn-ea"/>
                <a:cs typeface="+mn-cs"/>
              </a:rPr>
              <a:t>Delaware,</a:t>
            </a:r>
            <a:r>
              <a:rPr lang="en-US" dirty="0" smtClean="0"/>
              <a:t> </a:t>
            </a:r>
            <a:r>
              <a:rPr lang="en-US" sz="1200" b="0" i="0" u="none" strike="noStrike" kern="1200" dirty="0" smtClean="0">
                <a:solidFill>
                  <a:schemeClr val="tx1"/>
                </a:solidFill>
                <a:effectLst/>
                <a:latin typeface="Times New Roman" pitchFamily="18" charset="0"/>
                <a:ea typeface="+mn-ea"/>
                <a:cs typeface="+mn-cs"/>
              </a:rPr>
              <a:t>District of Columbia,</a:t>
            </a:r>
            <a:r>
              <a:rPr lang="en-US" dirty="0" smtClean="0"/>
              <a:t> </a:t>
            </a:r>
            <a:r>
              <a:rPr lang="en-US" sz="1200" b="0" i="0" u="none" strike="noStrike" kern="1200" dirty="0" smtClean="0">
                <a:solidFill>
                  <a:schemeClr val="tx1"/>
                </a:solidFill>
                <a:effectLst/>
                <a:latin typeface="Times New Roman" pitchFamily="18" charset="0"/>
                <a:ea typeface="+mn-ea"/>
                <a:cs typeface="+mn-cs"/>
              </a:rPr>
              <a:t>Hawaii,</a:t>
            </a:r>
            <a:r>
              <a:rPr lang="en-US" dirty="0" smtClean="0"/>
              <a:t> </a:t>
            </a:r>
            <a:r>
              <a:rPr lang="en-US" sz="1200" b="0" i="0" u="none" strike="noStrike" kern="1200" dirty="0" smtClean="0">
                <a:solidFill>
                  <a:schemeClr val="tx1"/>
                </a:solidFill>
                <a:effectLst/>
                <a:latin typeface="Times New Roman" pitchFamily="18" charset="0"/>
                <a:ea typeface="+mn-ea"/>
                <a:cs typeface="+mn-cs"/>
              </a:rPr>
              <a:t>Maryland,</a:t>
            </a:r>
            <a:r>
              <a:rPr lang="en-US" dirty="0" smtClean="0"/>
              <a:t> </a:t>
            </a:r>
            <a:r>
              <a:rPr lang="en-US" sz="1200" b="0" i="0" u="none" strike="noStrike" kern="1200" dirty="0" smtClean="0">
                <a:solidFill>
                  <a:schemeClr val="tx1"/>
                </a:solidFill>
                <a:effectLst/>
                <a:latin typeface="Times New Roman" pitchFamily="18" charset="0"/>
                <a:ea typeface="+mn-ea"/>
                <a:cs typeface="+mn-cs"/>
              </a:rPr>
              <a:t>Nebraska,</a:t>
            </a:r>
            <a:r>
              <a:rPr lang="en-US" dirty="0" smtClean="0"/>
              <a:t> </a:t>
            </a:r>
            <a:r>
              <a:rPr lang="en-US" sz="1200" b="0" i="0" u="none" strike="noStrike" kern="1200" dirty="0" smtClean="0">
                <a:solidFill>
                  <a:schemeClr val="tx1"/>
                </a:solidFill>
                <a:effectLst/>
                <a:latin typeface="Times New Roman" pitchFamily="18" charset="0"/>
                <a:ea typeface="+mn-ea"/>
                <a:cs typeface="+mn-cs"/>
              </a:rPr>
              <a:t>South Dakota,</a:t>
            </a:r>
            <a:r>
              <a:rPr lang="en-US" dirty="0" smtClean="0"/>
              <a:t> </a:t>
            </a:r>
            <a:r>
              <a:rPr lang="en-US" sz="1200" b="0" i="0" u="none" strike="noStrike" kern="1200" dirty="0" smtClean="0">
                <a:solidFill>
                  <a:schemeClr val="tx1"/>
                </a:solidFill>
                <a:effectLst/>
                <a:latin typeface="Times New Roman" pitchFamily="18" charset="0"/>
                <a:ea typeface="+mn-ea"/>
                <a:cs typeface="+mn-cs"/>
              </a:rPr>
              <a:t>Tennessee</a:t>
            </a:r>
          </a:p>
          <a:p>
            <a:r>
              <a:rPr lang="en-US" sz="1200" b="0" i="0" u="none" strike="noStrike" kern="1200" dirty="0" smtClean="0">
                <a:solidFill>
                  <a:schemeClr val="tx1"/>
                </a:solidFill>
                <a:effectLst/>
                <a:latin typeface="Times New Roman" pitchFamily="18" charset="0"/>
                <a:ea typeface="+mn-ea"/>
                <a:cs typeface="+mn-cs"/>
              </a:rPr>
              <a:t>-Doing</a:t>
            </a:r>
            <a:r>
              <a:rPr lang="en-US" sz="1200" b="0" i="0" u="none" strike="noStrike" kern="1200" baseline="0" dirty="0" smtClean="0">
                <a:solidFill>
                  <a:schemeClr val="tx1"/>
                </a:solidFill>
                <a:effectLst/>
                <a:latin typeface="Times New Roman" pitchFamily="18" charset="0"/>
                <a:ea typeface="+mn-ea"/>
                <a:cs typeface="+mn-cs"/>
              </a:rPr>
              <a:t> a multi screen search and selecting all states and then selecting construction will not include these </a:t>
            </a:r>
            <a:r>
              <a:rPr lang="en-US" sz="1200" b="0" i="0" u="none" strike="noStrike" kern="1200" baseline="0" dirty="0" err="1" smtClean="0">
                <a:solidFill>
                  <a:schemeClr val="tx1"/>
                </a:solidFill>
                <a:effectLst/>
                <a:latin typeface="Times New Roman" pitchFamily="18" charset="0"/>
                <a:ea typeface="+mn-ea"/>
                <a:cs typeface="+mn-cs"/>
              </a:rPr>
              <a:t>states..therefore</a:t>
            </a:r>
            <a:r>
              <a:rPr lang="en-US" sz="1200" b="0" i="0" u="none" strike="noStrike" kern="1200" baseline="0" dirty="0" smtClean="0">
                <a:solidFill>
                  <a:schemeClr val="tx1"/>
                </a:solidFill>
                <a:effectLst/>
                <a:latin typeface="Times New Roman" pitchFamily="18" charset="0"/>
                <a:ea typeface="+mn-ea"/>
                <a:cs typeface="+mn-cs"/>
              </a:rPr>
              <a:t> you must be aware when downloading the data in a </a:t>
            </a:r>
            <a:r>
              <a:rPr lang="en-US" sz="1200" b="0" i="0" u="none" strike="noStrike" kern="1200" baseline="0" dirty="0" err="1" smtClean="0">
                <a:solidFill>
                  <a:schemeClr val="tx1"/>
                </a:solidFill>
                <a:effectLst/>
                <a:latin typeface="Times New Roman" pitchFamily="18" charset="0"/>
                <a:ea typeface="+mn-ea"/>
                <a:cs typeface="+mn-cs"/>
              </a:rPr>
              <a:t>mult</a:t>
            </a:r>
            <a:r>
              <a:rPr lang="en-US" sz="1200" b="0" i="0" u="none" strike="noStrike" kern="1200" baseline="0" dirty="0" smtClean="0">
                <a:solidFill>
                  <a:schemeClr val="tx1"/>
                </a:solidFill>
                <a:effectLst/>
                <a:latin typeface="Times New Roman" pitchFamily="18" charset="0"/>
                <a:ea typeface="+mn-ea"/>
                <a:cs typeface="+mn-cs"/>
              </a:rPr>
              <a:t>-table format that the list will NOT include these states and that pasting the normal alphabetized list of all states into this data will match the not match the state name to the correct series ID.  Please see SN for clarification or help when updating this slide.</a:t>
            </a:r>
            <a:endParaRPr lang="en-US" dirty="0"/>
          </a:p>
        </p:txBody>
      </p:sp>
      <p:sp>
        <p:nvSpPr>
          <p:cNvPr id="4" name="Slide Number Placeholder 3"/>
          <p:cNvSpPr>
            <a:spLocks noGrp="1"/>
          </p:cNvSpPr>
          <p:nvPr>
            <p:ph type="sldNum" sz="quarter" idx="10"/>
          </p:nvPr>
        </p:nvSpPr>
        <p:spPr/>
        <p:txBody>
          <a:bodyPr/>
          <a:lstStyle/>
          <a:p>
            <a:fld id="{CB37EFB6-BD56-4987-8A25-11FD6D25661B}"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117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13156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*Seattle-Tacoma</a:t>
            </a:r>
            <a:r>
              <a:rPr lang="en-US" smtClean="0"/>
              <a:t>-Bellevue, WA</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770286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NOTE: </a:t>
            </a:r>
            <a:r>
              <a:rPr lang="en-US" b="1" dirty="0" smtClean="0">
                <a:solidFill>
                  <a:srgbClr val="FF0000"/>
                </a:solidFill>
              </a:rPr>
              <a:t>Could we spruce up the table/change the table colors?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 Total Nonfarm (SA): CES0000000001</a:t>
            </a:r>
          </a:p>
          <a:p>
            <a:endParaRPr lang="en-US" dirty="0" smtClean="0"/>
          </a:p>
          <a:p>
            <a:r>
              <a:rPr lang="en-US" dirty="0" smtClean="0"/>
              <a:t>SMS01000000000000001</a:t>
            </a:r>
          </a:p>
          <a:p>
            <a:r>
              <a:rPr lang="en-US" dirty="0" smtClean="0"/>
              <a:t>SMS02000000000000001</a:t>
            </a:r>
          </a:p>
          <a:p>
            <a:r>
              <a:rPr lang="en-US" dirty="0" smtClean="0"/>
              <a:t>SMS04000000000000001</a:t>
            </a:r>
          </a:p>
          <a:p>
            <a:r>
              <a:rPr lang="en-US" dirty="0" smtClean="0"/>
              <a:t>SMS05000000000000001</a:t>
            </a:r>
          </a:p>
          <a:p>
            <a:r>
              <a:rPr lang="en-US" dirty="0" smtClean="0"/>
              <a:t>SMS06000000000000001</a:t>
            </a:r>
          </a:p>
          <a:p>
            <a:r>
              <a:rPr lang="en-US" dirty="0" smtClean="0"/>
              <a:t>SMS08000000000000001</a:t>
            </a:r>
          </a:p>
          <a:p>
            <a:r>
              <a:rPr lang="en-US" dirty="0" smtClean="0"/>
              <a:t>SMS09000000000000001</a:t>
            </a:r>
          </a:p>
          <a:p>
            <a:r>
              <a:rPr lang="en-US" dirty="0" smtClean="0"/>
              <a:t>SMS10000000000000001</a:t>
            </a:r>
          </a:p>
          <a:p>
            <a:r>
              <a:rPr lang="en-US" dirty="0" smtClean="0"/>
              <a:t>SMS11000000000000001</a:t>
            </a:r>
          </a:p>
          <a:p>
            <a:r>
              <a:rPr lang="en-US" dirty="0" smtClean="0"/>
              <a:t>SMS12000000000000001</a:t>
            </a:r>
          </a:p>
          <a:p>
            <a:r>
              <a:rPr lang="en-US" dirty="0" smtClean="0"/>
              <a:t>SMS13000000000000001</a:t>
            </a:r>
          </a:p>
          <a:p>
            <a:r>
              <a:rPr lang="en-US" dirty="0" smtClean="0"/>
              <a:t>SMS15000000000000001</a:t>
            </a:r>
          </a:p>
          <a:p>
            <a:r>
              <a:rPr lang="en-US" dirty="0" smtClean="0"/>
              <a:t>SMS16000000000000001</a:t>
            </a:r>
          </a:p>
          <a:p>
            <a:r>
              <a:rPr lang="en-US" dirty="0" smtClean="0"/>
              <a:t>SMS17000000000000001</a:t>
            </a:r>
          </a:p>
          <a:p>
            <a:r>
              <a:rPr lang="en-US" dirty="0" smtClean="0"/>
              <a:t>SMS18000000000000001</a:t>
            </a:r>
          </a:p>
          <a:p>
            <a:r>
              <a:rPr lang="en-US" dirty="0" smtClean="0"/>
              <a:t>SMS19000000000000001</a:t>
            </a:r>
          </a:p>
          <a:p>
            <a:r>
              <a:rPr lang="en-US" dirty="0" smtClean="0"/>
              <a:t>SMS20000000000000001</a:t>
            </a:r>
          </a:p>
          <a:p>
            <a:r>
              <a:rPr lang="en-US" dirty="0" smtClean="0"/>
              <a:t>SMS21000000000000001</a:t>
            </a:r>
          </a:p>
          <a:p>
            <a:r>
              <a:rPr lang="en-US" dirty="0" smtClean="0"/>
              <a:t>SMS22000000000000001</a:t>
            </a:r>
          </a:p>
          <a:p>
            <a:r>
              <a:rPr lang="en-US" dirty="0" smtClean="0"/>
              <a:t>SMS23000000000000001</a:t>
            </a:r>
          </a:p>
          <a:p>
            <a:r>
              <a:rPr lang="en-US" dirty="0" smtClean="0"/>
              <a:t>SMS24000000000000001</a:t>
            </a:r>
          </a:p>
          <a:p>
            <a:r>
              <a:rPr lang="en-US" dirty="0" smtClean="0"/>
              <a:t>SMS25000000000000001</a:t>
            </a:r>
          </a:p>
          <a:p>
            <a:r>
              <a:rPr lang="en-US" dirty="0" smtClean="0"/>
              <a:t>SMS26000000000000001</a:t>
            </a:r>
          </a:p>
          <a:p>
            <a:r>
              <a:rPr lang="en-US" dirty="0" smtClean="0"/>
              <a:t>SMS27000000000000001</a:t>
            </a:r>
          </a:p>
          <a:p>
            <a:r>
              <a:rPr lang="en-US" dirty="0" smtClean="0"/>
              <a:t>SMS28000000000000001</a:t>
            </a:r>
          </a:p>
          <a:p>
            <a:r>
              <a:rPr lang="en-US" dirty="0" smtClean="0"/>
              <a:t>SMS29000000000000001</a:t>
            </a:r>
          </a:p>
          <a:p>
            <a:r>
              <a:rPr lang="en-US" dirty="0" smtClean="0"/>
              <a:t>SMS30000000000000001</a:t>
            </a:r>
          </a:p>
          <a:p>
            <a:r>
              <a:rPr lang="en-US" dirty="0" smtClean="0"/>
              <a:t>SMS31000000000000001</a:t>
            </a:r>
          </a:p>
          <a:p>
            <a:r>
              <a:rPr lang="en-US" dirty="0" smtClean="0"/>
              <a:t>SMS32000000000000001</a:t>
            </a:r>
          </a:p>
          <a:p>
            <a:r>
              <a:rPr lang="en-US" dirty="0" smtClean="0"/>
              <a:t>SMS33000000000000001</a:t>
            </a:r>
          </a:p>
          <a:p>
            <a:r>
              <a:rPr lang="en-US" dirty="0" smtClean="0"/>
              <a:t>SMS34000000000000001</a:t>
            </a:r>
          </a:p>
          <a:p>
            <a:r>
              <a:rPr lang="en-US" dirty="0" smtClean="0"/>
              <a:t>SMS35000000000000001</a:t>
            </a:r>
          </a:p>
          <a:p>
            <a:r>
              <a:rPr lang="en-US" dirty="0" smtClean="0"/>
              <a:t>SMS36000000000000001</a:t>
            </a:r>
          </a:p>
          <a:p>
            <a:r>
              <a:rPr lang="en-US" dirty="0" smtClean="0"/>
              <a:t>SMS37000000000000001</a:t>
            </a:r>
          </a:p>
          <a:p>
            <a:r>
              <a:rPr lang="en-US" dirty="0" smtClean="0"/>
              <a:t>SMS38000000000000001</a:t>
            </a:r>
          </a:p>
          <a:p>
            <a:r>
              <a:rPr lang="en-US" dirty="0" smtClean="0"/>
              <a:t>SMS39000000000000001</a:t>
            </a:r>
          </a:p>
          <a:p>
            <a:r>
              <a:rPr lang="en-US" dirty="0" smtClean="0"/>
              <a:t>SMS40000000000000001</a:t>
            </a:r>
          </a:p>
          <a:p>
            <a:r>
              <a:rPr lang="en-US" dirty="0" smtClean="0"/>
              <a:t>SMS41000000000000001</a:t>
            </a:r>
          </a:p>
          <a:p>
            <a:r>
              <a:rPr lang="en-US" dirty="0" smtClean="0"/>
              <a:t>SMS42000000000000001</a:t>
            </a:r>
          </a:p>
          <a:p>
            <a:r>
              <a:rPr lang="en-US" dirty="0" smtClean="0"/>
              <a:t>SMS44000000000000001</a:t>
            </a:r>
          </a:p>
          <a:p>
            <a:r>
              <a:rPr lang="en-US" dirty="0" smtClean="0"/>
              <a:t>SMS45000000000000001</a:t>
            </a:r>
          </a:p>
          <a:p>
            <a:r>
              <a:rPr lang="en-US" dirty="0" smtClean="0"/>
              <a:t>SMS46000000000000001</a:t>
            </a:r>
          </a:p>
          <a:p>
            <a:r>
              <a:rPr lang="en-US" dirty="0" smtClean="0"/>
              <a:t>SMS47000000000000001</a:t>
            </a:r>
          </a:p>
          <a:p>
            <a:r>
              <a:rPr lang="en-US" dirty="0" smtClean="0"/>
              <a:t>SMS48000000000000001</a:t>
            </a:r>
          </a:p>
          <a:p>
            <a:r>
              <a:rPr lang="en-US" dirty="0" smtClean="0"/>
              <a:t>SMS49000000000000001</a:t>
            </a:r>
          </a:p>
          <a:p>
            <a:r>
              <a:rPr lang="en-US" dirty="0" smtClean="0"/>
              <a:t>SMS50000000000000001</a:t>
            </a:r>
          </a:p>
          <a:p>
            <a:r>
              <a:rPr lang="en-US" dirty="0" smtClean="0"/>
              <a:t>SMS51000000000000001</a:t>
            </a:r>
          </a:p>
          <a:p>
            <a:r>
              <a:rPr lang="en-US" dirty="0" smtClean="0"/>
              <a:t>SMS53000000000000001</a:t>
            </a:r>
          </a:p>
          <a:p>
            <a:r>
              <a:rPr lang="en-US" dirty="0" smtClean="0"/>
              <a:t>SMS54000000000000001</a:t>
            </a:r>
          </a:p>
          <a:p>
            <a:r>
              <a:rPr lang="en-US" dirty="0" smtClean="0"/>
              <a:t>SMS55000000000000001</a:t>
            </a:r>
          </a:p>
          <a:p>
            <a:r>
              <a:rPr lang="en-US" dirty="0" smtClean="0"/>
              <a:t>SMS56000000000000001</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8663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Global Economy Section</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rPr>
              <a:t>Link to </a:t>
            </a:r>
            <a:r>
              <a:rPr lang="en-US" smtClean="0">
                <a:latin typeface="Calibri" charset="0"/>
                <a:ea typeface="ＭＳ Ｐゴシック" charset="0"/>
              </a:rPr>
              <a:t>this image:</a:t>
            </a:r>
            <a:r>
              <a:rPr lang="en-US" baseline="0" smtClean="0">
                <a:latin typeface="Calibri" charset="0"/>
                <a:ea typeface="ＭＳ Ｐゴシック" charset="0"/>
              </a:rPr>
              <a:t> </a:t>
            </a:r>
            <a:r>
              <a:rPr lang="en-US" smtClean="0">
                <a:solidFill>
                  <a:srgbClr val="FF0000"/>
                </a:solidFill>
                <a:hlinkClick r:id="rId3"/>
              </a:rPr>
              <a:t>http://content7.flixster.com/photo/30/72/58/3072589_ori.jpg</a:t>
            </a:r>
            <a:endParaRPr lang="en-US" smtClean="0">
              <a:solidFill>
                <a:srgbClr val="FF0000"/>
              </a:solidFill>
            </a:endParaRPr>
          </a:p>
          <a:p>
            <a:pPr eaLnBrk="1" hangingPunct="1">
              <a:spcBef>
                <a:spcPct val="0"/>
              </a:spcBef>
            </a:pPr>
            <a:endParaRPr lang="en-US" dirty="0">
              <a:latin typeface="Calibri" charset="0"/>
              <a:ea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2</a:t>
            </a:fld>
            <a:endParaRPr lang="en-US" sz="1200">
              <a:solidFill>
                <a:srgbClr val="000000"/>
              </a:solidFill>
              <a:latin typeface="Calibri" charset="0"/>
            </a:endParaRPr>
          </a:p>
        </p:txBody>
      </p:sp>
    </p:spTree>
    <p:extLst>
      <p:ext uri="{BB962C8B-B14F-4D97-AF65-F5344CB8AC3E}">
        <p14:creationId xmlns:p14="http://schemas.microsoft.com/office/powerpoint/2010/main" val="1500591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NOTE: Could we spruce up the table/change the table colors?</a:t>
            </a:r>
          </a:p>
          <a:p>
            <a:pPr defTabSz="914303">
              <a:defRPr/>
            </a:pPr>
            <a:endParaRPr lang="en-US" dirty="0" smtClean="0"/>
          </a:p>
          <a:p>
            <a:pPr defTabSz="914303">
              <a:defRPr/>
            </a:pPr>
            <a:r>
              <a:rPr lang="en-US" dirty="0" smtClean="0"/>
              <a:t>Please make sure all unemployment</a:t>
            </a:r>
            <a:r>
              <a:rPr lang="en-US" baseline="0" dirty="0" smtClean="0"/>
              <a:t> rates have the same number of decimals (ex. 8.0 rather than just 8)</a:t>
            </a:r>
            <a:endParaRPr lang="en-US" dirty="0" smtClean="0"/>
          </a:p>
          <a:p>
            <a:r>
              <a:rPr lang="en-US" dirty="0" smtClean="0"/>
              <a:t>http://</a:t>
            </a:r>
            <a:r>
              <a:rPr lang="en-US" dirty="0" err="1" smtClean="0"/>
              <a:t>www.bls.gov</a:t>
            </a:r>
            <a:r>
              <a:rPr lang="en-US" dirty="0" smtClean="0"/>
              <a:t>/</a:t>
            </a:r>
            <a:r>
              <a:rPr lang="en-US" dirty="0" err="1" smtClean="0"/>
              <a:t>lau</a:t>
            </a:r>
            <a:r>
              <a:rPr lang="en-US" dirty="0" smtClean="0"/>
              <a:t>/</a:t>
            </a:r>
          </a:p>
          <a:p>
            <a:pPr defTabSz="914303">
              <a:defRPr/>
            </a:pPr>
            <a:r>
              <a:rPr lang="en-US" dirty="0" smtClean="0"/>
              <a:t>Tables: </a:t>
            </a:r>
            <a:r>
              <a:rPr lang="en-US" dirty="0"/>
              <a:t>Unemployment Rates for Large Metropolitan Areas</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996896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b="1" dirty="0" smtClean="0"/>
              <a:t>NOTE: </a:t>
            </a:r>
            <a:r>
              <a:rPr lang="en-US" b="1" dirty="0" smtClean="0">
                <a:solidFill>
                  <a:srgbClr val="FF0000"/>
                </a:solidFill>
              </a:rPr>
              <a:t>Could we spruce up the table/change the table colors?</a:t>
            </a:r>
          </a:p>
          <a:p>
            <a:pPr defTabSz="914303">
              <a:defRPr/>
            </a:pPr>
            <a:endParaRPr lang="en-US" dirty="0" smtClean="0"/>
          </a:p>
          <a:p>
            <a:pPr defTabSz="914303">
              <a:defRPr/>
            </a:pPr>
            <a:r>
              <a:rPr lang="en-US" dirty="0" smtClean="0"/>
              <a:t>Please make sure all unemployment</a:t>
            </a:r>
            <a:r>
              <a:rPr lang="en-US" baseline="0" dirty="0" smtClean="0"/>
              <a:t> rates have the same number of decimals (ex. 8.0 rather than just 8)</a:t>
            </a:r>
            <a:endParaRPr lang="en-US" dirty="0" smtClean="0"/>
          </a:p>
          <a:p>
            <a:r>
              <a:rPr lang="en-US" dirty="0" smtClean="0"/>
              <a:t>http://</a:t>
            </a:r>
            <a:r>
              <a:rPr lang="en-US" dirty="0" err="1" smtClean="0"/>
              <a:t>www.bls.gov</a:t>
            </a:r>
            <a:r>
              <a:rPr lang="en-US" dirty="0" smtClean="0"/>
              <a:t>/</a:t>
            </a:r>
            <a:r>
              <a:rPr lang="en-US" dirty="0" err="1" smtClean="0"/>
              <a:t>lau</a:t>
            </a:r>
            <a:r>
              <a:rPr lang="en-US" dirty="0" smtClean="0"/>
              <a:t>/</a:t>
            </a:r>
          </a:p>
          <a:p>
            <a:pPr defTabSz="914303">
              <a:defRPr/>
            </a:pPr>
            <a:r>
              <a:rPr lang="en-US" dirty="0" smtClean="0"/>
              <a:t>Tables: </a:t>
            </a:r>
            <a:r>
              <a:rPr lang="en-US" dirty="0"/>
              <a:t>Unemployment Rates for Large Metropolitan Areas</a:t>
            </a:r>
          </a:p>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1216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Real Estate and Construction Section</a:t>
            </a:r>
          </a:p>
          <a:p>
            <a:pPr eaLnBrk="1" hangingPunct="1">
              <a:spcBef>
                <a:spcPct val="0"/>
              </a:spcBef>
            </a:pPr>
            <a:endParaRPr lang="en-US" dirty="0" smtClean="0">
              <a:latin typeface="Calibri" charset="0"/>
              <a:ea typeface="ＭＳ Ｐゴシック" charset="0"/>
            </a:endParaRPr>
          </a:p>
          <a:p>
            <a:r>
              <a:rPr lang="en-US" dirty="0" smtClean="0">
                <a:latin typeface="Calibri" charset="0"/>
                <a:ea typeface="ＭＳ Ｐゴシック" charset="0"/>
              </a:rPr>
              <a:t>Link</a:t>
            </a:r>
            <a:r>
              <a:rPr lang="en-US" baseline="0" dirty="0" smtClean="0">
                <a:latin typeface="Calibri" charset="0"/>
                <a:ea typeface="ＭＳ Ｐゴシック" charset="0"/>
              </a:rPr>
              <a:t> to this image: </a:t>
            </a:r>
            <a:r>
              <a:rPr lang="en-US" sz="1200" dirty="0" smtClean="0">
                <a:hlinkClick r:id="rId3"/>
              </a:rPr>
              <a:t>https://image.tmdb.org/t/p/original/ybvuX8vQx8OTBp4PRCkmi5w9eJC.jpg</a:t>
            </a:r>
            <a:endParaRPr lang="en-US" sz="1200" dirty="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23</a:t>
            </a:fld>
            <a:endParaRPr lang="en-US" sz="1200">
              <a:solidFill>
                <a:srgbClr val="000000"/>
              </a:solidFill>
              <a:latin typeface="Calibri" charset="0"/>
            </a:endParaRPr>
          </a:p>
        </p:txBody>
      </p:sp>
    </p:spTree>
    <p:extLst>
      <p:ext uri="{BB962C8B-B14F-4D97-AF65-F5344CB8AC3E}">
        <p14:creationId xmlns:p14="http://schemas.microsoft.com/office/powerpoint/2010/main" val="1707468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Times New Roman" pitchFamily="18" charset="0"/>
                <a:ea typeface="+mn-ea"/>
                <a:cs typeface="+mn-cs"/>
              </a:rPr>
              <a:t>Most recent press release:</a:t>
            </a:r>
            <a:r>
              <a:rPr lang="en-US" sz="1200" kern="1200" baseline="0" dirty="0" smtClean="0">
                <a:solidFill>
                  <a:schemeClr val="tx1"/>
                </a:solidFill>
                <a:effectLst/>
                <a:latin typeface="Times New Roman" pitchFamily="18" charset="0"/>
                <a:ea typeface="+mn-ea"/>
                <a:cs typeface="+mn-cs"/>
              </a:rPr>
              <a:t> http://</a:t>
            </a:r>
            <a:r>
              <a:rPr lang="en-US" sz="1200" kern="1200" baseline="0" dirty="0" err="1" smtClean="0">
                <a:solidFill>
                  <a:schemeClr val="tx1"/>
                </a:solidFill>
                <a:effectLst/>
                <a:latin typeface="Times New Roman" pitchFamily="18" charset="0"/>
                <a:ea typeface="+mn-ea"/>
                <a:cs typeface="+mn-cs"/>
              </a:rPr>
              <a:t>www.architectmagazine.com</a:t>
            </a:r>
            <a:r>
              <a:rPr lang="en-US" sz="1200" kern="1200" baseline="0" smtClean="0">
                <a:solidFill>
                  <a:schemeClr val="tx1"/>
                </a:solidFill>
                <a:effectLst/>
                <a:latin typeface="Times New Roman" pitchFamily="18" charset="0"/>
                <a:ea typeface="+mn-ea"/>
                <a:cs typeface="+mn-cs"/>
              </a:rPr>
              <a:t>/practice/market-intel/architecture-billings-reach-highest-level-since-2007_o</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http://</a:t>
            </a:r>
            <a:r>
              <a:rPr lang="en-US" sz="1200" kern="1200" dirty="0" err="1" smtClean="0">
                <a:solidFill>
                  <a:schemeClr val="tx1"/>
                </a:solidFill>
                <a:effectLst/>
                <a:latin typeface="Times New Roman" pitchFamily="18" charset="0"/>
                <a:ea typeface="+mn-ea"/>
                <a:cs typeface="+mn-cs"/>
              </a:rPr>
              <a:t>new.aia.org</a:t>
            </a:r>
            <a:r>
              <a:rPr lang="en-US" sz="1200" kern="1200" dirty="0" smtClean="0">
                <a:solidFill>
                  <a:schemeClr val="tx1"/>
                </a:solidFill>
                <a:effectLst/>
                <a:latin typeface="Times New Roman" pitchFamily="18" charset="0"/>
                <a:ea typeface="+mn-ea"/>
                <a:cs typeface="+mn-cs"/>
              </a:rPr>
              <a:t>/resources/10046-the-architecture-billings-index</a:t>
            </a:r>
          </a:p>
          <a:p>
            <a:r>
              <a:rPr lang="en-US" sz="1200" kern="1200" dirty="0" smtClean="0">
                <a:solidFill>
                  <a:schemeClr val="tx1"/>
                </a:solidFill>
                <a:effectLst/>
                <a:latin typeface="Times New Roman" pitchFamily="18" charset="0"/>
                <a:ea typeface="+mn-ea"/>
                <a:cs typeface="+mn-cs"/>
              </a:rPr>
              <a:t>http://</a:t>
            </a:r>
            <a:r>
              <a:rPr lang="en-US" sz="1200" kern="1200" dirty="0" err="1" smtClean="0">
                <a:solidFill>
                  <a:schemeClr val="tx1"/>
                </a:solidFill>
                <a:effectLst/>
                <a:latin typeface="Times New Roman" pitchFamily="18" charset="0"/>
                <a:ea typeface="+mn-ea"/>
                <a:cs typeface="+mn-cs"/>
              </a:rPr>
              <a:t>www.architectmagazine.com</a:t>
            </a:r>
            <a:r>
              <a:rPr lang="en-US" sz="1200" kern="1200" dirty="0" smtClean="0">
                <a:solidFill>
                  <a:schemeClr val="tx1"/>
                </a:solidFill>
                <a:effectLst/>
                <a:latin typeface="Times New Roman" pitchFamily="18" charset="0"/>
                <a:ea typeface="+mn-ea"/>
                <a:cs typeface="+mn-cs"/>
              </a:rPr>
              <a:t>/</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9FD43A-8671-4AAE-B1A5-57B4C0D346BF}"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18813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615652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https://</a:t>
            </a:r>
            <a:r>
              <a:rPr lang="en-US" dirty="0" err="1" smtClean="0"/>
              <a:t>www.census.gov</a:t>
            </a:r>
            <a:r>
              <a:rPr lang="en-US" dirty="0" smtClean="0"/>
              <a:t>/construction/c30/c30index.html</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709652-99C1-4E5D-9823-7543D16045A4}"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95489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Categories included: Multifamily, Hotels, Industrial, Office</a:t>
            </a:r>
            <a:r>
              <a:rPr lang="en-US" baseline="0" dirty="0" smtClean="0"/>
              <a:t>, Retail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Cross-border investment remained elevated in 2016.  </a:t>
            </a:r>
            <a:r>
              <a:rPr lang="en-US" sz="1200" kern="1200" dirty="0" smtClean="0">
                <a:solidFill>
                  <a:schemeClr val="tx1"/>
                </a:solidFill>
                <a:effectLst/>
                <a:latin typeface="+mn-lt"/>
                <a:ea typeface="+mn-ea"/>
                <a:cs typeface="+mn-cs"/>
              </a:rPr>
              <a:t>While down relative to record 2015 cross-border investment levels, offshore investment levels exceeded 2007 as well as 2013 and 2014 levels with nearly $49.0 billion at year-end.</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934047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www.us.jll.com</a:t>
            </a:r>
            <a:r>
              <a:rPr lang="en-US" dirty="0" smtClean="0"/>
              <a:t>/united-states/en-us/research/6781/US-Investment-Outlook-Q4-2015-JLL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Despite inbound volume gains, foreign activity remains concentrated in primary markets, accounting for over 90.0 percent of acquisitions in 2015. Four markets recorded over $1.0 billion of investment to foreign groups in the year: New York, Washington, DC, Boston and Seattle. These four markets made up over 51.0 percent of all inbound capital into the office sector, with very little of this capital making its way to suburban assets. In 2015, foreign investment into primary suburban assets decreased from 10.5 percent, on average, in 2013 and 2014 to 5.5 percent. While overshadowed by foreign activity in primary markets, secondary market investment doubled in 2014, from $442.1 million in 2013 to $801.4 million. In 2015, the increase was even more substantial, reaching $2.2 billion. The largest secondary markets for foreign activity were Miami, Atlanta and Denver. Miami was the most active secondary market destination for foreign capital, with seven transactions totaling $709.1 million. Of these markets, 89.4 percent was in suburban assets, differing significantly from profile of assets purchased by foreign groups in primary markets. “</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823876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http://www.us.jll.com/united-states/en-us/research/7756/us-investment-outlook-q3-2016-jll</a:t>
            </a:r>
            <a:r>
              <a:rPr lang="en-US" dirty="0" smtClean="0">
                <a:effectLst/>
              </a:rPr>
              <a:t> </a:t>
            </a:r>
          </a:p>
          <a:p>
            <a:r>
              <a:rPr lang="en-US" dirty="0" smtClean="0"/>
              <a:t>http://</a:t>
            </a:r>
            <a:r>
              <a:rPr lang="en-US" dirty="0" err="1" smtClean="0"/>
              <a:t>www.us.jll.com</a:t>
            </a:r>
            <a:r>
              <a:rPr lang="en-US" dirty="0" smtClean="0"/>
              <a:t>/united-states/</a:t>
            </a:r>
            <a:r>
              <a:rPr lang="en-US" dirty="0" err="1" smtClean="0"/>
              <a:t>en</a:t>
            </a:r>
            <a:r>
              <a:rPr lang="en-US" dirty="0" smtClean="0"/>
              <a:t>-us/research/capital-markets/commercial-real-estate-investment-trends</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157146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85017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073380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rPr>
              <a:t>Forecast Section</a:t>
            </a:r>
          </a:p>
          <a:p>
            <a:pPr eaLnBrk="1" hangingPunct="1">
              <a:spcBef>
                <a:spcPct val="0"/>
              </a:spcBef>
            </a:pPr>
            <a:r>
              <a:rPr lang="en-US" dirty="0" smtClean="0">
                <a:latin typeface="Calibri" charset="0"/>
                <a:ea typeface="ＭＳ Ｐゴシック" charset="0"/>
              </a:rPr>
              <a:t>Link to this image:</a:t>
            </a:r>
            <a:r>
              <a:rPr lang="en-US" baseline="0" dirty="0" smtClean="0">
                <a:latin typeface="Calibri" charset="0"/>
                <a:ea typeface="ＭＳ Ｐゴシック" charset="0"/>
              </a:rPr>
              <a:t> </a:t>
            </a:r>
            <a:r>
              <a:rPr lang="en-US" dirty="0" smtClean="0">
                <a:hlinkClick r:id=""/>
              </a:rPr>
              <a:t>http://s3cf.recapguide.com/img/posters/The-Wire.jpg</a:t>
            </a:r>
          </a:p>
          <a:p>
            <a:pPr eaLnBrk="1" hangingPunct="1">
              <a:spcBef>
                <a:spcPct val="0"/>
              </a:spcBef>
            </a:pPr>
            <a:r>
              <a:rPr lang="en-US" dirty="0" smtClean="0">
                <a:hlinkClick r:id=""/>
              </a:rPr>
              <a:t>http://recapguide.com/recap/112/The-Wire/season-1/</a:t>
            </a:r>
          </a:p>
          <a:p>
            <a:endParaRPr lang="en-US" dirty="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CA6F3516-3EDA-F845-88D6-8CFA994E24A3}" type="slidenum">
              <a:rPr lang="en-US" sz="1200">
                <a:solidFill>
                  <a:srgbClr val="000000"/>
                </a:solidFill>
                <a:latin typeface="Calibri" charset="0"/>
              </a:rPr>
              <a:pPr/>
              <a:t>32</a:t>
            </a:fld>
            <a:endParaRPr lang="en-US" sz="1200">
              <a:solidFill>
                <a:srgbClr val="000000"/>
              </a:solidFill>
              <a:latin typeface="Calibri" charset="0"/>
            </a:endParaRPr>
          </a:p>
        </p:txBody>
      </p:sp>
    </p:spTree>
    <p:extLst>
      <p:ext uri="{BB962C8B-B14F-4D97-AF65-F5344CB8AC3E}">
        <p14:creationId xmlns:p14="http://schemas.microsoft.com/office/powerpoint/2010/main" val="3595359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http://</a:t>
            </a:r>
            <a:r>
              <a:rPr lang="en-US" sz="1200" b="0" i="0" u="none" strike="noStrike" kern="1200" dirty="0" err="1" smtClean="0">
                <a:solidFill>
                  <a:schemeClr val="tx1"/>
                </a:solidFill>
                <a:effectLst/>
                <a:latin typeface="Times New Roman" pitchFamily="18" charset="0"/>
                <a:ea typeface="+mn-ea"/>
                <a:cs typeface="+mn-cs"/>
              </a:rPr>
              <a:t>www.census.gov</a:t>
            </a:r>
            <a:r>
              <a:rPr lang="en-US" sz="1200" b="0" i="0" u="none" strike="noStrike" kern="1200" dirty="0" smtClean="0">
                <a:solidFill>
                  <a:schemeClr val="tx1"/>
                </a:solidFill>
                <a:effectLst/>
                <a:latin typeface="Times New Roman" pitchFamily="18" charset="0"/>
                <a:ea typeface="+mn-ea"/>
                <a:cs typeface="+mn-cs"/>
              </a:rPr>
              <a:t>/retail/</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white"/>
                </a:solidFill>
                <a:latin typeface="Constantia"/>
              </a:rPr>
              <a:t>Table 2</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029354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334881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*MUST</a:t>
            </a:r>
            <a:r>
              <a:rPr lang="en-US" baseline="0" dirty="0" smtClean="0"/>
              <a:t> START AT AUGUST 2007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https://</a:t>
            </a:r>
            <a:r>
              <a:rPr lang="en-US" baseline="0" dirty="0" err="1" smtClean="0"/>
              <a:t>www.conference-board.org</a:t>
            </a:r>
            <a:r>
              <a:rPr lang="en-US" baseline="0" dirty="0" smtClean="0"/>
              <a:t>/data/</a:t>
            </a:r>
            <a:r>
              <a:rPr lang="en-US" baseline="0" dirty="0" err="1" smtClean="0"/>
              <a:t>bcicountry.cfm?cid</a:t>
            </a:r>
            <a:r>
              <a:rPr lang="en-US" baseline="0" dirty="0" smtClean="0"/>
              <a:t>=1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This month's release incorporates annual benchmark revisions </a:t>
            </a:r>
            <a:r>
              <a:rPr lang="en-US" sz="1200" kern="1200" dirty="0" smtClean="0">
                <a:solidFill>
                  <a:schemeClr val="tx1"/>
                </a:solidFill>
                <a:effectLst/>
                <a:latin typeface="+mn-lt"/>
                <a:ea typeface="+mn-ea"/>
                <a:cs typeface="+mn-cs"/>
              </a:rPr>
              <a:t>to the composite economic indexes, which bring them up-to-date with revisions in the source data. These revisions do not change the cyclical properties of the indexes. The indexes are updated throughout the year, but only for the previous six months. Data revisions that fall outside of the moving six-month window are not incorporated until the benchmark revision is made and the entire histories of the indexes are recomputed. As a result, the revised indexes, in levels and month-on-month changes, will not be directly comparable to those issued prior to the benchmark revision. For more information, please visit our website at:</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www.conference-board.org/data/bci.cfm</a:t>
            </a:r>
            <a:r>
              <a:rPr lang="en-US" sz="1200" kern="1200" dirty="0" smtClean="0">
                <a:solidFill>
                  <a:schemeClr val="tx1"/>
                </a:solidFill>
                <a:effectLst/>
                <a:latin typeface="+mn-lt"/>
                <a:ea typeface="+mn-ea"/>
                <a:cs typeface="+mn-cs"/>
              </a:rPr>
              <a:t> or contact us at:</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indicators@conference-board.org</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sz="1200" b="1" i="0" kern="1200" dirty="0" smtClean="0">
                <a:solidFill>
                  <a:schemeClr val="tx1"/>
                </a:solidFill>
                <a:effectLst/>
                <a:latin typeface="Times New Roman" pitchFamily="18" charset="0"/>
                <a:ea typeface="+mn-ea"/>
                <a:cs typeface="+mn-cs"/>
              </a:rPr>
              <a:t>This month's release incorporates annual benchmark revisions to the composite economic indexes</a:t>
            </a:r>
            <a:r>
              <a:rPr lang="en-US" sz="1200" b="0" i="0" kern="1200" dirty="0" smtClean="0">
                <a:solidFill>
                  <a:schemeClr val="tx1"/>
                </a:solidFill>
                <a:effectLst/>
                <a:latin typeface="Times New Roman" pitchFamily="18" charset="0"/>
                <a:ea typeface="+mn-ea"/>
                <a:cs typeface="+mn-cs"/>
              </a:rPr>
              <a:t>, which bring them up-to-date with revisions in the source data. Also, with this benchmark revision, the base year of the composite indexes was changed to </a:t>
            </a:r>
            <a:r>
              <a:rPr lang="en-US" sz="1200" b="1" i="0" kern="1200" dirty="0" smtClean="0">
                <a:solidFill>
                  <a:schemeClr val="tx1"/>
                </a:solidFill>
                <a:effectLst/>
                <a:latin typeface="Times New Roman" pitchFamily="18" charset="0"/>
                <a:ea typeface="+mn-ea"/>
                <a:cs typeface="+mn-cs"/>
              </a:rPr>
              <a:t>2010 = 100 from 2004 = 100</a:t>
            </a:r>
            <a:r>
              <a:rPr lang="en-US" sz="1200" b="0" i="0" kern="1200" dirty="0" smtClean="0">
                <a:solidFill>
                  <a:schemeClr val="tx1"/>
                </a:solidFill>
                <a:effectLst/>
                <a:latin typeface="Times New Roman" pitchFamily="18" charset="0"/>
                <a:ea typeface="+mn-ea"/>
                <a:cs typeface="+mn-cs"/>
              </a:rPr>
              <a:t>. These revisions do not change the cyclical properties of the indexes.</a:t>
            </a:r>
          </a:p>
          <a:p>
            <a:r>
              <a:rPr lang="en-US" sz="1200" b="0" i="0" kern="1200" dirty="0" smtClean="0">
                <a:solidFill>
                  <a:schemeClr val="tx1"/>
                </a:solidFill>
                <a:effectLst/>
                <a:latin typeface="Times New Roman" pitchFamily="18" charset="0"/>
                <a:ea typeface="+mn-ea"/>
                <a:cs typeface="+mn-cs"/>
              </a:rPr>
              <a:t>December Press Release: </a:t>
            </a:r>
            <a:r>
              <a:rPr lang="en-US" sz="1200" b="0" i="0" kern="1200" dirty="0" smtClean="0">
                <a:solidFill>
                  <a:schemeClr val="tx1"/>
                </a:solidFill>
                <a:effectLst/>
                <a:latin typeface="Times New Roman" pitchFamily="18" charset="0"/>
                <a:ea typeface="+mn-ea"/>
                <a:cs typeface="+mn-cs"/>
                <a:hlinkClick r:id="rId5"/>
              </a:rPr>
              <a:t>https://www.conference-board.org/pdf_free/press/PressPDF_5370_1422007649.pdf</a:t>
            </a:r>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hlinkClick r:id="rId6"/>
              </a:rPr>
              <a:t>https://www.conference-board.org/pdf_free/press/TechnicalPDF_5370_1422007211.pdf</a:t>
            </a:r>
            <a:endParaRPr lang="en-US" sz="1200" b="0" i="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For more information, please visit our website at:</a:t>
            </a:r>
            <a:br>
              <a:rPr lang="en-US" sz="1200" kern="1200" dirty="0" smtClean="0">
                <a:solidFill>
                  <a:schemeClr val="tx1"/>
                </a:solidFill>
                <a:effectLst/>
                <a:latin typeface="Times New Roman" pitchFamily="18" charset="0"/>
                <a:ea typeface="+mn-ea"/>
                <a:cs typeface="+mn-cs"/>
              </a:rPr>
            </a:br>
            <a:r>
              <a:rPr lang="en-US" sz="1200" u="sng" kern="1200" dirty="0" smtClean="0">
                <a:solidFill>
                  <a:schemeClr val="tx1"/>
                </a:solidFill>
                <a:effectLst/>
                <a:latin typeface="Times New Roman" pitchFamily="18" charset="0"/>
                <a:ea typeface="+mn-ea"/>
                <a:cs typeface="+mn-cs"/>
                <a:hlinkClick r:id="rId3"/>
              </a:rPr>
              <a:t>www.conference-board.org/data/bci.cfm</a:t>
            </a:r>
            <a:r>
              <a:rPr lang="en-US" sz="1200" kern="1200" dirty="0" smtClean="0">
                <a:solidFill>
                  <a:schemeClr val="tx1"/>
                </a:solidFill>
                <a:effectLst/>
                <a:latin typeface="Times New Roman" pitchFamily="18" charset="0"/>
                <a:ea typeface="+mn-ea"/>
                <a:cs typeface="+mn-cs"/>
              </a:rPr>
              <a:t> or contact us at </a:t>
            </a:r>
            <a:r>
              <a:rPr lang="en-US" sz="1200" u="sng" kern="1200" dirty="0" smtClean="0">
                <a:solidFill>
                  <a:schemeClr val="tx1"/>
                </a:solidFill>
                <a:effectLst/>
                <a:latin typeface="Times New Roman" pitchFamily="18" charset="0"/>
                <a:ea typeface="+mn-ea"/>
                <a:cs typeface="+mn-cs"/>
                <a:hlinkClick r:id="rId4"/>
              </a:rPr>
              <a:t>indicators@conference-board.org</a:t>
            </a:r>
            <a:endParaRPr lang="en-US" sz="1200" kern="1200" dirty="0" smtClean="0">
              <a:solidFill>
                <a:schemeClr val="tx1"/>
              </a:solidFill>
              <a:effectLst/>
              <a:latin typeface="Times New Roman" pitchFamily="18" charset="0"/>
              <a:ea typeface="+mn-ea"/>
              <a:cs typeface="+mn-cs"/>
            </a:endParaRPr>
          </a:p>
          <a:p>
            <a:r>
              <a:rPr lang="en-US" dirty="0" smtClean="0"/>
              <a:t>http://</a:t>
            </a:r>
            <a:r>
              <a:rPr lang="en-US" dirty="0" err="1" smtClean="0"/>
              <a:t>www.conference-board.org</a:t>
            </a:r>
            <a:r>
              <a:rPr lang="en-US" dirty="0" smtClean="0"/>
              <a:t>/</a:t>
            </a:r>
            <a:r>
              <a:rPr lang="en-US" dirty="0" err="1" smtClean="0"/>
              <a:t>pdf_free</a:t>
            </a:r>
            <a:r>
              <a:rPr lang="en-US" dirty="0" smtClean="0"/>
              <a:t>/press/PressPDF_5347_1418896809.pdf</a:t>
            </a:r>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05147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latin typeface="Calibri" charset="0"/>
                <a:ea typeface="ＭＳ Ｐゴシック" charset="0"/>
              </a:rPr>
              <a:t>Link to Image: http://</a:t>
            </a:r>
            <a:r>
              <a:rPr lang="en-US" dirty="0" err="1" smtClean="0">
                <a:latin typeface="Calibri" charset="0"/>
                <a:ea typeface="ＭＳ Ｐゴシック" charset="0"/>
              </a:rPr>
              <a:t>www.gstatic.com</a:t>
            </a:r>
            <a:r>
              <a:rPr lang="en-US" dirty="0" smtClean="0">
                <a:latin typeface="Calibri" charset="0"/>
                <a:ea typeface="ＭＳ Ｐゴシック" charset="0"/>
              </a:rPr>
              <a:t>/</a:t>
            </a:r>
            <a:r>
              <a:rPr lang="en-US" dirty="0" err="1" smtClean="0">
                <a:latin typeface="Calibri" charset="0"/>
                <a:ea typeface="ＭＳ Ｐゴシック" charset="0"/>
              </a:rPr>
              <a:t>tv</a:t>
            </a:r>
            <a:r>
              <a:rPr lang="en-US" dirty="0" smtClean="0">
                <a:latin typeface="Calibri" charset="0"/>
                <a:ea typeface="ＭＳ Ｐゴシック" charset="0"/>
              </a:rPr>
              <a:t>/thumb/</a:t>
            </a:r>
            <a:r>
              <a:rPr lang="en-US" dirty="0" err="1" smtClean="0">
                <a:latin typeface="Calibri" charset="0"/>
                <a:ea typeface="ＭＳ Ｐゴシック" charset="0"/>
              </a:rPr>
              <a:t>tvbanners</a:t>
            </a:r>
            <a:r>
              <a:rPr lang="en-US" smtClean="0">
                <a:latin typeface="Calibri" charset="0"/>
                <a:ea typeface="ＭＳ Ｐゴシック" charset="0"/>
              </a:rPr>
              <a:t>/185157/p185157_b_v8_aa.jpg</a:t>
            </a:r>
          </a:p>
          <a:p>
            <a:pPr eaLnBrk="1" hangingPunct="1">
              <a:spcBef>
                <a:spcPct val="0"/>
              </a:spcBef>
            </a:pPr>
            <a:endParaRPr lang="en-US">
              <a:latin typeface="Calibri" charset="0"/>
              <a:ea typeface="ＭＳ Ｐゴシック"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2C51F616-ED33-374E-8E7B-6D41C7BCE432}" type="slidenum">
              <a:rPr lang="en-US" sz="1200">
                <a:solidFill>
                  <a:srgbClr val="000000"/>
                </a:solidFill>
                <a:latin typeface="Calibri" charset="0"/>
              </a:rPr>
              <a:pPr/>
              <a:t>37</a:t>
            </a:fld>
            <a:endParaRPr lang="en-US" sz="1200">
              <a:solidFill>
                <a:srgbClr val="000000"/>
              </a:solidFill>
              <a:latin typeface="Calibri" charset="0"/>
            </a:endParaRPr>
          </a:p>
        </p:txBody>
      </p:sp>
    </p:spTree>
    <p:extLst>
      <p:ext uri="{BB962C8B-B14F-4D97-AF65-F5344CB8AC3E}">
        <p14:creationId xmlns:p14="http://schemas.microsoft.com/office/powerpoint/2010/main" val="3764061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fld id="{651642E7-77B1-FF44-BA6B-3A625E1F330A}" type="slidenum">
              <a:rPr lang="en-US" sz="1200">
                <a:solidFill>
                  <a:srgbClr val="000000"/>
                </a:solidFill>
                <a:latin typeface="Calibri" charset="0"/>
              </a:rPr>
              <a:pPr/>
              <a:t>38</a:t>
            </a:fld>
            <a:endParaRPr lang="en-US" sz="1200">
              <a:solidFill>
                <a:srgbClr val="000000"/>
              </a:solidFill>
              <a:latin typeface="Calibri" charset="0"/>
            </a:endParaRPr>
          </a:p>
        </p:txBody>
      </p:sp>
    </p:spTree>
    <p:extLst>
      <p:ext uri="{BB962C8B-B14F-4D97-AF65-F5344CB8AC3E}">
        <p14:creationId xmlns:p14="http://schemas.microsoft.com/office/powerpoint/2010/main" val="1762147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43968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 Fertility Rate:</a:t>
            </a:r>
            <a:r>
              <a:rPr lang="en-US" baseline="0" dirty="0" smtClean="0"/>
              <a:t> </a:t>
            </a:r>
            <a:r>
              <a:rPr lang="en-US" dirty="0" smtClean="0"/>
              <a:t>1.86</a:t>
            </a:r>
            <a:endParaRPr lang="en-US" dirty="0"/>
          </a:p>
        </p:txBody>
      </p:sp>
      <p:sp>
        <p:nvSpPr>
          <p:cNvPr id="4" name="Slide Number Placeholder 3"/>
          <p:cNvSpPr>
            <a:spLocks noGrp="1"/>
          </p:cNvSpPr>
          <p:nvPr>
            <p:ph type="sldNum" sz="quarter" idx="10"/>
          </p:nvPr>
        </p:nvSpPr>
        <p:spPr/>
        <p:txBody>
          <a:bodyPr/>
          <a:lstStyle/>
          <a:p>
            <a:fld id="{65A3302E-AE70-5D46-B68F-CC29AEAC11A9}" type="slidenum">
              <a:rPr lang="en-US" smtClean="0"/>
              <a:t>5</a:t>
            </a:fld>
            <a:endParaRPr lang="en-US"/>
          </a:p>
        </p:txBody>
      </p:sp>
    </p:spTree>
    <p:extLst>
      <p:ext uri="{BB962C8B-B14F-4D97-AF65-F5344CB8AC3E}">
        <p14:creationId xmlns:p14="http://schemas.microsoft.com/office/powerpoint/2010/main" val="64520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International Monetary Fund. October 2016. “World Economic Outlook: Subdued Demand: Symptoms and Remedies.”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http://www.imf.org/external/pubs/ft/weo/2016/02/pdf/text.pdf</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International Monetary Fund (IMF). October 2016. “Fiscal Monitor: Debt—Use It Wisely.”</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https://www.imf.org/external/pubs/ft/fm/2016/02/fmindex.htm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4D3DB-55DC-2149-B03E-97F097CB28CE}" type="slidenum">
              <a:rPr lang="en-US" smtClean="0"/>
              <a:t>6</a:t>
            </a:fld>
            <a:endParaRPr lang="en-US"/>
          </a:p>
        </p:txBody>
      </p:sp>
    </p:spTree>
    <p:extLst>
      <p:ext uri="{BB962C8B-B14F-4D97-AF65-F5344CB8AC3E}">
        <p14:creationId xmlns:p14="http://schemas.microsoft.com/office/powerpoint/2010/main" val="1566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www.eia.gov</a:t>
            </a:r>
            <a:r>
              <a:rPr lang="en-US" dirty="0" smtClean="0"/>
              <a:t>/</a:t>
            </a:r>
            <a:r>
              <a:rPr lang="en-US" dirty="0" err="1" smtClean="0"/>
              <a:t>dnav</a:t>
            </a:r>
            <a:r>
              <a:rPr lang="en-US" dirty="0" smtClean="0"/>
              <a:t>/pet/pet_pri_fut_s1_d.htm</a:t>
            </a:r>
          </a:p>
          <a:p>
            <a:r>
              <a:rPr lang="en-US" dirty="0" smtClean="0"/>
              <a:t>https://</a:t>
            </a:r>
            <a:r>
              <a:rPr lang="en-US" dirty="0" err="1" smtClean="0"/>
              <a:t>www.quandl.com</a:t>
            </a:r>
            <a:r>
              <a:rPr lang="en-US" dirty="0" smtClean="0"/>
              <a:t>/data/CHRIS/CME_CL1-Crude-Oil-Futures-Continuous-Contract-1-CL1-Front-Month</a:t>
            </a:r>
            <a:endParaRPr lang="en-US" dirty="0"/>
          </a:p>
        </p:txBody>
      </p:sp>
      <p:sp>
        <p:nvSpPr>
          <p:cNvPr id="4" name="Slide Number Placeholder 3"/>
          <p:cNvSpPr>
            <a:spLocks noGrp="1"/>
          </p:cNvSpPr>
          <p:nvPr>
            <p:ph type="sldNum" sz="quarter" idx="10"/>
          </p:nvPr>
        </p:nvSpPr>
        <p:spPr/>
        <p:txBody>
          <a:bodyPr/>
          <a:lstStyle/>
          <a:p>
            <a:pPr>
              <a:defRPr/>
            </a:pPr>
            <a:fld id="{63AD3FE3-48F1-4D1E-A6AF-FBCA77F889FF}" type="slidenum">
              <a:rPr lang="en-US">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24369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http://</a:t>
            </a:r>
            <a:r>
              <a:rPr lang="en-US" sz="1200" b="0" i="0" u="none" strike="noStrike" kern="1200" dirty="0" err="1" smtClean="0">
                <a:solidFill>
                  <a:schemeClr val="tx1"/>
                </a:solidFill>
                <a:effectLst/>
                <a:latin typeface="+mn-lt"/>
                <a:ea typeface="+mn-ea"/>
                <a:cs typeface="+mn-cs"/>
              </a:rPr>
              <a:t>www.worldbank.org</a:t>
            </a:r>
            <a:r>
              <a:rPr lang="en-US" sz="1200" b="0" i="0" u="none" strike="noStrike" kern="1200" dirty="0" smtClean="0">
                <a:solidFill>
                  <a:schemeClr val="tx1"/>
                </a:solidFill>
                <a:effectLst/>
                <a:latin typeface="+mn-lt"/>
                <a:ea typeface="+mn-ea"/>
                <a:cs typeface="+mn-cs"/>
              </a:rPr>
              <a:t>/en/research/commodity-markets</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95127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Take a</a:t>
            </a:r>
            <a:r>
              <a:rPr lang="en-US" sz="1200" b="0" i="0" u="none" strike="noStrike" kern="1200" baseline="0" dirty="0" smtClean="0">
                <a:solidFill>
                  <a:schemeClr val="tx1"/>
                </a:solidFill>
                <a:effectLst/>
                <a:latin typeface="+mn-lt"/>
                <a:ea typeface="+mn-ea"/>
                <a:cs typeface="+mn-cs"/>
              </a:rPr>
              <a:t> monthly average of readings and show monthly instead of daily? (to save space/make it easier for </a:t>
            </a:r>
            <a:r>
              <a:rPr lang="en-US" sz="1200" b="0" i="0" u="none" strike="noStrike" kern="1200" baseline="0" dirty="0" err="1" smtClean="0">
                <a:solidFill>
                  <a:schemeClr val="tx1"/>
                </a:solidFill>
                <a:effectLst/>
                <a:latin typeface="+mn-lt"/>
                <a:ea typeface="+mn-ea"/>
                <a:cs typeface="+mn-cs"/>
              </a:rPr>
              <a:t>ppt</a:t>
            </a:r>
            <a:r>
              <a:rPr lang="en-US" sz="1200" b="0" i="0" u="none" strike="noStrike" kern="1200" baseline="0" dirty="0" smtClean="0">
                <a:solidFill>
                  <a:schemeClr val="tx1"/>
                </a:solidFill>
                <a:effectLst/>
                <a:latin typeface="+mn-lt"/>
                <a:ea typeface="+mn-ea"/>
                <a:cs typeface="+mn-cs"/>
              </a:rPr>
              <a:t> to handle the data)</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https://</a:t>
            </a:r>
            <a:r>
              <a:rPr lang="en-US" sz="1200" b="0" i="0" u="none" strike="noStrike" kern="1200" dirty="0" err="1" smtClean="0">
                <a:solidFill>
                  <a:schemeClr val="tx1"/>
                </a:solidFill>
                <a:effectLst/>
                <a:latin typeface="+mn-lt"/>
                <a:ea typeface="+mn-ea"/>
                <a:cs typeface="+mn-cs"/>
              </a:rPr>
              <a:t>www.quandl.com</a:t>
            </a:r>
            <a:r>
              <a:rPr lang="en-US" sz="1200" b="0" i="0" u="none" strike="noStrike" kern="1200" dirty="0" smtClean="0">
                <a:solidFill>
                  <a:schemeClr val="tx1"/>
                </a:solidFill>
                <a:effectLst/>
                <a:latin typeface="+mn-lt"/>
                <a:ea typeface="+mn-ea"/>
                <a:cs typeface="+mn-cs"/>
              </a:rPr>
              <a:t>/data/LLOYDS/BDI-Baltic-Dry-Index</a:t>
            </a:r>
          </a:p>
          <a:p>
            <a:r>
              <a:rPr lang="en-US" sz="1200" b="0" i="0" u="none" strike="noStrike" kern="1200" dirty="0" smtClean="0">
                <a:solidFill>
                  <a:schemeClr val="tx1"/>
                </a:solidFill>
                <a:effectLst/>
                <a:latin typeface="+mn-lt"/>
                <a:ea typeface="+mn-ea"/>
                <a:cs typeface="+mn-cs"/>
              </a:rPr>
              <a:t>Baltic Dry Index. Source: Lloyd's List. The Baltic Dry Index (BDI) is a measure of the price of shipping major raw materials such as metals, grains, and fossil fuels by sea. It is created by the London Baltic Exchange based on daily assessments from a panel of shipbrokers. The BDI is a composite of 3 sub-indices, each covering a different carrier size: Capesize, Panamax, and Supramax. Capesize carriers are the largest ships with a capacity greater than 150,000 DWT. Panamax refers to the maximum size allowed for ships travelling through the Panama Canal, typically 65,000 - 80,000 DWT. The Supramax Index covers carriers with a capacity of 50,000 - 60,000 DWT.</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95E1869-B128-46EC-9B37-D8EDCD915B58}"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77909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ext uri="{BB962C8B-B14F-4D97-AF65-F5344CB8AC3E}">
        <p14:creationId xmlns:p14="http://schemas.microsoft.com/office/powerpoint/2010/main" val="88132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ext uri="{BB962C8B-B14F-4D97-AF65-F5344CB8AC3E}">
        <p14:creationId xmlns:p14="http://schemas.microsoft.com/office/powerpoint/2010/main" val="2862875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ext uri="{BB962C8B-B14F-4D97-AF65-F5344CB8AC3E}">
        <p14:creationId xmlns:p14="http://schemas.microsoft.com/office/powerpoint/2010/main" val="3355438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245271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646B86">
                  <a:shade val="90000"/>
                </a:srgbClr>
              </a:solidFill>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646B86">
                  <a:shade val="90000"/>
                </a:srgbClr>
              </a:solidFill>
              <a:latin typeface="Constantia"/>
            </a:endParaRPr>
          </a:p>
        </p:txBody>
      </p:sp>
    </p:spTree>
    <p:extLst>
      <p:ext uri="{BB962C8B-B14F-4D97-AF65-F5344CB8AC3E}">
        <p14:creationId xmlns:p14="http://schemas.microsoft.com/office/powerpoint/2010/main" val="3236350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000000">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000000">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E06CBC1B-4B14-43EC-BB33-F464EACE03CB}" type="slidenum">
              <a:rPr lang="en-US">
                <a:solidFill>
                  <a:srgbClr val="000000">
                    <a:shade val="90000"/>
                  </a:srgbClr>
                </a:solidFill>
              </a:rPr>
              <a:pPr>
                <a:defRPr/>
              </a:pPr>
              <a:t>‹#›</a:t>
            </a:fld>
            <a:endParaRPr lang="en-US" dirty="0">
              <a:solidFill>
                <a:srgbClr val="000000">
                  <a:shade val="90000"/>
                </a:srgbClr>
              </a:solidFill>
            </a:endParaRPr>
          </a:p>
        </p:txBody>
      </p:sp>
    </p:spTree>
    <p:extLst>
      <p:ext uri="{BB962C8B-B14F-4D97-AF65-F5344CB8AC3E}">
        <p14:creationId xmlns:p14="http://schemas.microsoft.com/office/powerpoint/2010/main" val="5246798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3C12B8F-DC08-41A9-8516-5B034D1405BE}"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3359609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3E943-F570-4334-BCC9-9A9CC709C97E}" type="slidenum">
              <a:rPr lang="en-US">
                <a:solidFill>
                  <a:srgbClr val="000000">
                    <a:shade val="90000"/>
                  </a:srgbClr>
                </a:solidFill>
              </a:rPr>
              <a:pPr>
                <a:defRPr/>
              </a:pPr>
              <a:t>‹#›</a:t>
            </a:fld>
            <a:endParaRPr lang="en-US" dirty="0">
              <a:solidFill>
                <a:srgbClr val="000000">
                  <a:shade val="90000"/>
                </a:srgbClr>
              </a:solidFill>
            </a:endParaRPr>
          </a:p>
        </p:txBody>
      </p:sp>
    </p:spTree>
    <p:extLst>
      <p:ext uri="{BB962C8B-B14F-4D97-AF65-F5344CB8AC3E}">
        <p14:creationId xmlns:p14="http://schemas.microsoft.com/office/powerpoint/2010/main" val="19124873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68E84C4B-105C-4BBB-BB3B-093DFA909A6B}"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42270382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2"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6C797423-252D-4B8C-B04F-9B445C05F262}"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1178371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07E6B9D4-E3C5-4CDA-8D77-121DC96293AB}"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119505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latin typeface="Constantia"/>
            </a:endParaRPr>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ext uri="{BB962C8B-B14F-4D97-AF65-F5344CB8AC3E}">
        <p14:creationId xmlns:p14="http://schemas.microsoft.com/office/powerpoint/2010/main" val="2008295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90D7A15B-7D9B-466E-9381-CFB7A3730D0F}"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4027444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DE82D1B4-E0E2-4A01-924A-525D5BA5CDD9}"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13455009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2400" i="1" dirty="0">
              <a:solidFill>
                <a:prstClr val="white"/>
              </a:solidFill>
            </a:endParaRPr>
          </a:p>
        </p:txBody>
      </p:sp>
      <p:sp>
        <p:nvSpPr>
          <p:cNvPr id="6" name="Right Triangle 5"/>
          <p:cNvSpPr/>
          <p:nvPr/>
        </p:nvSpPr>
        <p:spPr>
          <a:xfrm rot="420000" flipV="1">
            <a:off x="8004178"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2400" i="1" dirty="0">
              <a:solidFill>
                <a:prstClr val="white"/>
              </a:solidFill>
            </a:endParaRPr>
          </a:p>
        </p:txBody>
      </p:sp>
      <p:sp>
        <p:nvSpPr>
          <p:cNvPr id="7" name="Freeform 6"/>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8" name="Freeform 7"/>
          <p:cNvSpPr>
            <a:spLocks/>
          </p:cNvSpPr>
          <p:nvPr/>
        </p:nvSpPr>
        <p:spPr bwMode="auto">
          <a:xfrm flipV="1">
            <a:off x="4381502"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11" name="Slide Number Placeholder 6"/>
          <p:cNvSpPr>
            <a:spLocks noGrp="1"/>
          </p:cNvSpPr>
          <p:nvPr>
            <p:ph type="sldNum" sz="quarter" idx="12"/>
          </p:nvPr>
        </p:nvSpPr>
        <p:spPr>
          <a:xfrm>
            <a:off x="8077200" y="6356352"/>
            <a:ext cx="609600" cy="365125"/>
          </a:xfrm>
        </p:spPr>
        <p:txBody>
          <a:bodyPr/>
          <a:lstStyle>
            <a:lvl1pPr>
              <a:defRPr/>
            </a:lvl1pPr>
          </a:lstStyle>
          <a:p>
            <a:pPr>
              <a:defRPr/>
            </a:pPr>
            <a:fld id="{687CAD6C-71EC-42D7-A766-8817203063A9}"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39298600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3CFE80D-220B-4D49-B927-306DC6B9ABC0}"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3134159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646B86">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B570C2A-013E-4A2F-8D06-96305FD2522E}" type="slidenum">
              <a:rPr lang="en-US">
                <a:solidFill>
                  <a:srgbClr val="646B86">
                    <a:shade val="90000"/>
                  </a:srgbClr>
                </a:solidFill>
              </a:rPr>
              <a:pPr>
                <a:defRPr/>
              </a:pPr>
              <a:t>‹#›</a:t>
            </a:fld>
            <a:endParaRPr lang="en-US" dirty="0">
              <a:solidFill>
                <a:srgbClr val="646B86">
                  <a:shade val="90000"/>
                </a:srgbClr>
              </a:solidFill>
            </a:endParaRPr>
          </a:p>
        </p:txBody>
      </p:sp>
    </p:spTree>
    <p:extLst>
      <p:ext uri="{BB962C8B-B14F-4D97-AF65-F5344CB8AC3E}">
        <p14:creationId xmlns:p14="http://schemas.microsoft.com/office/powerpoint/2010/main" val="137718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646B86">
                  <a:shade val="90000"/>
                </a:srgb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646B86">
                  <a:shade val="90000"/>
                </a:srgbClr>
              </a:solidFill>
            </a:endParaRPr>
          </a:p>
        </p:txBody>
      </p:sp>
    </p:spTree>
    <p:extLst>
      <p:ext uri="{BB962C8B-B14F-4D97-AF65-F5344CB8AC3E}">
        <p14:creationId xmlns:p14="http://schemas.microsoft.com/office/powerpoint/2010/main" val="9922753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5" name="Footer Placeholder 21"/>
          <p:cNvSpPr>
            <a:spLocks noGrp="1"/>
          </p:cNvSpPr>
          <p:nvPr>
            <p:ph type="ftr" sz="quarter" idx="11"/>
          </p:nvPr>
        </p:nvSpPr>
        <p:spPr/>
        <p:txBody>
          <a:bodyPr/>
          <a:lstStyle>
            <a:lvl1pPr defTabSz="457200" fontAlgn="auto">
              <a:spcBef>
                <a:spcPts val="0"/>
              </a:spcBef>
              <a:spcAft>
                <a:spcPts val="0"/>
              </a:spcAft>
              <a:defRPr i="0">
                <a:latin typeface="+mn-lt"/>
                <a:cs typeface="+mn-cs"/>
              </a:defRPr>
            </a:lvl1pPr>
          </a:lstStyle>
          <a:p>
            <a:pPr>
              <a:defRPr/>
            </a:pPr>
            <a:endParaRPr lang="en-US"/>
          </a:p>
        </p:txBody>
      </p:sp>
      <p:sp>
        <p:nvSpPr>
          <p:cNvPr id="6" name="Slide Number Placeholder 17"/>
          <p:cNvSpPr>
            <a:spLocks noGrp="1"/>
          </p:cNvSpPr>
          <p:nvPr>
            <p:ph type="sldNum" sz="quarter" idx="12"/>
          </p:nvPr>
        </p:nvSpPr>
        <p:spPr/>
        <p:txBody>
          <a:bodyPr/>
          <a:lstStyle>
            <a:lvl1pPr defTabSz="457200">
              <a:defRPr i="0" smtClean="0">
                <a:latin typeface="Constantia" charset="0"/>
              </a:defRPr>
            </a:lvl1pPr>
          </a:lstStyle>
          <a:p>
            <a:pPr>
              <a:defRPr/>
            </a:pPr>
            <a:fld id="{8E1771A6-A5FB-5542-AE96-5B4E784F9B91}" type="slidenum">
              <a:rPr lang="en-US"/>
              <a:pPr>
                <a:defRPr/>
              </a:pPr>
              <a:t>‹#›</a:t>
            </a:fld>
            <a:endParaRPr lang="en-US"/>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910885"/>
          </a:xfrm>
        </p:spPr>
        <p:txBody>
          <a:bodyPr/>
          <a:lstStyle>
            <a:lvl1pPr>
              <a:defRPr sz="3000" b="1">
                <a:solidFill>
                  <a:srgbClr val="003366"/>
                </a:solidFill>
              </a:defRPr>
            </a:lvl1pPr>
          </a:lstStyle>
          <a:p>
            <a:r>
              <a:rPr lang="en-US" smtClean="0"/>
              <a:t>Click to edit Master title style</a:t>
            </a:r>
            <a:endParaRPr lang="en-US"/>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10069"/>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305800" cy="4456123"/>
          </a:xfrm>
        </p:spPr>
        <p:txBody>
          <a:bodyPr anchor="ctr" anchorCtr="0">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7200" b="1">
                <a:ln>
                  <a:noFill/>
                </a:ln>
                <a:solidFill>
                  <a:srgbClr val="003366"/>
                </a:solidFill>
                <a:effectLst/>
                <a:latin typeface="+mj-lt"/>
                <a:ea typeface="+mj-ea"/>
                <a:cs typeface="+mj-cs"/>
              </a:defRPr>
            </a:lvl1pPr>
          </a:lstStyle>
          <a:p>
            <a:r>
              <a:rPr lang="en-US" smtClean="0"/>
              <a:t>Click to edit Master title style</a:t>
            </a:r>
            <a:endParaRPr lang="en-US"/>
          </a:p>
        </p:txBody>
      </p:sp>
    </p:spTree>
    <p:extLst>
      <p:ext uri="{BB962C8B-B14F-4D97-AF65-F5344CB8AC3E}">
        <p14:creationId xmlns:p14="http://schemas.microsoft.com/office/powerpoint/2010/main" val="3065638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524000"/>
            <a:ext cx="77724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latin typeface="Constanti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latin typeface="Constantia"/>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g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336877" y="293766"/>
            <a:ext cx="8229600" cy="862122"/>
          </a:xfrm>
        </p:spPr>
        <p:txBody>
          <a:bodyPr/>
          <a:lstStyle>
            <a:lvl1pPr>
              <a:defRPr sz="3000" b="1">
                <a:solidFill>
                  <a:srgbClr val="003366"/>
                </a:solidFill>
              </a:defRPr>
            </a:lvl1pPr>
          </a:lstStyle>
          <a:p>
            <a:r>
              <a:rPr lang="en-US" smtClean="0"/>
              <a:t>Click to edit Master title style</a:t>
            </a:r>
            <a:endParaRPr lang="en-US"/>
          </a:p>
        </p:txBody>
      </p:sp>
    </p:spTree>
    <p:extLst>
      <p:ext uri="{BB962C8B-B14F-4D97-AF65-F5344CB8AC3E}">
        <p14:creationId xmlns:p14="http://schemas.microsoft.com/office/powerpoint/2010/main" val="18094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source">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891030"/>
          </a:xfrm>
        </p:spPr>
        <p:txBody>
          <a:bodyPr/>
          <a:lstStyle>
            <a:lvl1pPr>
              <a:defRPr sz="3000"/>
            </a:lvl1pPr>
          </a:lstStyle>
          <a:p>
            <a:r>
              <a:rPr lang="en-US" smtClean="0"/>
              <a:t>Click to edit Master title style</a:t>
            </a:r>
            <a:endParaRPr lang="en-US"/>
          </a:p>
        </p:txBody>
      </p:sp>
      <p:sp>
        <p:nvSpPr>
          <p:cNvPr id="8" name="Text Placeholder 7"/>
          <p:cNvSpPr>
            <a:spLocks noGrp="1"/>
          </p:cNvSpPr>
          <p:nvPr>
            <p:ph type="body" sz="quarter" idx="10"/>
          </p:nvPr>
        </p:nvSpPr>
        <p:spPr>
          <a:xfrm>
            <a:off x="40103" y="5707982"/>
            <a:ext cx="6350001" cy="241300"/>
          </a:xfrm>
        </p:spPr>
        <p:txBody>
          <a:bodyPr/>
          <a:lstStyle>
            <a:lvl1pPr marL="0" indent="0">
              <a:buNone/>
              <a:defRPr sz="1000" i="1">
                <a:solidFill>
                  <a:srgbClr val="FFFFFF"/>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6252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theme" Target="../theme/theme10.xml"/><Relationship Id="rId6" Type="http://schemas.openxmlformats.org/officeDocument/2006/relationships/image" Target="../media/image2.jpeg"/><Relationship Id="rId7" Type="http://schemas.openxmlformats.org/officeDocument/2006/relationships/image" Target="../media/image3.png"/><Relationship Id="rId1" Type="http://schemas.openxmlformats.org/officeDocument/2006/relationships/slideLayout" Target="../slideLayouts/slideLayout42.xml"/><Relationship Id="rId2"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theme" Target="../theme/theme11.xml"/><Relationship Id="rId6" Type="http://schemas.openxmlformats.org/officeDocument/2006/relationships/image" Target="../media/image2.jpeg"/><Relationship Id="rId7" Type="http://schemas.openxmlformats.org/officeDocument/2006/relationships/image" Target="../media/image3.png"/><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theme" Target="../theme/theme12.xml"/><Relationship Id="rId6" Type="http://schemas.openxmlformats.org/officeDocument/2006/relationships/image" Target="../media/image2.jpeg"/><Relationship Id="rId7" Type="http://schemas.openxmlformats.org/officeDocument/2006/relationships/image" Target="../media/image3.png"/><Relationship Id="rId1" Type="http://schemas.openxmlformats.org/officeDocument/2006/relationships/slideLayout" Target="../slideLayouts/slideLayout50.xml"/><Relationship Id="rId2"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slideLayout" Target="../slideLayouts/slideLayout65.xml"/><Relationship Id="rId13" Type="http://schemas.openxmlformats.org/officeDocument/2006/relationships/theme" Target="../theme/theme13.xml"/><Relationship Id="rId14" Type="http://schemas.openxmlformats.org/officeDocument/2006/relationships/image" Target="../media/image3.png"/><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theme" Target="../theme/theme14.xm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66.xml"/><Relationship Id="rId2"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2.xml"/><Relationship Id="rId6" Type="http://schemas.openxmlformats.org/officeDocument/2006/relationships/image" Target="../media/image2.jpeg"/><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theme" Target="../theme/theme3.xml"/><Relationship Id="rId6" Type="http://schemas.openxmlformats.org/officeDocument/2006/relationships/image" Target="../media/image2.jpeg"/><Relationship Id="rId7"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4.xml"/><Relationship Id="rId6" Type="http://schemas.openxmlformats.org/officeDocument/2006/relationships/image" Target="../media/image2.jpeg"/><Relationship Id="rId7"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theme" Target="../theme/theme5.xm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theme" Target="../theme/theme6.xm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theme" Target="../theme/theme7.xm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theme" Target="../theme/theme8.xml"/><Relationship Id="rId7" Type="http://schemas.openxmlformats.org/officeDocument/2006/relationships/image" Target="../media/image2.jpeg"/><Relationship Id="rId8" Type="http://schemas.openxmlformats.org/officeDocument/2006/relationships/image" Target="../media/image3.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theme" Target="../theme/theme9.xml"/><Relationship Id="rId6" Type="http://schemas.openxmlformats.org/officeDocument/2006/relationships/image" Target="../media/image2.jpeg"/><Relationship Id="rId7" Type="http://schemas.openxmlformats.org/officeDocument/2006/relationships/image" Target="../media/image3.png"/><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267668"/>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722" r:id="rId3"/>
    <p:sldLayoutId id="2147483723" r:id="rId4"/>
    <p:sldLayoutId id="2147483724"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21987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81072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69652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936"/>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8" name="Freeform 7"/>
          <p:cNvSpPr>
            <a:spLocks/>
          </p:cNvSpPr>
          <p:nvPr/>
        </p:nvSpPr>
        <p:spPr bwMode="auto">
          <a:xfrm>
            <a:off x="4381502"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5"/>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base">
              <a:spcBef>
                <a:spcPct val="0"/>
              </a:spcBef>
              <a:spcAft>
                <a:spcPct val="0"/>
              </a:spcAft>
              <a:defRPr/>
            </a:pPr>
            <a:endParaRPr lang="en-US" i="1" dirty="0">
              <a:solidFill>
                <a:srgbClr val="646B86">
                  <a:shade val="90000"/>
                </a:srgbClr>
              </a:solidFill>
              <a:latin typeface="Times New Roman" pitchFamily="18" charset="0"/>
              <a:cs typeface="Arial" pitchFamily="34" charset="0"/>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base">
              <a:spcBef>
                <a:spcPct val="0"/>
              </a:spcBef>
              <a:spcAft>
                <a:spcPct val="0"/>
              </a:spcAft>
              <a:defRPr/>
            </a:pPr>
            <a:endParaRPr lang="en-US" i="1" dirty="0">
              <a:solidFill>
                <a:srgbClr val="646B86">
                  <a:shade val="90000"/>
                </a:srgbClr>
              </a:solidFill>
              <a:latin typeface="Times New Roman" pitchFamily="18" charset="0"/>
              <a:cs typeface="Arial" pitchFamily="34" charset="0"/>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defTabSz="914400" fontAlgn="base">
              <a:spcBef>
                <a:spcPct val="0"/>
              </a:spcBef>
              <a:spcAft>
                <a:spcPct val="0"/>
              </a:spcAft>
              <a:defRPr/>
            </a:pPr>
            <a:fld id="{D8699179-34DB-4C3D-AF48-05A0FE65E8D7}" type="slidenum">
              <a:rPr lang="en-US" i="1">
                <a:solidFill>
                  <a:srgbClr val="646B86">
                    <a:shade val="90000"/>
                  </a:srgbClr>
                </a:solidFill>
                <a:latin typeface="Times New Roman" pitchFamily="18" charset="0"/>
                <a:cs typeface="Arial" pitchFamily="34" charset="0"/>
              </a:rPr>
              <a:pPr defTabSz="914400" fontAlgn="base">
                <a:spcBef>
                  <a:spcPct val="0"/>
                </a:spcBef>
                <a:spcAft>
                  <a:spcPct val="0"/>
                </a:spcAft>
                <a:defRPr/>
              </a:pPr>
              <a:t>‹#›</a:t>
            </a:fld>
            <a:endParaRPr lang="en-US" i="1" dirty="0">
              <a:solidFill>
                <a:srgbClr val="646B86">
                  <a:shade val="90000"/>
                </a:srgbClr>
              </a:solidFill>
              <a:latin typeface="Times New Roman" pitchFamily="18" charset="0"/>
              <a:cs typeface="Arial" pitchFamily="34" charset="0"/>
            </a:endParaRPr>
          </a:p>
        </p:txBody>
      </p:sp>
      <p:grpSp>
        <p:nvGrpSpPr>
          <p:cNvPr id="1033" name="Group 1"/>
          <p:cNvGrpSpPr>
            <a:grpSpLocks/>
          </p:cNvGrpSpPr>
          <p:nvPr/>
        </p:nvGrpSpPr>
        <p:grpSpPr bwMode="auto">
          <a:xfrm>
            <a:off x="-19049"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grpSp>
      <p:sp>
        <p:nvSpPr>
          <p:cNvPr id="14" name="Rectangle 14"/>
          <p:cNvSpPr>
            <a:spLocks noChangeArrowheads="1"/>
          </p:cNvSpPr>
          <p:nvPr/>
        </p:nvSpPr>
        <p:spPr bwMode="auto">
          <a:xfrm>
            <a:off x="0" y="0"/>
            <a:ext cx="9144000" cy="76200"/>
          </a:xfrm>
          <a:prstGeom prst="rect">
            <a:avLst/>
          </a:prstGeom>
          <a:gradFill rotWithShape="0">
            <a:gsLst>
              <a:gs pos="0">
                <a:srgbClr val="B77A3D">
                  <a:gamma/>
                  <a:shade val="46275"/>
                  <a:invGamma/>
                </a:srgbClr>
              </a:gs>
              <a:gs pos="50000">
                <a:srgbClr val="B77A3D"/>
              </a:gs>
              <a:gs pos="100000">
                <a:srgbClr val="B77A3D">
                  <a:gamma/>
                  <a:shade val="46275"/>
                  <a:invGamma/>
                </a:srgbClr>
              </a:gs>
            </a:gsLst>
            <a:lin ang="5400000" scaled="1"/>
          </a:gradFill>
          <a:ln w="9525">
            <a:noFill/>
            <a:miter lim="800000"/>
            <a:headEnd/>
            <a:tailEnd/>
          </a:ln>
          <a:effectLst/>
        </p:spPr>
        <p:txBody>
          <a:bodyPr wrap="none" anchor="ctr"/>
          <a:lstStyle/>
          <a:p>
            <a:pPr algn="ct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sp>
        <p:nvSpPr>
          <p:cNvPr id="1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a:effectLst/>
        </p:spPr>
        <p:txBody>
          <a:bodyPr wrap="none" anchor="ctr"/>
          <a:lstStyle/>
          <a:p>
            <a:pPr algn="ct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sp>
        <p:nvSpPr>
          <p:cNvPr id="16" name="Text Box 20"/>
          <p:cNvSpPr txBox="1">
            <a:spLocks noChangeArrowheads="1"/>
          </p:cNvSpPr>
          <p:nvPr/>
        </p:nvSpPr>
        <p:spPr bwMode="auto">
          <a:xfrm>
            <a:off x="6477000" y="6324600"/>
            <a:ext cx="2667000" cy="338554"/>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endParaRPr lang="en-US" sz="1600" b="1" dirty="0">
              <a:solidFill>
                <a:srgbClr val="646B86"/>
              </a:solidFill>
              <a:latin typeface="BankGothic Md BT" pitchFamily="34" charset="0"/>
              <a:cs typeface="Times New Roman" pitchFamily="18" charset="0"/>
            </a:endParaRPr>
          </a:p>
        </p:txBody>
      </p:sp>
      <p:sp>
        <p:nvSpPr>
          <p:cNvPr id="17" name="Rectangle 21"/>
          <p:cNvSpPr>
            <a:spLocks noChangeArrowheads="1"/>
          </p:cNvSpPr>
          <p:nvPr/>
        </p:nvSpPr>
        <p:spPr bwMode="auto">
          <a:xfrm>
            <a:off x="0" y="5715000"/>
            <a:ext cx="9144000" cy="228600"/>
          </a:xfrm>
          <a:prstGeom prst="rect">
            <a:avLst/>
          </a:prstGeom>
          <a:gradFill rotWithShape="0">
            <a:gsLst>
              <a:gs pos="0">
                <a:srgbClr val="B77A3D">
                  <a:gamma/>
                  <a:shade val="46275"/>
                  <a:invGamma/>
                </a:srgbClr>
              </a:gs>
              <a:gs pos="50000">
                <a:srgbClr val="B77A3D"/>
              </a:gs>
              <a:gs pos="100000">
                <a:srgbClr val="B77A3D">
                  <a:gamma/>
                  <a:shade val="46275"/>
                  <a:invGamma/>
                </a:srgbClr>
              </a:gs>
            </a:gsLst>
            <a:lin ang="5400000" scaled="1"/>
          </a:gradFill>
          <a:ln w="9525">
            <a:noFill/>
            <a:miter lim="800000"/>
            <a:headEnd/>
            <a:tailEnd/>
          </a:ln>
          <a:effectLst/>
        </p:spPr>
        <p:txBody>
          <a:bodyPr wrap="none" anchor="ctr"/>
          <a:lstStyle/>
          <a:p>
            <a:pPr algn="ctr" defTabSz="914400" fontAlgn="base">
              <a:spcBef>
                <a:spcPct val="0"/>
              </a:spcBef>
              <a:spcAft>
                <a:spcPct val="0"/>
              </a:spcAft>
              <a:defRPr/>
            </a:pPr>
            <a:endParaRPr lang="en-US" sz="2400" i="1" dirty="0">
              <a:solidFill>
                <a:prstClr val="black"/>
              </a:solidFill>
              <a:latin typeface="Times New Roman" pitchFamily="18" charset="0"/>
              <a:cs typeface="Arial" pitchFamily="34" charset="0"/>
            </a:endParaRPr>
          </a:p>
        </p:txBody>
      </p:sp>
      <p:pic>
        <p:nvPicPr>
          <p:cNvPr id="1038" name="Picture 23" descr="ourlogo"/>
          <p:cNvPicPr>
            <a:picLocks noChangeAspect="1" noChangeArrowheads="1"/>
          </p:cNvPicPr>
          <p:nvPr/>
        </p:nvPicPr>
        <p:blipFill>
          <a:blip r:embed="rId14" cstate="print"/>
          <a:srcRect/>
          <a:stretch>
            <a:fillRect/>
          </a:stretch>
        </p:blipFill>
        <p:spPr bwMode="auto">
          <a:xfrm>
            <a:off x="7010400" y="6019802"/>
            <a:ext cx="1828800" cy="701675"/>
          </a:xfrm>
          <a:prstGeom prst="rect">
            <a:avLst/>
          </a:prstGeom>
          <a:noFill/>
          <a:ln w="9525">
            <a:noFill/>
            <a:miter lim="800000"/>
            <a:headEnd/>
            <a:tailEnd/>
          </a:ln>
        </p:spPr>
      </p:pic>
    </p:spTree>
    <p:extLst>
      <p:ext uri="{BB962C8B-B14F-4D97-AF65-F5344CB8AC3E}">
        <p14:creationId xmlns:p14="http://schemas.microsoft.com/office/powerpoint/2010/main" val="390450429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hf sldNum="0"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C00000"/>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C00000"/>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9570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Constantia"/>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39993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43418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36872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39758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97577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47090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5"/>
            <a:ext cx="8555796" cy="96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16177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userDrawn="1"/>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ea typeface="ＭＳ Ｐゴシック" charset="0"/>
              <a:cs typeface="Arial" pitchFamily="34" charset="0"/>
            </a:endParaRPr>
          </a:p>
        </p:txBody>
      </p:sp>
      <p:sp>
        <p:nvSpPr>
          <p:cNvPr id="1028" name="Title Placeholder 8"/>
          <p:cNvSpPr>
            <a:spLocks noGrp="1"/>
          </p:cNvSpPr>
          <p:nvPr>
            <p:ph type="title"/>
          </p:nvPr>
        </p:nvSpPr>
        <p:spPr bwMode="auto">
          <a:xfrm>
            <a:off x="283404" y="293766"/>
            <a:ext cx="8555796" cy="9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t"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defTabSz="914400" eaLnBrk="1" latinLnBrk="0" hangingPunct="1">
              <a:defRPr kumimoji="0" sz="1200" i="1">
                <a:solidFill>
                  <a:srgbClr val="646B86">
                    <a:shade val="90000"/>
                  </a:srgbClr>
                </a:solidFill>
                <a:latin typeface="Times New Roman" pitchFamily="18" charset="0"/>
                <a:ea typeface="+mn-ea"/>
                <a:cs typeface="Arial" pitchFamily="34"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defTabSz="914400" eaLnBrk="1" hangingPunct="1">
              <a:defRPr sz="1200" i="1" smtClean="0">
                <a:solidFill>
                  <a:srgbClr val="5F6680"/>
                </a:solidFill>
                <a:latin typeface="Times New Roman" charset="0"/>
                <a:cs typeface="Arial" charset="0"/>
              </a:defRPr>
            </a:lvl1pPr>
          </a:lstStyle>
          <a:p>
            <a:pPr fontAlgn="base">
              <a:spcBef>
                <a:spcPct val="0"/>
              </a:spcBef>
              <a:spcAft>
                <a:spcPct val="0"/>
              </a:spcAft>
              <a:defRPr/>
            </a:pPr>
            <a:fld id="{E8126CC6-DF14-8D46-96DA-E831F8E8468F}" type="slidenum">
              <a:rPr lang="en-US">
                <a:ea typeface="ＭＳ Ｐゴシック" charset="0"/>
              </a:rPr>
              <a:pPr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defRPr/>
              </a:pPr>
              <a:endParaRPr lang="en-US" sz="2400" i="1" dirty="0">
                <a:solidFill>
                  <a:prstClr val="black"/>
                </a:solidFill>
                <a:latin typeface="Times New Roman" pitchFamily="18" charset="0"/>
                <a:ea typeface="ＭＳ Ｐゴシック" charset="0"/>
                <a:cs typeface="Arial" pitchFamily="34" charset="0"/>
              </a:endParaRPr>
            </a:p>
          </p:txBody>
        </p:sp>
      </p:grpSp>
      <p:sp>
        <p:nvSpPr>
          <p:cNvPr id="1034" name="Rectangle 14"/>
          <p:cNvSpPr>
            <a:spLocks noChangeArrowheads="1"/>
          </p:cNvSpPr>
          <p:nvPr/>
        </p:nvSpPr>
        <p:spPr bwMode="auto">
          <a:xfrm>
            <a:off x="0" y="0"/>
            <a:ext cx="9144000" cy="762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5" name="Rectangle 15"/>
          <p:cNvSpPr>
            <a:spLocks noChangeArrowheads="1"/>
          </p:cNvSpPr>
          <p:nvPr/>
        </p:nvSpPr>
        <p:spPr bwMode="auto">
          <a:xfrm>
            <a:off x="0" y="5867400"/>
            <a:ext cx="9144000" cy="990600"/>
          </a:xfrm>
          <a:prstGeom prst="rect">
            <a:avLst/>
          </a:prstGeom>
          <a:solidFill>
            <a:schemeClr val="tx2"/>
          </a:solidFill>
          <a:ln w="9525">
            <a:solidFill>
              <a:schemeClr val="tx1"/>
            </a:solidFill>
            <a:miter lim="800000"/>
            <a:headEnd/>
            <a:tailEnd/>
          </a:ln>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sp>
        <p:nvSpPr>
          <p:cNvPr id="1036" name="Text Box 20"/>
          <p:cNvSpPr txBox="1">
            <a:spLocks noChangeArrowheads="1"/>
          </p:cNvSpPr>
          <p:nvPr/>
        </p:nvSpPr>
        <p:spPr bwMode="auto">
          <a:xfrm>
            <a:off x="6477000" y="63246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50000"/>
              </a:spcBef>
              <a:spcAft>
                <a:spcPct val="0"/>
              </a:spcAft>
              <a:defRPr/>
            </a:pPr>
            <a:endParaRPr lang="en-US" altLang="en-US" sz="1600" b="1" smtClean="0">
              <a:solidFill>
                <a:srgbClr val="646B86"/>
              </a:solidFill>
              <a:latin typeface="BankGothic Md BT" charset="0"/>
              <a:cs typeface="Times New Roman" panose="02020603050405020304" pitchFamily="18" charset="0"/>
            </a:endParaRPr>
          </a:p>
        </p:txBody>
      </p:sp>
      <p:sp>
        <p:nvSpPr>
          <p:cNvPr id="1037" name="Rectangle 21"/>
          <p:cNvSpPr>
            <a:spLocks noChangeArrowheads="1"/>
          </p:cNvSpPr>
          <p:nvPr/>
        </p:nvSpPr>
        <p:spPr bwMode="auto">
          <a:xfrm>
            <a:off x="0" y="5715000"/>
            <a:ext cx="9144000" cy="228600"/>
          </a:xfrm>
          <a:prstGeom prst="rect">
            <a:avLst/>
          </a:prstGeom>
          <a:gradFill rotWithShape="0">
            <a:gsLst>
              <a:gs pos="0">
                <a:srgbClr val="55381C"/>
              </a:gs>
              <a:gs pos="50000">
                <a:srgbClr val="B77A3D"/>
              </a:gs>
              <a:gs pos="100000">
                <a:srgbClr val="5538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nstantia" panose="02030602050306030303" pitchFamily="18" charset="0"/>
                <a:ea typeface="ＭＳ Ｐゴシック" pitchFamily="4" charset="-128"/>
              </a:defRPr>
            </a:lvl1pPr>
            <a:lvl2pPr marL="742950" indent="-285750">
              <a:defRPr>
                <a:solidFill>
                  <a:schemeClr val="tx1"/>
                </a:solidFill>
                <a:latin typeface="Constantia" panose="02030602050306030303" pitchFamily="18" charset="0"/>
                <a:ea typeface="ＭＳ Ｐゴシック" pitchFamily="4" charset="-128"/>
              </a:defRPr>
            </a:lvl2pPr>
            <a:lvl3pPr marL="1143000" indent="-228600">
              <a:defRPr>
                <a:solidFill>
                  <a:schemeClr val="tx1"/>
                </a:solidFill>
                <a:latin typeface="Constantia" panose="02030602050306030303" pitchFamily="18" charset="0"/>
                <a:ea typeface="ＭＳ Ｐゴシック" pitchFamily="4" charset="-128"/>
              </a:defRPr>
            </a:lvl3pPr>
            <a:lvl4pPr marL="1600200" indent="-228600">
              <a:defRPr>
                <a:solidFill>
                  <a:schemeClr val="tx1"/>
                </a:solidFill>
                <a:latin typeface="Constantia" panose="02030602050306030303" pitchFamily="18" charset="0"/>
                <a:ea typeface="ＭＳ Ｐゴシック" pitchFamily="4" charset="-128"/>
              </a:defRPr>
            </a:lvl4pPr>
            <a:lvl5pPr marL="2057400" indent="-228600">
              <a:defRPr>
                <a:solidFill>
                  <a:schemeClr val="tx1"/>
                </a:solidFill>
                <a:latin typeface="Constantia" panose="02030602050306030303" pitchFamily="18" charset="0"/>
                <a:ea typeface="ＭＳ Ｐゴシック" pitchFamily="4" charset="-128"/>
              </a:defRPr>
            </a:lvl5pPr>
            <a:lvl6pPr marL="25146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6pPr>
            <a:lvl7pPr marL="29718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7pPr>
            <a:lvl8pPr marL="34290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8pPr>
            <a:lvl9pPr marL="3886200" indent="-228600" fontAlgn="base">
              <a:spcBef>
                <a:spcPct val="0"/>
              </a:spcBef>
              <a:spcAft>
                <a:spcPct val="0"/>
              </a:spcAft>
              <a:defRPr>
                <a:solidFill>
                  <a:schemeClr val="tx1"/>
                </a:solidFill>
                <a:latin typeface="Constantia" panose="02030602050306030303" pitchFamily="18" charset="0"/>
                <a:ea typeface="ＭＳ Ｐゴシック" pitchFamily="4" charset="-128"/>
              </a:defRPr>
            </a:lvl9pPr>
          </a:lstStyle>
          <a:p>
            <a:pPr algn="ctr" defTabSz="914400" fontAlgn="base">
              <a:spcBef>
                <a:spcPct val="0"/>
              </a:spcBef>
              <a:spcAft>
                <a:spcPct val="0"/>
              </a:spcAft>
              <a:defRPr/>
            </a:pPr>
            <a:endParaRPr lang="en-US" altLang="en-US" sz="2400" i="1" smtClean="0">
              <a:solidFill>
                <a:srgbClr val="000000"/>
              </a:solidFill>
              <a:latin typeface="Times New Roman" panose="02020603050405020304" pitchFamily="18" charset="0"/>
              <a:cs typeface="Arial" panose="020B0604020202020204" pitchFamily="34" charset="0"/>
            </a:endParaRPr>
          </a:p>
        </p:txBody>
      </p:sp>
      <p:pic>
        <p:nvPicPr>
          <p:cNvPr id="1038" name="Picture 23" descr="ou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6019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79759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Lst>
  <p:hf sldNum="0" hdr="0" ftr="0" dt="0"/>
  <p:txStyles>
    <p:titleStyle>
      <a:lvl1pPr algn="l" rtl="0" eaLnBrk="0" fontAlgn="base" hangingPunct="0">
        <a:spcBef>
          <a:spcPct val="0"/>
        </a:spcBef>
        <a:spcAft>
          <a:spcPct val="0"/>
        </a:spcAft>
        <a:defRPr sz="3000" b="1" kern="1200">
          <a:solidFill>
            <a:srgbClr val="003366"/>
          </a:solidFill>
          <a:latin typeface="Calibri (Headings)"/>
          <a:ea typeface="ＭＳ Ｐゴシック" pitchFamily="4" charset="-128"/>
          <a:cs typeface="Calibri (Heading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00000"/>
        </a:buClr>
        <a:buSzPct val="95000"/>
        <a:buFont typeface="Wingdings 2" charset="0"/>
        <a:buChar char=""/>
        <a:defRPr sz="2600" kern="1200">
          <a:solidFill>
            <a:schemeClr val="tx1"/>
          </a:solidFill>
          <a:latin typeface="+mn-lt"/>
          <a:ea typeface="ＭＳ Ｐゴシック" pitchFamily="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pitchFamily="4"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pitchFamily="4" charset="-128"/>
          <a:cs typeface="+mn-cs"/>
        </a:defRPr>
      </a:lvl3pPr>
      <a:lvl4pPr marL="1187450" indent="-209550" algn="l" rtl="0" eaLnBrk="0" fontAlgn="base" hangingPunct="0">
        <a:spcBef>
          <a:spcPct val="20000"/>
        </a:spcBef>
        <a:spcAft>
          <a:spcPct val="0"/>
        </a:spcAft>
        <a:buClr>
          <a:srgbClr val="C00000"/>
        </a:buClr>
        <a:buSzPct val="65000"/>
        <a:buFont typeface="Wingdings 2" charset="0"/>
        <a:buChar char=""/>
        <a:defRPr sz="2000" kern="1200">
          <a:solidFill>
            <a:schemeClr val="tx1"/>
          </a:solidFill>
          <a:latin typeface="+mn-lt"/>
          <a:ea typeface="ＭＳ Ｐゴシック" pitchFamily="4" charset="-128"/>
          <a:cs typeface="+mn-cs"/>
        </a:defRPr>
      </a:lvl4pPr>
      <a:lvl5pPr marL="1462088" indent="-209550" algn="l" rtl="0" eaLnBrk="0" fontAlgn="base" hangingPunct="0">
        <a:spcBef>
          <a:spcPct val="20000"/>
        </a:spcBef>
        <a:spcAft>
          <a:spcPct val="0"/>
        </a:spcAft>
        <a:buClr>
          <a:srgbClr val="D092A7"/>
        </a:buClr>
        <a:buSzPct val="65000"/>
        <a:buFont typeface="Wingdings 2" charset="0"/>
        <a:buChar char=""/>
        <a:defRPr sz="2000" kern="1200">
          <a:solidFill>
            <a:schemeClr val="tx1"/>
          </a:solidFill>
          <a:latin typeface="+mn-lt"/>
          <a:ea typeface="ＭＳ Ｐゴシック" pitchFamily="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chart" Target="../charts/char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chart" Target="../charts/char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7.xml"/><Relationship Id="rId3"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8.xml"/><Relationship Id="rId3"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chart" Target="../charts/char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chart" Target="../charts/char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chart" Target="../charts/char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1.xml"/><Relationship Id="rId3" Type="http://schemas.openxmlformats.org/officeDocument/2006/relationships/chart" Target="../charts/char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 Id="rId3" Type="http://schemas.openxmlformats.org/officeDocument/2006/relationships/chart" Target="../charts/char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chart" Target="../charts/char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chart" Target="../charts/char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hyperlink" Target="mailto:abasu@sagepolicy.com" TargetMode="External"/><Relationship Id="rId4" Type="http://schemas.openxmlformats.org/officeDocument/2006/relationships/hyperlink" Target="http://www.sagepolicy.com/" TargetMode="External"/><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0" y="4114800"/>
            <a:ext cx="9144000" cy="178435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en-US" sz="2400" b="1" i="1" dirty="0">
                <a:solidFill>
                  <a:srgbClr val="003366"/>
                </a:solidFill>
                <a:latin typeface="Times New Roman" pitchFamily="18" charset="0"/>
                <a:ea typeface="ＭＳ Ｐゴシック" charset="0"/>
                <a:cs typeface="Arial" pitchFamily="34" charset="0"/>
              </a:rPr>
              <a:t>By: Anirban</a:t>
            </a:r>
            <a:r>
              <a:rPr lang="en-US" sz="2400" b="1" i="1" dirty="0">
                <a:solidFill>
                  <a:srgbClr val="003366"/>
                </a:solidFill>
                <a:effectLst>
                  <a:outerShdw blurRad="38100" dist="38100" dir="2700000" algn="tl">
                    <a:srgbClr val="808080"/>
                  </a:outerShdw>
                </a:effectLst>
                <a:latin typeface="Times New Roman" pitchFamily="18" charset="0"/>
                <a:ea typeface="ＭＳ Ｐゴシック" charset="0"/>
                <a:cs typeface="Arial" pitchFamily="34" charset="0"/>
              </a:rPr>
              <a:t> </a:t>
            </a:r>
            <a:r>
              <a:rPr lang="en-US" sz="2400" b="1" i="1" dirty="0">
                <a:solidFill>
                  <a:srgbClr val="003366"/>
                </a:solidFill>
                <a:latin typeface="Times New Roman" pitchFamily="18" charset="0"/>
                <a:ea typeface="ＭＳ Ｐゴシック" charset="0"/>
                <a:cs typeface="Arial" pitchFamily="34" charset="0"/>
              </a:rPr>
              <a:t>Basu</a:t>
            </a:r>
            <a:endParaRPr lang="en-US" sz="2400" b="1" i="1" dirty="0">
              <a:solidFill>
                <a:srgbClr val="003366"/>
              </a:solidFill>
              <a:effectLst>
                <a:outerShdw blurRad="38100" dist="38100" dir="2700000" algn="tl">
                  <a:srgbClr val="808080"/>
                </a:outerShdw>
              </a:effectLst>
              <a:latin typeface="Times New Roman" pitchFamily="18" charset="0"/>
              <a:ea typeface="ＭＳ Ｐゴシック" charset="0"/>
              <a:cs typeface="Arial" pitchFamily="34" charset="0"/>
            </a:endParaRPr>
          </a:p>
          <a:p>
            <a:pPr algn="ctr" defTabSz="914400" eaLnBrk="0" fontAlgn="base" hangingPunct="0">
              <a:spcBef>
                <a:spcPct val="0"/>
              </a:spcBef>
              <a:spcAft>
                <a:spcPct val="0"/>
              </a:spcAft>
              <a:defRPr/>
            </a:pPr>
            <a:r>
              <a:rPr lang="en-US" sz="2000" b="1" i="1" dirty="0">
                <a:solidFill>
                  <a:srgbClr val="003366"/>
                </a:solidFill>
                <a:latin typeface="Times New Roman" pitchFamily="18" charset="0"/>
                <a:ea typeface="ＭＳ Ｐゴシック" charset="0"/>
                <a:cs typeface="Arial" pitchFamily="34" charset="0"/>
              </a:rPr>
              <a:t>Sage Policy Group, Inc.</a:t>
            </a:r>
          </a:p>
          <a:p>
            <a:pPr algn="ctr" defTabSz="914400" eaLnBrk="0" fontAlgn="base" hangingPunct="0">
              <a:spcBef>
                <a:spcPct val="0"/>
              </a:spcBef>
              <a:spcAft>
                <a:spcPct val="0"/>
              </a:spcAft>
              <a:defRPr/>
            </a:pPr>
            <a:endParaRPr lang="en-US" sz="2400" b="1" i="1" dirty="0">
              <a:solidFill>
                <a:srgbClr val="003366"/>
              </a:solidFill>
              <a:latin typeface="Times New Roman" pitchFamily="18" charset="0"/>
              <a:ea typeface="ＭＳ Ｐゴシック" charset="0"/>
              <a:cs typeface="Arial" pitchFamily="34" charset="0"/>
            </a:endParaRPr>
          </a:p>
          <a:p>
            <a:pPr algn="ctr" defTabSz="914400" eaLnBrk="0" fontAlgn="base" hangingPunct="0">
              <a:spcBef>
                <a:spcPct val="0"/>
              </a:spcBef>
              <a:spcAft>
                <a:spcPct val="0"/>
              </a:spcAft>
              <a:defRPr/>
            </a:pPr>
            <a:r>
              <a:rPr lang="en-US" b="1" i="1" dirty="0" smtClean="0">
                <a:solidFill>
                  <a:srgbClr val="003366"/>
                </a:solidFill>
                <a:latin typeface="Times New Roman" pitchFamily="18" charset="0"/>
                <a:ea typeface="ＭＳ Ｐゴシック" charset="0"/>
                <a:cs typeface="Arial" pitchFamily="34" charset="0"/>
              </a:rPr>
              <a:t>February 15</a:t>
            </a:r>
            <a:r>
              <a:rPr lang="en-US" b="1" i="1" baseline="30000" dirty="0" smtClean="0">
                <a:solidFill>
                  <a:srgbClr val="003366"/>
                </a:solidFill>
                <a:latin typeface="Times New Roman" pitchFamily="18" charset="0"/>
                <a:ea typeface="ＭＳ Ｐゴシック" charset="0"/>
                <a:cs typeface="Arial" pitchFamily="34" charset="0"/>
              </a:rPr>
              <a:t>th</a:t>
            </a:r>
            <a:r>
              <a:rPr lang="en-US" b="1" i="1" dirty="0" smtClean="0">
                <a:solidFill>
                  <a:srgbClr val="003366"/>
                </a:solidFill>
                <a:latin typeface="Times New Roman" pitchFamily="18" charset="0"/>
                <a:ea typeface="ＭＳ Ｐゴシック" charset="0"/>
                <a:cs typeface="Arial" pitchFamily="34" charset="0"/>
              </a:rPr>
              <a:t>, 2017</a:t>
            </a:r>
            <a:endParaRPr lang="en-US" b="1" i="1" dirty="0">
              <a:solidFill>
                <a:srgbClr val="003366"/>
              </a:solidFill>
              <a:latin typeface="Times New Roman" pitchFamily="18" charset="0"/>
              <a:ea typeface="ＭＳ Ｐゴシック" charset="0"/>
              <a:cs typeface="Arial" pitchFamily="34" charset="0"/>
            </a:endParaRPr>
          </a:p>
          <a:p>
            <a:pPr algn="ctr" defTabSz="914400" eaLnBrk="0" fontAlgn="base" hangingPunct="0">
              <a:spcBef>
                <a:spcPct val="0"/>
              </a:spcBef>
              <a:spcAft>
                <a:spcPct val="0"/>
              </a:spcAft>
              <a:defRPr/>
            </a:pPr>
            <a:endParaRPr lang="en-US" sz="2400" b="1" i="1" dirty="0">
              <a:solidFill>
                <a:prstClr val="white"/>
              </a:solidFill>
              <a:latin typeface="Albertus Medium" pitchFamily="34" charset="0"/>
              <a:ea typeface="ＭＳ Ｐゴシック" charset="0"/>
              <a:cs typeface="Arial" pitchFamily="34" charset="0"/>
            </a:endParaRPr>
          </a:p>
        </p:txBody>
      </p:sp>
      <p:sp>
        <p:nvSpPr>
          <p:cNvPr id="51202" name="Rectangle 3"/>
          <p:cNvSpPr>
            <a:spLocks noChangeArrowheads="1"/>
          </p:cNvSpPr>
          <p:nvPr/>
        </p:nvSpPr>
        <p:spPr bwMode="auto">
          <a:xfrm>
            <a:off x="0" y="111387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r>
              <a:rPr lang="en-US" sz="6000" b="1" dirty="0" smtClean="0">
                <a:solidFill>
                  <a:srgbClr val="7030A0"/>
                </a:solidFill>
                <a:latin typeface="Times New Roman" charset="0"/>
                <a:ea typeface="ＭＳ Ｐゴシック" charset="0"/>
                <a:cs typeface="Arial" charset="0"/>
              </a:rPr>
              <a:t>Markets, He Wrote</a:t>
            </a:r>
            <a:endParaRPr lang="en-US" sz="6000" b="1" dirty="0">
              <a:solidFill>
                <a:srgbClr val="7030A0"/>
              </a:solidFill>
              <a:latin typeface="Times New Roman" charset="0"/>
              <a:ea typeface="ＭＳ Ｐゴシック" charset="0"/>
              <a:cs typeface="Arial" charset="0"/>
            </a:endParaRPr>
          </a:p>
        </p:txBody>
      </p:sp>
      <p:sp>
        <p:nvSpPr>
          <p:cNvPr id="51203" name="Text Box 4"/>
          <p:cNvSpPr txBox="1">
            <a:spLocks noChangeArrowheads="1"/>
          </p:cNvSpPr>
          <p:nvPr/>
        </p:nvSpPr>
        <p:spPr bwMode="auto">
          <a:xfrm>
            <a:off x="0" y="2590800"/>
            <a:ext cx="91440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algn="ctr" defTabSz="914400" fontAlgn="base">
              <a:spcBef>
                <a:spcPct val="50000"/>
              </a:spcBef>
              <a:spcAft>
                <a:spcPct val="0"/>
              </a:spcAft>
            </a:pPr>
            <a:r>
              <a:rPr lang="en-US" sz="2200" i="1" dirty="0" smtClean="0">
                <a:solidFill>
                  <a:srgbClr val="003366"/>
                </a:solidFill>
                <a:latin typeface="Times New Roman" charset="0"/>
                <a:cs typeface="Arial" charset="0"/>
              </a:rPr>
              <a:t>On Behalf of the</a:t>
            </a:r>
          </a:p>
          <a:p>
            <a:pPr algn="ctr" defTabSz="914400" fontAlgn="base">
              <a:spcBef>
                <a:spcPct val="50000"/>
              </a:spcBef>
              <a:spcAft>
                <a:spcPct val="0"/>
              </a:spcAft>
            </a:pPr>
            <a:r>
              <a:rPr lang="en-US" sz="2200" i="1" dirty="0">
                <a:solidFill>
                  <a:srgbClr val="003366"/>
                </a:solidFill>
                <a:latin typeface="Times New Roman" charset="0"/>
                <a:cs typeface="Arial" charset="0"/>
              </a:rPr>
              <a:t>CFMA Puget </a:t>
            </a:r>
            <a:r>
              <a:rPr lang="en-US" sz="2200" i="1" dirty="0" smtClean="0">
                <a:solidFill>
                  <a:srgbClr val="003366"/>
                </a:solidFill>
                <a:latin typeface="Times New Roman" charset="0"/>
                <a:cs typeface="Arial" charset="0"/>
              </a:rPr>
              <a:t>Sound</a:t>
            </a:r>
          </a:p>
        </p:txBody>
      </p:sp>
    </p:spTree>
    <p:extLst>
      <p:ext uri="{BB962C8B-B14F-4D97-AF65-F5344CB8AC3E}">
        <p14:creationId xmlns:p14="http://schemas.microsoft.com/office/powerpoint/2010/main" val="4570413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2094" y="394884"/>
            <a:ext cx="9121906" cy="1007652"/>
          </a:xfrm>
        </p:spPr>
        <p:txBody>
          <a:bodyPr>
            <a:noAutofit/>
          </a:bodyPr>
          <a:lstStyle/>
          <a:p>
            <a:pPr algn="ctr" eaLnBrk="1" hangingPunct="1"/>
            <a:r>
              <a:rPr lang="en-US" b="1" dirty="0" smtClean="0">
                <a:solidFill>
                  <a:srgbClr val="003366"/>
                </a:solidFill>
                <a:latin typeface="Calibri" charset="0"/>
                <a:ea typeface="ＭＳ Ｐゴシック" charset="0"/>
              </a:rPr>
              <a:t>USA CSI</a:t>
            </a:r>
            <a:endParaRPr lang="en-US" sz="3200" b="1" dirty="0">
              <a:solidFill>
                <a:srgbClr val="003366"/>
              </a:solidFill>
              <a:latin typeface="Calibri" charset="0"/>
              <a:ea typeface="ＭＳ Ｐゴシック" charset="0"/>
            </a:endParaRPr>
          </a:p>
        </p:txBody>
      </p:sp>
      <p:sp>
        <p:nvSpPr>
          <p:cNvPr id="4" name="TextBox 3"/>
          <p:cNvSpPr txBox="1"/>
          <p:nvPr/>
        </p:nvSpPr>
        <p:spPr>
          <a:xfrm>
            <a:off x="22094" y="5698450"/>
            <a:ext cx="3478695" cy="246221"/>
          </a:xfrm>
          <a:prstGeom prst="rect">
            <a:avLst/>
          </a:prstGeom>
          <a:noFill/>
        </p:spPr>
        <p:txBody>
          <a:bodyPr wrap="square" rtlCol="0">
            <a:spAutoFit/>
          </a:bodyPr>
          <a:lstStyle/>
          <a:p>
            <a:r>
              <a:rPr lang="en-US" sz="1000" i="1" dirty="0" smtClean="0">
                <a:solidFill>
                  <a:schemeClr val="bg1"/>
                </a:solidFill>
                <a:latin typeface="Arial"/>
                <a:cs typeface="Arial"/>
              </a:rPr>
              <a:t>Photo: </a:t>
            </a:r>
            <a:r>
              <a:rPr lang="en-US" sz="1000" i="1" dirty="0" err="1" smtClean="0">
                <a:solidFill>
                  <a:schemeClr val="bg1"/>
                </a:solidFill>
                <a:latin typeface="Arial"/>
                <a:cs typeface="Arial"/>
              </a:rPr>
              <a:t>AMCNetworks.com</a:t>
            </a:r>
            <a:endParaRPr lang="en-US" sz="1000" i="1" dirty="0">
              <a:solidFill>
                <a:schemeClr val="bg1"/>
              </a:solidFill>
              <a:latin typeface="Arial"/>
              <a:cs typeface="Arial"/>
            </a:endParaRPr>
          </a:p>
        </p:txBody>
      </p:sp>
      <p:sp>
        <p:nvSpPr>
          <p:cNvPr id="5" name="Title 1"/>
          <p:cNvSpPr txBox="1">
            <a:spLocks/>
          </p:cNvSpPr>
          <p:nvPr/>
        </p:nvSpPr>
        <p:spPr bwMode="auto">
          <a:xfrm>
            <a:off x="457200" y="4925365"/>
            <a:ext cx="8305800" cy="74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ctr" anchorCtr="0" compatLnSpc="1">
            <a:prstTxWarp prst="textNoShape">
              <a:avLst/>
            </a:prstTxWarp>
            <a:normAutofit fontScale="75000" lnSpcReduction="20000"/>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5400" dirty="0" smtClean="0">
                <a:latin typeface="Calibri" charset="0"/>
                <a:ea typeface="ＭＳ Ｐゴシック" charset="0"/>
              </a:rPr>
              <a:t>(Commercial Situation Investigation)</a:t>
            </a:r>
            <a:endParaRPr lang="en-US" sz="2800" dirty="0">
              <a:latin typeface="Calibri" charset="0"/>
              <a:ea typeface="ＭＳ Ｐゴシック" charset="0"/>
            </a:endParaRPr>
          </a:p>
        </p:txBody>
      </p:sp>
      <p:pic>
        <p:nvPicPr>
          <p:cNvPr id="3" name="Picture 2" descr="csi-feature-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68" y="1369921"/>
            <a:ext cx="6559947" cy="3687970"/>
          </a:xfrm>
          <a:prstGeom prst="rect">
            <a:avLst/>
          </a:prstGeom>
        </p:spPr>
      </p:pic>
    </p:spTree>
    <p:extLst>
      <p:ext uri="{BB962C8B-B14F-4D97-AF65-F5344CB8AC3E}">
        <p14:creationId xmlns:p14="http://schemas.microsoft.com/office/powerpoint/2010/main" val="18966121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83404" y="110178"/>
            <a:ext cx="8555796" cy="1143000"/>
          </a:xfrm>
        </p:spPr>
        <p:txBody>
          <a:bodyPr>
            <a:normAutofit/>
          </a:bodyPr>
          <a:lstStyle/>
          <a:p>
            <a:pPr fontAlgn="auto">
              <a:spcAft>
                <a:spcPts val="0"/>
              </a:spcAft>
              <a:defRPr/>
            </a:pPr>
            <a:r>
              <a:rPr lang="en-US" sz="3200" b="1" dirty="0" smtClean="0">
                <a:solidFill>
                  <a:srgbClr val="003366"/>
                </a:solidFill>
              </a:rPr>
              <a:t>Gross Domestic Product</a:t>
            </a:r>
            <a:r>
              <a:rPr lang="en-US" sz="3200" dirty="0" smtClean="0">
                <a:solidFill>
                  <a:srgbClr val="003366"/>
                </a:solidFill>
              </a:rPr>
              <a:t/>
            </a:r>
            <a:br>
              <a:rPr lang="en-US" sz="3200" dirty="0" smtClean="0">
                <a:solidFill>
                  <a:srgbClr val="003366"/>
                </a:solidFill>
              </a:rPr>
            </a:br>
            <a:r>
              <a:rPr lang="en-US" sz="2800" b="0" i="1" dirty="0" smtClean="0">
                <a:solidFill>
                  <a:srgbClr val="003366"/>
                </a:solidFill>
              </a:rPr>
              <a:t>1990Q1 through 2016Q4*</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Bureau of Economic </a:t>
            </a:r>
            <a:r>
              <a:rPr lang="en-US" dirty="0" smtClean="0">
                <a:solidFill>
                  <a:prstClr val="white"/>
                </a:solidFill>
                <a:latin typeface="Arial" pitchFamily="34" charset="0"/>
                <a:cs typeface="Arial" pitchFamily="34" charset="0"/>
              </a:rPr>
              <a:t>Analysis</a:t>
            </a:r>
            <a:endParaRPr lang="en-US" dirty="0">
              <a:solidFill>
                <a:prstClr val="white"/>
              </a:solidFill>
              <a:latin typeface="Arial" pitchFamily="34" charset="0"/>
              <a:cs typeface="Arial" pitchFamily="34" charset="0"/>
            </a:endParaRPr>
          </a:p>
        </p:txBody>
      </p:sp>
      <p:graphicFrame>
        <p:nvGraphicFramePr>
          <p:cNvPr id="8" name="Chart Placeholder 8"/>
          <p:cNvGraphicFramePr>
            <a:graphicFrameLocks noGrp="1"/>
          </p:cNvGraphicFramePr>
          <p:nvPr>
            <p:ph type="chart" idx="4294967295"/>
            <p:extLst/>
          </p:nvPr>
        </p:nvGraphicFramePr>
        <p:xfrm>
          <a:off x="33338" y="1101564"/>
          <a:ext cx="9110662" cy="45816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425571" y="5683808"/>
            <a:ext cx="1735860" cy="276999"/>
          </a:xfrm>
          <a:prstGeom prst="rect">
            <a:avLst/>
          </a:prstGeom>
          <a:noFill/>
        </p:spPr>
        <p:txBody>
          <a:bodyPr wrap="none" rtlCol="0">
            <a:spAutoFit/>
          </a:bodyPr>
          <a:lstStyle/>
          <a:p>
            <a:pPr algn="r" defTabSz="914400" fontAlgn="base">
              <a:spcBef>
                <a:spcPct val="0"/>
              </a:spcBef>
              <a:spcAft>
                <a:spcPct val="0"/>
              </a:spcAft>
            </a:pPr>
            <a:r>
              <a:rPr lang="en-US" sz="1200" i="1" smtClean="0">
                <a:solidFill>
                  <a:srgbClr val="FFFFFF"/>
                </a:solidFill>
                <a:cs typeface="Constantia"/>
              </a:rPr>
              <a:t>*1</a:t>
            </a:r>
            <a:r>
              <a:rPr lang="en-US" sz="1200" i="1" baseline="30000" smtClean="0">
                <a:solidFill>
                  <a:srgbClr val="FFFFFF"/>
                </a:solidFill>
                <a:cs typeface="Constantia"/>
              </a:rPr>
              <a:t>st</a:t>
            </a:r>
            <a:r>
              <a:rPr lang="en-US" sz="1200" i="1" smtClean="0">
                <a:solidFill>
                  <a:srgbClr val="FFFFFF"/>
                </a:solidFill>
                <a:cs typeface="Constantia"/>
              </a:rPr>
              <a:t> (Advance) </a:t>
            </a:r>
            <a:r>
              <a:rPr lang="en-US" sz="1200" i="1" dirty="0" smtClean="0">
                <a:solidFill>
                  <a:srgbClr val="FFFFFF"/>
                </a:solidFill>
                <a:cs typeface="Constantia"/>
              </a:rPr>
              <a:t>Estimate</a:t>
            </a:r>
            <a:endParaRPr lang="en-US" sz="1200" i="1" dirty="0">
              <a:solidFill>
                <a:srgbClr val="FFFFFF"/>
              </a:solidFill>
              <a:cs typeface="Constantia"/>
            </a:endParaRPr>
          </a:p>
        </p:txBody>
      </p:sp>
    </p:spTree>
    <p:extLst>
      <p:ext uri="{BB962C8B-B14F-4D97-AF65-F5344CB8AC3E}">
        <p14:creationId xmlns:p14="http://schemas.microsoft.com/office/powerpoint/2010/main" val="1148315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3872" y="146086"/>
            <a:ext cx="8555796" cy="946766"/>
          </a:xfrm>
        </p:spPr>
        <p:txBody>
          <a:bodyPr>
            <a:noAutofit/>
          </a:bodyPr>
          <a:lstStyle/>
          <a:p>
            <a:r>
              <a:rPr lang="en-US" b="1" dirty="0" smtClean="0">
                <a:solidFill>
                  <a:srgbClr val="002060"/>
                </a:solidFill>
                <a:cs typeface="Times New Roman" pitchFamily="18" charset="0"/>
              </a:rPr>
              <a:t>Contributions to GDP Growth by Component </a:t>
            </a:r>
            <a:br>
              <a:rPr lang="en-US" b="1" dirty="0" smtClean="0">
                <a:solidFill>
                  <a:srgbClr val="002060"/>
                </a:solidFill>
                <a:cs typeface="Times New Roman" pitchFamily="18" charset="0"/>
              </a:rPr>
            </a:br>
            <a:r>
              <a:rPr lang="en-US" sz="2800" b="0" i="1" dirty="0" smtClean="0">
                <a:solidFill>
                  <a:srgbClr val="002060"/>
                </a:solidFill>
                <a:cs typeface="Times New Roman" pitchFamily="18" charset="0"/>
              </a:rPr>
              <a:t>2016Q1 – 2016Q4*</a:t>
            </a:r>
            <a:endParaRPr lang="en-US" sz="2800" b="0" i="1" dirty="0" smtClean="0">
              <a:solidFill>
                <a:srgbClr val="002060"/>
              </a:solidFill>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Bureau of Economic </a:t>
            </a:r>
            <a:r>
              <a:rPr lang="en-US" dirty="0" smtClean="0">
                <a:solidFill>
                  <a:prstClr val="white"/>
                </a:solidFill>
                <a:latin typeface="Arial" pitchFamily="34" charset="0"/>
                <a:cs typeface="Arial" pitchFamily="34" charset="0"/>
              </a:rPr>
              <a:t>Analysis</a:t>
            </a:r>
            <a:endParaRPr lang="en-US" dirty="0">
              <a:solidFill>
                <a:prstClr val="white"/>
              </a:solidFill>
              <a:latin typeface="Arial" pitchFamily="34" charset="0"/>
              <a:cs typeface="Arial" pitchFamily="34" charset="0"/>
            </a:endParaRPr>
          </a:p>
        </p:txBody>
      </p:sp>
      <p:graphicFrame>
        <p:nvGraphicFramePr>
          <p:cNvPr id="8" name="Content Placeholder 5"/>
          <p:cNvGraphicFramePr>
            <a:graphicFrameLocks/>
          </p:cNvGraphicFramePr>
          <p:nvPr>
            <p:extLst>
              <p:ext uri="{D42A27DB-BD31-4B8C-83A1-F6EECF244321}">
                <p14:modId xmlns:p14="http://schemas.microsoft.com/office/powerpoint/2010/main" val="1180971988"/>
              </p:ext>
            </p:extLst>
          </p:nvPr>
        </p:nvGraphicFramePr>
        <p:xfrm>
          <a:off x="2945982" y="764363"/>
          <a:ext cx="6198017"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76201" y="1021334"/>
          <a:ext cx="2869782" cy="454362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157667" y="6205081"/>
            <a:ext cx="1996059" cy="430887"/>
          </a:xfrm>
          <a:prstGeom prst="rect">
            <a:avLst/>
          </a:prstGeom>
          <a:noFill/>
        </p:spPr>
        <p:txBody>
          <a:bodyPr wrap="none" rtlCol="0">
            <a:spAutoFit/>
          </a:bodyPr>
          <a:lstStyle/>
          <a:p>
            <a:r>
              <a:rPr lang="en-US" sz="2200" b="1" dirty="0" smtClean="0">
                <a:solidFill>
                  <a:prstClr val="white"/>
                </a:solidFill>
                <a:cs typeface="Constantia"/>
              </a:rPr>
              <a:t>2016Q4: +1.9%</a:t>
            </a:r>
            <a:endParaRPr lang="en-US" sz="2200" b="1" dirty="0">
              <a:solidFill>
                <a:prstClr val="white"/>
              </a:solidFill>
              <a:cs typeface="Constantia"/>
            </a:endParaRPr>
          </a:p>
        </p:txBody>
      </p:sp>
      <p:sp>
        <p:nvSpPr>
          <p:cNvPr id="11" name="TextBox 10"/>
          <p:cNvSpPr txBox="1"/>
          <p:nvPr/>
        </p:nvSpPr>
        <p:spPr>
          <a:xfrm>
            <a:off x="7425571" y="5683808"/>
            <a:ext cx="1735860" cy="276999"/>
          </a:xfrm>
          <a:prstGeom prst="rect">
            <a:avLst/>
          </a:prstGeom>
          <a:noFill/>
        </p:spPr>
        <p:txBody>
          <a:bodyPr wrap="none" rtlCol="0">
            <a:spAutoFit/>
          </a:bodyPr>
          <a:lstStyle/>
          <a:p>
            <a:pPr algn="r" defTabSz="914400" fontAlgn="base">
              <a:spcBef>
                <a:spcPct val="0"/>
              </a:spcBef>
              <a:spcAft>
                <a:spcPct val="0"/>
              </a:spcAft>
            </a:pPr>
            <a:r>
              <a:rPr lang="en-US" sz="1200" i="1" smtClean="0">
                <a:solidFill>
                  <a:srgbClr val="FFFFFF"/>
                </a:solidFill>
                <a:cs typeface="Constantia"/>
              </a:rPr>
              <a:t>*1</a:t>
            </a:r>
            <a:r>
              <a:rPr lang="en-US" sz="1200" i="1" baseline="30000" smtClean="0">
                <a:solidFill>
                  <a:srgbClr val="FFFFFF"/>
                </a:solidFill>
                <a:cs typeface="Constantia"/>
              </a:rPr>
              <a:t>st</a:t>
            </a:r>
            <a:r>
              <a:rPr lang="en-US" sz="1200" i="1" smtClean="0">
                <a:solidFill>
                  <a:srgbClr val="FFFFFF"/>
                </a:solidFill>
                <a:cs typeface="Constantia"/>
              </a:rPr>
              <a:t> (Advance) </a:t>
            </a:r>
            <a:r>
              <a:rPr lang="en-US" sz="1200" i="1" dirty="0" smtClean="0">
                <a:solidFill>
                  <a:srgbClr val="FFFFFF"/>
                </a:solidFill>
                <a:cs typeface="Constantia"/>
              </a:rPr>
              <a:t>Estimate</a:t>
            </a:r>
            <a:endParaRPr lang="en-US" sz="1200" i="1" dirty="0">
              <a:solidFill>
                <a:srgbClr val="FFFFFF"/>
              </a:solidFill>
              <a:cs typeface="Constantia"/>
            </a:endParaRPr>
          </a:p>
        </p:txBody>
      </p:sp>
    </p:spTree>
    <p:extLst>
      <p:ext uri="{BB962C8B-B14F-4D97-AF65-F5344CB8AC3E}">
        <p14:creationId xmlns:p14="http://schemas.microsoft.com/office/powerpoint/2010/main" val="54322384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38" y="87014"/>
            <a:ext cx="8555796" cy="1005839"/>
          </a:xfrm>
        </p:spPr>
        <p:txBody>
          <a:bodyPr/>
          <a:lstStyle/>
          <a:p>
            <a:r>
              <a:rPr lang="en-US" sz="3200" dirty="0">
                <a:solidFill>
                  <a:srgbClr val="002060"/>
                </a:solidFill>
                <a:latin typeface="Calibri"/>
                <a:cs typeface="Times New Roman" pitchFamily="18" charset="0"/>
              </a:rPr>
              <a:t>Net Change in U.S. Jobs, BLS</a:t>
            </a:r>
            <a:br>
              <a:rPr lang="en-US" sz="3200" dirty="0">
                <a:solidFill>
                  <a:srgbClr val="002060"/>
                </a:solidFill>
                <a:latin typeface="Calibri"/>
                <a:cs typeface="Times New Roman" pitchFamily="18" charset="0"/>
              </a:rPr>
            </a:br>
            <a:r>
              <a:rPr lang="en-US" sz="2800" b="0" i="1" dirty="0" smtClean="0">
                <a:solidFill>
                  <a:srgbClr val="002060"/>
                </a:solidFill>
                <a:latin typeface="Calibri"/>
                <a:cs typeface="Times New Roman" pitchFamily="18" charset="0"/>
              </a:rPr>
              <a:t>January </a:t>
            </a:r>
            <a:r>
              <a:rPr lang="en-US" sz="2800" b="0" i="1" dirty="0">
                <a:solidFill>
                  <a:srgbClr val="002060"/>
                </a:solidFill>
                <a:latin typeface="Calibri"/>
                <a:cs typeface="Times New Roman" pitchFamily="18" charset="0"/>
              </a:rPr>
              <a:t>2002 through </a:t>
            </a:r>
            <a:r>
              <a:rPr lang="en-US" sz="2800" b="0" i="1" dirty="0" smtClean="0">
                <a:solidFill>
                  <a:srgbClr val="002060"/>
                </a:solidFill>
                <a:latin typeface="Calibri"/>
                <a:cs typeface="Times New Roman" pitchFamily="18" charset="0"/>
              </a:rPr>
              <a:t>January 2017</a:t>
            </a:r>
            <a:endParaRPr lang="en-US" sz="2800" b="0" dirty="0"/>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4" name="Content Placeholder 3"/>
          <p:cNvGraphicFramePr>
            <a:graphicFrameLocks noGrp="1"/>
          </p:cNvGraphicFramePr>
          <p:nvPr>
            <p:ph idx="4294967295"/>
            <p:extLst/>
          </p:nvPr>
        </p:nvGraphicFramePr>
        <p:xfrm>
          <a:off x="0" y="974704"/>
          <a:ext cx="9144000" cy="466409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9"/>
          <p:cNvSpPr txBox="1">
            <a:spLocks noChangeArrowheads="1"/>
          </p:cNvSpPr>
          <p:nvPr/>
        </p:nvSpPr>
        <p:spPr bwMode="auto">
          <a:xfrm>
            <a:off x="6172200" y="3034820"/>
            <a:ext cx="2743201" cy="632481"/>
          </a:xfrm>
          <a:prstGeom prst="rect">
            <a:avLst/>
          </a:prstGeom>
          <a:noFill/>
          <a:ln w="9525">
            <a:noFill/>
            <a:miter lim="800000"/>
            <a:headEnd/>
            <a:tailEnd/>
          </a:ln>
        </p:spPr>
        <p:txBody>
          <a:bodyPr wrap="square">
            <a:spAutoFit/>
          </a:bodyPr>
          <a:lstStyle/>
          <a:p>
            <a:pPr algn="ctr">
              <a:lnSpc>
                <a:spcPct val="70000"/>
              </a:lnSpc>
              <a:spcBef>
                <a:spcPct val="50000"/>
              </a:spcBef>
            </a:pPr>
            <a:r>
              <a:rPr lang="en-US" b="1" dirty="0">
                <a:solidFill>
                  <a:prstClr val="black"/>
                </a:solidFill>
                <a:cs typeface="Arial" pitchFamily="34" charset="0"/>
              </a:rPr>
              <a:t>   </a:t>
            </a:r>
            <a:r>
              <a:rPr lang="en-US" b="1" dirty="0" smtClean="0">
                <a:solidFill>
                  <a:prstClr val="black"/>
                </a:solidFill>
                <a:cs typeface="Arial" pitchFamily="34" charset="0"/>
              </a:rPr>
              <a:t>January 2017: </a:t>
            </a:r>
            <a:endParaRPr lang="en-US" b="1" dirty="0">
              <a:solidFill>
                <a:prstClr val="black"/>
              </a:solidFill>
              <a:cs typeface="Arial" pitchFamily="34" charset="0"/>
            </a:endParaRPr>
          </a:p>
          <a:p>
            <a:pPr algn="ctr">
              <a:lnSpc>
                <a:spcPct val="70000"/>
              </a:lnSpc>
              <a:spcBef>
                <a:spcPct val="50000"/>
              </a:spcBef>
            </a:pPr>
            <a:r>
              <a:rPr lang="en-US" b="1" dirty="0" smtClean="0">
                <a:solidFill>
                  <a:prstClr val="black"/>
                </a:solidFill>
                <a:cs typeface="Arial" pitchFamily="34" charset="0"/>
              </a:rPr>
              <a:t>+227K</a:t>
            </a:r>
            <a:endParaRPr lang="en-US" b="1" dirty="0">
              <a:solidFill>
                <a:prstClr val="black"/>
              </a:solidFill>
              <a:cs typeface="Arial" pitchFamily="34" charset="0"/>
            </a:endParaRPr>
          </a:p>
        </p:txBody>
      </p:sp>
    </p:spTree>
    <p:extLst>
      <p:ext uri="{BB962C8B-B14F-4D97-AF65-F5344CB8AC3E}">
        <p14:creationId xmlns:p14="http://schemas.microsoft.com/office/powerpoint/2010/main" val="3964493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283404" y="101782"/>
            <a:ext cx="8555796" cy="1143000"/>
          </a:xfrm>
        </p:spPr>
        <p:txBody>
          <a:bodyPr>
            <a:noAutofit/>
          </a:bodyPr>
          <a:lstStyle/>
          <a:p>
            <a:r>
              <a:rPr lang="en-US" b="1" dirty="0" smtClean="0">
                <a:solidFill>
                  <a:srgbClr val="003366"/>
                </a:solidFill>
              </a:rPr>
              <a:t>National Nonfarm Employment</a:t>
            </a:r>
            <a:r>
              <a:rPr lang="en-US" dirty="0" smtClean="0">
                <a:solidFill>
                  <a:srgbClr val="003366"/>
                </a:solidFill>
              </a:rPr>
              <a:t/>
            </a:r>
            <a:br>
              <a:rPr lang="en-US" dirty="0" smtClean="0">
                <a:solidFill>
                  <a:srgbClr val="003366"/>
                </a:solidFill>
              </a:rPr>
            </a:br>
            <a:r>
              <a:rPr lang="en-US" sz="2400" b="0" dirty="0" smtClean="0">
                <a:solidFill>
                  <a:srgbClr val="003366"/>
                </a:solidFill>
              </a:rPr>
              <a:t>by Industry Sector</a:t>
            </a:r>
            <a:r>
              <a:rPr lang="en-US" sz="3200" b="0" dirty="0">
                <a:solidFill>
                  <a:srgbClr val="003366"/>
                </a:solidFill>
              </a:rPr>
              <a:t/>
            </a:r>
            <a:br>
              <a:rPr lang="en-US" sz="3200" b="0" dirty="0">
                <a:solidFill>
                  <a:srgbClr val="003366"/>
                </a:solidFill>
              </a:rPr>
            </a:br>
            <a:r>
              <a:rPr lang="en-US" sz="2000" b="0" i="1" dirty="0" smtClean="0"/>
              <a:t>January</a:t>
            </a:r>
            <a:r>
              <a:rPr lang="en-US" sz="2000" b="0" i="1" dirty="0" smtClean="0">
                <a:solidFill>
                  <a:srgbClr val="003366"/>
                </a:solidFill>
              </a:rPr>
              <a:t> 2016 v. </a:t>
            </a:r>
            <a:r>
              <a:rPr lang="en-US" sz="2000" b="0" i="1" dirty="0" smtClean="0"/>
              <a:t>January</a:t>
            </a:r>
            <a:r>
              <a:rPr lang="en-US" sz="2000" b="0" i="1" dirty="0" smtClean="0">
                <a:solidFill>
                  <a:srgbClr val="003366"/>
                </a:solidFill>
              </a:rPr>
              <a:t> 2017</a:t>
            </a:r>
          </a:p>
        </p:txBody>
      </p:sp>
      <p:sp>
        <p:nvSpPr>
          <p:cNvPr id="2" name="Text Placeholder 1"/>
          <p:cNvSpPr>
            <a:spLocks noGrp="1"/>
          </p:cNvSpPr>
          <p:nvPr>
            <p:ph type="body" sz="quarter" idx="10"/>
          </p:nvPr>
        </p:nvSpPr>
        <p:spPr>
          <a:xfrm>
            <a:off x="40103" y="5707982"/>
            <a:ext cx="6350001" cy="241300"/>
          </a:xfrm>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7" name="Object 3"/>
          <p:cNvGraphicFramePr>
            <a:graphicFrameLocks noGrp="1" noChangeAspect="1"/>
          </p:cNvGraphicFramePr>
          <p:nvPr>
            <p:ph idx="4294967295"/>
            <p:extLst/>
          </p:nvPr>
        </p:nvGraphicFramePr>
        <p:xfrm>
          <a:off x="0" y="1371600"/>
          <a:ext cx="9069388"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791200" y="4114800"/>
            <a:ext cx="3076972" cy="369332"/>
          </a:xfrm>
          <a:prstGeom prst="rect">
            <a:avLst/>
          </a:prstGeom>
          <a:noFill/>
        </p:spPr>
        <p:txBody>
          <a:bodyPr wrap="square" rtlCol="0">
            <a:spAutoFit/>
          </a:bodyPr>
          <a:lstStyle/>
          <a:p>
            <a:r>
              <a:rPr lang="en-US" b="1" dirty="0">
                <a:solidFill>
                  <a:prstClr val="black"/>
                </a:solidFill>
                <a:cs typeface="Arial" pitchFamily="34" charset="0"/>
              </a:rPr>
              <a:t>All told </a:t>
            </a:r>
            <a:r>
              <a:rPr lang="en-US" b="1" dirty="0" smtClean="0">
                <a:solidFill>
                  <a:prstClr val="black"/>
                </a:solidFill>
                <a:cs typeface="Arial" pitchFamily="34" charset="0"/>
              </a:rPr>
              <a:t>2,343K </a:t>
            </a:r>
            <a:r>
              <a:rPr lang="en-US" b="1" dirty="0">
                <a:solidFill>
                  <a:prstClr val="black"/>
                </a:solidFill>
                <a:cs typeface="Arial" pitchFamily="34" charset="0"/>
              </a:rPr>
              <a:t>jobs gained</a:t>
            </a:r>
          </a:p>
        </p:txBody>
      </p:sp>
    </p:spTree>
    <p:extLst>
      <p:ext uri="{BB962C8B-B14F-4D97-AF65-F5344CB8AC3E}">
        <p14:creationId xmlns:p14="http://schemas.microsoft.com/office/powerpoint/2010/main" val="31487874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Employment to Population Ratio</a:t>
            </a:r>
            <a:br>
              <a:rPr lang="en-US" dirty="0" smtClean="0"/>
            </a:br>
            <a:r>
              <a:rPr lang="en-US" sz="2800" b="0" i="1" dirty="0" smtClean="0"/>
              <a:t>January 2000 </a:t>
            </a:r>
            <a:r>
              <a:rPr lang="mr-IN" sz="2800" b="0" i="1" dirty="0" smtClean="0"/>
              <a:t>–</a:t>
            </a:r>
            <a:r>
              <a:rPr lang="en-US" sz="2800" b="0" i="1" dirty="0"/>
              <a:t> </a:t>
            </a:r>
            <a:r>
              <a:rPr lang="en-US" sz="2800" b="0" i="1" dirty="0" smtClean="0"/>
              <a:t>January 2017</a:t>
            </a:r>
            <a:endParaRPr lang="en-US" sz="2800" dirty="0"/>
          </a:p>
        </p:txBody>
      </p:sp>
      <p:sp>
        <p:nvSpPr>
          <p:cNvPr id="3" name="Text Placeholder 2"/>
          <p:cNvSpPr>
            <a:spLocks noGrp="1"/>
          </p:cNvSpPr>
          <p:nvPr>
            <p:ph type="body" sz="quarter" idx="10"/>
          </p:nvPr>
        </p:nvSpPr>
        <p:spPr/>
        <p:txBody>
          <a:bodyPr/>
          <a:lstStyle/>
          <a:p>
            <a:r>
              <a:rPr lang="en-US" dirty="0">
                <a:latin typeface="Arial" pitchFamily="34" charset="0"/>
                <a:cs typeface="Arial" pitchFamily="34" charset="0"/>
              </a:rPr>
              <a:t>Source: U.S. Bureau of Labor </a:t>
            </a:r>
            <a:r>
              <a:rPr lang="en-US" dirty="0" smtClean="0">
                <a:latin typeface="Arial" pitchFamily="34" charset="0"/>
                <a:cs typeface="Arial" pitchFamily="34" charset="0"/>
              </a:rPr>
              <a:t>Statistics</a:t>
            </a:r>
            <a:endParaRPr lang="en-US" dirty="0">
              <a:latin typeface="Arial" pitchFamily="34" charset="0"/>
              <a:cs typeface="Arial" pitchFamily="34" charset="0"/>
            </a:endParaRPr>
          </a:p>
        </p:txBody>
      </p:sp>
      <p:sp>
        <p:nvSpPr>
          <p:cNvPr id="4" name="TextBox 3"/>
          <p:cNvSpPr txBox="1"/>
          <p:nvPr/>
        </p:nvSpPr>
        <p:spPr>
          <a:xfrm>
            <a:off x="114165" y="6007214"/>
            <a:ext cx="6849974" cy="646331"/>
          </a:xfrm>
          <a:prstGeom prst="rect">
            <a:avLst/>
          </a:prstGeom>
          <a:noFill/>
        </p:spPr>
        <p:txBody>
          <a:bodyPr wrap="square" rtlCol="0">
            <a:spAutoFit/>
          </a:bodyPr>
          <a:lstStyle/>
          <a:p>
            <a:r>
              <a:rPr lang="en-US" i="1" dirty="0" smtClean="0">
                <a:solidFill>
                  <a:prstClr val="white"/>
                </a:solidFill>
              </a:rPr>
              <a:t>Note: Civilian </a:t>
            </a:r>
            <a:r>
              <a:rPr lang="en-US" i="1" dirty="0">
                <a:solidFill>
                  <a:prstClr val="white"/>
                </a:solidFill>
              </a:rPr>
              <a:t>e</a:t>
            </a:r>
            <a:r>
              <a:rPr lang="en-US" i="1" dirty="0" smtClean="0">
                <a:solidFill>
                  <a:prstClr val="white"/>
                </a:solidFill>
              </a:rPr>
              <a:t>mployment-</a:t>
            </a:r>
            <a:r>
              <a:rPr lang="en-US" i="1" dirty="0">
                <a:solidFill>
                  <a:prstClr val="white"/>
                </a:solidFill>
              </a:rPr>
              <a:t>p</a:t>
            </a:r>
            <a:r>
              <a:rPr lang="en-US" i="1" dirty="0" smtClean="0">
                <a:solidFill>
                  <a:prstClr val="white"/>
                </a:solidFill>
              </a:rPr>
              <a:t>opulation ratio, population 16 years and over, seasonally adjusted (SA).</a:t>
            </a:r>
            <a:endParaRPr lang="en-US" i="1" dirty="0">
              <a:solidFill>
                <a:prstClr val="white"/>
              </a:solidFill>
            </a:endParaRPr>
          </a:p>
        </p:txBody>
      </p:sp>
      <p:graphicFrame>
        <p:nvGraphicFramePr>
          <p:cNvPr id="5" name="Chart 4"/>
          <p:cNvGraphicFramePr/>
          <p:nvPr>
            <p:extLst/>
          </p:nvPr>
        </p:nvGraphicFramePr>
        <p:xfrm>
          <a:off x="114165" y="1084438"/>
          <a:ext cx="8919236" cy="4508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30425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7"/>
          <p:cNvGraphicFramePr>
            <a:graphicFrameLocks/>
          </p:cNvGraphicFramePr>
          <p:nvPr>
            <p:extLst/>
          </p:nvPr>
        </p:nvGraphicFramePr>
        <p:xfrm>
          <a:off x="-3012" y="1143000"/>
          <a:ext cx="9056986" cy="459127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05964" y="76906"/>
            <a:ext cx="8555796" cy="1143000"/>
          </a:xfrm>
        </p:spPr>
        <p:txBody>
          <a:bodyPr>
            <a:normAutofit fontScale="90000"/>
          </a:bodyPr>
          <a:lstStyle/>
          <a:p>
            <a:r>
              <a:rPr lang="en-US" sz="3100" b="1" dirty="0" smtClean="0">
                <a:solidFill>
                  <a:srgbClr val="003366"/>
                </a:solidFill>
              </a:rPr>
              <a:t>National Construction Employment </a:t>
            </a:r>
            <a:r>
              <a:rPr lang="en-US" sz="2600" b="1" dirty="0" smtClean="0">
                <a:solidFill>
                  <a:srgbClr val="003366"/>
                </a:solidFill>
              </a:rPr>
              <a:t/>
            </a:r>
            <a:br>
              <a:rPr lang="en-US" sz="2600" b="1" dirty="0" smtClean="0">
                <a:solidFill>
                  <a:srgbClr val="003366"/>
                </a:solidFill>
              </a:rPr>
            </a:br>
            <a:r>
              <a:rPr lang="en-US" sz="2200" b="0" dirty="0" smtClean="0">
                <a:solidFill>
                  <a:srgbClr val="003366"/>
                </a:solidFill>
              </a:rPr>
              <a:t>Monthly Net Change</a:t>
            </a:r>
            <a:r>
              <a:rPr lang="en-US" sz="2000" b="0" dirty="0" smtClean="0">
                <a:solidFill>
                  <a:srgbClr val="003366"/>
                </a:solidFill>
              </a:rPr>
              <a:t/>
            </a:r>
            <a:br>
              <a:rPr lang="en-US" sz="2000" b="0" dirty="0" smtClean="0">
                <a:solidFill>
                  <a:srgbClr val="003366"/>
                </a:solidFill>
              </a:rPr>
            </a:br>
            <a:r>
              <a:rPr lang="en-US" sz="2200" b="0" i="1" dirty="0" smtClean="0"/>
              <a:t>January</a:t>
            </a:r>
            <a:r>
              <a:rPr lang="en-US" sz="2200" b="0" i="1" dirty="0" smtClean="0">
                <a:solidFill>
                  <a:srgbClr val="003366"/>
                </a:solidFill>
              </a:rPr>
              <a:t> 2000 through </a:t>
            </a:r>
            <a:r>
              <a:rPr lang="en-US" sz="2200" b="0" i="1" dirty="0" smtClean="0"/>
              <a:t>January</a:t>
            </a:r>
            <a:r>
              <a:rPr lang="en-US" sz="2200" b="0" i="1" dirty="0" smtClean="0">
                <a:solidFill>
                  <a:srgbClr val="003366"/>
                </a:solidFill>
              </a:rPr>
              <a:t> 2017</a:t>
            </a:r>
            <a:endParaRPr lang="en-US" sz="2200" b="0" i="1" dirty="0">
              <a:solidFill>
                <a:srgbClr val="003366"/>
              </a:solidFill>
            </a:endParaRPr>
          </a:p>
        </p:txBody>
      </p:sp>
      <p:sp>
        <p:nvSpPr>
          <p:cNvPr id="3" name="Text Placeholder 2"/>
          <p:cNvSpPr>
            <a:spLocks noGrp="1"/>
          </p:cNvSpPr>
          <p:nvPr>
            <p:ph type="body" sz="quarter" idx="10"/>
          </p:nvPr>
        </p:nvSpPr>
        <p:spPr/>
        <p:txBody>
          <a:bodyPr/>
          <a:lstStyle/>
          <a:p>
            <a:r>
              <a:rPr lang="en-US" dirty="0">
                <a:latin typeface="Arial" pitchFamily="34" charset="0"/>
                <a:cs typeface="Arial" pitchFamily="34" charset="0"/>
              </a:rPr>
              <a:t>Source: U.S. Bureau of Labor </a:t>
            </a:r>
            <a:r>
              <a:rPr lang="en-US" dirty="0" smtClean="0">
                <a:latin typeface="Arial" pitchFamily="34" charset="0"/>
                <a:cs typeface="Arial" pitchFamily="34" charset="0"/>
              </a:rPr>
              <a:t>Statistics</a:t>
            </a:r>
            <a:endParaRPr lang="en-US" dirty="0">
              <a:latin typeface="Arial" pitchFamily="34" charset="0"/>
              <a:cs typeface="Arial" pitchFamily="34" charset="0"/>
            </a:endParaRPr>
          </a:p>
        </p:txBody>
      </p:sp>
      <p:graphicFrame>
        <p:nvGraphicFramePr>
          <p:cNvPr id="8" name="Table 7"/>
          <p:cNvGraphicFramePr>
            <a:graphicFrameLocks noGrp="1"/>
          </p:cNvGraphicFramePr>
          <p:nvPr>
            <p:extLst/>
          </p:nvPr>
        </p:nvGraphicFramePr>
        <p:xfrm>
          <a:off x="766576" y="3962400"/>
          <a:ext cx="3959804" cy="1007094"/>
        </p:xfrm>
        <a:graphic>
          <a:graphicData uri="http://schemas.openxmlformats.org/drawingml/2006/table">
            <a:tbl>
              <a:tblPr/>
              <a:tblGrid>
                <a:gridCol w="1474075"/>
                <a:gridCol w="466416"/>
                <a:gridCol w="466416"/>
                <a:gridCol w="437425"/>
                <a:gridCol w="371824"/>
                <a:gridCol w="371824"/>
                <a:gridCol w="371824"/>
              </a:tblGrid>
              <a:tr h="192904">
                <a:tc>
                  <a:txBody>
                    <a:bodyPr/>
                    <a:lstStyle/>
                    <a:p>
                      <a:pPr algn="ctr" fontAlgn="b"/>
                      <a:r>
                        <a:rPr lang="en-US" sz="950" b="1" i="0" u="none" strike="noStrike" dirty="0">
                          <a:solidFill>
                            <a:srgbClr val="000000"/>
                          </a:solidFill>
                          <a:effectLst/>
                          <a:latin typeface="Constantia"/>
                          <a:cs typeface="Constantia"/>
                        </a:rPr>
                        <a:t>Industry Sector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950" b="1" i="0" u="none" strike="noStrike" dirty="0" smtClean="0">
                          <a:solidFill>
                            <a:srgbClr val="000000"/>
                          </a:solidFill>
                          <a:effectLst/>
                          <a:latin typeface="Constantia"/>
                          <a:cs typeface="Constantia"/>
                        </a:rPr>
                        <a:t>Jan-17</a:t>
                      </a:r>
                      <a:endParaRPr lang="fi-FI" sz="950" b="1" i="0" u="none" strike="noStrike" dirty="0">
                        <a:solidFill>
                          <a:srgbClr val="000000"/>
                        </a:solidFill>
                        <a:effectLst/>
                        <a:latin typeface="Constantia"/>
                        <a:cs typeface="Constanti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50" b="1" i="0" u="none" strike="noStrike" dirty="0" smtClean="0">
                          <a:solidFill>
                            <a:srgbClr val="000000"/>
                          </a:solidFill>
                          <a:effectLst/>
                          <a:latin typeface="Constantia"/>
                          <a:cs typeface="Constantia"/>
                        </a:rPr>
                        <a:t>Dec-16</a:t>
                      </a:r>
                      <a:endParaRPr lang="en-US" sz="950" b="1" i="0" u="none" strike="noStrike" dirty="0">
                        <a:solidFill>
                          <a:srgbClr val="000000"/>
                        </a:solidFill>
                        <a:effectLst/>
                        <a:latin typeface="Constantia"/>
                        <a:cs typeface="Constanti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950" b="1" i="0" u="none" strike="noStrike" dirty="0" smtClean="0">
                          <a:solidFill>
                            <a:srgbClr val="000000"/>
                          </a:solidFill>
                          <a:effectLst/>
                          <a:latin typeface="Constantia"/>
                          <a:cs typeface="Constantia"/>
                        </a:rPr>
                        <a:t>Jan-16</a:t>
                      </a:r>
                      <a:endParaRPr lang="fi-FI" sz="950" b="1" i="0" u="none" strike="noStrike" dirty="0">
                        <a:solidFill>
                          <a:srgbClr val="000000"/>
                        </a:solidFill>
                        <a:effectLst/>
                        <a:latin typeface="Constantia"/>
                        <a:cs typeface="Constanti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50" b="1" i="0" u="none" strike="noStrike" dirty="0">
                          <a:solidFill>
                            <a:srgbClr val="000000"/>
                          </a:solidFill>
                          <a:effectLst/>
                          <a:latin typeface="Constantia"/>
                          <a:cs typeface="Constantia"/>
                        </a:rPr>
                        <a:t>1-net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50" b="1" i="0" u="none" strike="noStrike" dirty="0">
                          <a:solidFill>
                            <a:srgbClr val="000000"/>
                          </a:solidFill>
                          <a:effectLst/>
                          <a:latin typeface="Constantia"/>
                          <a:cs typeface="Constantia"/>
                        </a:rPr>
                        <a:t>12-net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50" b="1" i="0" u="none" strike="noStrike" dirty="0">
                          <a:solidFill>
                            <a:srgbClr val="000000"/>
                          </a:solidFill>
                          <a:effectLst/>
                          <a:latin typeface="Constantia"/>
                          <a:cs typeface="Constantia"/>
                        </a:rPr>
                        <a:t>12-%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838">
                <a:tc>
                  <a:txBody>
                    <a:bodyPr/>
                    <a:lstStyle/>
                    <a:p>
                      <a:pPr algn="l" fontAlgn="b"/>
                      <a:r>
                        <a:rPr lang="en-US" sz="950" b="0" i="0" u="none" strike="noStrike" dirty="0">
                          <a:solidFill>
                            <a:srgbClr val="000000"/>
                          </a:solidFill>
                          <a:latin typeface="Constantia"/>
                          <a:cs typeface="Constantia"/>
                        </a:rPr>
                        <a:t>Construction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dirty="0">
                          <a:solidFill>
                            <a:srgbClr val="000000"/>
                          </a:solidFill>
                          <a:effectLst/>
                          <a:latin typeface="Constantia" charset="0"/>
                          <a:ea typeface="Constantia" charset="0"/>
                          <a:cs typeface="Constantia" charset="0"/>
                        </a:rPr>
                        <a:t>6,809.0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50" b="0" i="0" u="none" strike="noStrike">
                          <a:solidFill>
                            <a:srgbClr val="000000"/>
                          </a:solidFill>
                          <a:effectLst/>
                          <a:latin typeface="Constantia" charset="0"/>
                          <a:ea typeface="Constantia" charset="0"/>
                          <a:cs typeface="Constantia" charset="0"/>
                        </a:rPr>
                        <a:t>6,773.0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6,639.0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36.0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50" b="0" i="0" u="none" strike="noStrike">
                          <a:solidFill>
                            <a:srgbClr val="000000"/>
                          </a:solidFill>
                          <a:effectLst/>
                          <a:latin typeface="Constantia" charset="0"/>
                          <a:ea typeface="Constantia" charset="0"/>
                          <a:cs typeface="Constantia" charset="0"/>
                        </a:rPr>
                        <a:t>170.0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50" b="0" i="0" u="none" strike="noStrike">
                          <a:solidFill>
                            <a:srgbClr val="000000"/>
                          </a:solidFill>
                          <a:effectLst/>
                          <a:latin typeface="Constantia" charset="0"/>
                          <a:ea typeface="Constantia" charset="0"/>
                          <a:cs typeface="Constantia"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838">
                <a:tc>
                  <a:txBody>
                    <a:bodyPr/>
                    <a:lstStyle/>
                    <a:p>
                      <a:pPr algn="l" fontAlgn="b"/>
                      <a:r>
                        <a:rPr lang="en-US" sz="950" b="0" i="1" u="none" strike="noStrike" dirty="0" smtClean="0">
                          <a:solidFill>
                            <a:srgbClr val="000000"/>
                          </a:solidFill>
                          <a:latin typeface="Constantia"/>
                          <a:cs typeface="Constantia"/>
                        </a:rPr>
                        <a:t>Residential </a:t>
                      </a:r>
                      <a:r>
                        <a:rPr lang="en-US" sz="950" b="0" i="1" u="none" strike="noStrike" dirty="0">
                          <a:solidFill>
                            <a:srgbClr val="000000"/>
                          </a:solidFill>
                          <a:latin typeface="Constantia"/>
                          <a:cs typeface="Constantia"/>
                        </a:rPr>
                        <a:t>Building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50" b="0" i="0" u="none" strike="noStrike">
                          <a:solidFill>
                            <a:srgbClr val="000000"/>
                          </a:solidFill>
                          <a:effectLst/>
                          <a:latin typeface="Constantia" charset="0"/>
                          <a:ea typeface="Constantia" charset="0"/>
                          <a:cs typeface="Constantia" charset="0"/>
                        </a:rPr>
                        <a:t>761.8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752.8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716.9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44.9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50" b="0" i="0" u="none" strike="noStrike">
                          <a:solidFill>
                            <a:srgbClr val="000000"/>
                          </a:solidFill>
                          <a:effectLst/>
                          <a:latin typeface="Constantia" charset="0"/>
                          <a:ea typeface="Constantia" charset="0"/>
                          <a:cs typeface="Constantia"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838">
                <a:tc>
                  <a:txBody>
                    <a:bodyPr/>
                    <a:lstStyle/>
                    <a:p>
                      <a:pPr algn="l" fontAlgn="b"/>
                      <a:r>
                        <a:rPr lang="en-US" sz="950" b="0" i="1" u="none" strike="noStrike" dirty="0" smtClean="0">
                          <a:solidFill>
                            <a:srgbClr val="000000"/>
                          </a:solidFill>
                          <a:latin typeface="Constantia"/>
                          <a:cs typeface="Constantia"/>
                        </a:rPr>
                        <a:t>Nonresidential </a:t>
                      </a:r>
                      <a:r>
                        <a:rPr lang="en-US" sz="950" b="0" i="1" u="none" strike="noStrike" dirty="0">
                          <a:solidFill>
                            <a:srgbClr val="000000"/>
                          </a:solidFill>
                          <a:latin typeface="Constantia"/>
                          <a:cs typeface="Constantia"/>
                        </a:rPr>
                        <a:t>Building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753.4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749.5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50" b="0" i="0" u="none" strike="noStrike">
                          <a:solidFill>
                            <a:srgbClr val="000000"/>
                          </a:solidFill>
                          <a:effectLst/>
                          <a:latin typeface="Constantia" charset="0"/>
                          <a:ea typeface="Constantia" charset="0"/>
                          <a:cs typeface="Constantia" charset="0"/>
                        </a:rPr>
                        <a:t>751.6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50" b="0" i="0" u="none" strike="noStrike">
                          <a:solidFill>
                            <a:srgbClr val="000000"/>
                          </a:solidFill>
                          <a:effectLst/>
                          <a:latin typeface="Constantia" charset="0"/>
                          <a:ea typeface="Constantia" charset="0"/>
                          <a:cs typeface="Constantia"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50" b="0" i="0" u="none" strike="noStrike">
                          <a:solidFill>
                            <a:srgbClr val="000000"/>
                          </a:solidFill>
                          <a:effectLst/>
                          <a:latin typeface="Constantia" charset="0"/>
                          <a:ea typeface="Constantia" charset="0"/>
                          <a:cs typeface="Constantia" charset="0"/>
                        </a:rPr>
                        <a:t>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838">
                <a:tc>
                  <a:txBody>
                    <a:bodyPr/>
                    <a:lstStyle/>
                    <a:p>
                      <a:pPr algn="l" fontAlgn="b"/>
                      <a:r>
                        <a:rPr lang="en-US" sz="950" b="0" i="1" u="none" strike="noStrike" dirty="0" smtClean="0">
                          <a:solidFill>
                            <a:srgbClr val="000000"/>
                          </a:solidFill>
                          <a:latin typeface="Constantia"/>
                          <a:cs typeface="Constantia"/>
                        </a:rPr>
                        <a:t>Heavy &amp; Civil Engineering</a:t>
                      </a:r>
                      <a:endParaRPr lang="en-US" sz="950" b="0" i="1" u="none" strike="noStrike" dirty="0">
                        <a:solidFill>
                          <a:srgbClr val="000000"/>
                        </a:solidFill>
                        <a:latin typeface="Constantia"/>
                        <a:cs typeface="Constant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938.9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932.6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943.3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50" b="0" i="0" u="none" strike="noStrike">
                          <a:solidFill>
                            <a:srgbClr val="000000"/>
                          </a:solidFill>
                          <a:effectLst/>
                          <a:latin typeface="Constantia" charset="0"/>
                          <a:ea typeface="Constantia" charset="0"/>
                          <a:cs typeface="Constantia" charset="0"/>
                        </a:rPr>
                        <a:t>-4.4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50" b="0" i="0" u="none" strike="noStrike" dirty="0">
                          <a:solidFill>
                            <a:srgbClr val="000000"/>
                          </a:solidFill>
                          <a:effectLst/>
                          <a:latin typeface="Constantia" charset="0"/>
                          <a:ea typeface="Constantia" charset="0"/>
                          <a:cs typeface="Constantia" charset="0"/>
                        </a:rPr>
                        <a:t>-0.5%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838">
                <a:tc>
                  <a:txBody>
                    <a:bodyPr/>
                    <a:lstStyle/>
                    <a:p>
                      <a:pPr algn="l" fontAlgn="b"/>
                      <a:r>
                        <a:rPr lang="en-US" sz="950" b="0" i="1" u="none" strike="noStrike" dirty="0" smtClean="0">
                          <a:solidFill>
                            <a:srgbClr val="000000"/>
                          </a:solidFill>
                          <a:latin typeface="Constantia"/>
                          <a:cs typeface="Constantia"/>
                        </a:rPr>
                        <a:t>Specialty </a:t>
                      </a:r>
                      <a:r>
                        <a:rPr lang="en-US" sz="950" b="0" i="1" u="none" strike="noStrike" dirty="0">
                          <a:solidFill>
                            <a:srgbClr val="000000"/>
                          </a:solidFill>
                          <a:latin typeface="Constantia"/>
                          <a:cs typeface="Constantia"/>
                        </a:rPr>
                        <a:t>Trade Contractors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uk-UA" sz="950" b="0" i="0" u="none" strike="noStrike">
                          <a:solidFill>
                            <a:srgbClr val="000000"/>
                          </a:solidFill>
                          <a:effectLst/>
                          <a:latin typeface="Constantia" charset="0"/>
                          <a:ea typeface="Constantia" charset="0"/>
                          <a:cs typeface="Constantia" charset="0"/>
                        </a:rPr>
                        <a:t>4,354.5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4,338.5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950" b="0" i="0" u="none" strike="noStrike">
                          <a:solidFill>
                            <a:srgbClr val="000000"/>
                          </a:solidFill>
                          <a:effectLst/>
                          <a:latin typeface="Constantia" charset="0"/>
                          <a:ea typeface="Constantia" charset="0"/>
                          <a:cs typeface="Constantia" charset="0"/>
                        </a:rPr>
                        <a:t>4,227.0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950" b="0" i="0" u="none" strike="noStrike">
                          <a:solidFill>
                            <a:srgbClr val="000000"/>
                          </a:solidFill>
                          <a:effectLst/>
                          <a:latin typeface="Constantia" charset="0"/>
                          <a:ea typeface="Constantia" charset="0"/>
                          <a:cs typeface="Constantia" charset="0"/>
                        </a:rPr>
                        <a:t>16.0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950" b="0" i="0" u="none" strike="noStrike">
                          <a:solidFill>
                            <a:srgbClr val="000000"/>
                          </a:solidFill>
                          <a:effectLst/>
                          <a:latin typeface="Constantia" charset="0"/>
                          <a:ea typeface="Constantia" charset="0"/>
                          <a:cs typeface="Constantia" charset="0"/>
                        </a:rPr>
                        <a:t>127.5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950" b="0" i="0" u="none" strike="noStrike" dirty="0">
                          <a:solidFill>
                            <a:srgbClr val="000000"/>
                          </a:solidFill>
                          <a:effectLst/>
                          <a:latin typeface="Constantia" charset="0"/>
                          <a:ea typeface="Constantia" charset="0"/>
                          <a:cs typeface="Constantia"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53925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83404" y="77440"/>
            <a:ext cx="8555796" cy="941095"/>
          </a:xfrm>
        </p:spPr>
        <p:txBody>
          <a:bodyPr>
            <a:normAutofit fontScale="90000"/>
          </a:bodyPr>
          <a:lstStyle/>
          <a:p>
            <a:r>
              <a:rPr lang="en-US" sz="3100" b="1" dirty="0">
                <a:solidFill>
                  <a:srgbClr val="003366"/>
                </a:solidFill>
              </a:rPr>
              <a:t>State-by-state Growth in Construction </a:t>
            </a:r>
            <a:r>
              <a:rPr lang="en-US" sz="3100" b="1" dirty="0" smtClean="0">
                <a:solidFill>
                  <a:srgbClr val="003366"/>
                </a:solidFill>
              </a:rPr>
              <a:t>Jobs</a:t>
            </a:r>
            <a:br>
              <a:rPr lang="en-US" sz="3100" b="1" dirty="0" smtClean="0">
                <a:solidFill>
                  <a:srgbClr val="003366"/>
                </a:solidFill>
              </a:rPr>
            </a:br>
            <a:r>
              <a:rPr lang="en-US" sz="2800" b="0" i="1" dirty="0" smtClean="0"/>
              <a:t>December</a:t>
            </a:r>
            <a:r>
              <a:rPr lang="en-US" sz="2800" b="0" i="1" dirty="0" smtClean="0">
                <a:solidFill>
                  <a:srgbClr val="003366"/>
                </a:solidFill>
              </a:rPr>
              <a:t> 2015 v</a:t>
            </a:r>
            <a:r>
              <a:rPr lang="en-US" sz="2800" b="0" i="1" dirty="0">
                <a:solidFill>
                  <a:srgbClr val="003366"/>
                </a:solidFill>
              </a:rPr>
              <a:t>. </a:t>
            </a:r>
            <a:r>
              <a:rPr lang="en-US" sz="2800" b="0" i="1" dirty="0" smtClean="0"/>
              <a:t>December</a:t>
            </a:r>
            <a:r>
              <a:rPr lang="en-US" sz="2800" b="0" i="1" dirty="0" smtClean="0">
                <a:solidFill>
                  <a:srgbClr val="003366"/>
                </a:solidFill>
              </a:rPr>
              <a:t> 2016</a:t>
            </a:r>
            <a:endParaRPr lang="en-US" sz="2700" b="0" i="1" dirty="0">
              <a:solidFill>
                <a:srgbClr val="003366"/>
              </a:solidFill>
            </a:endParaRPr>
          </a:p>
        </p:txBody>
      </p:sp>
      <p:sp>
        <p:nvSpPr>
          <p:cNvPr id="3" name="Text Placeholder 2"/>
          <p:cNvSpPr>
            <a:spLocks noGrp="1"/>
          </p:cNvSpPr>
          <p:nvPr>
            <p:ph type="body" sz="quarter" idx="10"/>
          </p:nvPr>
        </p:nvSpPr>
        <p:spPr/>
        <p:txBody>
          <a:bodyPr/>
          <a:lstStyle/>
          <a:p>
            <a:r>
              <a:rPr lang="en-US" dirty="0">
                <a:latin typeface="Arial" pitchFamily="34" charset="0"/>
                <a:cs typeface="Arial" pitchFamily="34" charset="0"/>
              </a:rPr>
              <a:t>Source: U.S. Bureau of Labor </a:t>
            </a:r>
            <a:r>
              <a:rPr lang="en-US" dirty="0" smtClean="0">
                <a:latin typeface="Arial" pitchFamily="34" charset="0"/>
                <a:cs typeface="Arial" pitchFamily="34" charset="0"/>
              </a:rPr>
              <a:t>Statistics</a:t>
            </a:r>
            <a:endParaRPr lang="en-US" dirty="0">
              <a:latin typeface="Arial" pitchFamily="34" charset="0"/>
              <a:cs typeface="Arial" pitchFamily="34" charset="0"/>
            </a:endParaRPr>
          </a:p>
        </p:txBody>
      </p:sp>
      <p:sp>
        <p:nvSpPr>
          <p:cNvPr id="8" name="Text Box 6"/>
          <p:cNvSpPr txBox="1">
            <a:spLocks noChangeArrowheads="1"/>
          </p:cNvSpPr>
          <p:nvPr/>
        </p:nvSpPr>
        <p:spPr bwMode="auto">
          <a:xfrm>
            <a:off x="4612343" y="5686579"/>
            <a:ext cx="4536143" cy="276999"/>
          </a:xfrm>
          <a:prstGeom prst="rect">
            <a:avLst/>
          </a:prstGeom>
          <a:noFill/>
          <a:ln w="0" algn="ctr">
            <a:noFill/>
            <a:miter lim="800000"/>
            <a:headEnd/>
            <a:tailEnd/>
          </a:ln>
        </p:spPr>
        <p:txBody>
          <a:bodyPr wrap="none">
            <a:spAutoFit/>
          </a:bodyPr>
          <a:lstStyle/>
          <a:p>
            <a:r>
              <a:rPr lang="en-US" sz="1200" dirty="0">
                <a:solidFill>
                  <a:srgbClr val="FFFFFF"/>
                </a:solidFill>
                <a:latin typeface="Arial" charset="0"/>
                <a:cs typeface="Arial" pitchFamily="34" charset="0"/>
              </a:rPr>
              <a:t>*Construction, Mining, and Logging are included in one industry.</a:t>
            </a:r>
          </a:p>
        </p:txBody>
      </p:sp>
      <p:graphicFrame>
        <p:nvGraphicFramePr>
          <p:cNvPr id="9" name="Table 8"/>
          <p:cNvGraphicFramePr>
            <a:graphicFrameLocks noGrp="1"/>
          </p:cNvGraphicFramePr>
          <p:nvPr>
            <p:extLst>
              <p:ext uri="{D42A27DB-BD31-4B8C-83A1-F6EECF244321}">
                <p14:modId xmlns:p14="http://schemas.microsoft.com/office/powerpoint/2010/main" val="1353284193"/>
              </p:ext>
            </p:extLst>
          </p:nvPr>
        </p:nvGraphicFramePr>
        <p:xfrm>
          <a:off x="92694" y="963885"/>
          <a:ext cx="8980054" cy="4637445"/>
        </p:xfrm>
        <a:graphic>
          <a:graphicData uri="http://schemas.openxmlformats.org/drawingml/2006/table">
            <a:tbl>
              <a:tblPr>
                <a:tableStyleId>{5C22544A-7EE6-4342-B048-85BDC9FD1C3A}</a:tableStyleId>
              </a:tblPr>
              <a:tblGrid>
                <a:gridCol w="1926111"/>
                <a:gridCol w="925170"/>
                <a:gridCol w="2245542"/>
                <a:gridCol w="890649"/>
                <a:gridCol w="2015765"/>
                <a:gridCol w="976817"/>
              </a:tblGrid>
              <a:tr h="662909">
                <a:tc>
                  <a:txBody>
                    <a:bodyPr/>
                    <a:lstStyle/>
                    <a:p>
                      <a:pPr algn="ctr" fontAlgn="t"/>
                      <a:r>
                        <a:rPr lang="en-US" sz="1500" b="1" i="0" u="none" strike="noStrike" dirty="0" smtClean="0">
                          <a:solidFill>
                            <a:schemeClr val="bg1"/>
                          </a:solidFill>
                          <a:effectLst/>
                          <a:latin typeface="Times New Roman" pitchFamily="18" charset="0"/>
                          <a:cs typeface="Times New Roman" pitchFamily="18" charset="0"/>
                        </a:rPr>
                        <a:t>STATE</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b"/>
                      <a:r>
                        <a:rPr lang="en-US" sz="1500" b="1" i="0" u="none" strike="noStrike" dirty="0" smtClean="0">
                          <a:solidFill>
                            <a:schemeClr val="bg1"/>
                          </a:solidFill>
                          <a:effectLst/>
                          <a:latin typeface="Times New Roman" pitchFamily="18" charset="0"/>
                          <a:cs typeface="Times New Roman" pitchFamily="18" charset="0"/>
                        </a:rPr>
                        <a:t>Year-over-year Ch. (‘000)</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t"/>
                      <a:r>
                        <a:rPr lang="en-US" sz="1500" b="1" i="0" u="none" strike="noStrike" dirty="0" smtClean="0">
                          <a:solidFill>
                            <a:schemeClr val="bg1"/>
                          </a:solidFill>
                          <a:effectLst/>
                          <a:latin typeface="Times New Roman" pitchFamily="18" charset="0"/>
                          <a:cs typeface="Times New Roman" pitchFamily="18" charset="0"/>
                        </a:rPr>
                        <a:t>STATE</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b"/>
                      <a:r>
                        <a:rPr lang="en-US" sz="1500" b="1" i="0" u="none" strike="noStrike" dirty="0" smtClean="0">
                          <a:solidFill>
                            <a:schemeClr val="bg1"/>
                          </a:solidFill>
                          <a:effectLst/>
                          <a:latin typeface="Times New Roman" pitchFamily="18" charset="0"/>
                          <a:cs typeface="Times New Roman" pitchFamily="18" charset="0"/>
                        </a:rPr>
                        <a:t>Year-over-year Ch. (‘000)</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t"/>
                      <a:r>
                        <a:rPr lang="en-US" sz="1500" b="1" i="0" u="none" strike="noStrike" dirty="0" smtClean="0">
                          <a:solidFill>
                            <a:schemeClr val="bg1"/>
                          </a:solidFill>
                          <a:effectLst/>
                          <a:latin typeface="Times New Roman" pitchFamily="18" charset="0"/>
                          <a:cs typeface="Times New Roman" pitchFamily="18" charset="0"/>
                        </a:rPr>
                        <a:t>STATE</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c>
                  <a:txBody>
                    <a:bodyPr/>
                    <a:lstStyle/>
                    <a:p>
                      <a:pPr algn="ctr" fontAlgn="b"/>
                      <a:r>
                        <a:rPr lang="en-US" sz="1500" b="1" i="0" u="none" strike="noStrike" dirty="0" smtClean="0">
                          <a:solidFill>
                            <a:schemeClr val="bg1"/>
                          </a:solidFill>
                          <a:effectLst/>
                          <a:latin typeface="Times New Roman" pitchFamily="18" charset="0"/>
                          <a:cs typeface="Times New Roman" pitchFamily="18" charset="0"/>
                        </a:rPr>
                        <a:t>Year-over-year Ch. (‘000)</a:t>
                      </a:r>
                      <a:endParaRPr lang="en-US" sz="1500" b="1" i="0" u="none" strike="noStrike" dirty="0">
                        <a:solidFill>
                          <a:schemeClr val="bg1"/>
                        </a:solidFill>
                        <a:effectLst/>
                        <a:latin typeface="Times New Roman" pitchFamily="18" charset="0"/>
                        <a:cs typeface="Times New Roman" pitchFamily="18" charset="0"/>
                      </a:endParaRPr>
                    </a:p>
                  </a:txBody>
                  <a:tcPr marL="0" marR="0" marT="0" marB="0" anchor="ctr">
                    <a:lnB w="12700" cap="flat" cmpd="sng" algn="ctr">
                      <a:solidFill>
                        <a:srgbClr val="C00000"/>
                      </a:solidFill>
                      <a:prstDash val="solid"/>
                      <a:round/>
                      <a:headEnd type="none" w="med" len="med"/>
                      <a:tailEnd type="none" w="med" len="med"/>
                    </a:lnB>
                    <a:solidFill>
                      <a:schemeClr val="accent1"/>
                    </a:solidFill>
                  </a:tcPr>
                </a:tc>
              </a:tr>
              <a:tr h="233246">
                <a:tc>
                  <a:txBody>
                    <a:bodyPr/>
                    <a:lstStyle/>
                    <a:p>
                      <a:pPr algn="l" fontAlgn="b"/>
                      <a:r>
                        <a:rPr lang="en-US" sz="1400" b="0" i="0" u="none" strike="noStrike" dirty="0">
                          <a:solidFill>
                            <a:srgbClr val="000000"/>
                          </a:solidFill>
                          <a:effectLst/>
                          <a:latin typeface="Arial" charset="0"/>
                        </a:rPr>
                        <a:t>FLORIDA</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ctr" fontAlgn="b"/>
                      <a:r>
                        <a:rPr lang="hr-HR" sz="1400" b="0" i="0" u="none" strike="noStrike">
                          <a:solidFill>
                            <a:srgbClr val="000000"/>
                          </a:solidFill>
                          <a:effectLst/>
                          <a:latin typeface="Arial" charset="0"/>
                        </a:rPr>
                        <a:t>22.3</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l" fontAlgn="b"/>
                      <a:r>
                        <a:rPr lang="en-US" sz="1400" b="0" i="0" u="none" strike="noStrike">
                          <a:solidFill>
                            <a:srgbClr val="000000"/>
                          </a:solidFill>
                          <a:effectLst/>
                          <a:latin typeface="Arial" charset="0"/>
                        </a:rPr>
                        <a:t>MISSOURI</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ctr" fontAlgn="b"/>
                      <a:r>
                        <a:rPr lang="hr-HR" sz="1400" b="0" i="0" u="none" strike="noStrike">
                          <a:solidFill>
                            <a:srgbClr val="000000"/>
                          </a:solidFill>
                          <a:effectLst/>
                          <a:latin typeface="Arial" charset="0"/>
                        </a:rPr>
                        <a:t>3.5</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l" fontAlgn="b"/>
                      <a:r>
                        <a:rPr lang="en-US" sz="1400" b="0" i="0" u="none" strike="noStrike">
                          <a:solidFill>
                            <a:srgbClr val="000000"/>
                          </a:solidFill>
                          <a:effectLst/>
                          <a:latin typeface="Arial" charset="0"/>
                        </a:rPr>
                        <a:t>MARYLAND*</a:t>
                      </a:r>
                    </a:p>
                  </a:txBody>
                  <a:tcPr marL="6350" marR="6350" marT="6350" marB="0" anchor="b">
                    <a:lnT w="12700" cap="flat" cmpd="sng" algn="ctr">
                      <a:solidFill>
                        <a:srgbClr val="C00000"/>
                      </a:solidFill>
                      <a:prstDash val="solid"/>
                      <a:round/>
                      <a:headEnd type="none" w="med" len="med"/>
                      <a:tailEnd type="none" w="med" len="med"/>
                    </a:lnT>
                  </a:tcPr>
                </a:tc>
                <a:tc>
                  <a:txBody>
                    <a:bodyPr/>
                    <a:lstStyle/>
                    <a:p>
                      <a:pPr algn="ctr" fontAlgn="b"/>
                      <a:r>
                        <a:rPr lang="mr-IN" sz="1400" b="0" i="0" u="none" strike="noStrike">
                          <a:solidFill>
                            <a:srgbClr val="000000"/>
                          </a:solidFill>
                          <a:effectLst/>
                          <a:latin typeface="Arial" charset="0"/>
                        </a:rPr>
                        <a:t>-0.3</a:t>
                      </a:r>
                    </a:p>
                  </a:txBody>
                  <a:tcPr marL="6350" marR="6350" marT="6350" marB="0" anchor="b">
                    <a:lnT w="12700" cap="flat" cmpd="sng" algn="ctr">
                      <a:solidFill>
                        <a:srgbClr val="C00000"/>
                      </a:solidFill>
                      <a:prstDash val="solid"/>
                      <a:round/>
                      <a:headEnd type="none" w="med" len="med"/>
                      <a:tailEnd type="none" w="med" len="med"/>
                    </a:lnT>
                  </a:tcPr>
                </a:tc>
              </a:tr>
              <a:tr h="233246">
                <a:tc>
                  <a:txBody>
                    <a:bodyPr/>
                    <a:lstStyle/>
                    <a:p>
                      <a:pPr algn="l" fontAlgn="b"/>
                      <a:r>
                        <a:rPr lang="en-US" sz="1400" b="0" i="0" u="none" strike="noStrike">
                          <a:solidFill>
                            <a:srgbClr val="000000"/>
                          </a:solidFill>
                          <a:effectLst/>
                          <a:latin typeface="Arial" charset="0"/>
                        </a:rPr>
                        <a:t>CALIFORNIA</a:t>
                      </a:r>
                    </a:p>
                  </a:txBody>
                  <a:tcPr marL="6350" marR="6350" marT="6350" marB="0" anchor="b"/>
                </a:tc>
                <a:tc>
                  <a:txBody>
                    <a:bodyPr/>
                    <a:lstStyle/>
                    <a:p>
                      <a:pPr algn="ctr" fontAlgn="b"/>
                      <a:r>
                        <a:rPr lang="nb-NO" sz="1400" b="0" i="0" u="none" strike="noStrike">
                          <a:solidFill>
                            <a:srgbClr val="000000"/>
                          </a:solidFill>
                          <a:effectLst/>
                          <a:latin typeface="Arial" charset="0"/>
                        </a:rPr>
                        <a:t>20.9</a:t>
                      </a:r>
                    </a:p>
                  </a:txBody>
                  <a:tcPr marL="6350" marR="6350" marT="6350" marB="0" anchor="b"/>
                </a:tc>
                <a:tc>
                  <a:txBody>
                    <a:bodyPr/>
                    <a:lstStyle/>
                    <a:p>
                      <a:pPr algn="l" fontAlgn="b"/>
                      <a:r>
                        <a:rPr lang="en-US" sz="1400" b="0" i="0" u="none" strike="noStrike">
                          <a:solidFill>
                            <a:srgbClr val="000000"/>
                          </a:solidFill>
                          <a:effectLst/>
                          <a:latin typeface="Arial" charset="0"/>
                        </a:rPr>
                        <a:t>NEW JERSEY</a:t>
                      </a:r>
                    </a:p>
                  </a:txBody>
                  <a:tcPr marL="6350" marR="6350" marT="6350" marB="0" anchor="b"/>
                </a:tc>
                <a:tc>
                  <a:txBody>
                    <a:bodyPr/>
                    <a:lstStyle/>
                    <a:p>
                      <a:pPr algn="ctr" fontAlgn="b"/>
                      <a:r>
                        <a:rPr lang="hr-HR" sz="1400" b="0" i="0" u="none" strike="noStrike">
                          <a:solidFill>
                            <a:srgbClr val="000000"/>
                          </a:solidFill>
                          <a:effectLst/>
                          <a:latin typeface="Arial" charset="0"/>
                        </a:rPr>
                        <a:t>3.2</a:t>
                      </a:r>
                    </a:p>
                  </a:txBody>
                  <a:tcPr marL="6350" marR="6350" marT="6350" marB="0" anchor="b"/>
                </a:tc>
                <a:tc>
                  <a:txBody>
                    <a:bodyPr/>
                    <a:lstStyle/>
                    <a:p>
                      <a:pPr algn="l" fontAlgn="b"/>
                      <a:r>
                        <a:rPr lang="en-US" sz="1400" b="0" i="0" u="none" strike="noStrike">
                          <a:solidFill>
                            <a:srgbClr val="000000"/>
                          </a:solidFill>
                          <a:effectLst/>
                          <a:latin typeface="Arial" charset="0"/>
                        </a:rPr>
                        <a:t>ALASKA</a:t>
                      </a:r>
                    </a:p>
                  </a:txBody>
                  <a:tcPr marL="6350" marR="6350" marT="6350" marB="0" anchor="b"/>
                </a:tc>
                <a:tc>
                  <a:txBody>
                    <a:bodyPr/>
                    <a:lstStyle/>
                    <a:p>
                      <a:pPr algn="ctr" fontAlgn="b"/>
                      <a:r>
                        <a:rPr lang="mr-IN" sz="1400" b="0" i="0" u="none" strike="noStrike">
                          <a:solidFill>
                            <a:srgbClr val="000000"/>
                          </a:solidFill>
                          <a:effectLst/>
                          <a:latin typeface="Arial" charset="0"/>
                        </a:rPr>
                        <a:t>-0.3</a:t>
                      </a:r>
                    </a:p>
                  </a:txBody>
                  <a:tcPr marL="6350" marR="6350" marT="6350" marB="0" anchor="b"/>
                </a:tc>
              </a:tr>
              <a:tr h="233246">
                <a:tc>
                  <a:txBody>
                    <a:bodyPr/>
                    <a:lstStyle/>
                    <a:p>
                      <a:pPr algn="l" fontAlgn="b"/>
                      <a:r>
                        <a:rPr lang="en-US" sz="1400" b="1" i="0" u="none" strike="noStrike" dirty="0">
                          <a:solidFill>
                            <a:srgbClr val="000000"/>
                          </a:solidFill>
                          <a:effectLst/>
                          <a:latin typeface="Arial" charset="0"/>
                        </a:rPr>
                        <a:t>WASHINGTON</a:t>
                      </a:r>
                    </a:p>
                  </a:txBody>
                  <a:tcPr marL="6350" marR="6350" marT="6350" marB="0" anchor="b"/>
                </a:tc>
                <a:tc>
                  <a:txBody>
                    <a:bodyPr/>
                    <a:lstStyle/>
                    <a:p>
                      <a:pPr algn="ctr" fontAlgn="b"/>
                      <a:r>
                        <a:rPr lang="hr-HR" sz="1400" b="1" i="0" u="none" strike="noStrike" dirty="0">
                          <a:solidFill>
                            <a:srgbClr val="000000"/>
                          </a:solidFill>
                          <a:effectLst/>
                          <a:latin typeface="Arial" charset="0"/>
                        </a:rPr>
                        <a:t>13.5</a:t>
                      </a:r>
                    </a:p>
                  </a:txBody>
                  <a:tcPr marL="6350" marR="6350" marT="6350" marB="0" anchor="b"/>
                </a:tc>
                <a:tc>
                  <a:txBody>
                    <a:bodyPr/>
                    <a:lstStyle/>
                    <a:p>
                      <a:pPr algn="l" fontAlgn="b"/>
                      <a:r>
                        <a:rPr lang="en-US" sz="1400" b="0" i="0" u="none" strike="noStrike">
                          <a:solidFill>
                            <a:srgbClr val="000000"/>
                          </a:solidFill>
                          <a:effectLst/>
                          <a:latin typeface="Arial" charset="0"/>
                        </a:rPr>
                        <a:t>SOUTH CAROLINA</a:t>
                      </a:r>
                    </a:p>
                  </a:txBody>
                  <a:tcPr marL="6350" marR="6350" marT="6350" marB="0" anchor="b"/>
                </a:tc>
                <a:tc>
                  <a:txBody>
                    <a:bodyPr/>
                    <a:lstStyle/>
                    <a:p>
                      <a:pPr algn="ctr" fontAlgn="b"/>
                      <a:r>
                        <a:rPr lang="hr-HR" sz="1400" b="0" i="0" u="none" strike="noStrike">
                          <a:solidFill>
                            <a:srgbClr val="000000"/>
                          </a:solidFill>
                          <a:effectLst/>
                          <a:latin typeface="Arial" charset="0"/>
                        </a:rPr>
                        <a:t>2.7</a:t>
                      </a:r>
                    </a:p>
                  </a:txBody>
                  <a:tcPr marL="6350" marR="6350" marT="6350" marB="0" anchor="b"/>
                </a:tc>
                <a:tc>
                  <a:txBody>
                    <a:bodyPr/>
                    <a:lstStyle/>
                    <a:p>
                      <a:pPr algn="l" fontAlgn="b"/>
                      <a:r>
                        <a:rPr lang="en-US" sz="1400" b="0" i="0" u="none" strike="noStrike">
                          <a:solidFill>
                            <a:srgbClr val="000000"/>
                          </a:solidFill>
                          <a:effectLst/>
                          <a:latin typeface="Arial" charset="0"/>
                        </a:rPr>
                        <a:t>MAINE</a:t>
                      </a:r>
                    </a:p>
                  </a:txBody>
                  <a:tcPr marL="6350" marR="6350" marT="6350" marB="0" anchor="b"/>
                </a:tc>
                <a:tc>
                  <a:txBody>
                    <a:bodyPr/>
                    <a:lstStyle/>
                    <a:p>
                      <a:pPr algn="ctr" fontAlgn="b"/>
                      <a:r>
                        <a:rPr lang="mr-IN" sz="1400" b="0" i="0" u="none" strike="noStrike">
                          <a:solidFill>
                            <a:srgbClr val="000000"/>
                          </a:solidFill>
                          <a:effectLst/>
                          <a:latin typeface="Arial" charset="0"/>
                        </a:rPr>
                        <a:t>-0.7</a:t>
                      </a:r>
                    </a:p>
                  </a:txBody>
                  <a:tcPr marL="6350" marR="6350" marT="6350" marB="0" anchor="b"/>
                </a:tc>
              </a:tr>
              <a:tr h="233246">
                <a:tc>
                  <a:txBody>
                    <a:bodyPr/>
                    <a:lstStyle/>
                    <a:p>
                      <a:pPr algn="l" fontAlgn="b"/>
                      <a:r>
                        <a:rPr lang="en-US" sz="1400" b="0" i="0" u="none" strike="noStrike">
                          <a:solidFill>
                            <a:srgbClr val="000000"/>
                          </a:solidFill>
                          <a:effectLst/>
                          <a:latin typeface="Arial" charset="0"/>
                        </a:rPr>
                        <a:t>COLORADO</a:t>
                      </a:r>
                    </a:p>
                  </a:txBody>
                  <a:tcPr marL="6350" marR="6350" marT="6350" marB="0" anchor="b"/>
                </a:tc>
                <a:tc>
                  <a:txBody>
                    <a:bodyPr/>
                    <a:lstStyle/>
                    <a:p>
                      <a:pPr algn="ctr" fontAlgn="b"/>
                      <a:r>
                        <a:rPr lang="nb-NO" sz="1400" b="0" i="0" u="none" strike="noStrike">
                          <a:solidFill>
                            <a:srgbClr val="000000"/>
                          </a:solidFill>
                          <a:effectLst/>
                          <a:latin typeface="Arial" charset="0"/>
                        </a:rPr>
                        <a:t>11.0</a:t>
                      </a:r>
                    </a:p>
                  </a:txBody>
                  <a:tcPr marL="6350" marR="6350" marT="6350" marB="0" anchor="b"/>
                </a:tc>
                <a:tc>
                  <a:txBody>
                    <a:bodyPr/>
                    <a:lstStyle/>
                    <a:p>
                      <a:pPr algn="l" fontAlgn="b"/>
                      <a:r>
                        <a:rPr lang="en-US" sz="1400" b="0" i="0" u="none" strike="noStrike">
                          <a:solidFill>
                            <a:srgbClr val="000000"/>
                          </a:solidFill>
                          <a:effectLst/>
                          <a:latin typeface="Arial" charset="0"/>
                        </a:rPr>
                        <a:t>OHIO</a:t>
                      </a:r>
                    </a:p>
                  </a:txBody>
                  <a:tcPr marL="6350" marR="6350" marT="6350" marB="0" anchor="b"/>
                </a:tc>
                <a:tc>
                  <a:txBody>
                    <a:bodyPr/>
                    <a:lstStyle/>
                    <a:p>
                      <a:pPr algn="ctr" fontAlgn="b"/>
                      <a:r>
                        <a:rPr lang="nb-NO" sz="1400" b="0" i="0" u="none" strike="noStrike">
                          <a:solidFill>
                            <a:srgbClr val="000000"/>
                          </a:solidFill>
                          <a:effectLst/>
                          <a:latin typeface="Arial" charset="0"/>
                        </a:rPr>
                        <a:t>1.9</a:t>
                      </a:r>
                    </a:p>
                  </a:txBody>
                  <a:tcPr marL="6350" marR="6350" marT="6350" marB="0" anchor="b"/>
                </a:tc>
                <a:tc>
                  <a:txBody>
                    <a:bodyPr/>
                    <a:lstStyle/>
                    <a:p>
                      <a:pPr algn="l" fontAlgn="b"/>
                      <a:r>
                        <a:rPr lang="en-US" sz="1400" b="0" i="0" u="none" strike="noStrike">
                          <a:solidFill>
                            <a:srgbClr val="000000"/>
                          </a:solidFill>
                          <a:effectLst/>
                          <a:latin typeface="Arial" charset="0"/>
                        </a:rPr>
                        <a:t>NEBRASKA*</a:t>
                      </a:r>
                    </a:p>
                  </a:txBody>
                  <a:tcPr marL="6350" marR="6350" marT="6350" marB="0" anchor="b"/>
                </a:tc>
                <a:tc>
                  <a:txBody>
                    <a:bodyPr/>
                    <a:lstStyle/>
                    <a:p>
                      <a:pPr algn="ctr" fontAlgn="b"/>
                      <a:r>
                        <a:rPr lang="mr-IN" sz="1400" b="0" i="0" u="none" strike="noStrike">
                          <a:solidFill>
                            <a:srgbClr val="000000"/>
                          </a:solidFill>
                          <a:effectLst/>
                          <a:latin typeface="Arial" charset="0"/>
                        </a:rPr>
                        <a:t>-0.9</a:t>
                      </a:r>
                    </a:p>
                  </a:txBody>
                  <a:tcPr marL="6350" marR="6350" marT="6350" marB="0" anchor="b"/>
                </a:tc>
              </a:tr>
              <a:tr h="233246">
                <a:tc>
                  <a:txBody>
                    <a:bodyPr/>
                    <a:lstStyle/>
                    <a:p>
                      <a:pPr algn="l" fontAlgn="b"/>
                      <a:r>
                        <a:rPr lang="en-US" sz="1400" b="0" i="0" u="none" strike="noStrike">
                          <a:solidFill>
                            <a:srgbClr val="000000"/>
                          </a:solidFill>
                          <a:effectLst/>
                          <a:latin typeface="Arial" charset="0"/>
                        </a:rPr>
                        <a:t>NEVADA</a:t>
                      </a:r>
                    </a:p>
                  </a:txBody>
                  <a:tcPr marL="6350" marR="6350" marT="6350" marB="0" anchor="b"/>
                </a:tc>
                <a:tc>
                  <a:txBody>
                    <a:bodyPr/>
                    <a:lstStyle/>
                    <a:p>
                      <a:pPr algn="ctr" fontAlgn="b"/>
                      <a:r>
                        <a:rPr lang="nb-NO" sz="1400" b="0" i="0" u="none" strike="noStrike">
                          <a:solidFill>
                            <a:srgbClr val="000000"/>
                          </a:solidFill>
                          <a:effectLst/>
                          <a:latin typeface="Arial" charset="0"/>
                        </a:rPr>
                        <a:t>11.0</a:t>
                      </a:r>
                    </a:p>
                  </a:txBody>
                  <a:tcPr marL="6350" marR="6350" marT="6350" marB="0" anchor="b"/>
                </a:tc>
                <a:tc>
                  <a:txBody>
                    <a:bodyPr/>
                    <a:lstStyle/>
                    <a:p>
                      <a:pPr algn="l" fontAlgn="b"/>
                      <a:r>
                        <a:rPr lang="en-US" sz="1400" b="0" i="0" u="none" strike="noStrike">
                          <a:solidFill>
                            <a:srgbClr val="000000"/>
                          </a:solidFill>
                          <a:effectLst/>
                          <a:latin typeface="Arial" charset="0"/>
                        </a:rPr>
                        <a:t>WEST VIRGINIA</a:t>
                      </a:r>
                    </a:p>
                  </a:txBody>
                  <a:tcPr marL="6350" marR="6350" marT="6350" marB="0" anchor="b"/>
                </a:tc>
                <a:tc>
                  <a:txBody>
                    <a:bodyPr/>
                    <a:lstStyle/>
                    <a:p>
                      <a:pPr algn="ctr" fontAlgn="b"/>
                      <a:r>
                        <a:rPr lang="nb-NO" sz="1400" b="0" i="0" u="none" strike="noStrike">
                          <a:solidFill>
                            <a:srgbClr val="000000"/>
                          </a:solidFill>
                          <a:effectLst/>
                          <a:latin typeface="Arial" charset="0"/>
                        </a:rPr>
                        <a:t>1.6</a:t>
                      </a:r>
                    </a:p>
                  </a:txBody>
                  <a:tcPr marL="6350" marR="6350" marT="6350" marB="0" anchor="b"/>
                </a:tc>
                <a:tc>
                  <a:txBody>
                    <a:bodyPr/>
                    <a:lstStyle/>
                    <a:p>
                      <a:pPr algn="l" fontAlgn="b"/>
                      <a:r>
                        <a:rPr lang="en-US" sz="1400" b="0" i="0" u="none" strike="noStrike">
                          <a:solidFill>
                            <a:srgbClr val="000000"/>
                          </a:solidFill>
                          <a:effectLst/>
                          <a:latin typeface="Arial" charset="0"/>
                        </a:rPr>
                        <a:t>DELAWARE*</a:t>
                      </a:r>
                    </a:p>
                  </a:txBody>
                  <a:tcPr marL="6350" marR="6350" marT="6350" marB="0" anchor="b"/>
                </a:tc>
                <a:tc>
                  <a:txBody>
                    <a:bodyPr/>
                    <a:lstStyle/>
                    <a:p>
                      <a:pPr algn="ctr" fontAlgn="b"/>
                      <a:r>
                        <a:rPr lang="mr-IN" sz="1400" b="0" i="0" u="none" strike="noStrike">
                          <a:solidFill>
                            <a:srgbClr val="000000"/>
                          </a:solidFill>
                          <a:effectLst/>
                          <a:latin typeface="Arial" charset="0"/>
                        </a:rPr>
                        <a:t>-1.0</a:t>
                      </a:r>
                    </a:p>
                  </a:txBody>
                  <a:tcPr marL="6350" marR="6350" marT="6350" marB="0" anchor="b"/>
                </a:tc>
              </a:tr>
              <a:tr h="233246">
                <a:tc>
                  <a:txBody>
                    <a:bodyPr/>
                    <a:lstStyle/>
                    <a:p>
                      <a:pPr algn="l" fontAlgn="b"/>
                      <a:r>
                        <a:rPr lang="en-US" sz="1400" b="0" i="0" u="none" strike="noStrike">
                          <a:solidFill>
                            <a:srgbClr val="000000"/>
                          </a:solidFill>
                          <a:effectLst/>
                          <a:latin typeface="Arial" charset="0"/>
                        </a:rPr>
                        <a:t>MINNESOTA</a:t>
                      </a:r>
                    </a:p>
                  </a:txBody>
                  <a:tcPr marL="6350" marR="6350" marT="6350" marB="0" anchor="b"/>
                </a:tc>
                <a:tc>
                  <a:txBody>
                    <a:bodyPr/>
                    <a:lstStyle/>
                    <a:p>
                      <a:pPr algn="ctr" fontAlgn="b"/>
                      <a:r>
                        <a:rPr lang="hr-HR" sz="1400" b="0" i="0" u="none" strike="noStrike">
                          <a:solidFill>
                            <a:srgbClr val="000000"/>
                          </a:solidFill>
                          <a:effectLst/>
                          <a:latin typeface="Arial" charset="0"/>
                        </a:rPr>
                        <a:t>9.3</a:t>
                      </a:r>
                    </a:p>
                  </a:txBody>
                  <a:tcPr marL="6350" marR="6350" marT="6350" marB="0" anchor="b"/>
                </a:tc>
                <a:tc>
                  <a:txBody>
                    <a:bodyPr/>
                    <a:lstStyle/>
                    <a:p>
                      <a:pPr algn="l" fontAlgn="b"/>
                      <a:r>
                        <a:rPr lang="en-US" sz="1400" b="0" i="0" u="none" strike="noStrike">
                          <a:solidFill>
                            <a:srgbClr val="000000"/>
                          </a:solidFill>
                          <a:effectLst/>
                          <a:latin typeface="Arial" charset="0"/>
                        </a:rPr>
                        <a:t>NEW MEXICO</a:t>
                      </a:r>
                    </a:p>
                  </a:txBody>
                  <a:tcPr marL="6350" marR="6350" marT="6350" marB="0" anchor="b"/>
                </a:tc>
                <a:tc>
                  <a:txBody>
                    <a:bodyPr/>
                    <a:lstStyle/>
                    <a:p>
                      <a:pPr algn="ctr" fontAlgn="b"/>
                      <a:r>
                        <a:rPr lang="nb-NO" sz="1400" b="0" i="0" u="none" strike="noStrike">
                          <a:solidFill>
                            <a:srgbClr val="000000"/>
                          </a:solidFill>
                          <a:effectLst/>
                          <a:latin typeface="Arial" charset="0"/>
                        </a:rPr>
                        <a:t>1.4</a:t>
                      </a:r>
                    </a:p>
                  </a:txBody>
                  <a:tcPr marL="6350" marR="6350" marT="6350" marB="0" anchor="b"/>
                </a:tc>
                <a:tc>
                  <a:txBody>
                    <a:bodyPr/>
                    <a:lstStyle/>
                    <a:p>
                      <a:pPr algn="l" fontAlgn="b"/>
                      <a:r>
                        <a:rPr lang="en-US" sz="1400" b="0" i="0" u="none" strike="noStrike">
                          <a:solidFill>
                            <a:srgbClr val="000000"/>
                          </a:solidFill>
                          <a:effectLst/>
                          <a:latin typeface="Arial" charset="0"/>
                        </a:rPr>
                        <a:t>WYOMING</a:t>
                      </a:r>
                    </a:p>
                  </a:txBody>
                  <a:tcPr marL="6350" marR="6350" marT="6350" marB="0" anchor="b"/>
                </a:tc>
                <a:tc>
                  <a:txBody>
                    <a:bodyPr/>
                    <a:lstStyle/>
                    <a:p>
                      <a:pPr algn="ctr" fontAlgn="b"/>
                      <a:r>
                        <a:rPr lang="mr-IN" sz="1400" b="0" i="0" u="none" strike="noStrike">
                          <a:solidFill>
                            <a:srgbClr val="000000"/>
                          </a:solidFill>
                          <a:effectLst/>
                          <a:latin typeface="Arial" charset="0"/>
                        </a:rPr>
                        <a:t>-1.1</a:t>
                      </a:r>
                    </a:p>
                  </a:txBody>
                  <a:tcPr marL="6350" marR="6350" marT="6350" marB="0" anchor="b"/>
                </a:tc>
              </a:tr>
              <a:tr h="233246">
                <a:tc>
                  <a:txBody>
                    <a:bodyPr/>
                    <a:lstStyle/>
                    <a:p>
                      <a:pPr algn="l" fontAlgn="b"/>
                      <a:r>
                        <a:rPr lang="en-US" sz="1400" b="0" i="0" u="none" strike="noStrike">
                          <a:solidFill>
                            <a:srgbClr val="000000"/>
                          </a:solidFill>
                          <a:effectLst/>
                          <a:latin typeface="Arial" charset="0"/>
                        </a:rPr>
                        <a:t>MASSACHUSETTS</a:t>
                      </a:r>
                    </a:p>
                  </a:txBody>
                  <a:tcPr marL="6350" marR="6350" marT="6350" marB="0" anchor="b"/>
                </a:tc>
                <a:tc>
                  <a:txBody>
                    <a:bodyPr/>
                    <a:lstStyle/>
                    <a:p>
                      <a:pPr algn="ctr" fontAlgn="b"/>
                      <a:r>
                        <a:rPr lang="hr-HR" sz="1400" b="0" i="0" u="none" strike="noStrike">
                          <a:solidFill>
                            <a:srgbClr val="000000"/>
                          </a:solidFill>
                          <a:effectLst/>
                          <a:latin typeface="Arial" charset="0"/>
                        </a:rPr>
                        <a:t>8.8</a:t>
                      </a:r>
                    </a:p>
                  </a:txBody>
                  <a:tcPr marL="6350" marR="6350" marT="6350" marB="0" anchor="b"/>
                </a:tc>
                <a:tc>
                  <a:txBody>
                    <a:bodyPr/>
                    <a:lstStyle/>
                    <a:p>
                      <a:pPr algn="l" fontAlgn="b"/>
                      <a:r>
                        <a:rPr lang="en-US" sz="1400" b="0" i="0" u="none" strike="noStrike">
                          <a:solidFill>
                            <a:srgbClr val="000000"/>
                          </a:solidFill>
                          <a:effectLst/>
                          <a:latin typeface="Arial" charset="0"/>
                        </a:rPr>
                        <a:t>HAWAII*</a:t>
                      </a:r>
                    </a:p>
                  </a:txBody>
                  <a:tcPr marL="6350" marR="6350" marT="6350" marB="0" anchor="b"/>
                </a:tc>
                <a:tc>
                  <a:txBody>
                    <a:bodyPr/>
                    <a:lstStyle/>
                    <a:p>
                      <a:pPr algn="ctr" fontAlgn="b"/>
                      <a:r>
                        <a:rPr lang="nb-NO" sz="1400" b="0" i="0" u="none" strike="noStrike">
                          <a:solidFill>
                            <a:srgbClr val="000000"/>
                          </a:solidFill>
                          <a:effectLst/>
                          <a:latin typeface="Arial" charset="0"/>
                        </a:rPr>
                        <a:t>1.3</a:t>
                      </a:r>
                    </a:p>
                  </a:txBody>
                  <a:tcPr marL="6350" marR="6350" marT="6350" marB="0" anchor="b"/>
                </a:tc>
                <a:tc>
                  <a:txBody>
                    <a:bodyPr/>
                    <a:lstStyle/>
                    <a:p>
                      <a:pPr algn="l" fontAlgn="b"/>
                      <a:r>
                        <a:rPr lang="en-US" sz="1400" b="0" i="0" u="none" strike="noStrike">
                          <a:solidFill>
                            <a:srgbClr val="000000"/>
                          </a:solidFill>
                          <a:effectLst/>
                          <a:latin typeface="Arial" charset="0"/>
                        </a:rPr>
                        <a:t>ARKANSAS</a:t>
                      </a:r>
                    </a:p>
                  </a:txBody>
                  <a:tcPr marL="6350" marR="6350" marT="6350" marB="0" anchor="b"/>
                </a:tc>
                <a:tc>
                  <a:txBody>
                    <a:bodyPr/>
                    <a:lstStyle/>
                    <a:p>
                      <a:pPr algn="ctr" fontAlgn="b"/>
                      <a:r>
                        <a:rPr lang="mr-IN" sz="1400" b="0" i="0" u="none" strike="noStrike">
                          <a:solidFill>
                            <a:srgbClr val="000000"/>
                          </a:solidFill>
                          <a:effectLst/>
                          <a:latin typeface="Arial" charset="0"/>
                        </a:rPr>
                        <a:t>-1.2</a:t>
                      </a:r>
                    </a:p>
                  </a:txBody>
                  <a:tcPr marL="6350" marR="6350" marT="6350" marB="0" anchor="b"/>
                </a:tc>
              </a:tr>
              <a:tr h="233246">
                <a:tc>
                  <a:txBody>
                    <a:bodyPr/>
                    <a:lstStyle/>
                    <a:p>
                      <a:pPr algn="l" fontAlgn="b"/>
                      <a:r>
                        <a:rPr lang="en-US" sz="1400" b="0" i="0" u="none" strike="noStrike">
                          <a:solidFill>
                            <a:srgbClr val="000000"/>
                          </a:solidFill>
                          <a:effectLst/>
                          <a:latin typeface="Arial" charset="0"/>
                        </a:rPr>
                        <a:t>ARIZONA</a:t>
                      </a:r>
                    </a:p>
                  </a:txBody>
                  <a:tcPr marL="6350" marR="6350" marT="6350" marB="0" anchor="b"/>
                </a:tc>
                <a:tc>
                  <a:txBody>
                    <a:bodyPr/>
                    <a:lstStyle/>
                    <a:p>
                      <a:pPr algn="ctr" fontAlgn="b"/>
                      <a:r>
                        <a:rPr lang="hr-HR" sz="1400" b="0" i="0" u="none" strike="noStrike">
                          <a:solidFill>
                            <a:srgbClr val="000000"/>
                          </a:solidFill>
                          <a:effectLst/>
                          <a:latin typeface="Arial" charset="0"/>
                        </a:rPr>
                        <a:t>8.3</a:t>
                      </a:r>
                    </a:p>
                  </a:txBody>
                  <a:tcPr marL="6350" marR="6350" marT="6350" marB="0" anchor="b"/>
                </a:tc>
                <a:tc>
                  <a:txBody>
                    <a:bodyPr/>
                    <a:lstStyle/>
                    <a:p>
                      <a:pPr algn="l" fontAlgn="b"/>
                      <a:r>
                        <a:rPr lang="en-US" sz="1400" b="0" i="0" u="none" strike="noStrike">
                          <a:solidFill>
                            <a:srgbClr val="000000"/>
                          </a:solidFill>
                          <a:effectLst/>
                          <a:latin typeface="Arial" charset="0"/>
                        </a:rPr>
                        <a:t>NEW HAMPSHIRE</a:t>
                      </a:r>
                    </a:p>
                  </a:txBody>
                  <a:tcPr marL="6350" marR="6350" marT="6350" marB="0" anchor="b"/>
                </a:tc>
                <a:tc>
                  <a:txBody>
                    <a:bodyPr/>
                    <a:lstStyle/>
                    <a:p>
                      <a:pPr algn="ctr" fontAlgn="b"/>
                      <a:r>
                        <a:rPr lang="nb-NO" sz="1400" b="0" i="0" u="none" strike="noStrike">
                          <a:solidFill>
                            <a:srgbClr val="000000"/>
                          </a:solidFill>
                          <a:effectLst/>
                          <a:latin typeface="Arial" charset="0"/>
                        </a:rPr>
                        <a:t>1.0</a:t>
                      </a:r>
                    </a:p>
                  </a:txBody>
                  <a:tcPr marL="6350" marR="6350" marT="6350" marB="0" anchor="b"/>
                </a:tc>
                <a:tc>
                  <a:txBody>
                    <a:bodyPr/>
                    <a:lstStyle/>
                    <a:p>
                      <a:pPr algn="l" fontAlgn="b"/>
                      <a:r>
                        <a:rPr lang="en-US" sz="1400" b="0" i="0" u="none" strike="noStrike">
                          <a:solidFill>
                            <a:srgbClr val="000000"/>
                          </a:solidFill>
                          <a:effectLst/>
                          <a:latin typeface="Arial" charset="0"/>
                        </a:rPr>
                        <a:t>MONTANA</a:t>
                      </a:r>
                    </a:p>
                  </a:txBody>
                  <a:tcPr marL="6350" marR="6350" marT="6350" marB="0" anchor="b"/>
                </a:tc>
                <a:tc>
                  <a:txBody>
                    <a:bodyPr/>
                    <a:lstStyle/>
                    <a:p>
                      <a:pPr algn="ctr" fontAlgn="b"/>
                      <a:r>
                        <a:rPr lang="mr-IN" sz="1400" b="0" i="0" u="none" strike="noStrike">
                          <a:solidFill>
                            <a:srgbClr val="000000"/>
                          </a:solidFill>
                          <a:effectLst/>
                          <a:latin typeface="Arial" charset="0"/>
                        </a:rPr>
                        <a:t>-1.2</a:t>
                      </a:r>
                    </a:p>
                  </a:txBody>
                  <a:tcPr marL="6350" marR="6350" marT="6350" marB="0" anchor="b"/>
                </a:tc>
              </a:tr>
              <a:tr h="233246">
                <a:tc>
                  <a:txBody>
                    <a:bodyPr/>
                    <a:lstStyle/>
                    <a:p>
                      <a:pPr algn="l" fontAlgn="b"/>
                      <a:r>
                        <a:rPr lang="en-US" sz="1400" b="0" i="0" u="none" strike="noStrike">
                          <a:solidFill>
                            <a:srgbClr val="000000"/>
                          </a:solidFill>
                          <a:effectLst/>
                          <a:latin typeface="Arial" charset="0"/>
                        </a:rPr>
                        <a:t>OREGON</a:t>
                      </a:r>
                    </a:p>
                  </a:txBody>
                  <a:tcPr marL="6350" marR="6350" marT="6350" marB="0" anchor="b"/>
                </a:tc>
                <a:tc>
                  <a:txBody>
                    <a:bodyPr/>
                    <a:lstStyle/>
                    <a:p>
                      <a:pPr algn="ctr" fontAlgn="b"/>
                      <a:r>
                        <a:rPr lang="nb-NO" sz="1400" b="0" i="0" u="none" strike="noStrike">
                          <a:solidFill>
                            <a:srgbClr val="000000"/>
                          </a:solidFill>
                          <a:effectLst/>
                          <a:latin typeface="Arial" charset="0"/>
                        </a:rPr>
                        <a:t>7.6</a:t>
                      </a:r>
                    </a:p>
                  </a:txBody>
                  <a:tcPr marL="6350" marR="6350" marT="6350" marB="0" anchor="b"/>
                </a:tc>
                <a:tc>
                  <a:txBody>
                    <a:bodyPr/>
                    <a:lstStyle/>
                    <a:p>
                      <a:pPr algn="l" fontAlgn="b"/>
                      <a:r>
                        <a:rPr lang="en-US" sz="1400" b="0" i="0" u="none" strike="noStrike">
                          <a:solidFill>
                            <a:srgbClr val="000000"/>
                          </a:solidFill>
                          <a:effectLst/>
                          <a:latin typeface="Arial" charset="0"/>
                        </a:rPr>
                        <a:t>INDIANA</a:t>
                      </a:r>
                    </a:p>
                  </a:txBody>
                  <a:tcPr marL="6350" marR="6350" marT="6350" marB="0" anchor="b"/>
                </a:tc>
                <a:tc>
                  <a:txBody>
                    <a:bodyPr/>
                    <a:lstStyle/>
                    <a:p>
                      <a:pPr algn="ctr" fontAlgn="b"/>
                      <a:r>
                        <a:rPr lang="nb-NO" sz="1400" b="0" i="0" u="none" strike="noStrike">
                          <a:solidFill>
                            <a:srgbClr val="000000"/>
                          </a:solidFill>
                          <a:effectLst/>
                          <a:latin typeface="Arial" charset="0"/>
                        </a:rPr>
                        <a:t>0.8</a:t>
                      </a:r>
                    </a:p>
                  </a:txBody>
                  <a:tcPr marL="6350" marR="6350" marT="6350" marB="0" anchor="b"/>
                </a:tc>
                <a:tc>
                  <a:txBody>
                    <a:bodyPr/>
                    <a:lstStyle/>
                    <a:p>
                      <a:pPr algn="l" fontAlgn="b"/>
                      <a:r>
                        <a:rPr lang="en-US" sz="1400" b="0" i="0" u="none" strike="noStrike">
                          <a:solidFill>
                            <a:srgbClr val="000000"/>
                          </a:solidFill>
                          <a:effectLst/>
                          <a:latin typeface="Arial" charset="0"/>
                        </a:rPr>
                        <a:t>CONNECTICUT</a:t>
                      </a:r>
                    </a:p>
                  </a:txBody>
                  <a:tcPr marL="6350" marR="6350" marT="6350" marB="0" anchor="b"/>
                </a:tc>
                <a:tc>
                  <a:txBody>
                    <a:bodyPr/>
                    <a:lstStyle/>
                    <a:p>
                      <a:pPr algn="ctr" fontAlgn="b"/>
                      <a:r>
                        <a:rPr lang="mr-IN" sz="1400" b="0" i="0" u="none" strike="noStrike">
                          <a:solidFill>
                            <a:srgbClr val="000000"/>
                          </a:solidFill>
                          <a:effectLst/>
                          <a:latin typeface="Arial" charset="0"/>
                        </a:rPr>
                        <a:t>-1.9</a:t>
                      </a:r>
                    </a:p>
                  </a:txBody>
                  <a:tcPr marL="6350" marR="6350" marT="6350" marB="0" anchor="b"/>
                </a:tc>
              </a:tr>
              <a:tr h="233246">
                <a:tc>
                  <a:txBody>
                    <a:bodyPr/>
                    <a:lstStyle/>
                    <a:p>
                      <a:pPr algn="l" fontAlgn="b"/>
                      <a:r>
                        <a:rPr lang="en-US" sz="1400" b="0" i="0" u="none" strike="noStrike">
                          <a:solidFill>
                            <a:srgbClr val="000000"/>
                          </a:solidFill>
                          <a:effectLst/>
                          <a:latin typeface="Arial" charset="0"/>
                        </a:rPr>
                        <a:t>IOWA</a:t>
                      </a:r>
                    </a:p>
                  </a:txBody>
                  <a:tcPr marL="6350" marR="6350" marT="6350" marB="0" anchor="b"/>
                </a:tc>
                <a:tc>
                  <a:txBody>
                    <a:bodyPr/>
                    <a:lstStyle/>
                    <a:p>
                      <a:pPr algn="ctr" fontAlgn="b"/>
                      <a:r>
                        <a:rPr lang="hr-HR" sz="1400" b="0" i="0" u="none" strike="noStrike">
                          <a:solidFill>
                            <a:srgbClr val="000000"/>
                          </a:solidFill>
                          <a:effectLst/>
                          <a:latin typeface="Arial" charset="0"/>
                        </a:rPr>
                        <a:t>6.9</a:t>
                      </a:r>
                    </a:p>
                  </a:txBody>
                  <a:tcPr marL="6350" marR="6350" marT="6350" marB="0" anchor="b"/>
                </a:tc>
                <a:tc>
                  <a:txBody>
                    <a:bodyPr/>
                    <a:lstStyle/>
                    <a:p>
                      <a:pPr algn="l" fontAlgn="b"/>
                      <a:r>
                        <a:rPr lang="en-US" sz="1400" b="0" i="0" u="none" strike="noStrike">
                          <a:solidFill>
                            <a:srgbClr val="000000"/>
                          </a:solidFill>
                          <a:effectLst/>
                          <a:latin typeface="Arial" charset="0"/>
                        </a:rPr>
                        <a:t>SOUTH DAKOTA*</a:t>
                      </a:r>
                    </a:p>
                  </a:txBody>
                  <a:tcPr marL="6350" marR="6350" marT="6350" marB="0" anchor="b"/>
                </a:tc>
                <a:tc>
                  <a:txBody>
                    <a:bodyPr/>
                    <a:lstStyle/>
                    <a:p>
                      <a:pPr algn="ctr" fontAlgn="b"/>
                      <a:r>
                        <a:rPr lang="nb-NO" sz="1400" b="0" i="0" u="none" strike="noStrike">
                          <a:solidFill>
                            <a:srgbClr val="000000"/>
                          </a:solidFill>
                          <a:effectLst/>
                          <a:latin typeface="Arial" charset="0"/>
                        </a:rPr>
                        <a:t>0.7</a:t>
                      </a:r>
                    </a:p>
                  </a:txBody>
                  <a:tcPr marL="6350" marR="6350" marT="6350" marB="0" anchor="b"/>
                </a:tc>
                <a:tc>
                  <a:txBody>
                    <a:bodyPr/>
                    <a:lstStyle/>
                    <a:p>
                      <a:pPr algn="l" fontAlgn="b"/>
                      <a:r>
                        <a:rPr lang="en-US" sz="1400" b="0" i="0" u="none" strike="noStrike">
                          <a:solidFill>
                            <a:srgbClr val="000000"/>
                          </a:solidFill>
                          <a:effectLst/>
                          <a:latin typeface="Arial" charset="0"/>
                        </a:rPr>
                        <a:t>MISSISSIPPI</a:t>
                      </a:r>
                    </a:p>
                  </a:txBody>
                  <a:tcPr marL="6350" marR="6350" marT="6350" marB="0" anchor="b"/>
                </a:tc>
                <a:tc>
                  <a:txBody>
                    <a:bodyPr/>
                    <a:lstStyle/>
                    <a:p>
                      <a:pPr algn="ctr" fontAlgn="b"/>
                      <a:r>
                        <a:rPr lang="mr-IN" sz="1400" b="0" i="0" u="none" strike="noStrike">
                          <a:solidFill>
                            <a:srgbClr val="000000"/>
                          </a:solidFill>
                          <a:effectLst/>
                          <a:latin typeface="Arial" charset="0"/>
                        </a:rPr>
                        <a:t>-2.3</a:t>
                      </a:r>
                    </a:p>
                  </a:txBody>
                  <a:tcPr marL="6350" marR="6350" marT="6350" marB="0" anchor="b"/>
                </a:tc>
              </a:tr>
              <a:tr h="233246">
                <a:tc>
                  <a:txBody>
                    <a:bodyPr/>
                    <a:lstStyle/>
                    <a:p>
                      <a:pPr algn="l" fontAlgn="b"/>
                      <a:r>
                        <a:rPr lang="en-US" sz="1400" b="0" i="0" u="none" strike="noStrike">
                          <a:solidFill>
                            <a:srgbClr val="000000"/>
                          </a:solidFill>
                          <a:effectLst/>
                          <a:latin typeface="Arial" charset="0"/>
                        </a:rPr>
                        <a:t>GEORGIA</a:t>
                      </a:r>
                    </a:p>
                  </a:txBody>
                  <a:tcPr marL="6350" marR="6350" marT="6350" marB="0" anchor="b"/>
                </a:tc>
                <a:tc>
                  <a:txBody>
                    <a:bodyPr/>
                    <a:lstStyle/>
                    <a:p>
                      <a:pPr algn="ctr" fontAlgn="b"/>
                      <a:r>
                        <a:rPr lang="hr-HR" sz="1400" b="0" i="0" u="none" strike="noStrike">
                          <a:solidFill>
                            <a:srgbClr val="000000"/>
                          </a:solidFill>
                          <a:effectLst/>
                          <a:latin typeface="Arial" charset="0"/>
                        </a:rPr>
                        <a:t>6.5</a:t>
                      </a:r>
                    </a:p>
                  </a:txBody>
                  <a:tcPr marL="6350" marR="6350" marT="6350" marB="0" anchor="b"/>
                </a:tc>
                <a:tc>
                  <a:txBody>
                    <a:bodyPr/>
                    <a:lstStyle/>
                    <a:p>
                      <a:pPr algn="l" fontAlgn="b"/>
                      <a:r>
                        <a:rPr lang="en-US" sz="1400" b="0" i="0" u="none" strike="noStrike">
                          <a:solidFill>
                            <a:srgbClr val="000000"/>
                          </a:solidFill>
                          <a:effectLst/>
                          <a:latin typeface="Arial" charset="0"/>
                        </a:rPr>
                        <a:t>VIRGINIA</a:t>
                      </a:r>
                    </a:p>
                  </a:txBody>
                  <a:tcPr marL="6350" marR="6350" marT="6350" marB="0" anchor="b"/>
                </a:tc>
                <a:tc>
                  <a:txBody>
                    <a:bodyPr/>
                    <a:lstStyle/>
                    <a:p>
                      <a:pPr algn="ctr" fontAlgn="b"/>
                      <a:r>
                        <a:rPr lang="nb-NO" sz="1400" b="0" i="0" u="none" strike="noStrike">
                          <a:solidFill>
                            <a:srgbClr val="000000"/>
                          </a:solidFill>
                          <a:effectLst/>
                          <a:latin typeface="Arial" charset="0"/>
                        </a:rPr>
                        <a:t>0.6</a:t>
                      </a:r>
                    </a:p>
                  </a:txBody>
                  <a:tcPr marL="6350" marR="6350" marT="6350" marB="0" anchor="b"/>
                </a:tc>
                <a:tc>
                  <a:txBody>
                    <a:bodyPr/>
                    <a:lstStyle/>
                    <a:p>
                      <a:pPr algn="l" fontAlgn="b"/>
                      <a:r>
                        <a:rPr lang="en-US" sz="1400" b="0" i="0" u="none" strike="noStrike">
                          <a:solidFill>
                            <a:srgbClr val="000000"/>
                          </a:solidFill>
                          <a:effectLst/>
                          <a:latin typeface="Arial" charset="0"/>
                        </a:rPr>
                        <a:t>NORTH DAKOTA</a:t>
                      </a:r>
                    </a:p>
                  </a:txBody>
                  <a:tcPr marL="6350" marR="6350" marT="6350" marB="0" anchor="b"/>
                </a:tc>
                <a:tc>
                  <a:txBody>
                    <a:bodyPr/>
                    <a:lstStyle/>
                    <a:p>
                      <a:pPr algn="ctr" fontAlgn="b"/>
                      <a:r>
                        <a:rPr lang="mr-IN" sz="1400" b="0" i="0" u="none" strike="noStrike">
                          <a:solidFill>
                            <a:srgbClr val="000000"/>
                          </a:solidFill>
                          <a:effectLst/>
                          <a:latin typeface="Arial" charset="0"/>
                        </a:rPr>
                        <a:t>-2.4</a:t>
                      </a:r>
                    </a:p>
                  </a:txBody>
                  <a:tcPr marL="6350" marR="6350" marT="6350" marB="0" anchor="b"/>
                </a:tc>
              </a:tr>
              <a:tr h="233246">
                <a:tc>
                  <a:txBody>
                    <a:bodyPr/>
                    <a:lstStyle/>
                    <a:p>
                      <a:pPr algn="l" fontAlgn="b"/>
                      <a:r>
                        <a:rPr lang="en-US" sz="1400" b="0" i="0" u="none" strike="noStrike">
                          <a:solidFill>
                            <a:srgbClr val="000000"/>
                          </a:solidFill>
                          <a:effectLst/>
                          <a:latin typeface="Arial" charset="0"/>
                        </a:rPr>
                        <a:t>TENNESSEE*</a:t>
                      </a:r>
                    </a:p>
                  </a:txBody>
                  <a:tcPr marL="6350" marR="6350" marT="6350" marB="0" anchor="b"/>
                </a:tc>
                <a:tc>
                  <a:txBody>
                    <a:bodyPr/>
                    <a:lstStyle/>
                    <a:p>
                      <a:pPr algn="ctr" fontAlgn="b"/>
                      <a:r>
                        <a:rPr lang="hr-HR" sz="1400" b="0" i="0" u="none" strike="noStrike">
                          <a:solidFill>
                            <a:srgbClr val="000000"/>
                          </a:solidFill>
                          <a:effectLst/>
                          <a:latin typeface="Arial" charset="0"/>
                        </a:rPr>
                        <a:t>6.4</a:t>
                      </a:r>
                    </a:p>
                  </a:txBody>
                  <a:tcPr marL="6350" marR="6350" marT="6350" marB="0" anchor="b"/>
                </a:tc>
                <a:tc>
                  <a:txBody>
                    <a:bodyPr/>
                    <a:lstStyle/>
                    <a:p>
                      <a:pPr algn="l" fontAlgn="b"/>
                      <a:r>
                        <a:rPr lang="en-US" sz="1400" b="0" i="0" u="none" strike="noStrike">
                          <a:solidFill>
                            <a:srgbClr val="000000"/>
                          </a:solidFill>
                          <a:effectLst/>
                          <a:latin typeface="Arial" charset="0"/>
                        </a:rPr>
                        <a:t>IDAHO</a:t>
                      </a:r>
                    </a:p>
                  </a:txBody>
                  <a:tcPr marL="6350" marR="6350" marT="6350" marB="0" anchor="b"/>
                </a:tc>
                <a:tc>
                  <a:txBody>
                    <a:bodyPr/>
                    <a:lstStyle/>
                    <a:p>
                      <a:pPr algn="ctr" fontAlgn="b"/>
                      <a:r>
                        <a:rPr lang="nb-NO" sz="1400" b="0" i="0" u="none" strike="noStrike">
                          <a:solidFill>
                            <a:srgbClr val="000000"/>
                          </a:solidFill>
                          <a:effectLst/>
                          <a:latin typeface="Arial" charset="0"/>
                        </a:rPr>
                        <a:t>0.5</a:t>
                      </a:r>
                    </a:p>
                  </a:txBody>
                  <a:tcPr marL="6350" marR="6350" marT="6350" marB="0" anchor="b"/>
                </a:tc>
                <a:tc>
                  <a:txBody>
                    <a:bodyPr/>
                    <a:lstStyle/>
                    <a:p>
                      <a:pPr algn="l" fontAlgn="b"/>
                      <a:r>
                        <a:rPr lang="en-US" sz="1400" b="0" i="0" u="none" strike="noStrike">
                          <a:solidFill>
                            <a:srgbClr val="000000"/>
                          </a:solidFill>
                          <a:effectLst/>
                          <a:latin typeface="Arial" charset="0"/>
                        </a:rPr>
                        <a:t>KANSAS</a:t>
                      </a:r>
                    </a:p>
                  </a:txBody>
                  <a:tcPr marL="6350" marR="6350" marT="6350" marB="0" anchor="b"/>
                </a:tc>
                <a:tc>
                  <a:txBody>
                    <a:bodyPr/>
                    <a:lstStyle/>
                    <a:p>
                      <a:pPr algn="ctr" fontAlgn="b"/>
                      <a:r>
                        <a:rPr lang="mr-IN" sz="1400" b="0" i="0" u="none" strike="noStrike">
                          <a:solidFill>
                            <a:srgbClr val="000000"/>
                          </a:solidFill>
                          <a:effectLst/>
                          <a:latin typeface="Arial" charset="0"/>
                        </a:rPr>
                        <a:t>-4.2</a:t>
                      </a:r>
                    </a:p>
                  </a:txBody>
                  <a:tcPr marL="6350" marR="6350" marT="6350" marB="0" anchor="b"/>
                </a:tc>
              </a:tr>
              <a:tr h="233246">
                <a:tc>
                  <a:txBody>
                    <a:bodyPr/>
                    <a:lstStyle/>
                    <a:p>
                      <a:pPr algn="l" fontAlgn="b"/>
                      <a:r>
                        <a:rPr lang="en-US" sz="1400" b="0" i="0" u="none" strike="noStrike">
                          <a:solidFill>
                            <a:srgbClr val="000000"/>
                          </a:solidFill>
                          <a:effectLst/>
                          <a:latin typeface="Arial" charset="0"/>
                        </a:rPr>
                        <a:t>NORTH CAROLINA</a:t>
                      </a:r>
                    </a:p>
                  </a:txBody>
                  <a:tcPr marL="6350" marR="6350" marT="6350" marB="0" anchor="b"/>
                </a:tc>
                <a:tc>
                  <a:txBody>
                    <a:bodyPr/>
                    <a:lstStyle/>
                    <a:p>
                      <a:pPr algn="ctr" fontAlgn="b"/>
                      <a:r>
                        <a:rPr lang="hr-HR" sz="1400" b="0" i="0" u="none" strike="noStrike">
                          <a:solidFill>
                            <a:srgbClr val="000000"/>
                          </a:solidFill>
                          <a:effectLst/>
                          <a:latin typeface="Arial" charset="0"/>
                        </a:rPr>
                        <a:t>6.0</a:t>
                      </a:r>
                    </a:p>
                  </a:txBody>
                  <a:tcPr marL="6350" marR="6350" marT="6350" marB="0" anchor="b"/>
                </a:tc>
                <a:tc>
                  <a:txBody>
                    <a:bodyPr/>
                    <a:lstStyle/>
                    <a:p>
                      <a:pPr algn="l" fontAlgn="b"/>
                      <a:r>
                        <a:rPr lang="en-US" sz="1400" b="0" i="0" u="none" strike="noStrike">
                          <a:solidFill>
                            <a:srgbClr val="000000"/>
                          </a:solidFill>
                          <a:effectLst/>
                          <a:latin typeface="Arial" charset="0"/>
                        </a:rPr>
                        <a:t>LOUISIANA</a:t>
                      </a:r>
                    </a:p>
                  </a:txBody>
                  <a:tcPr marL="6350" marR="6350" marT="6350" marB="0" anchor="b"/>
                </a:tc>
                <a:tc>
                  <a:txBody>
                    <a:bodyPr/>
                    <a:lstStyle/>
                    <a:p>
                      <a:pPr algn="ctr" fontAlgn="b"/>
                      <a:r>
                        <a:rPr lang="nb-NO" sz="1400" b="0" i="0" u="none" strike="noStrike">
                          <a:solidFill>
                            <a:srgbClr val="000000"/>
                          </a:solidFill>
                          <a:effectLst/>
                          <a:latin typeface="Arial" charset="0"/>
                        </a:rPr>
                        <a:t>0.5</a:t>
                      </a:r>
                    </a:p>
                  </a:txBody>
                  <a:tcPr marL="6350" marR="6350" marT="6350" marB="0" anchor="b"/>
                </a:tc>
                <a:tc>
                  <a:txBody>
                    <a:bodyPr/>
                    <a:lstStyle/>
                    <a:p>
                      <a:pPr algn="l" fontAlgn="b"/>
                      <a:r>
                        <a:rPr lang="en-US" sz="1400" b="0" i="0" u="none" strike="noStrike">
                          <a:solidFill>
                            <a:srgbClr val="000000"/>
                          </a:solidFill>
                          <a:effectLst/>
                          <a:latin typeface="Arial" charset="0"/>
                        </a:rPr>
                        <a:t>TEXAS</a:t>
                      </a:r>
                    </a:p>
                  </a:txBody>
                  <a:tcPr marL="6350" marR="6350" marT="6350" marB="0" anchor="b"/>
                </a:tc>
                <a:tc>
                  <a:txBody>
                    <a:bodyPr/>
                    <a:lstStyle/>
                    <a:p>
                      <a:pPr algn="ctr" fontAlgn="b"/>
                      <a:r>
                        <a:rPr lang="mr-IN" sz="1400" b="0" i="0" u="none" strike="noStrike">
                          <a:solidFill>
                            <a:srgbClr val="000000"/>
                          </a:solidFill>
                          <a:effectLst/>
                          <a:latin typeface="Arial" charset="0"/>
                        </a:rPr>
                        <a:t>-4.5</a:t>
                      </a:r>
                    </a:p>
                  </a:txBody>
                  <a:tcPr marL="6350" marR="6350" marT="6350" marB="0" anchor="b"/>
                </a:tc>
              </a:tr>
              <a:tr h="233246">
                <a:tc>
                  <a:txBody>
                    <a:bodyPr/>
                    <a:lstStyle/>
                    <a:p>
                      <a:pPr algn="l" fontAlgn="b"/>
                      <a:r>
                        <a:rPr lang="en-US" sz="1400" b="0" i="0" u="none" strike="noStrike">
                          <a:solidFill>
                            <a:srgbClr val="000000"/>
                          </a:solidFill>
                          <a:effectLst/>
                          <a:latin typeface="Arial" charset="0"/>
                        </a:rPr>
                        <a:t>WISCONSIN</a:t>
                      </a:r>
                    </a:p>
                  </a:txBody>
                  <a:tcPr marL="6350" marR="6350" marT="6350" marB="0" anchor="b"/>
                </a:tc>
                <a:tc>
                  <a:txBody>
                    <a:bodyPr/>
                    <a:lstStyle/>
                    <a:p>
                      <a:pPr algn="ctr" fontAlgn="b"/>
                      <a:r>
                        <a:rPr lang="hr-HR" sz="1400" b="0" i="0" u="none" strike="noStrike">
                          <a:solidFill>
                            <a:srgbClr val="000000"/>
                          </a:solidFill>
                          <a:effectLst/>
                          <a:latin typeface="Arial" charset="0"/>
                        </a:rPr>
                        <a:t>4.0</a:t>
                      </a:r>
                    </a:p>
                  </a:txBody>
                  <a:tcPr marL="6350" marR="6350" marT="6350" marB="0" anchor="b"/>
                </a:tc>
                <a:tc>
                  <a:txBody>
                    <a:bodyPr/>
                    <a:lstStyle/>
                    <a:p>
                      <a:pPr algn="l" fontAlgn="b"/>
                      <a:r>
                        <a:rPr lang="en-US" sz="1400" b="0" i="0" u="none" strike="noStrike">
                          <a:solidFill>
                            <a:srgbClr val="000000"/>
                          </a:solidFill>
                          <a:effectLst/>
                          <a:latin typeface="Arial" charset="0"/>
                        </a:rPr>
                        <a:t>OKLAHOMA</a:t>
                      </a:r>
                    </a:p>
                  </a:txBody>
                  <a:tcPr marL="6350" marR="6350" marT="6350" marB="0" anchor="b"/>
                </a:tc>
                <a:tc>
                  <a:txBody>
                    <a:bodyPr/>
                    <a:lstStyle/>
                    <a:p>
                      <a:pPr algn="ctr" fontAlgn="b"/>
                      <a:r>
                        <a:rPr lang="nb-NO" sz="1400" b="0" i="0" u="none" strike="noStrike">
                          <a:solidFill>
                            <a:srgbClr val="000000"/>
                          </a:solidFill>
                          <a:effectLst/>
                          <a:latin typeface="Arial" charset="0"/>
                        </a:rPr>
                        <a:t>0.3</a:t>
                      </a:r>
                    </a:p>
                  </a:txBody>
                  <a:tcPr marL="6350" marR="6350" marT="6350" marB="0" anchor="b"/>
                </a:tc>
                <a:tc>
                  <a:txBody>
                    <a:bodyPr/>
                    <a:lstStyle/>
                    <a:p>
                      <a:pPr algn="l" fontAlgn="b"/>
                      <a:r>
                        <a:rPr lang="en-US" sz="1400" b="0" i="0" u="none" strike="noStrike">
                          <a:solidFill>
                            <a:srgbClr val="000000"/>
                          </a:solidFill>
                          <a:effectLst/>
                          <a:latin typeface="Arial" charset="0"/>
                        </a:rPr>
                        <a:t>KENTUCKY</a:t>
                      </a:r>
                    </a:p>
                  </a:txBody>
                  <a:tcPr marL="6350" marR="6350" marT="6350" marB="0" anchor="b"/>
                </a:tc>
                <a:tc>
                  <a:txBody>
                    <a:bodyPr/>
                    <a:lstStyle/>
                    <a:p>
                      <a:pPr algn="ctr" fontAlgn="b"/>
                      <a:r>
                        <a:rPr lang="mr-IN" sz="1400" b="0" i="0" u="none" strike="noStrike">
                          <a:solidFill>
                            <a:srgbClr val="000000"/>
                          </a:solidFill>
                          <a:effectLst/>
                          <a:latin typeface="Arial" charset="0"/>
                        </a:rPr>
                        <a:t>-5.0</a:t>
                      </a:r>
                    </a:p>
                  </a:txBody>
                  <a:tcPr marL="6350" marR="6350" marT="6350" marB="0" anchor="b"/>
                </a:tc>
              </a:tr>
              <a:tr h="233246">
                <a:tc>
                  <a:txBody>
                    <a:bodyPr/>
                    <a:lstStyle/>
                    <a:p>
                      <a:pPr algn="l" fontAlgn="b"/>
                      <a:r>
                        <a:rPr lang="en-US" sz="1400" b="0" i="0" u="none" strike="noStrike">
                          <a:solidFill>
                            <a:srgbClr val="000000"/>
                          </a:solidFill>
                          <a:effectLst/>
                          <a:latin typeface="Arial" charset="0"/>
                        </a:rPr>
                        <a:t>MICHIGAN</a:t>
                      </a:r>
                    </a:p>
                  </a:txBody>
                  <a:tcPr marL="6350" marR="6350" marT="6350" marB="0" anchor="b"/>
                </a:tc>
                <a:tc>
                  <a:txBody>
                    <a:bodyPr/>
                    <a:lstStyle/>
                    <a:p>
                      <a:pPr algn="ctr" fontAlgn="b"/>
                      <a:r>
                        <a:rPr lang="hr-HR" sz="1400" b="0" i="0" u="none" strike="noStrike">
                          <a:solidFill>
                            <a:srgbClr val="000000"/>
                          </a:solidFill>
                          <a:effectLst/>
                          <a:latin typeface="Arial" charset="0"/>
                        </a:rPr>
                        <a:t>3.9</a:t>
                      </a:r>
                    </a:p>
                  </a:txBody>
                  <a:tcPr marL="6350" marR="6350" marT="6350" marB="0" anchor="b"/>
                </a:tc>
                <a:tc>
                  <a:txBody>
                    <a:bodyPr/>
                    <a:lstStyle/>
                    <a:p>
                      <a:pPr algn="l" fontAlgn="b"/>
                      <a:r>
                        <a:rPr lang="en-US" sz="1400" b="0" i="0" u="none" strike="noStrike">
                          <a:solidFill>
                            <a:srgbClr val="000000"/>
                          </a:solidFill>
                          <a:effectLst/>
                          <a:latin typeface="Arial" charset="0"/>
                        </a:rPr>
                        <a:t>VERMONT</a:t>
                      </a:r>
                    </a:p>
                  </a:txBody>
                  <a:tcPr marL="6350" marR="6350" marT="6350" marB="0" anchor="b"/>
                </a:tc>
                <a:tc>
                  <a:txBody>
                    <a:bodyPr/>
                    <a:lstStyle/>
                    <a:p>
                      <a:pPr algn="ctr" fontAlgn="b"/>
                      <a:r>
                        <a:rPr lang="nb-NO" sz="1400" b="0" i="0" u="none" strike="noStrike">
                          <a:solidFill>
                            <a:srgbClr val="000000"/>
                          </a:solidFill>
                          <a:effectLst/>
                          <a:latin typeface="Arial" charset="0"/>
                        </a:rPr>
                        <a:t>0.2</a:t>
                      </a:r>
                    </a:p>
                  </a:txBody>
                  <a:tcPr marL="6350" marR="6350" marT="6350" marB="0" anchor="b"/>
                </a:tc>
                <a:tc>
                  <a:txBody>
                    <a:bodyPr/>
                    <a:lstStyle/>
                    <a:p>
                      <a:pPr algn="l" fontAlgn="b"/>
                      <a:r>
                        <a:rPr lang="en-US" sz="1400" b="0" i="0" u="none" strike="noStrike">
                          <a:solidFill>
                            <a:srgbClr val="000000"/>
                          </a:solidFill>
                          <a:effectLst/>
                          <a:latin typeface="Arial" charset="0"/>
                        </a:rPr>
                        <a:t>ALABAMA</a:t>
                      </a:r>
                    </a:p>
                  </a:txBody>
                  <a:tcPr marL="6350" marR="6350" marT="6350" marB="0" anchor="b"/>
                </a:tc>
                <a:tc>
                  <a:txBody>
                    <a:bodyPr/>
                    <a:lstStyle/>
                    <a:p>
                      <a:pPr algn="ctr" fontAlgn="b"/>
                      <a:r>
                        <a:rPr lang="mr-IN" sz="1400" b="0" i="0" u="none" strike="noStrike">
                          <a:solidFill>
                            <a:srgbClr val="000000"/>
                          </a:solidFill>
                          <a:effectLst/>
                          <a:latin typeface="Arial" charset="0"/>
                        </a:rPr>
                        <a:t>-6.1</a:t>
                      </a:r>
                    </a:p>
                  </a:txBody>
                  <a:tcPr marL="6350" marR="6350" marT="6350" marB="0" anchor="b"/>
                </a:tc>
              </a:tr>
              <a:tr h="91848">
                <a:tc>
                  <a:txBody>
                    <a:bodyPr/>
                    <a:lstStyle/>
                    <a:p>
                      <a:pPr algn="l" fontAlgn="b"/>
                      <a:r>
                        <a:rPr lang="en-US" sz="1400" b="0" i="0" u="none" strike="noStrike">
                          <a:solidFill>
                            <a:srgbClr val="000000"/>
                          </a:solidFill>
                          <a:effectLst/>
                          <a:latin typeface="Arial" charset="0"/>
                        </a:rPr>
                        <a:t>PENNSYLVANIA</a:t>
                      </a:r>
                    </a:p>
                  </a:txBody>
                  <a:tcPr marL="6350" marR="6350" marT="6350" marB="0" anchor="b"/>
                </a:tc>
                <a:tc>
                  <a:txBody>
                    <a:bodyPr/>
                    <a:lstStyle/>
                    <a:p>
                      <a:pPr algn="ctr" fontAlgn="b"/>
                      <a:r>
                        <a:rPr lang="hr-HR" sz="1400" b="0" i="0" u="none" strike="noStrike">
                          <a:solidFill>
                            <a:srgbClr val="000000"/>
                          </a:solidFill>
                          <a:effectLst/>
                          <a:latin typeface="Arial" charset="0"/>
                        </a:rPr>
                        <a:t>3.9</a:t>
                      </a:r>
                    </a:p>
                  </a:txBody>
                  <a:tcPr marL="6350" marR="6350" marT="6350" marB="0" anchor="b"/>
                </a:tc>
                <a:tc>
                  <a:txBody>
                    <a:bodyPr/>
                    <a:lstStyle/>
                    <a:p>
                      <a:pPr algn="l" fontAlgn="b"/>
                      <a:r>
                        <a:rPr lang="en-US" sz="1400" b="0" i="0" u="none" strike="noStrike" dirty="0">
                          <a:solidFill>
                            <a:srgbClr val="000000"/>
                          </a:solidFill>
                          <a:effectLst/>
                          <a:latin typeface="Arial" charset="0"/>
                        </a:rPr>
                        <a:t>DISTRICT OF COLUMBIA*</a:t>
                      </a:r>
                    </a:p>
                  </a:txBody>
                  <a:tcPr marL="6350" marR="6350" marT="6350" marB="0" anchor="b"/>
                </a:tc>
                <a:tc>
                  <a:txBody>
                    <a:bodyPr/>
                    <a:lstStyle/>
                    <a:p>
                      <a:pPr algn="ctr" fontAlgn="b"/>
                      <a:r>
                        <a:rPr lang="mr-IN" sz="1400" b="0" i="0" u="none" strike="noStrike">
                          <a:solidFill>
                            <a:srgbClr val="000000"/>
                          </a:solidFill>
                          <a:effectLst/>
                          <a:latin typeface="Arial" charset="0"/>
                        </a:rPr>
                        <a:t>-0.1</a:t>
                      </a:r>
                    </a:p>
                  </a:txBody>
                  <a:tcPr marL="6350" marR="6350" marT="6350" marB="0" anchor="b"/>
                </a:tc>
                <a:tc>
                  <a:txBody>
                    <a:bodyPr/>
                    <a:lstStyle/>
                    <a:p>
                      <a:pPr algn="l" fontAlgn="b"/>
                      <a:r>
                        <a:rPr lang="en-US" sz="1400" b="0" i="0" u="none" strike="noStrike">
                          <a:solidFill>
                            <a:srgbClr val="000000"/>
                          </a:solidFill>
                          <a:effectLst/>
                          <a:latin typeface="Arial" charset="0"/>
                        </a:rPr>
                        <a:t>NEW YORK</a:t>
                      </a:r>
                    </a:p>
                  </a:txBody>
                  <a:tcPr marL="6350" marR="6350" marT="6350" marB="0" anchor="b"/>
                </a:tc>
                <a:tc>
                  <a:txBody>
                    <a:bodyPr/>
                    <a:lstStyle/>
                    <a:p>
                      <a:pPr algn="ctr" fontAlgn="b"/>
                      <a:r>
                        <a:rPr lang="mr-IN" sz="1400" b="0" i="0" u="none" strike="noStrike">
                          <a:solidFill>
                            <a:srgbClr val="000000"/>
                          </a:solidFill>
                          <a:effectLst/>
                          <a:latin typeface="Arial" charset="0"/>
                        </a:rPr>
                        <a:t>-7.8</a:t>
                      </a:r>
                    </a:p>
                  </a:txBody>
                  <a:tcPr marL="6350" marR="6350" marT="6350" marB="0" anchor="b"/>
                </a:tc>
              </a:tr>
              <a:tr h="233246">
                <a:tc>
                  <a:txBody>
                    <a:bodyPr/>
                    <a:lstStyle/>
                    <a:p>
                      <a:pPr algn="l" fontAlgn="b"/>
                      <a:r>
                        <a:rPr lang="en-US" sz="1400" b="0" i="0" u="none" strike="noStrike">
                          <a:solidFill>
                            <a:srgbClr val="000000"/>
                          </a:solidFill>
                          <a:effectLst/>
                          <a:latin typeface="Arial" charset="0"/>
                        </a:rPr>
                        <a:t>UTAH</a:t>
                      </a:r>
                    </a:p>
                  </a:txBody>
                  <a:tcPr marL="6350" marR="6350" marT="6350" marB="0" anchor="b"/>
                </a:tc>
                <a:tc>
                  <a:txBody>
                    <a:bodyPr/>
                    <a:lstStyle/>
                    <a:p>
                      <a:pPr algn="ctr" fontAlgn="b"/>
                      <a:r>
                        <a:rPr lang="hr-HR" sz="1400" b="0" i="0" u="none" strike="noStrike">
                          <a:solidFill>
                            <a:srgbClr val="000000"/>
                          </a:solidFill>
                          <a:effectLst/>
                          <a:latin typeface="Arial" charset="0"/>
                        </a:rPr>
                        <a:t>3.8</a:t>
                      </a:r>
                    </a:p>
                  </a:txBody>
                  <a:tcPr marL="6350" marR="6350" marT="6350" marB="0" anchor="b"/>
                </a:tc>
                <a:tc>
                  <a:txBody>
                    <a:bodyPr/>
                    <a:lstStyle/>
                    <a:p>
                      <a:pPr algn="l" fontAlgn="b"/>
                      <a:r>
                        <a:rPr lang="en-US" sz="1400" b="0" i="0" u="none" strike="noStrike">
                          <a:solidFill>
                            <a:srgbClr val="000000"/>
                          </a:solidFill>
                          <a:effectLst/>
                          <a:latin typeface="Arial" charset="0"/>
                        </a:rPr>
                        <a:t>RHODE ISLAND</a:t>
                      </a:r>
                    </a:p>
                  </a:txBody>
                  <a:tcPr marL="6350" marR="6350" marT="6350" marB="0" anchor="b"/>
                </a:tc>
                <a:tc>
                  <a:txBody>
                    <a:bodyPr/>
                    <a:lstStyle/>
                    <a:p>
                      <a:pPr algn="ctr" fontAlgn="b"/>
                      <a:r>
                        <a:rPr lang="mr-IN" sz="1400" b="0" i="0" u="none" strike="noStrike">
                          <a:solidFill>
                            <a:srgbClr val="000000"/>
                          </a:solidFill>
                          <a:effectLst/>
                          <a:latin typeface="Arial" charset="0"/>
                        </a:rPr>
                        <a:t>-0.2</a:t>
                      </a:r>
                    </a:p>
                  </a:txBody>
                  <a:tcPr marL="6350" marR="6350" marT="6350" marB="0" anchor="b"/>
                </a:tc>
                <a:tc>
                  <a:txBody>
                    <a:bodyPr/>
                    <a:lstStyle/>
                    <a:p>
                      <a:pPr algn="l" fontAlgn="b"/>
                      <a:r>
                        <a:rPr lang="en-US" sz="1400" b="0" i="0" u="none" strike="noStrike">
                          <a:solidFill>
                            <a:srgbClr val="000000"/>
                          </a:solidFill>
                          <a:effectLst/>
                          <a:latin typeface="Arial" charset="0"/>
                        </a:rPr>
                        <a:t>ILLINOIS</a:t>
                      </a:r>
                    </a:p>
                  </a:txBody>
                  <a:tcPr marL="6350" marR="6350" marT="6350" marB="0" anchor="b"/>
                </a:tc>
                <a:tc>
                  <a:txBody>
                    <a:bodyPr/>
                    <a:lstStyle/>
                    <a:p>
                      <a:pPr algn="ctr" fontAlgn="b"/>
                      <a:r>
                        <a:rPr lang="mr-IN" sz="1400" b="0" i="0" u="none" strike="noStrike" dirty="0">
                          <a:solidFill>
                            <a:srgbClr val="000000"/>
                          </a:solidFill>
                          <a:effectLst/>
                          <a:latin typeface="Arial" charset="0"/>
                        </a:rPr>
                        <a:t>-9.7</a:t>
                      </a:r>
                    </a:p>
                  </a:txBody>
                  <a:tcPr marL="6350" marR="6350" marT="6350" marB="0" anchor="b"/>
                </a:tc>
              </a:tr>
            </a:tbl>
          </a:graphicData>
        </a:graphic>
      </p:graphicFrame>
      <p:sp>
        <p:nvSpPr>
          <p:cNvPr id="6" name="Text Box 241"/>
          <p:cNvSpPr txBox="1">
            <a:spLocks noChangeArrowheads="1"/>
          </p:cNvSpPr>
          <p:nvPr/>
        </p:nvSpPr>
        <p:spPr bwMode="auto">
          <a:xfrm>
            <a:off x="40103" y="5909348"/>
            <a:ext cx="6958925" cy="1015663"/>
          </a:xfrm>
          <a:prstGeom prst="rect">
            <a:avLst/>
          </a:prstGeom>
          <a:noFill/>
          <a:ln w="9525">
            <a:noFill/>
            <a:miter lim="800000"/>
            <a:headEnd/>
            <a:tailEnd/>
          </a:ln>
        </p:spPr>
        <p:txBody>
          <a:bodyPr wrap="square" anchor="ctr" anchorCtr="0">
            <a:spAutoFit/>
          </a:bodyPr>
          <a:lstStyle/>
          <a:p>
            <a:pPr algn="ctr" defTabSz="914400" fontAlgn="base">
              <a:spcBef>
                <a:spcPct val="0"/>
              </a:spcBef>
              <a:spcAft>
                <a:spcPct val="0"/>
              </a:spcAft>
            </a:pPr>
            <a:r>
              <a:rPr lang="en-US" sz="2000" i="1" dirty="0">
                <a:solidFill>
                  <a:prstClr val="white"/>
                </a:solidFill>
                <a:cs typeface="Constantia"/>
              </a:rPr>
              <a:t>U.S. Year-over-year Net </a:t>
            </a:r>
            <a:r>
              <a:rPr lang="en-US" sz="2000" i="1" dirty="0" smtClean="0">
                <a:solidFill>
                  <a:prstClr val="white"/>
                </a:solidFill>
                <a:cs typeface="Constantia"/>
              </a:rPr>
              <a:t>Change</a:t>
            </a:r>
          </a:p>
          <a:p>
            <a:pPr algn="ctr" defTabSz="914400" fontAlgn="base">
              <a:spcBef>
                <a:spcPct val="0"/>
              </a:spcBef>
              <a:spcAft>
                <a:spcPct val="0"/>
              </a:spcAft>
            </a:pPr>
            <a:r>
              <a:rPr lang="en-US" sz="2000" i="1" dirty="0" smtClean="0">
                <a:solidFill>
                  <a:prstClr val="white"/>
                </a:solidFill>
                <a:cs typeface="Constantia"/>
              </a:rPr>
              <a:t>December 2016: +145K</a:t>
            </a:r>
          </a:p>
          <a:p>
            <a:pPr algn="ctr" defTabSz="914400" fontAlgn="base">
              <a:spcBef>
                <a:spcPct val="0"/>
              </a:spcBef>
              <a:spcAft>
                <a:spcPct val="0"/>
              </a:spcAft>
            </a:pPr>
            <a:r>
              <a:rPr lang="en-US" sz="2000" i="1" dirty="0" smtClean="0">
                <a:solidFill>
                  <a:prstClr val="white"/>
                </a:solidFill>
                <a:cs typeface="Constantia"/>
              </a:rPr>
              <a:t>January 2017: +170K</a:t>
            </a:r>
            <a:endParaRPr lang="en-US" sz="2000" i="1" dirty="0">
              <a:solidFill>
                <a:prstClr val="white"/>
              </a:solidFill>
              <a:cs typeface="Constantia"/>
            </a:endParaRPr>
          </a:p>
        </p:txBody>
      </p:sp>
    </p:spTree>
    <p:extLst>
      <p:ext uri="{BB962C8B-B14F-4D97-AF65-F5344CB8AC3E}">
        <p14:creationId xmlns:p14="http://schemas.microsoft.com/office/powerpoint/2010/main" val="37311383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02054" y="442931"/>
            <a:ext cx="7772400" cy="914400"/>
          </a:xfrm>
        </p:spPr>
        <p:txBody>
          <a:bodyPr>
            <a:normAutofit fontScale="90000"/>
          </a:bodyPr>
          <a:lstStyle/>
          <a:p>
            <a:pPr fontAlgn="auto">
              <a:spcAft>
                <a:spcPts val="0"/>
              </a:spcAft>
              <a:defRPr/>
            </a:pPr>
            <a:r>
              <a:rPr lang="en-US" sz="2700" b="1" dirty="0" smtClean="0">
                <a:solidFill>
                  <a:srgbClr val="003366"/>
                </a:solidFill>
              </a:rPr>
              <a:t>Washington Nonfarm Employment</a:t>
            </a:r>
            <a:r>
              <a:rPr lang="en-US" sz="2700" dirty="0" smtClean="0">
                <a:solidFill>
                  <a:srgbClr val="003366"/>
                </a:solidFill>
              </a:rPr>
              <a:t/>
            </a:r>
            <a:br>
              <a:rPr lang="en-US" sz="2700" dirty="0" smtClean="0">
                <a:solidFill>
                  <a:srgbClr val="003366"/>
                </a:solidFill>
              </a:rPr>
            </a:br>
            <a:r>
              <a:rPr lang="en-US" sz="2400" dirty="0" smtClean="0">
                <a:solidFill>
                  <a:srgbClr val="003366"/>
                </a:solidFill>
              </a:rPr>
              <a:t>by Industry Sector Groups (SA)</a:t>
            </a:r>
            <a:br>
              <a:rPr lang="en-US" sz="2400" dirty="0" smtClean="0">
                <a:solidFill>
                  <a:srgbClr val="003366"/>
                </a:solidFill>
              </a:rPr>
            </a:br>
            <a:r>
              <a:rPr lang="en-US" sz="2000" i="1" dirty="0" smtClean="0">
                <a:solidFill>
                  <a:srgbClr val="003366"/>
                </a:solidFill>
              </a:rPr>
              <a:t>December 2015 </a:t>
            </a:r>
            <a:r>
              <a:rPr lang="en-US" sz="2000" i="1" dirty="0">
                <a:solidFill>
                  <a:srgbClr val="003366"/>
                </a:solidFill>
              </a:rPr>
              <a:t>v. </a:t>
            </a:r>
            <a:r>
              <a:rPr lang="en-US" sz="2000" i="1" dirty="0" smtClean="0">
                <a:solidFill>
                  <a:srgbClr val="003366"/>
                </a:solidFill>
              </a:rPr>
              <a:t>December 2016</a:t>
            </a:r>
            <a:br>
              <a:rPr lang="en-US" sz="2000" i="1" dirty="0" smtClean="0">
                <a:solidFill>
                  <a:srgbClr val="003366"/>
                </a:solidFill>
              </a:rPr>
            </a:br>
            <a:r>
              <a:rPr lang="en-US" sz="2000" i="1" dirty="0" smtClean="0">
                <a:solidFill>
                  <a:srgbClr val="003366"/>
                </a:solidFill>
              </a:rPr>
              <a:t>Absolute Change</a:t>
            </a:r>
          </a:p>
        </p:txBody>
      </p:sp>
      <p:graphicFrame>
        <p:nvGraphicFramePr>
          <p:cNvPr id="7" name="Object 3"/>
          <p:cNvGraphicFramePr>
            <a:graphicFrameLocks noGrp="1"/>
          </p:cNvGraphicFramePr>
          <p:nvPr>
            <p:ph type="chart" idx="1"/>
            <p:extLst>
              <p:ext uri="{D42A27DB-BD31-4B8C-83A1-F6EECF244321}">
                <p14:modId xmlns:p14="http://schemas.microsoft.com/office/powerpoint/2010/main" val="174524573"/>
              </p:ext>
            </p:extLst>
          </p:nvPr>
        </p:nvGraphicFramePr>
        <p:xfrm>
          <a:off x="63500" y="1371600"/>
          <a:ext cx="9052560" cy="4281488"/>
        </p:xfrm>
        <a:graphic>
          <a:graphicData uri="http://schemas.openxmlformats.org/drawingml/2006/chart">
            <c:chart xmlns:c="http://schemas.openxmlformats.org/drawingml/2006/chart" xmlns:r="http://schemas.openxmlformats.org/officeDocument/2006/relationships" r:id="rId3"/>
          </a:graphicData>
        </a:graphic>
      </p:graphicFrame>
      <p:sp>
        <p:nvSpPr>
          <p:cNvPr id="44038" name="Text Box 6"/>
          <p:cNvSpPr txBox="1">
            <a:spLocks noChangeArrowheads="1"/>
          </p:cNvSpPr>
          <p:nvPr/>
        </p:nvSpPr>
        <p:spPr bwMode="auto">
          <a:xfrm>
            <a:off x="6959600" y="3883551"/>
            <a:ext cx="1690463" cy="1200329"/>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600" b="1" i="1" dirty="0">
                <a:solidFill>
                  <a:prstClr val="black"/>
                </a:solidFill>
                <a:latin typeface="Arial" pitchFamily="34" charset="0"/>
                <a:cs typeface="Arial" pitchFamily="34" charset="0"/>
              </a:rPr>
              <a:t>WA Total: </a:t>
            </a:r>
            <a:r>
              <a:rPr lang="en-US" sz="1600" b="1" i="1" dirty="0" smtClean="0">
                <a:solidFill>
                  <a:prstClr val="black"/>
                </a:solidFill>
                <a:latin typeface="Arial" pitchFamily="34" charset="0"/>
                <a:cs typeface="Arial" pitchFamily="34" charset="0"/>
              </a:rPr>
              <a:t>+97.4K</a:t>
            </a:r>
            <a:r>
              <a:rPr lang="en-US" sz="1600" b="1" i="1" dirty="0">
                <a:solidFill>
                  <a:prstClr val="black"/>
                </a:solidFill>
                <a:latin typeface="Arial" pitchFamily="34" charset="0"/>
                <a:cs typeface="Arial" pitchFamily="34" charset="0"/>
              </a:rPr>
              <a:t>; </a:t>
            </a:r>
            <a:r>
              <a:rPr lang="en-US" sz="1600" b="1" i="1" dirty="0" smtClean="0">
                <a:solidFill>
                  <a:prstClr val="black"/>
                </a:solidFill>
                <a:latin typeface="Arial" pitchFamily="34" charset="0"/>
                <a:cs typeface="Arial" pitchFamily="34" charset="0"/>
              </a:rPr>
              <a:t>+3.0%</a:t>
            </a:r>
            <a:endParaRPr lang="en-US" sz="1600" b="1" i="1" dirty="0">
              <a:solidFill>
                <a:prstClr val="black"/>
              </a:solidFill>
              <a:latin typeface="Arial" pitchFamily="34" charset="0"/>
              <a:cs typeface="Arial" pitchFamily="34" charset="0"/>
            </a:endParaRPr>
          </a:p>
          <a:p>
            <a:pPr defTabSz="914400" fontAlgn="base">
              <a:spcBef>
                <a:spcPct val="50000"/>
              </a:spcBef>
              <a:spcAft>
                <a:spcPct val="0"/>
              </a:spcAft>
            </a:pPr>
            <a:r>
              <a:rPr lang="en-US" sz="1600" b="1" i="1" dirty="0">
                <a:solidFill>
                  <a:prstClr val="black"/>
                </a:solidFill>
                <a:latin typeface="Arial" pitchFamily="34" charset="0"/>
                <a:cs typeface="Arial" pitchFamily="34" charset="0"/>
              </a:rPr>
              <a:t>US Total (SA): </a:t>
            </a:r>
            <a:r>
              <a:rPr lang="mr-IN" sz="1600" b="1" i="1" dirty="0">
                <a:solidFill>
                  <a:prstClr val="black"/>
                </a:solidFill>
                <a:latin typeface="Arial" pitchFamily="34" charset="0"/>
                <a:cs typeface="Arial" pitchFamily="34" charset="0"/>
              </a:rPr>
              <a:t>+2,242K; +1.6%</a:t>
            </a:r>
            <a:endParaRPr lang="en-US" sz="1600" b="1" i="1" dirty="0">
              <a:solidFill>
                <a:prstClr val="black"/>
              </a:solidFill>
              <a:latin typeface="Arial" pitchFamily="34" charset="0"/>
              <a:cs typeface="Arial" pitchFamily="34" charset="0"/>
            </a:endParaRPr>
          </a:p>
        </p:txBody>
      </p:sp>
      <p:sp>
        <p:nvSpPr>
          <p:cNvPr id="8" name="Text Box 6"/>
          <p:cNvSpPr txBox="1">
            <a:spLocks noChangeArrowheads="1"/>
          </p:cNvSpPr>
          <p:nvPr/>
        </p:nvSpPr>
        <p:spPr bwMode="auto">
          <a:xfrm>
            <a:off x="0" y="5715000"/>
            <a:ext cx="2445643" cy="246221"/>
          </a:xfrm>
          <a:prstGeom prst="rect">
            <a:avLst/>
          </a:prstGeom>
          <a:noFill/>
          <a:ln w="0" algn="ctr">
            <a:noFill/>
            <a:miter lim="800000"/>
            <a:headEnd/>
            <a:tailEnd/>
          </a:ln>
        </p:spPr>
        <p:txBody>
          <a:bodyPr wrap="none">
            <a:spAutoFit/>
          </a:bodyPr>
          <a:lstStyle/>
          <a:p>
            <a:r>
              <a:rPr lang="en-US" sz="1000" i="1" dirty="0">
                <a:solidFill>
                  <a:prstClr val="white"/>
                </a:solidFill>
                <a:latin typeface="Arial" pitchFamily="34" charset="0"/>
                <a:cs typeface="Arial" pitchFamily="34" charset="0"/>
              </a:rPr>
              <a:t>Source: U.S. Bureau of Labor Statistics</a:t>
            </a:r>
          </a:p>
        </p:txBody>
      </p:sp>
      <p:sp>
        <p:nvSpPr>
          <p:cNvPr id="9" name="Text Box 241"/>
          <p:cNvSpPr txBox="1">
            <a:spLocks noChangeArrowheads="1"/>
          </p:cNvSpPr>
          <p:nvPr/>
        </p:nvSpPr>
        <p:spPr bwMode="auto">
          <a:xfrm>
            <a:off x="76200" y="6090047"/>
            <a:ext cx="7474974" cy="646331"/>
          </a:xfrm>
          <a:prstGeom prst="rect">
            <a:avLst/>
          </a:prstGeom>
          <a:noFill/>
          <a:ln w="9525">
            <a:noFill/>
            <a:miter lim="800000"/>
            <a:headEnd/>
            <a:tailEnd/>
          </a:ln>
        </p:spPr>
        <p:txBody>
          <a:bodyPr wrap="square">
            <a:spAutoFit/>
          </a:bodyPr>
          <a:lstStyle/>
          <a:p>
            <a:r>
              <a:rPr lang="en-US" dirty="0">
                <a:solidFill>
                  <a:prstClr val="white"/>
                </a:solidFill>
                <a:cs typeface="Constantia"/>
              </a:rPr>
              <a:t>*According to the Local Area Unemployment Statistics (LAUS) series </a:t>
            </a:r>
            <a:endParaRPr lang="en-US" dirty="0" smtClean="0">
              <a:solidFill>
                <a:prstClr val="white"/>
              </a:solidFill>
              <a:cs typeface="Constantia"/>
            </a:endParaRPr>
          </a:p>
          <a:p>
            <a:r>
              <a:rPr lang="en-US" dirty="0" smtClean="0">
                <a:solidFill>
                  <a:prstClr val="white"/>
                </a:solidFill>
                <a:cs typeface="Constantia"/>
              </a:rPr>
              <a:t>WA added 136,681 jobs between December 2015 and December 2016. </a:t>
            </a:r>
            <a:endParaRPr lang="en-US" dirty="0">
              <a:solidFill>
                <a:prstClr val="white"/>
              </a:solidFill>
              <a:cs typeface="Constantia"/>
            </a:endParaRPr>
          </a:p>
        </p:txBody>
      </p:sp>
    </p:spTree>
    <p:extLst>
      <p:ext uri="{BB962C8B-B14F-4D97-AF65-F5344CB8AC3E}">
        <p14:creationId xmlns:p14="http://schemas.microsoft.com/office/powerpoint/2010/main" val="36399368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p:cNvGraphicFramePr>
          <p:nvPr>
            <p:extLst>
              <p:ext uri="{D42A27DB-BD31-4B8C-83A1-F6EECF244321}">
                <p14:modId xmlns:p14="http://schemas.microsoft.com/office/powerpoint/2010/main" val="263479398"/>
              </p:ext>
            </p:extLst>
          </p:nvPr>
        </p:nvGraphicFramePr>
        <p:xfrm>
          <a:off x="0" y="1295400"/>
          <a:ext cx="9052560"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2"/>
          <p:cNvSpPr>
            <a:spLocks noGrp="1" noChangeArrowheads="1"/>
          </p:cNvSpPr>
          <p:nvPr>
            <p:ph type="title"/>
          </p:nvPr>
        </p:nvSpPr>
        <p:spPr>
          <a:xfrm>
            <a:off x="214378" y="499403"/>
            <a:ext cx="8077200" cy="914400"/>
          </a:xfrm>
        </p:spPr>
        <p:txBody>
          <a:bodyPr>
            <a:normAutofit fontScale="90000"/>
          </a:bodyPr>
          <a:lstStyle/>
          <a:p>
            <a:pPr fontAlgn="auto">
              <a:spcAft>
                <a:spcPts val="0"/>
              </a:spcAft>
              <a:defRPr/>
            </a:pPr>
            <a:r>
              <a:rPr lang="en-US" sz="2700" b="1" dirty="0" smtClean="0">
                <a:solidFill>
                  <a:srgbClr val="003366"/>
                </a:solidFill>
              </a:rPr>
              <a:t>Seattle-Tacoma-Bellevue, WA MSA Nonfarm Employment</a:t>
            </a:r>
            <a:r>
              <a:rPr lang="en-US" sz="2700" dirty="0" smtClean="0">
                <a:solidFill>
                  <a:srgbClr val="003366"/>
                </a:solidFill>
              </a:rPr>
              <a:t/>
            </a:r>
            <a:br>
              <a:rPr lang="en-US" sz="2700" dirty="0" smtClean="0">
                <a:solidFill>
                  <a:srgbClr val="003366"/>
                </a:solidFill>
              </a:rPr>
            </a:br>
            <a:r>
              <a:rPr lang="en-US" sz="2400" dirty="0" smtClean="0">
                <a:solidFill>
                  <a:srgbClr val="003366"/>
                </a:solidFill>
              </a:rPr>
              <a:t>by Industry Sector Groups (NSA)</a:t>
            </a:r>
            <a:br>
              <a:rPr lang="en-US" sz="2400" dirty="0" smtClean="0">
                <a:solidFill>
                  <a:srgbClr val="003366"/>
                </a:solidFill>
              </a:rPr>
            </a:br>
            <a:r>
              <a:rPr lang="en-US" sz="2000" i="1" dirty="0" smtClean="0">
                <a:solidFill>
                  <a:srgbClr val="003366"/>
                </a:solidFill>
              </a:rPr>
              <a:t>December 2015 </a:t>
            </a:r>
            <a:r>
              <a:rPr lang="en-US" sz="2000" i="1" dirty="0">
                <a:solidFill>
                  <a:srgbClr val="003366"/>
                </a:solidFill>
              </a:rPr>
              <a:t>v. </a:t>
            </a:r>
            <a:r>
              <a:rPr lang="en-US" sz="2000" i="1" dirty="0" smtClean="0">
                <a:solidFill>
                  <a:srgbClr val="003366"/>
                </a:solidFill>
              </a:rPr>
              <a:t>December 2016</a:t>
            </a:r>
            <a:r>
              <a:rPr lang="en-US" sz="2000" i="1" dirty="0">
                <a:solidFill>
                  <a:srgbClr val="003366"/>
                </a:solidFill>
              </a:rPr>
              <a:t/>
            </a:r>
            <a:br>
              <a:rPr lang="en-US" sz="2000" i="1" dirty="0">
                <a:solidFill>
                  <a:srgbClr val="003366"/>
                </a:solidFill>
              </a:rPr>
            </a:br>
            <a:r>
              <a:rPr lang="en-US" sz="2000" i="1" dirty="0">
                <a:solidFill>
                  <a:srgbClr val="003366"/>
                </a:solidFill>
              </a:rPr>
              <a:t>Absolute </a:t>
            </a:r>
            <a:r>
              <a:rPr lang="en-US" sz="2000" i="1" dirty="0" smtClean="0">
                <a:solidFill>
                  <a:srgbClr val="003366"/>
                </a:solidFill>
              </a:rPr>
              <a:t>Change</a:t>
            </a:r>
          </a:p>
        </p:txBody>
      </p:sp>
      <p:sp>
        <p:nvSpPr>
          <p:cNvPr id="44038" name="Text Box 6"/>
          <p:cNvSpPr txBox="1">
            <a:spLocks noChangeArrowheads="1"/>
          </p:cNvSpPr>
          <p:nvPr/>
        </p:nvSpPr>
        <p:spPr bwMode="auto">
          <a:xfrm>
            <a:off x="6894753" y="3292088"/>
            <a:ext cx="1880561" cy="1815882"/>
          </a:xfrm>
          <a:prstGeom prst="rect">
            <a:avLst/>
          </a:prstGeom>
          <a:noFill/>
          <a:ln w="9525">
            <a:solidFill>
              <a:schemeClr val="tx1"/>
            </a:solidFill>
            <a:miter lim="800000"/>
            <a:headEnd/>
            <a:tailEnd/>
          </a:ln>
        </p:spPr>
        <p:txBody>
          <a:bodyPr wrap="square">
            <a:spAutoFit/>
          </a:bodyPr>
          <a:lstStyle/>
          <a:p>
            <a:pPr defTabSz="914400" fontAlgn="base">
              <a:spcBef>
                <a:spcPct val="50000"/>
              </a:spcBef>
              <a:spcAft>
                <a:spcPct val="0"/>
              </a:spcAft>
            </a:pPr>
            <a:r>
              <a:rPr lang="en-US" sz="1600" b="1" i="1" dirty="0">
                <a:solidFill>
                  <a:prstClr val="black"/>
                </a:solidFill>
                <a:latin typeface="Arial" pitchFamily="34" charset="0"/>
                <a:cs typeface="Arial" pitchFamily="34" charset="0"/>
              </a:rPr>
              <a:t>MSA Total (NSA):     +</a:t>
            </a:r>
            <a:r>
              <a:rPr lang="en-US" sz="1600" b="1" i="1" dirty="0" smtClean="0">
                <a:solidFill>
                  <a:prstClr val="black"/>
                </a:solidFill>
                <a:latin typeface="Arial" pitchFamily="34" charset="0"/>
                <a:cs typeface="Arial" pitchFamily="34" charset="0"/>
              </a:rPr>
              <a:t>64.6K</a:t>
            </a:r>
            <a:r>
              <a:rPr lang="en-US" sz="1600" b="1" i="1" dirty="0">
                <a:solidFill>
                  <a:prstClr val="black"/>
                </a:solidFill>
                <a:latin typeface="Arial" pitchFamily="34" charset="0"/>
                <a:cs typeface="Arial" pitchFamily="34" charset="0"/>
              </a:rPr>
              <a:t>; +</a:t>
            </a:r>
            <a:r>
              <a:rPr lang="en-US" sz="1600" b="1" i="1" dirty="0" smtClean="0">
                <a:solidFill>
                  <a:prstClr val="black"/>
                </a:solidFill>
                <a:latin typeface="Arial" pitchFamily="34" charset="0"/>
                <a:cs typeface="Arial" pitchFamily="34" charset="0"/>
              </a:rPr>
              <a:t>3.4%</a:t>
            </a:r>
            <a:endParaRPr lang="en-US" sz="1600" b="1" i="1" dirty="0">
              <a:solidFill>
                <a:prstClr val="black"/>
              </a:solidFill>
              <a:latin typeface="Arial" pitchFamily="34" charset="0"/>
              <a:cs typeface="Arial" pitchFamily="34" charset="0"/>
            </a:endParaRPr>
          </a:p>
          <a:p>
            <a:pPr defTabSz="914400" fontAlgn="base">
              <a:spcBef>
                <a:spcPct val="50000"/>
              </a:spcBef>
              <a:spcAft>
                <a:spcPct val="0"/>
              </a:spcAft>
            </a:pPr>
            <a:r>
              <a:rPr lang="en-US" sz="1600" b="1" i="1" dirty="0" smtClean="0">
                <a:solidFill>
                  <a:prstClr val="black"/>
                </a:solidFill>
                <a:latin typeface="Arial" pitchFamily="34" charset="0"/>
                <a:cs typeface="Arial" pitchFamily="34" charset="0"/>
              </a:rPr>
              <a:t>WA Total (SA)</a:t>
            </a:r>
            <a:r>
              <a:rPr lang="en-US" sz="1600" b="1" i="1" dirty="0">
                <a:solidFill>
                  <a:prstClr val="black"/>
                </a:solidFill>
                <a:latin typeface="Arial" pitchFamily="34" charset="0"/>
                <a:cs typeface="Arial" pitchFamily="34" charset="0"/>
              </a:rPr>
              <a:t>: +97.4K; +3.0%</a:t>
            </a:r>
          </a:p>
          <a:p>
            <a:pPr defTabSz="914400" fontAlgn="base">
              <a:spcBef>
                <a:spcPct val="50000"/>
              </a:spcBef>
              <a:spcAft>
                <a:spcPct val="0"/>
              </a:spcAft>
            </a:pPr>
            <a:r>
              <a:rPr lang="en-US" sz="1600" b="1" i="1" dirty="0">
                <a:solidFill>
                  <a:prstClr val="black"/>
                </a:solidFill>
                <a:latin typeface="Arial" pitchFamily="34" charset="0"/>
                <a:cs typeface="Arial" pitchFamily="34" charset="0"/>
              </a:rPr>
              <a:t>US Total (SA): </a:t>
            </a:r>
            <a:r>
              <a:rPr lang="mr-IN" sz="1600" b="1" i="1" dirty="0">
                <a:solidFill>
                  <a:prstClr val="black"/>
                </a:solidFill>
                <a:latin typeface="Arial" pitchFamily="34" charset="0"/>
                <a:cs typeface="Arial" pitchFamily="34" charset="0"/>
              </a:rPr>
              <a:t>+2,242K; +1.6%</a:t>
            </a:r>
            <a:endParaRPr lang="en-US" sz="1600" b="1" i="1" dirty="0">
              <a:solidFill>
                <a:prstClr val="black"/>
              </a:solidFill>
              <a:latin typeface="Arial" pitchFamily="34" charset="0"/>
              <a:cs typeface="Arial" pitchFamily="34" charset="0"/>
            </a:endParaRPr>
          </a:p>
        </p:txBody>
      </p:sp>
      <p:sp>
        <p:nvSpPr>
          <p:cNvPr id="6" name="Text Box 6"/>
          <p:cNvSpPr txBox="1">
            <a:spLocks noChangeArrowheads="1"/>
          </p:cNvSpPr>
          <p:nvPr/>
        </p:nvSpPr>
        <p:spPr bwMode="auto">
          <a:xfrm>
            <a:off x="0" y="5715000"/>
            <a:ext cx="2445643" cy="246221"/>
          </a:xfrm>
          <a:prstGeom prst="rect">
            <a:avLst/>
          </a:prstGeom>
          <a:noFill/>
          <a:ln w="0" algn="ctr">
            <a:noFill/>
            <a:miter lim="800000"/>
            <a:headEnd/>
            <a:tailEnd/>
          </a:ln>
        </p:spPr>
        <p:txBody>
          <a:bodyPr wrap="none">
            <a:spAutoFit/>
          </a:bodyPr>
          <a:lstStyle/>
          <a:p>
            <a:r>
              <a:rPr lang="en-US" sz="1000" i="1" dirty="0">
                <a:solidFill>
                  <a:prstClr val="white"/>
                </a:solidFill>
                <a:latin typeface="Arial" pitchFamily="34" charset="0"/>
                <a:cs typeface="Arial" pitchFamily="34" charset="0"/>
              </a:rPr>
              <a:t>Source: U.S. Bureau of Labor Statistics</a:t>
            </a:r>
          </a:p>
        </p:txBody>
      </p:sp>
    </p:spTree>
    <p:extLst>
      <p:ext uri="{BB962C8B-B14F-4D97-AF65-F5344CB8AC3E}">
        <p14:creationId xmlns:p14="http://schemas.microsoft.com/office/powerpoint/2010/main" val="40986004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74742" y="1298082"/>
            <a:ext cx="5252115" cy="1577113"/>
          </a:xfrm>
        </p:spPr>
        <p:txBody>
          <a:bodyPr>
            <a:noAutofit/>
          </a:bodyPr>
          <a:lstStyle/>
          <a:p>
            <a:pPr algn="ctr" eaLnBrk="1" hangingPunct="1"/>
            <a:r>
              <a:rPr lang="en-US" sz="7200" b="1" dirty="0" smtClean="0">
                <a:solidFill>
                  <a:srgbClr val="003366"/>
                </a:solidFill>
                <a:latin typeface="Calibri" charset="0"/>
                <a:ea typeface="ＭＳ Ｐゴシック" charset="0"/>
              </a:rPr>
              <a:t>Macro P.I.</a:t>
            </a:r>
            <a:endParaRPr lang="en-US" sz="2800" b="1" dirty="0">
              <a:solidFill>
                <a:srgbClr val="003366"/>
              </a:solidFill>
              <a:latin typeface="Calibri" charset="0"/>
              <a:ea typeface="ＭＳ Ｐゴシック" charset="0"/>
            </a:endParaRPr>
          </a:p>
        </p:txBody>
      </p:sp>
      <p:pic>
        <p:nvPicPr>
          <p:cNvPr id="3" name="Picture 2" descr="3072589_o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828" y="1595981"/>
            <a:ext cx="3406172" cy="4115792"/>
          </a:xfrm>
          <a:prstGeom prst="rect">
            <a:avLst/>
          </a:prstGeom>
        </p:spPr>
      </p:pic>
      <p:sp>
        <p:nvSpPr>
          <p:cNvPr id="5" name="Title 1"/>
          <p:cNvSpPr txBox="1">
            <a:spLocks/>
          </p:cNvSpPr>
          <p:nvPr/>
        </p:nvSpPr>
        <p:spPr bwMode="auto">
          <a:xfrm>
            <a:off x="-146242" y="2398982"/>
            <a:ext cx="5884070" cy="23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4200" dirty="0" smtClean="0">
                <a:latin typeface="Calibri" charset="0"/>
                <a:ea typeface="ＭＳ Ｐゴシック" charset="0"/>
              </a:rPr>
              <a:t>(Just How Hairy is the Global Situation?)</a:t>
            </a:r>
            <a:endParaRPr lang="en-US" sz="4200" dirty="0">
              <a:latin typeface="Calibri" charset="0"/>
              <a:ea typeface="ＭＳ Ｐゴシック" charset="0"/>
            </a:endParaRPr>
          </a:p>
        </p:txBody>
      </p:sp>
      <p:sp>
        <p:nvSpPr>
          <p:cNvPr id="6" name="TextBox 5"/>
          <p:cNvSpPr txBox="1"/>
          <p:nvPr/>
        </p:nvSpPr>
        <p:spPr>
          <a:xfrm>
            <a:off x="22094" y="5698450"/>
            <a:ext cx="3478695" cy="246221"/>
          </a:xfrm>
          <a:prstGeom prst="rect">
            <a:avLst/>
          </a:prstGeom>
          <a:noFill/>
        </p:spPr>
        <p:txBody>
          <a:bodyPr wrap="square" rtlCol="0">
            <a:spAutoFit/>
          </a:bodyPr>
          <a:lstStyle/>
          <a:p>
            <a:r>
              <a:rPr lang="en-US" sz="1000" i="1" dirty="0" smtClean="0">
                <a:solidFill>
                  <a:schemeClr val="bg1"/>
                </a:solidFill>
                <a:latin typeface="Arial"/>
                <a:cs typeface="Arial"/>
              </a:rPr>
              <a:t>Photo: </a:t>
            </a:r>
            <a:r>
              <a:rPr lang="en-US" sz="1000" i="1" dirty="0" err="1" smtClean="0">
                <a:solidFill>
                  <a:schemeClr val="bg1"/>
                </a:solidFill>
                <a:latin typeface="Arial"/>
                <a:cs typeface="Arial"/>
              </a:rPr>
              <a:t>Flixter.com</a:t>
            </a:r>
            <a:endParaRPr lang="en-US" sz="1000" i="1" dirty="0">
              <a:solidFill>
                <a:schemeClr val="bg1"/>
              </a:solidFill>
              <a:latin typeface="Arial"/>
              <a:cs typeface="Arial"/>
            </a:endParaRPr>
          </a:p>
        </p:txBody>
      </p:sp>
    </p:spTree>
    <p:extLst>
      <p:ext uri="{BB962C8B-B14F-4D97-AF65-F5344CB8AC3E}">
        <p14:creationId xmlns:p14="http://schemas.microsoft.com/office/powerpoint/2010/main" val="34100252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37" name="Rectangle 3"/>
          <p:cNvSpPr>
            <a:spLocks noGrp="1" noChangeArrowheads="1"/>
          </p:cNvSpPr>
          <p:nvPr>
            <p:ph type="title"/>
          </p:nvPr>
        </p:nvSpPr>
        <p:spPr>
          <a:xfrm>
            <a:off x="209574" y="116550"/>
            <a:ext cx="8555796" cy="1143000"/>
          </a:xfrm>
        </p:spPr>
        <p:txBody>
          <a:bodyPr/>
          <a:lstStyle/>
          <a:p>
            <a:pPr eaLnBrk="1" hangingPunct="1"/>
            <a:r>
              <a:rPr lang="en-US" b="1" dirty="0" smtClean="0">
                <a:solidFill>
                  <a:srgbClr val="003366"/>
                </a:solidFill>
              </a:rPr>
              <a:t>Employment Growth, U.S. States (SA) </a:t>
            </a:r>
            <a:r>
              <a:rPr lang="en-US" dirty="0" smtClean="0">
                <a:solidFill>
                  <a:srgbClr val="003366"/>
                </a:solidFill>
              </a:rPr>
              <a:t/>
            </a:r>
            <a:br>
              <a:rPr lang="en-US" dirty="0" smtClean="0">
                <a:solidFill>
                  <a:srgbClr val="003366"/>
                </a:solidFill>
              </a:rPr>
            </a:br>
            <a:r>
              <a:rPr lang="en-US" sz="2600" b="0" i="1" dirty="0" smtClean="0"/>
              <a:t>December</a:t>
            </a:r>
            <a:r>
              <a:rPr lang="en-US" sz="2600" b="0" i="1" dirty="0" smtClean="0">
                <a:solidFill>
                  <a:srgbClr val="003366"/>
                </a:solidFill>
              </a:rPr>
              <a:t> </a:t>
            </a:r>
            <a:r>
              <a:rPr lang="en-US" sz="2600" b="0" i="1" dirty="0">
                <a:solidFill>
                  <a:srgbClr val="003366"/>
                </a:solidFill>
              </a:rPr>
              <a:t>2015 v. </a:t>
            </a:r>
            <a:r>
              <a:rPr lang="en-US" sz="2600" b="0" i="1" dirty="0" smtClean="0"/>
              <a:t>December</a:t>
            </a:r>
            <a:r>
              <a:rPr lang="en-US" sz="2600" b="0" i="1" dirty="0" smtClean="0">
                <a:solidFill>
                  <a:srgbClr val="003366"/>
                </a:solidFill>
              </a:rPr>
              <a:t> 2016 Percent Change</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6" name="Group 5"/>
          <p:cNvGraphicFramePr>
            <a:graphicFrameLocks/>
          </p:cNvGraphicFramePr>
          <p:nvPr>
            <p:extLst>
              <p:ext uri="{D42A27DB-BD31-4B8C-83A1-F6EECF244321}">
                <p14:modId xmlns:p14="http://schemas.microsoft.com/office/powerpoint/2010/main" val="2351696605"/>
              </p:ext>
            </p:extLst>
          </p:nvPr>
        </p:nvGraphicFramePr>
        <p:xfrm>
          <a:off x="76201" y="1143000"/>
          <a:ext cx="8991599" cy="4400772"/>
        </p:xfrm>
        <a:graphic>
          <a:graphicData uri="http://schemas.openxmlformats.org/drawingml/2006/table">
            <a:tbl>
              <a:tblPr/>
              <a:tblGrid>
                <a:gridCol w="482599"/>
                <a:gridCol w="2184400"/>
                <a:gridCol w="444500"/>
                <a:gridCol w="520700"/>
                <a:gridCol w="1966502"/>
                <a:gridCol w="462987"/>
                <a:gridCol w="529129"/>
                <a:gridCol w="1984231"/>
                <a:gridCol w="416551"/>
              </a:tblGrid>
              <a:tr h="364503">
                <a:tc>
                  <a:txBody>
                    <a:bodyPr/>
                    <a:lstStyle/>
                    <a:p>
                      <a:pPr algn="ctr" fontAlgn="b"/>
                      <a:r>
                        <a:rPr lang="en-US" sz="1400" b="0" i="0" u="none" strike="noStrike" cap="small" dirty="0">
                          <a:solidFill>
                            <a:srgbClr val="000000"/>
                          </a:solidFill>
                          <a:effectLst/>
                          <a:latin typeface="Arial"/>
                          <a:cs typeface="Arial"/>
                        </a:rPr>
                        <a:t>Rank</a:t>
                      </a:r>
                    </a:p>
                  </a:txBody>
                  <a:tcPr marL="12700" marR="12700" marT="12700" marB="0" anchor="ctr">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Rank</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State</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cap="small" dirty="0">
                          <a:solidFill>
                            <a:srgbClr val="000000"/>
                          </a:solidFill>
                          <a:effectLst/>
                          <a:latin typeface="Arial"/>
                          <a:cs typeface="Arial"/>
                        </a:rPr>
                        <a:t>%</a:t>
                      </a:r>
                    </a:p>
                  </a:txBody>
                  <a:tcPr marL="12700" marR="12700" marT="12700" marB="0" anchor="ctr">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dirty="0">
                          <a:solidFill>
                            <a:srgbClr val="000000"/>
                          </a:solidFill>
                          <a:effectLst/>
                          <a:latin typeface="Arial" charset="0"/>
                        </a:rPr>
                        <a:t>1</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OREGON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SOUTH CAROLINA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DELAWARE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is-IS" sz="1400" b="0" i="0" u="none" strike="noStrike">
                          <a:solidFill>
                            <a:srgbClr val="000000"/>
                          </a:solidFill>
                          <a:effectLst/>
                          <a:latin typeface="Arial" charset="0"/>
                        </a:rPr>
                        <a:t>2</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FLORIDA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TENNESSEE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ILLINOIS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3</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NEVADA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MINNESOTA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IOWA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1" i="0" u="none" strike="noStrike" dirty="0">
                          <a:solidFill>
                            <a:srgbClr val="000000"/>
                          </a:solidFill>
                          <a:effectLst/>
                          <a:latin typeface="Arial" charset="0"/>
                        </a:rPr>
                        <a:t>3</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1" i="0" u="none" strike="noStrike" dirty="0">
                          <a:solidFill>
                            <a:srgbClr val="000000"/>
                          </a:solidFill>
                          <a:effectLst/>
                          <a:latin typeface="Arial" charset="0"/>
                        </a:rPr>
                        <a:t>WASHINGTON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1" i="0" u="none" strike="noStrike" dirty="0">
                          <a:solidFill>
                            <a:srgbClr val="000000"/>
                          </a:solidFill>
                          <a:effectLst/>
                          <a:latin typeface="Arial" charset="0"/>
                        </a:rPr>
                        <a:t>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cs-CZ" sz="1400" b="0" i="0" u="none" strike="noStrike">
                          <a:solidFill>
                            <a:srgbClr val="000000"/>
                          </a:solidFill>
                          <a:effectLst/>
                          <a:latin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SOUTH DAKOTA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PENNSYLVANIA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0.5</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5</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UTAH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ARIZONA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uk-UA" sz="1400" b="0" i="0" u="none" strike="noStrike">
                          <a:solidFill>
                            <a:srgbClr val="000000"/>
                          </a:solidFill>
                          <a:effectLst/>
                          <a:latin typeface="Arial" charset="0"/>
                        </a:rPr>
                        <a:t>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ARKANSAS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0.4</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6</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GEORGIA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VIRGINIA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NEW JERSEY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0.3</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7</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00"/>
                          </a:solidFill>
                          <a:effectLst/>
                          <a:latin typeface="Arial" charset="0"/>
                        </a:rPr>
                        <a:t>DISTRICT OF COLUMBIA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NEW YORK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NEW MEXICO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0.3</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7</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MISSOURI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MARYLAND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WEST VIRGINIA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0.3</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9</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HAWAII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ALABAMA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MAINE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0.0</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9</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MASSACHUSETTS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WISCONSIN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CONNECTICUT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-0.1</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47">
                <a:tc>
                  <a:txBody>
                    <a:bodyPr/>
                    <a:lstStyle/>
                    <a:p>
                      <a:pPr algn="ctr" fontAlgn="b"/>
                      <a:r>
                        <a:rPr lang="cs-CZ" sz="1400" b="0" i="0" u="none" strike="noStrike">
                          <a:solidFill>
                            <a:srgbClr val="000000"/>
                          </a:solidFill>
                          <a:effectLst/>
                          <a:latin typeface="Arial" charset="0"/>
                        </a:rPr>
                        <a:t>11</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CALIFORNIA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MONTANA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LOUISIANA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-0.2</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cs-CZ" sz="1400" b="0" i="0" u="none" strike="noStrike">
                          <a:solidFill>
                            <a:srgbClr val="000000"/>
                          </a:solidFill>
                          <a:effectLst/>
                          <a:latin typeface="Arial" charset="0"/>
                        </a:rPr>
                        <a:t>11</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NORTH CAROLINA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hr-HR" sz="1400" b="0" i="0" u="none" strike="noStrike">
                          <a:solidFill>
                            <a:srgbClr val="000000"/>
                          </a:solidFill>
                          <a:effectLst/>
                          <a:latin typeface="Arial" charset="0"/>
                        </a:rPr>
                        <a:t>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INDIANA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OKLAHOMA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-0.3</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is-IS" sz="1400" b="0" i="0" u="none" strike="noStrike">
                          <a:solidFill>
                            <a:srgbClr val="000000"/>
                          </a:solidFill>
                          <a:effectLst/>
                          <a:latin typeface="Arial" charset="0"/>
                        </a:rPr>
                        <a:t>13</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COLORADO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OHIO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KANSAS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is-IS" sz="1400" b="0" i="0" u="none" strike="noStrike">
                          <a:solidFill>
                            <a:srgbClr val="000000"/>
                          </a:solidFill>
                          <a:effectLst/>
                          <a:latin typeface="Arial" charset="0"/>
                        </a:rPr>
                        <a:t>13</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IDAHO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NEBRASKA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s-IS" sz="1400" b="0" i="0" u="none" strike="noStrike">
                          <a:solidFill>
                            <a:srgbClr val="000000"/>
                          </a:solidFill>
                          <a:effectLst/>
                          <a:latin typeface="Arial" charset="0"/>
                        </a:rPr>
                        <a:t>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MISSISSIPPI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-1.0</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15</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TEXAS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RHODE ISLAND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cs-CZ" sz="1400" b="0" i="0" u="none" strike="noStrike">
                          <a:solidFill>
                            <a:srgbClr val="000000"/>
                          </a:solidFill>
                          <a:effectLst/>
                          <a:latin typeface="Arial"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ALASKA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-1.4</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16</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MICHIGAN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VERMONT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a:solidFill>
                            <a:srgbClr val="000000"/>
                          </a:solidFill>
                          <a:effectLst/>
                          <a:latin typeface="Arial" charset="0"/>
                        </a:rPr>
                        <a:t>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a:solidFill>
                            <a:srgbClr val="000000"/>
                          </a:solidFill>
                          <a:effectLst/>
                          <a:latin typeface="Arial"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Arial" charset="0"/>
                        </a:rPr>
                        <a:t>NORTH DAKOTA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mr-IN" sz="1400" b="0" i="0" u="none" strike="noStrike">
                          <a:solidFill>
                            <a:srgbClr val="000000"/>
                          </a:solidFill>
                          <a:effectLst/>
                          <a:latin typeface="Arial" charset="0"/>
                        </a:rPr>
                        <a:t>-1.8</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535">
                <a:tc>
                  <a:txBody>
                    <a:bodyPr/>
                    <a:lstStyle/>
                    <a:p>
                      <a:pPr algn="ctr" fontAlgn="b"/>
                      <a:r>
                        <a:rPr lang="en-US" sz="1400" b="0" i="0" u="none" strike="noStrike">
                          <a:solidFill>
                            <a:srgbClr val="000000"/>
                          </a:solidFill>
                          <a:effectLst/>
                          <a:latin typeface="Arial" charset="0"/>
                        </a:rPr>
                        <a:t>16</a:t>
                      </a:r>
                    </a:p>
                  </a:txBody>
                  <a:tcPr marL="6350" marR="6350" marT="635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fontAlgn="b"/>
                      <a:r>
                        <a:rPr lang="en-US" sz="1400" b="0" i="0" u="none" strike="noStrike">
                          <a:solidFill>
                            <a:srgbClr val="000000"/>
                          </a:solidFill>
                          <a:effectLst/>
                          <a:latin typeface="Arial" charset="0"/>
                        </a:rPr>
                        <a:t>NEW HAMPSHIRE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fontAlgn="b"/>
                      <a:r>
                        <a:rPr lang="nb-NO" sz="1400" b="0" i="0" u="none" strike="noStrike">
                          <a:solidFill>
                            <a:srgbClr val="000000"/>
                          </a:solidFill>
                          <a:effectLst/>
                          <a:latin typeface="Arial" charset="0"/>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fontAlgn="b"/>
                      <a:r>
                        <a:rPr lang="ru-RU" sz="1400" b="0" i="0" u="none" strike="noStrike">
                          <a:solidFill>
                            <a:srgbClr val="000000"/>
                          </a:solidFill>
                          <a:effectLst/>
                          <a:latin typeface="Arial" charset="0"/>
                        </a:rPr>
                        <a:t>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fontAlgn="b"/>
                      <a:r>
                        <a:rPr lang="en-US" sz="1400" b="0" i="0" u="none" strike="noStrike">
                          <a:solidFill>
                            <a:srgbClr val="000000"/>
                          </a:solidFill>
                          <a:effectLst/>
                          <a:latin typeface="Arial" charset="0"/>
                        </a:rPr>
                        <a:t>KENTUCKY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fontAlgn="b"/>
                      <a:r>
                        <a:rPr lang="nb-NO" sz="1400" b="0" i="0" u="none" strike="noStrike">
                          <a:solidFill>
                            <a:srgbClr val="000000"/>
                          </a:solidFill>
                          <a:effectLst/>
                          <a:latin typeface="Arial" charset="0"/>
                        </a:rPr>
                        <a:t>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fontAlgn="b"/>
                      <a:r>
                        <a:rPr lang="uk-UA" sz="1400" b="0" i="0" u="none" strike="noStrike">
                          <a:solidFill>
                            <a:srgbClr val="000000"/>
                          </a:solidFill>
                          <a:effectLst/>
                          <a:latin typeface="Arial" charset="0"/>
                        </a:rPr>
                        <a:t>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l" fontAlgn="b"/>
                      <a:r>
                        <a:rPr lang="en-US" sz="1400" b="0" i="0" u="none" strike="noStrike">
                          <a:solidFill>
                            <a:srgbClr val="000000"/>
                          </a:solidFill>
                          <a:effectLst/>
                          <a:latin typeface="Arial" charset="0"/>
                        </a:rPr>
                        <a:t>WYOMING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algn="ctr" fontAlgn="b"/>
                      <a:r>
                        <a:rPr lang="mr-IN" sz="1400" b="0" i="0" u="none" strike="noStrike" dirty="0">
                          <a:solidFill>
                            <a:srgbClr val="000000"/>
                          </a:solidFill>
                          <a:effectLst/>
                          <a:latin typeface="Arial" charset="0"/>
                        </a:rPr>
                        <a:t>-2.8</a:t>
                      </a:r>
                    </a:p>
                  </a:txBody>
                  <a:tcPr marL="6350" marR="6350" marT="6350" marB="0" anchor="b">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8" name="Text Box 241"/>
          <p:cNvSpPr txBox="1">
            <a:spLocks noChangeArrowheads="1"/>
          </p:cNvSpPr>
          <p:nvPr/>
        </p:nvSpPr>
        <p:spPr bwMode="auto">
          <a:xfrm>
            <a:off x="40103" y="6143537"/>
            <a:ext cx="6957597" cy="461665"/>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400" i="1" dirty="0">
                <a:solidFill>
                  <a:srgbClr val="FFFFFF"/>
                </a:solidFill>
                <a:cs typeface="Times New Roman" pitchFamily="18" charset="0"/>
              </a:rPr>
              <a:t>U.S. Year-over-year Percent </a:t>
            </a:r>
            <a:r>
              <a:rPr lang="en-US" sz="2400" i="1" dirty="0" smtClean="0">
                <a:solidFill>
                  <a:srgbClr val="FFFFFF"/>
                </a:solidFill>
                <a:cs typeface="Times New Roman" pitchFamily="18" charset="0"/>
              </a:rPr>
              <a:t>Change: </a:t>
            </a:r>
            <a:r>
              <a:rPr lang="en-US" sz="2400" i="1" smtClean="0">
                <a:solidFill>
                  <a:srgbClr val="FFFFFF"/>
                </a:solidFill>
                <a:cs typeface="Times New Roman" pitchFamily="18" charset="0"/>
              </a:rPr>
              <a:t>+1.6%</a:t>
            </a:r>
            <a:endParaRPr lang="en-US" sz="2400" i="1" dirty="0">
              <a:solidFill>
                <a:srgbClr val="FFFFFF"/>
              </a:solidFill>
              <a:cs typeface="Times New Roman" pitchFamily="18" charset="0"/>
            </a:endParaRPr>
          </a:p>
        </p:txBody>
      </p:sp>
    </p:spTree>
    <p:extLst>
      <p:ext uri="{BB962C8B-B14F-4D97-AF65-F5344CB8AC3E}">
        <p14:creationId xmlns:p14="http://schemas.microsoft.com/office/powerpoint/2010/main" val="211350708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7778" y="130404"/>
            <a:ext cx="8555796" cy="827001"/>
          </a:xfrm>
        </p:spPr>
        <p:txBody>
          <a:bodyPr>
            <a:normAutofit fontScale="90000"/>
          </a:bodyPr>
          <a:lstStyle/>
          <a:p>
            <a:pPr fontAlgn="auto">
              <a:spcAft>
                <a:spcPts val="0"/>
              </a:spcAft>
              <a:defRPr/>
            </a:pPr>
            <a:r>
              <a:rPr lang="en-US" sz="3300" b="1" dirty="0" smtClean="0">
                <a:solidFill>
                  <a:srgbClr val="003366"/>
                </a:solidFill>
              </a:rPr>
              <a:t>Employment Growth, 24 Largest Metros (NSA)</a:t>
            </a:r>
            <a:r>
              <a:rPr lang="en-US" sz="3300" dirty="0" smtClean="0">
                <a:solidFill>
                  <a:srgbClr val="003366"/>
                </a:solidFill>
              </a:rPr>
              <a:t/>
            </a:r>
            <a:br>
              <a:rPr lang="en-US" sz="3300" dirty="0" smtClean="0">
                <a:solidFill>
                  <a:srgbClr val="003366"/>
                </a:solidFill>
              </a:rPr>
            </a:br>
            <a:r>
              <a:rPr lang="en-US" sz="2900" b="0" i="1" dirty="0" smtClean="0"/>
              <a:t>December</a:t>
            </a:r>
            <a:r>
              <a:rPr lang="en-US" sz="2900" b="0" i="1" dirty="0" smtClean="0">
                <a:solidFill>
                  <a:srgbClr val="003366"/>
                </a:solidFill>
              </a:rPr>
              <a:t> 2015 v. </a:t>
            </a:r>
            <a:r>
              <a:rPr lang="en-US" sz="2900" b="0" i="1" dirty="0" smtClean="0"/>
              <a:t>December</a:t>
            </a:r>
            <a:r>
              <a:rPr lang="en-US" sz="2900" b="0" i="1" dirty="0" smtClean="0">
                <a:solidFill>
                  <a:srgbClr val="003366"/>
                </a:solidFill>
              </a:rPr>
              <a:t> 2016 Percent Change</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2099087545"/>
              </p:ext>
            </p:extLst>
          </p:nvPr>
        </p:nvGraphicFramePr>
        <p:xfrm>
          <a:off x="43617" y="1055674"/>
          <a:ext cx="9035828" cy="4651710"/>
        </p:xfrm>
        <a:graphic>
          <a:graphicData uri="http://schemas.openxmlformats.org/drawingml/2006/table">
            <a:tbl>
              <a:tblPr/>
              <a:tblGrid>
                <a:gridCol w="457200"/>
                <a:gridCol w="3566160"/>
                <a:gridCol w="457200"/>
                <a:gridCol w="74708"/>
                <a:gridCol w="457200"/>
                <a:gridCol w="3566160"/>
                <a:gridCol w="457200"/>
              </a:tblGrid>
              <a:tr h="301594">
                <a:tc>
                  <a:txBody>
                    <a:bodyPr/>
                    <a:lstStyle/>
                    <a:p>
                      <a:pPr algn="ctr" fontAlgn="b"/>
                      <a:r>
                        <a:rPr lang="en-US" sz="1300" b="0" i="0" u="none" strike="noStrike" dirty="0">
                          <a:solidFill>
                            <a:srgbClr val="000000"/>
                          </a:solidFill>
                          <a:effectLst/>
                          <a:latin typeface="Verdana" charset="0"/>
                          <a:ea typeface="Verdana" charset="0"/>
                          <a:cs typeface="Verdana" charset="0"/>
                        </a:rPr>
                        <a:t>Rank</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MSA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dirty="0">
                          <a:solidFill>
                            <a:srgbClr val="000000"/>
                          </a:solidFill>
                          <a:effectLst/>
                          <a:latin typeface="Verdana" charset="0"/>
                          <a:ea typeface="Verdana" charset="0"/>
                          <a:cs typeface="Verdana" charset="0"/>
                        </a:rPr>
                        <a:t>Rank</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MSA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charset="0"/>
                          <a:ea typeface="Verdana" charset="0"/>
                          <a:cs typeface="Verdana" charset="0"/>
                        </a:rPr>
                        <a:t>%</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49">
                <a:tc>
                  <a:txBody>
                    <a:bodyPr/>
                    <a:lstStyle/>
                    <a:p>
                      <a:pPr algn="ctr" fontAlgn="b"/>
                      <a:r>
                        <a:rPr lang="en-US" sz="1300" b="0" i="0" u="none" strike="noStrike" dirty="0">
                          <a:solidFill>
                            <a:srgbClr val="000000"/>
                          </a:solidFill>
                          <a:effectLst/>
                          <a:latin typeface="Verdana" charset="0"/>
                          <a:ea typeface="Verdana" charset="0"/>
                          <a:cs typeface="Verdana" charset="0"/>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Orlando-Kissimmee-Sanford,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4.2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ea typeface="Verdana" charset="0"/>
                          <a:cs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San Diego-Carlsbad,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dirty="0">
                          <a:solidFill>
                            <a:srgbClr val="000000"/>
                          </a:solidFill>
                          <a:effectLst/>
                          <a:latin typeface="Verdana" charset="0"/>
                          <a:ea typeface="Verdana" charset="0"/>
                          <a:cs typeface="Verdana" charset="0"/>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49">
                <a:tc>
                  <a:txBody>
                    <a:bodyPr/>
                    <a:lstStyle/>
                    <a:p>
                      <a:pPr algn="ctr" fontAlgn="b"/>
                      <a:r>
                        <a:rPr lang="is-IS" sz="1300" b="1" i="0" u="none" strike="noStrike" dirty="0">
                          <a:solidFill>
                            <a:srgbClr val="000000"/>
                          </a:solidFill>
                          <a:effectLst/>
                          <a:latin typeface="Verdana" charset="0"/>
                          <a:ea typeface="Verdana" charset="0"/>
                          <a:cs typeface="Verdana" charset="0"/>
                        </a:rPr>
                        <a:t>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Verdana" charset="0"/>
                          <a:ea typeface="Verdana" charset="0"/>
                          <a:cs typeface="Verdana" charset="0"/>
                        </a:rPr>
                        <a:t>Seattle-Tacoma-Bellevue, 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1" i="0" u="none" strike="noStrike" dirty="0">
                          <a:solidFill>
                            <a:srgbClr val="000000"/>
                          </a:solidFill>
                          <a:effectLst/>
                          <a:latin typeface="Verdana" charset="0"/>
                          <a:ea typeface="Verdana" charset="0"/>
                          <a:cs typeface="Verdana" charset="0"/>
                        </a:rPr>
                        <a:t>3.4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ea typeface="Verdana" charset="0"/>
                          <a:cs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San Francisco-Oakland-Hayward,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49">
                <a:tc>
                  <a:txBody>
                    <a:bodyPr/>
                    <a:lstStyle/>
                    <a:p>
                      <a:pPr algn="ctr" fontAlgn="b"/>
                      <a:r>
                        <a:rPr lang="en-US" sz="1300" b="0" i="0" u="none" strike="noStrike">
                          <a:solidFill>
                            <a:srgbClr val="000000"/>
                          </a:solidFill>
                          <a:effectLst/>
                          <a:latin typeface="Verdana" charset="0"/>
                          <a:ea typeface="Verdana" charset="0"/>
                          <a:cs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Dallas-Fort Worth-Arlington,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3.3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ea typeface="Verdana" charset="0"/>
                          <a:cs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Charlotte-Concord-Gastonia, NC-SC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49">
                <a:tc>
                  <a:txBody>
                    <a:bodyPr/>
                    <a:lstStyle/>
                    <a:p>
                      <a:pPr algn="ctr" fontAlgn="b"/>
                      <a:r>
                        <a:rPr lang="en-US" sz="1300" b="0" i="0" u="none" strike="noStrike">
                          <a:solidFill>
                            <a:srgbClr val="000000"/>
                          </a:solidFill>
                          <a:effectLst/>
                          <a:latin typeface="Verdana" charset="0"/>
                          <a:ea typeface="Verdana" charset="0"/>
                          <a:cs typeface="Verdana" charset="0"/>
                        </a:rPr>
                        <a:t>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Denver-Aurora-Lakewood, CO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dirty="0">
                          <a:solidFill>
                            <a:srgbClr val="000000"/>
                          </a:solidFill>
                          <a:effectLst/>
                          <a:latin typeface="Verdana" charset="0"/>
                          <a:ea typeface="Verdana" charset="0"/>
                          <a:cs typeface="Verdana" charset="0"/>
                        </a:rPr>
                        <a:t>3.2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dirty="0">
                          <a:solidFill>
                            <a:srgbClr val="000000"/>
                          </a:solidFill>
                          <a:effectLst/>
                          <a:latin typeface="Verdana" charset="0"/>
                          <a:ea typeface="Verdana" charset="0"/>
                          <a:cs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Detroit-Warren-Dearborn, MI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dirty="0">
                          <a:solidFill>
                            <a:srgbClr val="000000"/>
                          </a:solidFill>
                          <a:effectLst/>
                          <a:latin typeface="Verdana" charset="0"/>
                          <a:ea typeface="Verdana" charset="0"/>
                          <a:cs typeface="Verdana" charset="0"/>
                        </a:rPr>
                        <a:t>1.7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798">
                <a:tc>
                  <a:txBody>
                    <a:bodyPr/>
                    <a:lstStyle/>
                    <a:p>
                      <a:pPr algn="ctr" fontAlgn="b"/>
                      <a:r>
                        <a:rPr lang="en-US" sz="1300" b="0" i="0" u="none" strike="noStrike">
                          <a:solidFill>
                            <a:srgbClr val="000000"/>
                          </a:solidFill>
                          <a:effectLst/>
                          <a:latin typeface="Verdana" charset="0"/>
                          <a:ea typeface="Verdana" charset="0"/>
                          <a:cs typeface="Verdana" charset="0"/>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Riverside-San Bernardino-Ontario,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ea typeface="Verdana" charset="0"/>
                          <a:cs typeface="Verdana" charset="0"/>
                        </a:rPr>
                        <a:t>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Baltimore-Columbia-Towson, 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ea typeface="Verdana" charset="0"/>
                          <a:cs typeface="Verdana" charset="0"/>
                        </a:rPr>
                        <a:t>6</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ea typeface="Verdana" charset="0"/>
                          <a:cs typeface="Verdana" charset="0"/>
                        </a:rPr>
                        <a:t>Atlanta-Sandy Springs-Roswell, GA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i-FI" sz="1300" b="0" i="0" u="none" strike="noStrike">
                          <a:solidFill>
                            <a:srgbClr val="000000"/>
                          </a:solidFill>
                          <a:effectLst/>
                          <a:latin typeface="Verdana" charset="0"/>
                          <a:ea typeface="Verdana" charset="0"/>
                          <a:cs typeface="Verdana" charset="0"/>
                        </a:rPr>
                        <a:t>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Los Angeles-Long Beach-Anaheim,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ea typeface="Verdana" charset="0"/>
                          <a:cs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St. Louis, MO-IL MSA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ea typeface="Verdana" charset="0"/>
                          <a:cs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Minneapolis-St. Paul-Bloomington, MN-WI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ea typeface="Verdana" charset="0"/>
                          <a:cs typeface="Verdana" charset="0"/>
                        </a:rPr>
                        <a:t>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Miami-Fort Lauderdale-West Palm Beach,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ea typeface="Verdana" charset="0"/>
                          <a:cs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Philadelphia-Camden-Wilmington, PA-NJ-DE-MD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ea typeface="Verdana" charset="0"/>
                          <a:cs typeface="Verdana" charset="0"/>
                        </a:rPr>
                        <a:t>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Portland-Vancouver-Hillsboro, OR-WA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ea typeface="Verdana" charset="0"/>
                          <a:cs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Phoenix-Mesa-Scottsdale, AZ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235">
                <a:tc>
                  <a:txBody>
                    <a:bodyPr/>
                    <a:lstStyle/>
                    <a:p>
                      <a:pPr algn="ctr" fontAlgn="b"/>
                      <a:r>
                        <a:rPr lang="en-US" sz="1300" b="0" i="0" u="none" strike="noStrike">
                          <a:solidFill>
                            <a:srgbClr val="000000"/>
                          </a:solidFill>
                          <a:effectLst/>
                          <a:latin typeface="Verdana" charset="0"/>
                          <a:ea typeface="Verdana" charset="0"/>
                          <a:cs typeface="Verdana" charset="0"/>
                        </a:rPr>
                        <a:t>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Tampa-St. Petersburg-Clearwater,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ea typeface="Verdana" charset="0"/>
                          <a:cs typeface="Verdana" charset="0"/>
                        </a:rPr>
                        <a:t>2.2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ea typeface="Verdana" charset="0"/>
                          <a:cs typeface="Verdana" charset="0"/>
                        </a:rPr>
                        <a:t>22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ea typeface="Verdana" charset="0"/>
                          <a:cs typeface="Verdana" charset="0"/>
                        </a:rPr>
                        <a:t>New York-Newark-Jersey City, NY-NJ-PA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ea typeface="Verdana" charset="0"/>
                          <a:cs typeface="Verdana" charset="0"/>
                        </a:rPr>
                        <a:t>1.3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ctr"/>
                      <a:r>
                        <a:rPr lang="cs-CZ" sz="1300" b="0" i="0" u="none" strike="noStrike">
                          <a:solidFill>
                            <a:srgbClr val="000000"/>
                          </a:solidFill>
                          <a:effectLst/>
                          <a:latin typeface="Verdana" charset="0"/>
                          <a:ea typeface="Verdana" charset="0"/>
                          <a:cs typeface="Verdana" charset="0"/>
                        </a:rPr>
                        <a:t>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Verdana" charset="0"/>
                          <a:ea typeface="Verdana" charset="0"/>
                          <a:cs typeface="Verdana" charset="0"/>
                        </a:rPr>
                        <a:t>Washington-Arlington-Alexandria, DC-VA-MD-WV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300" b="0" i="0" u="none" strike="noStrike">
                          <a:solidFill>
                            <a:srgbClr val="000000"/>
                          </a:solidFill>
                          <a:effectLst/>
                          <a:latin typeface="Verdana" charset="0"/>
                          <a:ea typeface="Verdana" charset="0"/>
                          <a:cs typeface="Verdana" charset="0"/>
                        </a:rPr>
                        <a:t>2.1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is-IS" sz="1300" b="0" i="0" u="none" strike="noStrike">
                          <a:solidFill>
                            <a:srgbClr val="000000"/>
                          </a:solidFill>
                          <a:effectLst/>
                          <a:latin typeface="Verdana" charset="0"/>
                          <a:ea typeface="Verdana" charset="0"/>
                          <a:cs typeface="Verdana" charset="0"/>
                        </a:rPr>
                        <a:t>23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Verdana" charset="0"/>
                          <a:ea typeface="Verdana" charset="0"/>
                          <a:cs typeface="Verdana" charset="0"/>
                        </a:rPr>
                        <a:t>Chicago-Naperville-Elgin, IL-IN-WI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300" b="0" i="0" u="none" strike="noStrike">
                          <a:solidFill>
                            <a:srgbClr val="000000"/>
                          </a:solidFill>
                          <a:effectLst/>
                          <a:latin typeface="Verdana" charset="0"/>
                          <a:ea typeface="Verdana" charset="0"/>
                          <a:cs typeface="Verdana" charset="0"/>
                        </a:rPr>
                        <a:t>0.7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ctr"/>
                      <a:r>
                        <a:rPr lang="is-IS" sz="1300" b="0" i="0" u="none" strike="noStrike">
                          <a:solidFill>
                            <a:srgbClr val="000000"/>
                          </a:solidFill>
                          <a:effectLst/>
                          <a:latin typeface="Verdana" charset="0"/>
                          <a:ea typeface="Verdana" charset="0"/>
                          <a:cs typeface="Verdana" charset="0"/>
                        </a:rPr>
                        <a:t>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Verdana" charset="0"/>
                          <a:ea typeface="Verdana" charset="0"/>
                          <a:cs typeface="Verdana" charset="0"/>
                        </a:rPr>
                        <a:t>Boston-Cambridge-Nashua, MA-NH Metro NECTA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300" b="0" i="0" u="none" strike="noStrike">
                          <a:solidFill>
                            <a:srgbClr val="000000"/>
                          </a:solidFill>
                          <a:effectLst/>
                          <a:latin typeface="Verdana" charset="0"/>
                          <a:ea typeface="Verdana" charset="0"/>
                          <a:cs typeface="Verdana" charset="0"/>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300" b="0" i="0" u="none" strike="noStrike">
                          <a:solidFill>
                            <a:srgbClr val="000000"/>
                          </a:solidFill>
                          <a:effectLst/>
                          <a:latin typeface="Verdana" charset="0"/>
                          <a:ea typeface="Verdana" charset="0"/>
                          <a:cs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is-IS" sz="1300" b="0" i="0" u="none" strike="noStrike">
                          <a:solidFill>
                            <a:srgbClr val="000000"/>
                          </a:solidFill>
                          <a:effectLst/>
                          <a:latin typeface="Verdana" charset="0"/>
                          <a:ea typeface="Verdana" charset="0"/>
                          <a:cs typeface="Verdana" charset="0"/>
                        </a:rPr>
                        <a:t>24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Verdana" charset="0"/>
                          <a:ea typeface="Verdana" charset="0"/>
                          <a:cs typeface="Verdana" charset="0"/>
                        </a:rPr>
                        <a:t>Houston-The Woodlands-Sugar Land,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300" b="0" i="0" u="none" strike="noStrike" dirty="0">
                          <a:solidFill>
                            <a:srgbClr val="000000"/>
                          </a:solidFill>
                          <a:effectLst/>
                          <a:latin typeface="Verdana" charset="0"/>
                          <a:ea typeface="Verdana" charset="0"/>
                          <a:cs typeface="Verdana" charset="0"/>
                        </a:rPr>
                        <a:t>0.5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73268" y="6011545"/>
            <a:ext cx="1446405" cy="369332"/>
          </a:xfrm>
          <a:prstGeom prst="rect">
            <a:avLst/>
          </a:prstGeom>
          <a:noFill/>
        </p:spPr>
        <p:txBody>
          <a:bodyPr wrap="none" rtlCol="0">
            <a:spAutoFit/>
          </a:bodyPr>
          <a:lstStyle/>
          <a:p>
            <a:r>
              <a:rPr lang="en-US" i="1" dirty="0">
                <a:solidFill>
                  <a:prstClr val="white"/>
                </a:solidFill>
              </a:rPr>
              <a:t>*CES Survey </a:t>
            </a:r>
          </a:p>
        </p:txBody>
      </p:sp>
    </p:spTree>
    <p:extLst>
      <p:ext uri="{BB962C8B-B14F-4D97-AF65-F5344CB8AC3E}">
        <p14:creationId xmlns:p14="http://schemas.microsoft.com/office/powerpoint/2010/main" val="10750744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4808" y="147688"/>
            <a:ext cx="8555796" cy="846038"/>
          </a:xfrm>
        </p:spPr>
        <p:txBody>
          <a:bodyPr>
            <a:normAutofit fontScale="90000"/>
          </a:bodyPr>
          <a:lstStyle/>
          <a:p>
            <a:pPr fontAlgn="auto">
              <a:spcAft>
                <a:spcPts val="0"/>
              </a:spcAft>
              <a:defRPr/>
            </a:pPr>
            <a:r>
              <a:rPr lang="en-US" sz="3300" b="1" dirty="0" smtClean="0">
                <a:solidFill>
                  <a:srgbClr val="003366"/>
                </a:solidFill>
              </a:rPr>
              <a:t>Unemployment Rates, 24 Largest Metros (NSA)</a:t>
            </a:r>
            <a:r>
              <a:rPr lang="en-US" sz="3300" dirty="0" smtClean="0">
                <a:solidFill>
                  <a:srgbClr val="003366"/>
                </a:solidFill>
              </a:rPr>
              <a:t/>
            </a:r>
            <a:br>
              <a:rPr lang="en-US" sz="3300" dirty="0" smtClean="0">
                <a:solidFill>
                  <a:srgbClr val="003366"/>
                </a:solidFill>
              </a:rPr>
            </a:br>
            <a:r>
              <a:rPr lang="en-US" sz="2700" b="0" i="1" dirty="0" smtClean="0"/>
              <a:t>December</a:t>
            </a:r>
            <a:r>
              <a:rPr lang="en-US" sz="2700" b="0" i="1" dirty="0" smtClean="0">
                <a:solidFill>
                  <a:srgbClr val="003366"/>
                </a:solidFill>
              </a:rPr>
              <a:t> 2016</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316296048"/>
              </p:ext>
            </p:extLst>
          </p:nvPr>
        </p:nvGraphicFramePr>
        <p:xfrm>
          <a:off x="54928" y="1034235"/>
          <a:ext cx="9023377" cy="4594669"/>
        </p:xfrm>
        <a:graphic>
          <a:graphicData uri="http://schemas.openxmlformats.org/drawingml/2006/table">
            <a:tbl>
              <a:tblPr/>
              <a:tblGrid>
                <a:gridCol w="457200"/>
                <a:gridCol w="3566160"/>
                <a:gridCol w="457200"/>
                <a:gridCol w="62257"/>
                <a:gridCol w="457200"/>
                <a:gridCol w="3566160"/>
                <a:gridCol w="457200"/>
              </a:tblGrid>
              <a:tr h="277781">
                <a:tc>
                  <a:txBody>
                    <a:bodyPr/>
                    <a:lstStyle/>
                    <a:p>
                      <a:pPr algn="ctr" rtl="0" fontAlgn="b"/>
                      <a:r>
                        <a:rPr lang="en-US" sz="1300" b="0" i="0" u="none" strike="noStrike" dirty="0">
                          <a:solidFill>
                            <a:srgbClr val="000000"/>
                          </a:solidFill>
                          <a:effectLst/>
                          <a:latin typeface="Verdana"/>
                          <a:cs typeface="Verdana"/>
                        </a:rPr>
                        <a:t>Rank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MSA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UR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Verdana"/>
                          <a:cs typeface="Verdana"/>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300" b="0" i="0" u="none" strike="noStrike" dirty="0">
                          <a:solidFill>
                            <a:srgbClr val="000000"/>
                          </a:solidFill>
                          <a:effectLst/>
                          <a:latin typeface="Verdana"/>
                          <a:cs typeface="Verdana"/>
                        </a:rPr>
                        <a:t>Rank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MSA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300" b="0" i="0" u="none" strike="noStrike" dirty="0">
                          <a:solidFill>
                            <a:srgbClr val="000000"/>
                          </a:solidFill>
                          <a:effectLst/>
                          <a:latin typeface="Verdana"/>
                          <a:cs typeface="Verdana"/>
                        </a:rPr>
                        <a:t>UR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742">
                <a:tc>
                  <a:txBody>
                    <a:bodyPr/>
                    <a:lstStyle/>
                    <a:p>
                      <a:pPr algn="ctr" fontAlgn="b"/>
                      <a:r>
                        <a:rPr lang="en-US" sz="1300" b="0" i="0" u="none" strike="noStrike">
                          <a:solidFill>
                            <a:srgbClr val="000000"/>
                          </a:solidFill>
                          <a:effectLst/>
                          <a:latin typeface="Verdana" charset="0"/>
                        </a:rPr>
                        <a:t>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Boston-Cambridge-Nashua, MA-NH Metro NECTA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2.5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Orlando-Kissimmee-Sanford,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096">
                <a:tc>
                  <a:txBody>
                    <a:bodyPr/>
                    <a:lstStyle/>
                    <a:p>
                      <a:pPr algn="ctr" fontAlgn="b"/>
                      <a:r>
                        <a:rPr lang="is-IS" sz="1300" b="0" i="0" u="none" strike="noStrike">
                          <a:solidFill>
                            <a:srgbClr val="000000"/>
                          </a:solidFill>
                          <a:effectLst/>
                          <a:latin typeface="Verdana" charset="0"/>
                        </a:rPr>
                        <a:t>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Denver-Aurora-Lakewood, CO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2.6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San Diego-Carlsbad,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Washington-Arlington-Alexandria, DC-VA-MD-WV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3.4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Los Angeles-Long Beach-Anaheim,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rPr>
                        <a:t>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San Francisco-Oakland-Hayward,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3.4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rPr>
                        <a:t>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Philadelphia-Camden-Wilmington, PA-NJ-DE-MD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rPr>
                        <a:t>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Minneapolis-St. Paul-Bloomington, MN-WI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3.6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a:solidFill>
                            <a:srgbClr val="000000"/>
                          </a:solidFill>
                          <a:effectLst/>
                          <a:latin typeface="Verdana" charset="0"/>
                        </a:rPr>
                        <a:t>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Tampa-St. Petersburg-Clearwater,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29">
                <a:tc>
                  <a:txBody>
                    <a:bodyPr/>
                    <a:lstStyle/>
                    <a:p>
                      <a:pPr algn="ctr" fontAlgn="b"/>
                      <a:r>
                        <a:rPr lang="en-US" sz="1300" b="0" i="0" u="none" strike="noStrike" dirty="0">
                          <a:solidFill>
                            <a:srgbClr val="000000"/>
                          </a:solidFill>
                          <a:effectLst/>
                          <a:latin typeface="Verdana" charset="0"/>
                        </a:rPr>
                        <a:t>6</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Dallas-Fort Worth-Arlington,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3.7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i-FI" sz="1300" b="0" i="0" u="none" strike="noStrike">
                          <a:solidFill>
                            <a:srgbClr val="000000"/>
                          </a:solidFill>
                          <a:effectLst/>
                          <a:latin typeface="Verdana" charset="0"/>
                        </a:rPr>
                        <a:t>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Charlotte-Concord-Gastonia, NC-SC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629">
                <a:tc>
                  <a:txBody>
                    <a:bodyPr/>
                    <a:lstStyle/>
                    <a:p>
                      <a:pPr algn="ctr" fontAlgn="b"/>
                      <a:r>
                        <a:rPr lang="en-US" sz="1300" b="0" i="0" u="none" strike="noStrike" dirty="0">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Baltimore-Columbia-Towson, MD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dirty="0">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300" b="0" i="0" u="none" strike="noStrike" dirty="0">
                          <a:solidFill>
                            <a:srgbClr val="000000"/>
                          </a:solidFill>
                          <a:effectLst/>
                          <a:latin typeface="Verdana" charset="0"/>
                        </a:rPr>
                        <a:t>19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Detroit-Warren-Dearborn, MI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dirty="0">
                          <a:solidFill>
                            <a:srgbClr val="000000"/>
                          </a:solidFill>
                          <a:effectLst/>
                          <a:latin typeface="Verdana" charset="0"/>
                        </a:rPr>
                        <a:t>4.8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590">
                <a:tc>
                  <a:txBody>
                    <a:bodyPr/>
                    <a:lstStyle/>
                    <a:p>
                      <a:pPr algn="ctr" fontAlgn="b"/>
                      <a:r>
                        <a:rPr lang="en-US" sz="1300" b="0" i="0" u="none" strike="noStrike">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Portland-Vancouver-Hillsboro, OR-WA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20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Miami-Fort Lauderdale-West Palm Beach, FL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929">
                <a:tc>
                  <a:txBody>
                    <a:bodyPr/>
                    <a:lstStyle/>
                    <a:p>
                      <a:pPr algn="ctr" fontAlgn="b"/>
                      <a:r>
                        <a:rPr lang="en-US" sz="1300" b="1" i="0" u="none" strike="noStrike" dirty="0">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Verdana" charset="0"/>
                        </a:rPr>
                        <a:t>Seattle-Tacoma-Bellevue, WA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1" i="0" u="none" strike="noStrike" dirty="0">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300" b="0" i="0" u="none" strike="noStrike">
                          <a:solidFill>
                            <a:srgbClr val="000000"/>
                          </a:solidFill>
                          <a:effectLst/>
                          <a:latin typeface="Verdana" charset="0"/>
                        </a:rPr>
                        <a:t>21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Atlanta-Sandy Springs-Roswell, GA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rPr>
                        <a:t>5.0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52">
                <a:tc>
                  <a:txBody>
                    <a:bodyPr/>
                    <a:lstStyle/>
                    <a:p>
                      <a:pPr algn="ctr" fontAlgn="b"/>
                      <a:r>
                        <a:rPr lang="en-US" sz="1300" b="0" i="0" u="none" strike="noStrike">
                          <a:solidFill>
                            <a:srgbClr val="000000"/>
                          </a:solidFill>
                          <a:effectLst/>
                          <a:latin typeface="Verdana" charset="0"/>
                        </a:rPr>
                        <a:t>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St. Louis, MO-IL MSA (1)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22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Riverside-San Bernardino-Ontario, CA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rPr>
                        <a:t>5.2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52">
                <a:tc>
                  <a:txBody>
                    <a:bodyPr/>
                    <a:lstStyle/>
                    <a:p>
                      <a:pPr algn="ctr" fontAlgn="b"/>
                      <a:r>
                        <a:rPr lang="cs-CZ" sz="1300" b="0" i="0" u="none" strike="noStrike">
                          <a:solidFill>
                            <a:srgbClr val="000000"/>
                          </a:solidFill>
                          <a:effectLst/>
                          <a:latin typeface="Verdana" charset="0"/>
                        </a:rPr>
                        <a:t>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Verdana" charset="0"/>
                        </a:rPr>
                        <a:t>New York-Newark-Jersey City, NY-NJ-PA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23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Houston-The Woodlands-Sugar Land, TX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a:solidFill>
                            <a:srgbClr val="000000"/>
                          </a:solidFill>
                          <a:effectLst/>
                          <a:latin typeface="Verdana" charset="0"/>
                        </a:rPr>
                        <a:t>5.3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475">
                <a:tc>
                  <a:txBody>
                    <a:bodyPr/>
                    <a:lstStyle/>
                    <a:p>
                      <a:pPr algn="ctr" fontAlgn="b"/>
                      <a:r>
                        <a:rPr lang="cs-CZ" sz="1300" b="0" i="0" u="none" strike="noStrike">
                          <a:solidFill>
                            <a:srgbClr val="000000"/>
                          </a:solidFill>
                          <a:effectLst/>
                          <a:latin typeface="Verdana" charset="0"/>
                        </a:rPr>
                        <a:t>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Phoenix-Mesa-Scottsdale, AZ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300" b="0" i="0" u="none" strike="noStrike">
                          <a:solidFill>
                            <a:srgbClr val="000000"/>
                          </a:solidFill>
                          <a:effectLst/>
                          <a:latin typeface="Verdana" charset="0"/>
                        </a:rPr>
                        <a:t>4.1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Verdana"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300" b="0" i="0" u="none" strike="noStrike">
                          <a:solidFill>
                            <a:srgbClr val="000000"/>
                          </a:solidFill>
                          <a:effectLst/>
                          <a:latin typeface="Verdana" charset="0"/>
                        </a:rPr>
                        <a:t>24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Verdana" charset="0"/>
                        </a:rPr>
                        <a:t>Chicago-Naperville-Elgin, IL-IN-WI MSA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300" b="0" i="0" u="none" strike="noStrike" dirty="0">
                          <a:solidFill>
                            <a:srgbClr val="000000"/>
                          </a:solidFill>
                          <a:effectLst/>
                          <a:latin typeface="Verdana" charset="0"/>
                        </a:rPr>
                        <a:t>5.4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5714824" y="5709702"/>
            <a:ext cx="3435556" cy="246221"/>
          </a:xfrm>
          <a:prstGeom prst="rect">
            <a:avLst/>
          </a:prstGeom>
          <a:noFill/>
        </p:spPr>
        <p:txBody>
          <a:bodyPr wrap="none" rtlCol="0">
            <a:spAutoFit/>
          </a:bodyPr>
          <a:lstStyle/>
          <a:p>
            <a:pPr algn="r"/>
            <a:r>
              <a:rPr lang="en-US" sz="1000" i="1" dirty="0">
                <a:solidFill>
                  <a:prstClr val="white"/>
                </a:solidFill>
                <a:latin typeface="Arial" charset="0"/>
                <a:ea typeface="Arial" charset="0"/>
                <a:cs typeface="Arial" charset="0"/>
              </a:rPr>
              <a:t>1. Area boundaries do not reflect official OMB definitions. </a:t>
            </a:r>
          </a:p>
        </p:txBody>
      </p:sp>
      <p:sp>
        <p:nvSpPr>
          <p:cNvPr id="10" name="Text Box 241"/>
          <p:cNvSpPr txBox="1">
            <a:spLocks noChangeArrowheads="1"/>
          </p:cNvSpPr>
          <p:nvPr/>
        </p:nvSpPr>
        <p:spPr bwMode="auto">
          <a:xfrm>
            <a:off x="40103" y="5892908"/>
            <a:ext cx="6957597" cy="1015663"/>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000" i="1" dirty="0">
                <a:solidFill>
                  <a:srgbClr val="FFFFFF"/>
                </a:solidFill>
                <a:cs typeface="Times New Roman" pitchFamily="18" charset="0"/>
              </a:rPr>
              <a:t>U.S. </a:t>
            </a:r>
            <a:r>
              <a:rPr lang="en-US" sz="2000" i="1" dirty="0" smtClean="0">
                <a:solidFill>
                  <a:srgbClr val="FFFFFF"/>
                </a:solidFill>
                <a:cs typeface="Times New Roman" pitchFamily="18" charset="0"/>
              </a:rPr>
              <a:t>Unemployment Rate</a:t>
            </a:r>
          </a:p>
          <a:p>
            <a:pPr algn="ctr" defTabSz="914400" fontAlgn="base">
              <a:spcBef>
                <a:spcPct val="0"/>
              </a:spcBef>
              <a:spcAft>
                <a:spcPct val="0"/>
              </a:spcAft>
            </a:pPr>
            <a:r>
              <a:rPr lang="en-US" sz="2000" i="1" dirty="0" smtClean="0">
                <a:solidFill>
                  <a:srgbClr val="FFFFFF"/>
                </a:solidFill>
                <a:cs typeface="Times New Roman" pitchFamily="18" charset="0"/>
              </a:rPr>
              <a:t>December 2016: 4.7%</a:t>
            </a:r>
          </a:p>
          <a:p>
            <a:pPr algn="ctr" defTabSz="914400" fontAlgn="base">
              <a:spcBef>
                <a:spcPct val="0"/>
              </a:spcBef>
              <a:spcAft>
                <a:spcPct val="0"/>
              </a:spcAft>
            </a:pPr>
            <a:r>
              <a:rPr lang="en-US" sz="2000" i="1" dirty="0" smtClean="0">
                <a:solidFill>
                  <a:srgbClr val="FFFFFF"/>
                </a:solidFill>
                <a:cs typeface="Times New Roman" pitchFamily="18" charset="0"/>
              </a:rPr>
              <a:t>January 2017: 4.8%</a:t>
            </a:r>
            <a:endParaRPr lang="en-US" sz="2000" i="1" dirty="0">
              <a:solidFill>
                <a:srgbClr val="FFFFFF"/>
              </a:solidFill>
              <a:cs typeface="Times New Roman" pitchFamily="18" charset="0"/>
            </a:endParaRPr>
          </a:p>
        </p:txBody>
      </p:sp>
    </p:spTree>
    <p:extLst>
      <p:ext uri="{BB962C8B-B14F-4D97-AF65-F5344CB8AC3E}">
        <p14:creationId xmlns:p14="http://schemas.microsoft.com/office/powerpoint/2010/main" val="15547565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1051" y="273411"/>
            <a:ext cx="4861321" cy="2873980"/>
          </a:xfrm>
        </p:spPr>
        <p:txBody>
          <a:bodyPr>
            <a:noAutofit/>
          </a:bodyPr>
          <a:lstStyle/>
          <a:p>
            <a:pPr algn="ctr" eaLnBrk="1" hangingPunct="1"/>
            <a:r>
              <a:rPr lang="en-US" b="1" dirty="0" smtClean="0">
                <a:solidFill>
                  <a:srgbClr val="003366"/>
                </a:solidFill>
                <a:latin typeface="Calibri" charset="0"/>
                <a:ea typeface="ＭＳ Ｐゴシック" charset="0"/>
              </a:rPr>
              <a:t>21 Jump Street</a:t>
            </a:r>
            <a:endParaRPr lang="en-US" sz="3200" b="1" dirty="0">
              <a:solidFill>
                <a:srgbClr val="003366"/>
              </a:solidFill>
              <a:latin typeface="Calibri" charset="0"/>
              <a:ea typeface="ＭＳ Ｐゴシック" charset="0"/>
            </a:endParaRPr>
          </a:p>
        </p:txBody>
      </p:sp>
      <p:sp>
        <p:nvSpPr>
          <p:cNvPr id="6" name="Title 1"/>
          <p:cNvSpPr txBox="1">
            <a:spLocks/>
          </p:cNvSpPr>
          <p:nvPr/>
        </p:nvSpPr>
        <p:spPr bwMode="auto">
          <a:xfrm>
            <a:off x="132522" y="3003796"/>
            <a:ext cx="4739849" cy="120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ctr"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ctr" rtl="0" eaLnBrk="0" fontAlgn="base" hangingPunct="0">
              <a:spcBef>
                <a:spcPct val="0"/>
              </a:spcBef>
              <a:spcAft>
                <a:spcPct val="0"/>
              </a:spcAft>
              <a:buNone/>
              <a:defRPr sz="7200" b="1" kern="1200">
                <a:ln>
                  <a:noFill/>
                </a:ln>
                <a:solidFill>
                  <a:srgbClr val="003366"/>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pitchFamily="4" charset="-128"/>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r>
              <a:rPr lang="en-US" sz="3800" dirty="0" smtClean="0">
                <a:latin typeface="Calibri" charset="0"/>
                <a:ea typeface="ＭＳ Ｐゴシック" charset="0"/>
              </a:rPr>
              <a:t>(And Other Addresses of Interest)</a:t>
            </a:r>
            <a:endParaRPr lang="en-US" sz="3800" dirty="0">
              <a:latin typeface="Calibri" charset="0"/>
              <a:ea typeface="ＭＳ Ｐゴシック" charset="0"/>
            </a:endParaRPr>
          </a:p>
        </p:txBody>
      </p:sp>
      <p:sp>
        <p:nvSpPr>
          <p:cNvPr id="8" name="TextBox 7"/>
          <p:cNvSpPr txBox="1"/>
          <p:nvPr/>
        </p:nvSpPr>
        <p:spPr>
          <a:xfrm>
            <a:off x="22094" y="5698450"/>
            <a:ext cx="3478695" cy="246221"/>
          </a:xfrm>
          <a:prstGeom prst="rect">
            <a:avLst/>
          </a:prstGeom>
          <a:noFill/>
        </p:spPr>
        <p:txBody>
          <a:bodyPr wrap="square" rtlCol="0">
            <a:spAutoFit/>
          </a:bodyPr>
          <a:lstStyle/>
          <a:p>
            <a:r>
              <a:rPr lang="en-US" sz="1000" i="1" dirty="0" smtClean="0">
                <a:solidFill>
                  <a:schemeClr val="bg1"/>
                </a:solidFill>
                <a:latin typeface="Arial"/>
                <a:cs typeface="Arial"/>
              </a:rPr>
              <a:t>Photo: </a:t>
            </a:r>
            <a:r>
              <a:rPr lang="en-US" sz="1000" i="1" dirty="0" err="1" smtClean="0">
                <a:solidFill>
                  <a:schemeClr val="bg1"/>
                </a:solidFill>
                <a:latin typeface="Arial"/>
                <a:cs typeface="Arial"/>
              </a:rPr>
              <a:t>TheMoveDatabase.org</a:t>
            </a:r>
            <a:endParaRPr lang="en-US" sz="1000" i="1" dirty="0">
              <a:solidFill>
                <a:schemeClr val="bg1"/>
              </a:solidFill>
              <a:latin typeface="Arial"/>
              <a:cs typeface="Arial"/>
            </a:endParaRPr>
          </a:p>
        </p:txBody>
      </p:sp>
      <p:pic>
        <p:nvPicPr>
          <p:cNvPr id="9" name="Picture 8" descr="ybvuX8vQx8OTBp4PRCkmi5w9eJC.jpg"/>
          <p:cNvPicPr>
            <a:picLocks noChangeAspect="1"/>
          </p:cNvPicPr>
          <p:nvPr/>
        </p:nvPicPr>
        <p:blipFill rotWithShape="1">
          <a:blip r:embed="rId3">
            <a:extLst>
              <a:ext uri="{28A0092B-C50C-407E-A947-70E740481C1C}">
                <a14:useLocalDpi xmlns:a14="http://schemas.microsoft.com/office/drawing/2010/main" val="0"/>
              </a:ext>
            </a:extLst>
          </a:blip>
          <a:srcRect b="11677"/>
          <a:stretch/>
        </p:blipFill>
        <p:spPr>
          <a:xfrm>
            <a:off x="5071145" y="651539"/>
            <a:ext cx="3697372" cy="4898459"/>
          </a:xfrm>
          <a:prstGeom prst="rect">
            <a:avLst/>
          </a:prstGeom>
        </p:spPr>
      </p:pic>
    </p:spTree>
    <p:extLst>
      <p:ext uri="{BB962C8B-B14F-4D97-AF65-F5344CB8AC3E}">
        <p14:creationId xmlns:p14="http://schemas.microsoft.com/office/powerpoint/2010/main" val="36712603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1"/>
          <p:cNvSpPr>
            <a:spLocks noGrp="1"/>
          </p:cNvSpPr>
          <p:nvPr>
            <p:ph type="title"/>
          </p:nvPr>
        </p:nvSpPr>
        <p:spPr>
          <a:xfrm>
            <a:off x="283404" y="158942"/>
            <a:ext cx="8555796" cy="896958"/>
          </a:xfrm>
        </p:spPr>
        <p:txBody>
          <a:bodyPr/>
          <a:lstStyle/>
          <a:p>
            <a:r>
              <a:rPr lang="en-US" sz="3200" b="1" dirty="0" smtClean="0">
                <a:solidFill>
                  <a:srgbClr val="003366"/>
                </a:solidFill>
              </a:rPr>
              <a:t>Architecture Billings Index</a:t>
            </a:r>
            <a:r>
              <a:rPr lang="en-US" sz="4800" dirty="0" smtClean="0">
                <a:solidFill>
                  <a:srgbClr val="003366"/>
                </a:solidFill>
              </a:rPr>
              <a:t/>
            </a:r>
            <a:br>
              <a:rPr lang="en-US" sz="4800" dirty="0" smtClean="0">
                <a:solidFill>
                  <a:srgbClr val="003366"/>
                </a:solidFill>
              </a:rPr>
            </a:br>
            <a:r>
              <a:rPr lang="en-US" sz="2800" b="0" i="1" dirty="0" smtClean="0">
                <a:solidFill>
                  <a:srgbClr val="003366"/>
                </a:solidFill>
              </a:rPr>
              <a:t>January 2008 through </a:t>
            </a:r>
            <a:r>
              <a:rPr lang="en-US" sz="2800" b="0" i="1" dirty="0" smtClean="0"/>
              <a:t>December</a:t>
            </a:r>
            <a:r>
              <a:rPr lang="en-US" sz="2800" b="0" i="1" dirty="0" smtClean="0">
                <a:solidFill>
                  <a:srgbClr val="003366"/>
                </a:solidFill>
              </a:rPr>
              <a:t> 2016</a:t>
            </a:r>
          </a:p>
        </p:txBody>
      </p:sp>
      <p:sp>
        <p:nvSpPr>
          <p:cNvPr id="2" name="Text Placeholder 1"/>
          <p:cNvSpPr>
            <a:spLocks noGrp="1"/>
          </p:cNvSpPr>
          <p:nvPr>
            <p:ph type="body" sz="quarter" idx="10"/>
          </p:nvPr>
        </p:nvSpPr>
        <p:spPr/>
        <p:txBody>
          <a:bodyPr/>
          <a:lstStyle/>
          <a:p>
            <a:r>
              <a:rPr lang="en-US" dirty="0">
                <a:latin typeface="Arial" charset="0"/>
                <a:cs typeface="Arial" pitchFamily="34" charset="0"/>
              </a:rPr>
              <a:t>Source: The American Institute of </a:t>
            </a:r>
            <a:r>
              <a:rPr lang="en-US" dirty="0" smtClean="0">
                <a:latin typeface="Arial" charset="0"/>
                <a:cs typeface="Arial" pitchFamily="34" charset="0"/>
              </a:rPr>
              <a:t>Architects</a:t>
            </a:r>
            <a:endParaRPr lang="en-US" dirty="0">
              <a:latin typeface="Arial" charset="0"/>
              <a:cs typeface="Arial" pitchFamily="34" charset="0"/>
            </a:endParaRPr>
          </a:p>
        </p:txBody>
      </p:sp>
      <p:graphicFrame>
        <p:nvGraphicFramePr>
          <p:cNvPr id="7" name="Content Placeholder 3"/>
          <p:cNvGraphicFramePr>
            <a:graphicFrameLocks noGrp="1"/>
          </p:cNvGraphicFramePr>
          <p:nvPr>
            <p:ph idx="4294967295"/>
            <p:extLst/>
          </p:nvPr>
        </p:nvGraphicFramePr>
        <p:xfrm>
          <a:off x="0" y="1003300"/>
          <a:ext cx="9144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32239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noGrp="1"/>
          </p:cNvGraphicFramePr>
          <p:nvPr>
            <p:ph idx="4294967295"/>
            <p:extLst/>
          </p:nvPr>
        </p:nvGraphicFramePr>
        <p:xfrm>
          <a:off x="0" y="838200"/>
          <a:ext cx="9066213" cy="5106988"/>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254862" y="123317"/>
            <a:ext cx="8555796" cy="693527"/>
          </a:xfrm>
        </p:spPr>
        <p:txBody>
          <a:bodyPr>
            <a:normAutofit fontScale="90000"/>
          </a:bodyPr>
          <a:lstStyle/>
          <a:p>
            <a:r>
              <a:rPr lang="en-US" sz="3300" b="1" dirty="0" smtClean="0">
                <a:solidFill>
                  <a:srgbClr val="003366"/>
                </a:solidFill>
              </a:rPr>
              <a:t>Nonresidential Construction Put-in-Place</a:t>
            </a:r>
            <a:br>
              <a:rPr lang="en-US" sz="3300" b="1" dirty="0" smtClean="0">
                <a:solidFill>
                  <a:srgbClr val="003366"/>
                </a:solidFill>
              </a:rPr>
            </a:br>
            <a:r>
              <a:rPr lang="en-US" sz="2600" b="0" i="1" dirty="0" smtClean="0">
                <a:solidFill>
                  <a:srgbClr val="003366"/>
                </a:solidFill>
                <a:latin typeface="Calibri (Headings)"/>
                <a:cs typeface="Calibri (Headings)"/>
              </a:rPr>
              <a:t>December 2006 through </a:t>
            </a:r>
            <a:r>
              <a:rPr lang="en-US" sz="2600" b="0" i="1" dirty="0" smtClean="0"/>
              <a:t>December</a:t>
            </a:r>
            <a:r>
              <a:rPr lang="en-US" sz="2600" b="0" i="1" dirty="0" smtClean="0">
                <a:solidFill>
                  <a:srgbClr val="003366"/>
                </a:solidFill>
                <a:latin typeface="Calibri (Headings)"/>
                <a:cs typeface="Calibri (Headings)"/>
              </a:rPr>
              <a:t> 2016</a:t>
            </a:r>
            <a:endParaRPr lang="en-US" sz="2600" b="0" i="1" dirty="0">
              <a:solidFill>
                <a:srgbClr val="003366"/>
              </a:solidFill>
              <a:latin typeface="Calibri (Headings)"/>
              <a:cs typeface="Calibri (Headings)"/>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a:t>
            </a:r>
            <a:r>
              <a:rPr lang="en-US" dirty="0" smtClean="0">
                <a:solidFill>
                  <a:prstClr val="white"/>
                </a:solidFill>
                <a:latin typeface="Arial" pitchFamily="34" charset="0"/>
                <a:cs typeface="Arial" pitchFamily="34" charset="0"/>
              </a:rPr>
              <a:t>Bureau</a:t>
            </a:r>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690236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itle 1"/>
          <p:cNvSpPr>
            <a:spLocks noGrp="1"/>
          </p:cNvSpPr>
          <p:nvPr>
            <p:ph type="title"/>
          </p:nvPr>
        </p:nvSpPr>
        <p:spPr>
          <a:xfrm>
            <a:off x="171526" y="156548"/>
            <a:ext cx="8945773" cy="950665"/>
          </a:xfrm>
        </p:spPr>
        <p:txBody>
          <a:bodyPr/>
          <a:lstStyle/>
          <a:p>
            <a:r>
              <a:rPr lang="en-US" sz="2400" b="1" dirty="0" smtClean="0">
                <a:solidFill>
                  <a:srgbClr val="003366"/>
                </a:solidFill>
              </a:rPr>
              <a:t>National Nonresidential Construction Spending by Subsector</a:t>
            </a:r>
            <a:r>
              <a:rPr lang="en-US" sz="2400" dirty="0" smtClean="0">
                <a:solidFill>
                  <a:srgbClr val="003366"/>
                </a:solidFill>
              </a:rPr>
              <a:t> </a:t>
            </a:r>
            <a:r>
              <a:rPr lang="en-US" sz="2500" dirty="0" smtClean="0">
                <a:solidFill>
                  <a:srgbClr val="003366"/>
                </a:solidFill>
              </a:rPr>
              <a:t/>
            </a:r>
            <a:br>
              <a:rPr lang="en-US" sz="2500" dirty="0" smtClean="0">
                <a:solidFill>
                  <a:srgbClr val="003366"/>
                </a:solidFill>
              </a:rPr>
            </a:br>
            <a:r>
              <a:rPr lang="en-US" sz="2400" b="0" i="1" dirty="0" smtClean="0"/>
              <a:t>December</a:t>
            </a:r>
            <a:r>
              <a:rPr lang="en-US" sz="2400" b="0" i="1" dirty="0" smtClean="0">
                <a:solidFill>
                  <a:srgbClr val="003366"/>
                </a:solidFill>
              </a:rPr>
              <a:t> 2015 v. </a:t>
            </a:r>
            <a:r>
              <a:rPr lang="en-US" sz="2400" b="0" i="1" dirty="0" smtClean="0"/>
              <a:t>December</a:t>
            </a:r>
            <a:r>
              <a:rPr lang="en-US" sz="2400" b="0" i="1" dirty="0" smtClean="0">
                <a:solidFill>
                  <a:srgbClr val="003366"/>
                </a:solidFill>
              </a:rPr>
              <a:t> 2016</a:t>
            </a: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a:t>
            </a:r>
            <a:r>
              <a:rPr lang="en-US" dirty="0" smtClean="0">
                <a:solidFill>
                  <a:prstClr val="white"/>
                </a:solidFill>
                <a:latin typeface="Arial" pitchFamily="34" charset="0"/>
                <a:cs typeface="Arial" pitchFamily="34" charset="0"/>
              </a:rPr>
              <a:t>Bureau</a:t>
            </a:r>
            <a:endParaRPr lang="en-US" dirty="0">
              <a:solidFill>
                <a:prstClr val="white"/>
              </a:solidFill>
              <a:latin typeface="Arial" pitchFamily="34" charset="0"/>
              <a:cs typeface="Arial" pitchFamily="34" charset="0"/>
            </a:endParaRPr>
          </a:p>
        </p:txBody>
      </p:sp>
      <p:graphicFrame>
        <p:nvGraphicFramePr>
          <p:cNvPr id="6" name="Chart 5"/>
          <p:cNvGraphicFramePr/>
          <p:nvPr>
            <p:extLst/>
          </p:nvPr>
        </p:nvGraphicFramePr>
        <p:xfrm>
          <a:off x="40103" y="1095338"/>
          <a:ext cx="9077196" cy="4619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53599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376" y="111443"/>
            <a:ext cx="8960624" cy="1015663"/>
          </a:xfrm>
          <a:prstGeom prst="rect">
            <a:avLst/>
          </a:prstGeom>
        </p:spPr>
        <p:txBody>
          <a:bodyPr wrap="square">
            <a:spAutoFit/>
          </a:bodyPr>
          <a:lstStyle/>
          <a:p>
            <a:pPr defTabSz="914400" fontAlgn="base">
              <a:spcBef>
                <a:spcPct val="0"/>
              </a:spcBef>
              <a:spcAft>
                <a:spcPct val="0"/>
              </a:spcAft>
            </a:pPr>
            <a:r>
              <a:rPr lang="en-US" sz="3000" b="1" dirty="0" smtClean="0">
                <a:solidFill>
                  <a:srgbClr val="003366"/>
                </a:solidFill>
                <a:latin typeface="Calibri (Headings)"/>
                <a:cs typeface="Calibri (Headings)"/>
              </a:rPr>
              <a:t>Commercial/Multifamily Offshore </a:t>
            </a:r>
            <a:r>
              <a:rPr lang="en-US" sz="3000" b="1" dirty="0">
                <a:solidFill>
                  <a:srgbClr val="003366"/>
                </a:solidFill>
                <a:latin typeface="Calibri (Headings)"/>
                <a:cs typeface="Calibri (Headings)"/>
              </a:rPr>
              <a:t>Investment </a:t>
            </a:r>
            <a:r>
              <a:rPr lang="en-US" sz="3000" b="1" dirty="0" smtClean="0">
                <a:solidFill>
                  <a:srgbClr val="003366"/>
                </a:solidFill>
                <a:latin typeface="Calibri (Headings)"/>
                <a:cs typeface="Calibri (Headings)"/>
              </a:rPr>
              <a:t>Sales </a:t>
            </a:r>
            <a:r>
              <a:rPr lang="en-US" sz="3000" b="1" dirty="0">
                <a:solidFill>
                  <a:srgbClr val="003366"/>
                </a:solidFill>
                <a:latin typeface="Calibri (Headings)"/>
                <a:cs typeface="Calibri (Headings)"/>
              </a:rPr>
              <a:t>Volumes Reach New Heights in 2015</a:t>
            </a:r>
            <a:endParaRPr lang="en-US" sz="3000" i="1" dirty="0">
              <a:solidFill>
                <a:prstClr val="black"/>
              </a:solidFill>
              <a:latin typeface="Calibri (Headings)"/>
              <a:cs typeface="Calibri (Headings)"/>
            </a:endParaRPr>
          </a:p>
        </p:txBody>
      </p:sp>
      <p:graphicFrame>
        <p:nvGraphicFramePr>
          <p:cNvPr id="3" name="Chart 2"/>
          <p:cNvGraphicFramePr/>
          <p:nvPr>
            <p:extLst/>
          </p:nvPr>
        </p:nvGraphicFramePr>
        <p:xfrm>
          <a:off x="91400" y="1103660"/>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p:cNvSpPr txBox="1">
            <a:spLocks noChangeArrowheads="1"/>
          </p:cNvSpPr>
          <p:nvPr/>
        </p:nvSpPr>
        <p:spPr bwMode="auto">
          <a:xfrm>
            <a:off x="0" y="5693833"/>
            <a:ext cx="3212123" cy="253468"/>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sp>
        <p:nvSpPr>
          <p:cNvPr id="10" name="TextBox 9"/>
          <p:cNvSpPr txBox="1"/>
          <p:nvPr/>
        </p:nvSpPr>
        <p:spPr>
          <a:xfrm>
            <a:off x="6179032" y="5701080"/>
            <a:ext cx="2977097" cy="246221"/>
          </a:xfrm>
          <a:prstGeom prst="rect">
            <a:avLst/>
          </a:prstGeom>
          <a:noFill/>
        </p:spPr>
        <p:txBody>
          <a:bodyPr wrap="none" rtlCol="0">
            <a:spAutoFit/>
          </a:bodyPr>
          <a:lstStyle/>
          <a:p>
            <a:pPr algn="r"/>
            <a:r>
              <a:rPr lang="en-US" sz="1000" i="1" dirty="0">
                <a:solidFill>
                  <a:srgbClr val="FFFFFF"/>
                </a:solidFill>
                <a:latin typeface="Arial" charset="0"/>
                <a:ea typeface="Arial" charset="0"/>
                <a:cs typeface="Arial" charset="0"/>
              </a:rPr>
              <a:t>Note: Among transactions larger than $5.0 million</a:t>
            </a:r>
          </a:p>
        </p:txBody>
      </p:sp>
      <p:sp>
        <p:nvSpPr>
          <p:cNvPr id="2" name="TextBox 1"/>
          <p:cNvSpPr txBox="1"/>
          <p:nvPr/>
        </p:nvSpPr>
        <p:spPr>
          <a:xfrm>
            <a:off x="9940439" y="5363799"/>
            <a:ext cx="184666" cy="369332"/>
          </a:xfrm>
          <a:prstGeom prst="rect">
            <a:avLst/>
          </a:prstGeom>
          <a:noFill/>
        </p:spPr>
        <p:txBody>
          <a:bodyPr wrap="none" rtlCol="0">
            <a:spAutoFit/>
          </a:bodyPr>
          <a:lstStyle/>
          <a:p>
            <a:endParaRPr lang="en-US">
              <a:solidFill>
                <a:prstClr val="black"/>
              </a:solidFill>
            </a:endParaRPr>
          </a:p>
        </p:txBody>
      </p:sp>
      <p:sp>
        <p:nvSpPr>
          <p:cNvPr id="8" name="TextBox 7"/>
          <p:cNvSpPr txBox="1"/>
          <p:nvPr/>
        </p:nvSpPr>
        <p:spPr>
          <a:xfrm>
            <a:off x="220353" y="5961221"/>
            <a:ext cx="5744922" cy="866698"/>
          </a:xfrm>
          <a:prstGeom prst="rect">
            <a:avLst/>
          </a:prstGeom>
          <a:noFill/>
        </p:spPr>
        <p:txBody>
          <a:bodyPr wrap="square" rtlCol="0">
            <a:spAutoFit/>
          </a:bodyPr>
          <a:lstStyle/>
          <a:p>
            <a:r>
              <a:rPr lang="en-US" sz="2500" b="1" i="1" dirty="0">
                <a:solidFill>
                  <a:prstClr val="white"/>
                </a:solidFill>
              </a:rPr>
              <a:t>Foreign Investment Increases </a:t>
            </a:r>
            <a:r>
              <a:rPr lang="en-US" sz="2500" b="1" i="1" dirty="0" smtClean="0">
                <a:solidFill>
                  <a:prstClr val="white"/>
                </a:solidFill>
              </a:rPr>
              <a:t>146.6 </a:t>
            </a:r>
            <a:r>
              <a:rPr lang="en-US" sz="2500" b="1" i="1" dirty="0">
                <a:solidFill>
                  <a:prstClr val="white"/>
                </a:solidFill>
              </a:rPr>
              <a:t>Percent in 2015 to $</a:t>
            </a:r>
            <a:r>
              <a:rPr lang="en-US" sz="2500" b="1" i="1" dirty="0" smtClean="0">
                <a:solidFill>
                  <a:prstClr val="white"/>
                </a:solidFill>
              </a:rPr>
              <a:t>76.2b</a:t>
            </a:r>
            <a:endParaRPr lang="en-US" sz="2500" b="1" i="1" dirty="0">
              <a:solidFill>
                <a:prstClr val="white"/>
              </a:solidFill>
            </a:endParaRPr>
          </a:p>
        </p:txBody>
      </p:sp>
    </p:spTree>
    <p:extLst>
      <p:ext uri="{BB962C8B-B14F-4D97-AF65-F5344CB8AC3E}">
        <p14:creationId xmlns:p14="http://schemas.microsoft.com/office/powerpoint/2010/main" val="2758563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871" y="219614"/>
            <a:ext cx="8960624" cy="553998"/>
          </a:xfrm>
          <a:prstGeom prst="rect">
            <a:avLst/>
          </a:prstGeom>
        </p:spPr>
        <p:txBody>
          <a:bodyPr wrap="square">
            <a:spAutoFit/>
          </a:bodyPr>
          <a:lstStyle/>
          <a:p>
            <a:pPr defTabSz="914400" fontAlgn="base">
              <a:spcBef>
                <a:spcPct val="0"/>
              </a:spcBef>
              <a:spcAft>
                <a:spcPct val="0"/>
              </a:spcAft>
            </a:pPr>
            <a:r>
              <a:rPr lang="en-US" sz="3000" b="1" dirty="0">
                <a:solidFill>
                  <a:srgbClr val="003366"/>
                </a:solidFill>
                <a:latin typeface="Calibri (Headings)"/>
                <a:cs typeface="Calibri (Headings)"/>
              </a:rPr>
              <a:t>Top Markets for Foreign Office Investment, 2015</a:t>
            </a:r>
            <a:endParaRPr lang="en-US" sz="3000" i="1" dirty="0">
              <a:solidFill>
                <a:prstClr val="black"/>
              </a:solidFill>
              <a:latin typeface="Calibri (Headings)"/>
              <a:cs typeface="Calibri (Headings)"/>
            </a:endParaRPr>
          </a:p>
        </p:txBody>
      </p:sp>
      <p:graphicFrame>
        <p:nvGraphicFramePr>
          <p:cNvPr id="3" name="Chart 2"/>
          <p:cNvGraphicFramePr/>
          <p:nvPr>
            <p:extLst/>
          </p:nvPr>
        </p:nvGraphicFramePr>
        <p:xfrm>
          <a:off x="0" y="842756"/>
          <a:ext cx="9144000" cy="47000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0" y="5693833"/>
            <a:ext cx="5257800" cy="246221"/>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spTree>
    <p:extLst>
      <p:ext uri="{BB962C8B-B14F-4D97-AF65-F5344CB8AC3E}">
        <p14:creationId xmlns:p14="http://schemas.microsoft.com/office/powerpoint/2010/main" val="26818006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376" y="296109"/>
            <a:ext cx="8960624" cy="523220"/>
          </a:xfrm>
          <a:prstGeom prst="rect">
            <a:avLst/>
          </a:prstGeom>
        </p:spPr>
        <p:txBody>
          <a:bodyPr wrap="square">
            <a:spAutoFit/>
          </a:bodyPr>
          <a:lstStyle/>
          <a:p>
            <a:pPr defTabSz="914400" fontAlgn="base">
              <a:spcBef>
                <a:spcPct val="0"/>
              </a:spcBef>
              <a:spcAft>
                <a:spcPct val="0"/>
              </a:spcAft>
            </a:pPr>
            <a:r>
              <a:rPr lang="en-US" sz="2800" b="1" dirty="0" smtClean="0">
                <a:solidFill>
                  <a:srgbClr val="003366"/>
                </a:solidFill>
                <a:latin typeface="Calibri (Headings)"/>
                <a:cs typeface="Calibri (Headings)"/>
              </a:rPr>
              <a:t>Foreign Office Investment Activity, as of 2016Q3</a:t>
            </a:r>
            <a:endParaRPr lang="en-US" sz="2800" i="1" dirty="0">
              <a:solidFill>
                <a:prstClr val="black"/>
              </a:solidFill>
              <a:latin typeface="Calibri (Headings)"/>
              <a:cs typeface="Calibri (Headings)"/>
            </a:endParaRPr>
          </a:p>
        </p:txBody>
      </p:sp>
      <p:sp>
        <p:nvSpPr>
          <p:cNvPr id="9" name="Text Box 6"/>
          <p:cNvSpPr txBox="1">
            <a:spLocks noChangeArrowheads="1"/>
          </p:cNvSpPr>
          <p:nvPr/>
        </p:nvSpPr>
        <p:spPr bwMode="auto">
          <a:xfrm>
            <a:off x="0" y="5718217"/>
            <a:ext cx="5257800" cy="246221"/>
          </a:xfrm>
          <a:prstGeom prst="rect">
            <a:avLst/>
          </a:prstGeom>
          <a:noFill/>
          <a:ln w="0" algn="ctr">
            <a:noFill/>
            <a:miter lim="800000"/>
            <a:headEnd/>
            <a:tailEnd/>
          </a:ln>
        </p:spPr>
        <p:txBody>
          <a:bodyPr wrap="squar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Jones Lang LaSalle; Real Capital Analytics</a:t>
            </a:r>
          </a:p>
        </p:txBody>
      </p:sp>
      <p:graphicFrame>
        <p:nvGraphicFramePr>
          <p:cNvPr id="4" name="Chart 3"/>
          <p:cNvGraphicFramePr/>
          <p:nvPr>
            <p:extLst/>
          </p:nvPr>
        </p:nvGraphicFramePr>
        <p:xfrm>
          <a:off x="160226" y="880884"/>
          <a:ext cx="4226579" cy="4620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nvPr>
        </p:nvGraphicFramePr>
        <p:xfrm>
          <a:off x="4409954" y="883694"/>
          <a:ext cx="4587741" cy="461772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160345" y="5732790"/>
            <a:ext cx="7008039" cy="230832"/>
          </a:xfrm>
          <a:prstGeom prst="rect">
            <a:avLst/>
          </a:prstGeom>
          <a:noFill/>
        </p:spPr>
        <p:txBody>
          <a:bodyPr wrap="square" rtlCol="0">
            <a:spAutoFit/>
          </a:bodyPr>
          <a:lstStyle/>
          <a:p>
            <a:pPr algn="r"/>
            <a:r>
              <a:rPr lang="en-US" sz="900" i="1" dirty="0">
                <a:solidFill>
                  <a:srgbClr val="FFFFFF"/>
                </a:solidFill>
              </a:rPr>
              <a:t>Note: Among transactions larger than $</a:t>
            </a:r>
            <a:r>
              <a:rPr lang="en-US" sz="900" i="1">
                <a:solidFill>
                  <a:srgbClr val="FFFFFF"/>
                </a:solidFill>
              </a:rPr>
              <a:t>5.0 </a:t>
            </a:r>
            <a:r>
              <a:rPr lang="en-US" sz="900" i="1" smtClean="0">
                <a:solidFill>
                  <a:srgbClr val="FFFFFF"/>
                </a:solidFill>
              </a:rPr>
              <a:t>million; includes all office markets which received &gt; 1.0% of offshore capital.</a:t>
            </a:r>
            <a:endParaRPr lang="en-US" sz="900" i="1" dirty="0">
              <a:solidFill>
                <a:srgbClr val="FFFFFF"/>
              </a:solidFill>
            </a:endParaRPr>
          </a:p>
        </p:txBody>
      </p:sp>
      <p:sp>
        <p:nvSpPr>
          <p:cNvPr id="11" name="TextBox 10"/>
          <p:cNvSpPr txBox="1"/>
          <p:nvPr/>
        </p:nvSpPr>
        <p:spPr>
          <a:xfrm>
            <a:off x="109729" y="6080093"/>
            <a:ext cx="6742175" cy="646331"/>
          </a:xfrm>
          <a:prstGeom prst="rect">
            <a:avLst/>
          </a:prstGeom>
          <a:noFill/>
        </p:spPr>
        <p:txBody>
          <a:bodyPr wrap="square" rtlCol="0">
            <a:spAutoFit/>
          </a:bodyPr>
          <a:lstStyle/>
          <a:p>
            <a:r>
              <a:rPr lang="en-US" b="1" dirty="0" smtClean="0">
                <a:solidFill>
                  <a:prstClr val="white"/>
                </a:solidFill>
              </a:rPr>
              <a:t>Primary </a:t>
            </a:r>
            <a:r>
              <a:rPr lang="en-US" b="1" dirty="0">
                <a:solidFill>
                  <a:prstClr val="white"/>
                </a:solidFill>
              </a:rPr>
              <a:t>markets continue to capture the lion’s share of inbound capital, receiving </a:t>
            </a:r>
            <a:r>
              <a:rPr lang="en-US" b="1" dirty="0" smtClean="0">
                <a:solidFill>
                  <a:prstClr val="white"/>
                </a:solidFill>
              </a:rPr>
              <a:t>78.2% </a:t>
            </a:r>
            <a:r>
              <a:rPr lang="en-US" b="1" dirty="0">
                <a:solidFill>
                  <a:prstClr val="white"/>
                </a:solidFill>
              </a:rPr>
              <a:t>of this </a:t>
            </a:r>
            <a:r>
              <a:rPr lang="en-US" b="1">
                <a:solidFill>
                  <a:prstClr val="white"/>
                </a:solidFill>
              </a:rPr>
              <a:t>capital </a:t>
            </a:r>
            <a:r>
              <a:rPr lang="en-US" b="1" smtClean="0">
                <a:solidFill>
                  <a:prstClr val="white"/>
                </a:solidFill>
              </a:rPr>
              <a:t>YTD.</a:t>
            </a:r>
            <a:endParaRPr lang="en-US" b="1" dirty="0">
              <a:solidFill>
                <a:prstClr val="white"/>
              </a:solidFill>
            </a:endParaRPr>
          </a:p>
        </p:txBody>
      </p:sp>
    </p:spTree>
    <p:extLst>
      <p:ext uri="{BB962C8B-B14F-4D97-AF65-F5344CB8AC3E}">
        <p14:creationId xmlns:p14="http://schemas.microsoft.com/office/powerpoint/2010/main" val="213268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5"/>
          <p:cNvGraphicFramePr>
            <a:graphicFrameLocks/>
          </p:cNvGraphicFramePr>
          <p:nvPr>
            <p:extLst/>
          </p:nvPr>
        </p:nvGraphicFramePr>
        <p:xfrm>
          <a:off x="-16077" y="879229"/>
          <a:ext cx="9145588" cy="4773168"/>
        </p:xfrm>
        <a:graphic>
          <a:graphicData uri="http://schemas.openxmlformats.org/drawingml/2006/chart">
            <c:chart xmlns:c="http://schemas.openxmlformats.org/drawingml/2006/chart" xmlns:r="http://schemas.openxmlformats.org/officeDocument/2006/relationships" r:id="rId3"/>
          </a:graphicData>
        </a:graphic>
      </p:graphicFrame>
      <p:sp>
        <p:nvSpPr>
          <p:cNvPr id="2051" name="Rectangle 4"/>
          <p:cNvSpPr>
            <a:spLocks noGrp="1" noChangeArrowheads="1"/>
          </p:cNvSpPr>
          <p:nvPr>
            <p:ph type="title"/>
          </p:nvPr>
        </p:nvSpPr>
        <p:spPr>
          <a:xfrm>
            <a:off x="218748" y="190390"/>
            <a:ext cx="8714833" cy="1143000"/>
          </a:xfrm>
        </p:spPr>
        <p:txBody>
          <a:bodyPr>
            <a:noAutofit/>
          </a:bodyPr>
          <a:lstStyle/>
          <a:p>
            <a:pPr fontAlgn="auto">
              <a:spcAft>
                <a:spcPts val="0"/>
              </a:spcAft>
              <a:defRPr/>
            </a:pPr>
            <a:r>
              <a:rPr lang="en-US" sz="2800" b="1" dirty="0" smtClean="0">
                <a:solidFill>
                  <a:srgbClr val="003366"/>
                </a:solidFill>
              </a:rPr>
              <a:t>Estimated Growth in Output by Select Global Areas</a:t>
            </a:r>
            <a:br>
              <a:rPr lang="en-US" sz="2800" b="1" dirty="0" smtClean="0">
                <a:solidFill>
                  <a:srgbClr val="003366"/>
                </a:solidFill>
              </a:rPr>
            </a:br>
            <a:r>
              <a:rPr lang="en-US" sz="2400" b="0" i="1" dirty="0" smtClean="0">
                <a:solidFill>
                  <a:srgbClr val="003366"/>
                </a:solidFill>
              </a:rPr>
              <a:t>2017 Projected</a:t>
            </a:r>
          </a:p>
        </p:txBody>
      </p:sp>
      <p:sp>
        <p:nvSpPr>
          <p:cNvPr id="6" name="TextBox 5"/>
          <p:cNvSpPr txBox="1"/>
          <p:nvPr/>
        </p:nvSpPr>
        <p:spPr>
          <a:xfrm>
            <a:off x="-16077" y="5363947"/>
            <a:ext cx="4330295" cy="369332"/>
          </a:xfrm>
          <a:prstGeom prst="rect">
            <a:avLst/>
          </a:prstGeom>
          <a:noFill/>
        </p:spPr>
        <p:txBody>
          <a:bodyPr wrap="none" rtlCol="0">
            <a:spAutoFit/>
          </a:bodyPr>
          <a:lstStyle/>
          <a:p>
            <a:r>
              <a:rPr lang="en-US" b="1" dirty="0" smtClean="0">
                <a:solidFill>
                  <a:srgbClr val="000000"/>
                </a:solidFill>
              </a:rPr>
              <a:t>2017 </a:t>
            </a:r>
            <a:r>
              <a:rPr lang="en-US" b="1" dirty="0" err="1">
                <a:solidFill>
                  <a:srgbClr val="000000"/>
                </a:solidFill>
              </a:rPr>
              <a:t>Proj</a:t>
            </a:r>
            <a:r>
              <a:rPr lang="en-US" b="1" dirty="0">
                <a:solidFill>
                  <a:srgbClr val="000000"/>
                </a:solidFill>
              </a:rPr>
              <a:t>. Global Output Growth: </a:t>
            </a:r>
            <a:r>
              <a:rPr lang="en-US" b="1" dirty="0" smtClean="0">
                <a:solidFill>
                  <a:srgbClr val="000000"/>
                </a:solidFill>
              </a:rPr>
              <a:t>3.4%</a:t>
            </a:r>
            <a:endParaRPr lang="en-US" b="1" dirty="0">
              <a:solidFill>
                <a:srgbClr val="000000"/>
              </a:solidFill>
            </a:endParaRPr>
          </a:p>
        </p:txBody>
      </p:sp>
      <p:sp>
        <p:nvSpPr>
          <p:cNvPr id="7" name="Text Box 6"/>
          <p:cNvSpPr txBox="1">
            <a:spLocks noChangeArrowheads="1"/>
          </p:cNvSpPr>
          <p:nvPr/>
        </p:nvSpPr>
        <p:spPr bwMode="auto">
          <a:xfrm>
            <a:off x="-9002" y="5710902"/>
            <a:ext cx="7978466" cy="246221"/>
          </a:xfrm>
          <a:prstGeom prst="rect">
            <a:avLst/>
          </a:prstGeom>
          <a:noFill/>
          <a:ln w="0" algn="ctr">
            <a:noFill/>
            <a:miter lim="800000"/>
            <a:headEnd/>
            <a:tailEnd/>
          </a:ln>
        </p:spPr>
        <p:txBody>
          <a:bodyPr wrap="none">
            <a:spAutoFit/>
          </a:bodyPr>
          <a:lstStyle/>
          <a:p>
            <a:pPr defTabSz="914400" fontAlgn="base">
              <a:spcBef>
                <a:spcPct val="0"/>
              </a:spcBef>
              <a:spcAft>
                <a:spcPct val="0"/>
              </a:spcAft>
            </a:pPr>
            <a:r>
              <a:rPr lang="en-US" sz="1000" i="1" dirty="0">
                <a:solidFill>
                  <a:prstClr val="white"/>
                </a:solidFill>
                <a:latin typeface="Arial" pitchFamily="34" charset="0"/>
                <a:cs typeface="Arial" pitchFamily="34" charset="0"/>
              </a:rPr>
              <a:t>Source: International Monetary </a:t>
            </a:r>
            <a:r>
              <a:rPr lang="en-US" sz="1000" i="1" dirty="0" smtClean="0">
                <a:solidFill>
                  <a:prstClr val="white"/>
                </a:solidFill>
                <a:latin typeface="Arial" pitchFamily="34" charset="0"/>
                <a:cs typeface="Arial" pitchFamily="34" charset="0"/>
              </a:rPr>
              <a:t>Fund: World Economic Outlook Update, January 2017;’ World Economic Outlook Database, October 2016.</a:t>
            </a:r>
            <a:endParaRPr lang="en-US" sz="1000" i="1" dirty="0">
              <a:solidFill>
                <a:prstClr val="white"/>
              </a:solidFill>
              <a:latin typeface="Arial" pitchFamily="34" charset="0"/>
              <a:cs typeface="Arial" pitchFamily="34" charset="0"/>
            </a:endParaRPr>
          </a:p>
        </p:txBody>
      </p:sp>
      <p:sp>
        <p:nvSpPr>
          <p:cNvPr id="11" name="Rectangle 10"/>
          <p:cNvSpPr/>
          <p:nvPr/>
        </p:nvSpPr>
        <p:spPr>
          <a:xfrm>
            <a:off x="32767" y="5935147"/>
            <a:ext cx="6968924" cy="923330"/>
          </a:xfrm>
          <a:prstGeom prst="rect">
            <a:avLst/>
          </a:prstGeom>
        </p:spPr>
        <p:txBody>
          <a:bodyPr wrap="square">
            <a:spAutoFit/>
          </a:bodyPr>
          <a:lstStyle/>
          <a:p>
            <a:r>
              <a:rPr lang="en-US" sz="900" dirty="0">
                <a:solidFill>
                  <a:prstClr val="white"/>
                </a:solidFill>
                <a:ea typeface="Constantia" charset="0"/>
                <a:cs typeface="Constantia" charset="0"/>
              </a:rPr>
              <a:t>Notes</a:t>
            </a:r>
            <a:r>
              <a:rPr lang="en-US" sz="900" dirty="0" smtClean="0">
                <a:solidFill>
                  <a:prstClr val="white"/>
                </a:solidFill>
                <a:ea typeface="Constantia" charset="0"/>
                <a:cs typeface="Constantia" charset="0"/>
              </a:rPr>
              <a:t>: </a:t>
            </a:r>
            <a:r>
              <a:rPr lang="en-US" sz="900" dirty="0">
                <a:solidFill>
                  <a:prstClr val="white"/>
                </a:solidFill>
                <a:ea typeface="Constantia" charset="0"/>
                <a:cs typeface="Constantia" charset="0"/>
              </a:rPr>
              <a:t>1. Real effective exchange rates are assumed to remain constant at the levels prevailing during November 4-December 2, 2016. Economies are listed on the basis of economic size. The aggregated quarterly data are seasonally adjusted. </a:t>
            </a:r>
            <a:r>
              <a:rPr lang="en-US" sz="900" dirty="0" smtClean="0">
                <a:solidFill>
                  <a:prstClr val="white"/>
                </a:solidFill>
                <a:ea typeface="Constantia" charset="0"/>
                <a:cs typeface="Constantia" charset="0"/>
              </a:rPr>
              <a:t>2</a:t>
            </a:r>
            <a:r>
              <a:rPr lang="en-US" sz="900" dirty="0">
                <a:solidFill>
                  <a:prstClr val="white"/>
                </a:solidFill>
                <a:ea typeface="Constantia" charset="0"/>
                <a:cs typeface="Constantia" charset="0"/>
              </a:rPr>
              <a:t>. Japan's historical national accounts figures reflect a comprehensive revision by the national authorities, released in December 2016. The main revisions are the switch from the System of National Accounts 1993 to the System of National Accounts 2008 and the updating of the benchmark year from 2005 to </a:t>
            </a:r>
            <a:r>
              <a:rPr lang="en-US" sz="900" dirty="0" smtClean="0">
                <a:solidFill>
                  <a:prstClr val="white"/>
                </a:solidFill>
                <a:ea typeface="Constantia" charset="0"/>
                <a:cs typeface="Constantia" charset="0"/>
              </a:rPr>
              <a:t>2011. 3</a:t>
            </a:r>
            <a:r>
              <a:rPr lang="en-US" sz="900" dirty="0">
                <a:solidFill>
                  <a:prstClr val="white"/>
                </a:solidFill>
                <a:ea typeface="Constantia" charset="0"/>
                <a:cs typeface="Constantia" charset="0"/>
              </a:rPr>
              <a:t>. Australia's projected output growth is from the IMF's October 2016 WEO </a:t>
            </a:r>
            <a:r>
              <a:rPr lang="en-US" sz="900" dirty="0" smtClean="0">
                <a:solidFill>
                  <a:prstClr val="white"/>
                </a:solidFill>
                <a:ea typeface="Constantia" charset="0"/>
                <a:cs typeface="Constantia" charset="0"/>
              </a:rPr>
              <a:t>Database. 4</a:t>
            </a:r>
            <a:r>
              <a:rPr lang="en-US" sz="900" dirty="0">
                <a:solidFill>
                  <a:prstClr val="white"/>
                </a:solidFill>
                <a:ea typeface="Constantia" charset="0"/>
                <a:cs typeface="Constantia" charset="0"/>
              </a:rPr>
              <a:t>. For India, data and forecasts are presented on a fiscal year basis and GDP from 2011 onward is based on GDP at market prices with FY2011/12 as a base year. </a:t>
            </a:r>
          </a:p>
        </p:txBody>
      </p:sp>
    </p:spTree>
    <p:extLst>
      <p:ext uri="{BB962C8B-B14F-4D97-AF65-F5344CB8AC3E}">
        <p14:creationId xmlns:p14="http://schemas.microsoft.com/office/powerpoint/2010/main" val="15879010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216018"/>
            <a:ext cx="8555796" cy="926982"/>
          </a:xfrm>
        </p:spPr>
        <p:txBody>
          <a:bodyPr/>
          <a:lstStyle/>
          <a:p>
            <a:r>
              <a:rPr lang="en-US" sz="3000" b="1" dirty="0" smtClean="0">
                <a:solidFill>
                  <a:srgbClr val="003366"/>
                </a:solidFill>
              </a:rPr>
              <a:t>Inputs to Construction PPI (NSA)</a:t>
            </a:r>
            <a:r>
              <a:rPr lang="en-US" dirty="0" smtClean="0">
                <a:solidFill>
                  <a:srgbClr val="003366"/>
                </a:solidFill>
              </a:rPr>
              <a:t/>
            </a:r>
            <a:br>
              <a:rPr lang="en-US" dirty="0" smtClean="0">
                <a:solidFill>
                  <a:srgbClr val="003366"/>
                </a:solidFill>
              </a:rPr>
            </a:br>
            <a:r>
              <a:rPr lang="en-US" sz="2800" b="0" i="1" dirty="0" smtClean="0"/>
              <a:t>January</a:t>
            </a:r>
            <a:r>
              <a:rPr lang="en-US" sz="2800" b="0" i="1" dirty="0" smtClean="0">
                <a:solidFill>
                  <a:srgbClr val="003366"/>
                </a:solidFill>
              </a:rPr>
              <a:t> 2001 – </a:t>
            </a:r>
            <a:r>
              <a:rPr lang="en-US" sz="2800" b="0" i="1" dirty="0" smtClean="0"/>
              <a:t>January</a:t>
            </a:r>
            <a:r>
              <a:rPr lang="en-US" sz="2800" b="0" i="1" dirty="0" smtClean="0">
                <a:solidFill>
                  <a:srgbClr val="003366"/>
                </a:solidFill>
              </a:rPr>
              <a:t> 2017</a:t>
            </a:r>
            <a:endParaRPr lang="en-US" sz="2800" b="0" dirty="0">
              <a:solidFill>
                <a:srgbClr val="003366"/>
              </a:solidFill>
            </a:endParaRPr>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5" name="Content Placeholder 8"/>
          <p:cNvGraphicFramePr>
            <a:graphicFrameLocks/>
          </p:cNvGraphicFramePr>
          <p:nvPr>
            <p:extLst/>
          </p:nvPr>
        </p:nvGraphicFramePr>
        <p:xfrm>
          <a:off x="0" y="1143000"/>
          <a:ext cx="9144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00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404" y="158942"/>
            <a:ext cx="8555796" cy="850782"/>
          </a:xfrm>
        </p:spPr>
        <p:txBody>
          <a:bodyPr/>
          <a:lstStyle/>
          <a:p>
            <a:r>
              <a:rPr lang="en-US" dirty="0"/>
              <a:t>Construction Materials PPI (NSA)</a:t>
            </a:r>
            <a:br>
              <a:rPr lang="en-US" dirty="0"/>
            </a:br>
            <a:r>
              <a:rPr lang="en-US" sz="2800" b="0" i="1" dirty="0"/>
              <a:t>12-month % Change as of </a:t>
            </a:r>
            <a:r>
              <a:rPr lang="en-US" sz="2800" b="0" i="1" dirty="0" smtClean="0"/>
              <a:t>January 2017</a:t>
            </a:r>
            <a:endParaRPr lang="en-US" sz="2800" b="0" dirty="0"/>
          </a:p>
        </p:txBody>
      </p:sp>
      <p:sp>
        <p:nvSpPr>
          <p:cNvPr id="6" name="Text Placeholder 5"/>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Bureau of Labor </a:t>
            </a:r>
            <a:r>
              <a:rPr lang="en-US" dirty="0" smtClean="0">
                <a:solidFill>
                  <a:prstClr val="white"/>
                </a:solidFill>
                <a:latin typeface="Arial" pitchFamily="34" charset="0"/>
                <a:cs typeface="Arial" pitchFamily="34" charset="0"/>
              </a:rPr>
              <a:t>Statistics</a:t>
            </a:r>
            <a:endParaRPr lang="en-US" dirty="0">
              <a:solidFill>
                <a:prstClr val="white"/>
              </a:solidFill>
              <a:latin typeface="Arial" pitchFamily="34" charset="0"/>
              <a:cs typeface="Arial" pitchFamily="34" charset="0"/>
            </a:endParaRPr>
          </a:p>
        </p:txBody>
      </p:sp>
      <p:graphicFrame>
        <p:nvGraphicFramePr>
          <p:cNvPr id="5" name="Chart 4"/>
          <p:cNvGraphicFramePr/>
          <p:nvPr>
            <p:extLst/>
          </p:nvPr>
        </p:nvGraphicFramePr>
        <p:xfrm>
          <a:off x="43258" y="1066800"/>
          <a:ext cx="905256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25706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75180" y="1419444"/>
            <a:ext cx="4335690" cy="2493155"/>
          </a:xfrm>
        </p:spPr>
        <p:txBody>
          <a:bodyPr>
            <a:noAutofit/>
          </a:bodyPr>
          <a:lstStyle/>
          <a:p>
            <a:pPr algn="ctr" eaLnBrk="1" hangingPunct="1"/>
            <a:r>
              <a:rPr lang="en-US" b="1" dirty="0" smtClean="0">
                <a:solidFill>
                  <a:srgbClr val="003366"/>
                </a:solidFill>
                <a:latin typeface="Calibri" charset="0"/>
                <a:ea typeface="ＭＳ Ｐゴシック" charset="0"/>
              </a:rPr>
              <a:t>Down to “The Wire”</a:t>
            </a:r>
            <a:endParaRPr lang="en-US" sz="3200" b="1" dirty="0">
              <a:solidFill>
                <a:srgbClr val="003366"/>
              </a:solidFill>
              <a:latin typeface="Calibri" charset="0"/>
              <a:ea typeface="ＭＳ Ｐゴシック" charset="0"/>
            </a:endParaRPr>
          </a:p>
        </p:txBody>
      </p:sp>
      <p:pic>
        <p:nvPicPr>
          <p:cNvPr id="3" name="Picture 2" descr="The-Wire.jpg"/>
          <p:cNvPicPr>
            <a:picLocks noChangeAspect="1"/>
          </p:cNvPicPr>
          <p:nvPr/>
        </p:nvPicPr>
        <p:blipFill rotWithShape="1">
          <a:blip r:embed="rId3">
            <a:extLst>
              <a:ext uri="{28A0092B-C50C-407E-A947-70E740481C1C}">
                <a14:useLocalDpi xmlns:a14="http://schemas.microsoft.com/office/drawing/2010/main" val="0"/>
              </a:ext>
            </a:extLst>
          </a:blip>
          <a:srcRect t="12934" b="8833"/>
          <a:stretch/>
        </p:blipFill>
        <p:spPr>
          <a:xfrm>
            <a:off x="4613056" y="791680"/>
            <a:ext cx="4189706" cy="4820225"/>
          </a:xfrm>
          <a:prstGeom prst="rect">
            <a:avLst/>
          </a:prstGeom>
        </p:spPr>
      </p:pic>
      <p:sp>
        <p:nvSpPr>
          <p:cNvPr id="4" name="TextBox 3"/>
          <p:cNvSpPr txBox="1"/>
          <p:nvPr/>
        </p:nvSpPr>
        <p:spPr>
          <a:xfrm>
            <a:off x="22094" y="5698450"/>
            <a:ext cx="3478695" cy="246221"/>
          </a:xfrm>
          <a:prstGeom prst="rect">
            <a:avLst/>
          </a:prstGeom>
          <a:noFill/>
        </p:spPr>
        <p:txBody>
          <a:bodyPr wrap="square" rtlCol="0">
            <a:spAutoFit/>
          </a:bodyPr>
          <a:lstStyle/>
          <a:p>
            <a:r>
              <a:rPr lang="en-US" sz="1000" i="1" dirty="0" smtClean="0">
                <a:solidFill>
                  <a:schemeClr val="bg1"/>
                </a:solidFill>
                <a:latin typeface="Arial"/>
                <a:cs typeface="Arial"/>
              </a:rPr>
              <a:t>Photo: </a:t>
            </a:r>
            <a:r>
              <a:rPr lang="en-US" sz="1000" i="1" dirty="0" err="1" smtClean="0">
                <a:solidFill>
                  <a:schemeClr val="bg1"/>
                </a:solidFill>
                <a:latin typeface="Arial"/>
                <a:cs typeface="Arial"/>
              </a:rPr>
              <a:t>RecapGuide.com</a:t>
            </a:r>
            <a:endParaRPr lang="en-US" sz="1000" i="1" dirty="0">
              <a:solidFill>
                <a:schemeClr val="bg1"/>
              </a:solidFill>
              <a:latin typeface="Arial"/>
              <a:cs typeface="Arial"/>
            </a:endParaRPr>
          </a:p>
        </p:txBody>
      </p:sp>
    </p:spTree>
    <p:extLst>
      <p:ext uri="{BB962C8B-B14F-4D97-AF65-F5344CB8AC3E}">
        <p14:creationId xmlns:p14="http://schemas.microsoft.com/office/powerpoint/2010/main" val="34390412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404" y="115008"/>
            <a:ext cx="8555796" cy="895115"/>
          </a:xfrm>
        </p:spPr>
        <p:txBody>
          <a:bodyPr/>
          <a:lstStyle/>
          <a:p>
            <a:r>
              <a:rPr lang="en-US" dirty="0"/>
              <a:t>Sales Growth by Type of Business </a:t>
            </a:r>
            <a:br>
              <a:rPr lang="en-US" dirty="0"/>
            </a:br>
            <a:r>
              <a:rPr lang="en-US" sz="2800" b="0" i="1" dirty="0" smtClean="0"/>
              <a:t>January 2016 </a:t>
            </a:r>
            <a:r>
              <a:rPr lang="en-US" sz="2800" b="0" i="1" dirty="0"/>
              <a:t>v. </a:t>
            </a:r>
            <a:r>
              <a:rPr lang="en-US" sz="2800" b="0" i="1" dirty="0" smtClean="0"/>
              <a:t>January 2017*</a:t>
            </a:r>
            <a:endParaRPr lang="en-US" sz="2800" b="0" dirty="0"/>
          </a:p>
        </p:txBody>
      </p:sp>
      <p:sp>
        <p:nvSpPr>
          <p:cNvPr id="8" name="Text Placeholder 7"/>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U.S. Census </a:t>
            </a:r>
            <a:r>
              <a:rPr lang="en-US" dirty="0" smtClean="0">
                <a:solidFill>
                  <a:prstClr val="white"/>
                </a:solidFill>
                <a:latin typeface="Arial" pitchFamily="34" charset="0"/>
                <a:cs typeface="Arial" pitchFamily="34" charset="0"/>
              </a:rPr>
              <a:t>Bureau</a:t>
            </a:r>
            <a:endParaRPr lang="en-US" dirty="0">
              <a:solidFill>
                <a:prstClr val="white"/>
              </a:solidFill>
              <a:latin typeface="Arial" pitchFamily="34" charset="0"/>
              <a:cs typeface="Arial" pitchFamily="34" charset="0"/>
            </a:endParaRPr>
          </a:p>
        </p:txBody>
      </p:sp>
      <p:graphicFrame>
        <p:nvGraphicFramePr>
          <p:cNvPr id="4" name="Chart Placeholder 3"/>
          <p:cNvGraphicFramePr>
            <a:graphicFrameLocks noGrp="1"/>
          </p:cNvGraphicFramePr>
          <p:nvPr>
            <p:ph type="chart" idx="4294967295"/>
            <p:extLst/>
          </p:nvPr>
        </p:nvGraphicFramePr>
        <p:xfrm>
          <a:off x="0" y="990600"/>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89192" y="5705394"/>
            <a:ext cx="2576230" cy="246221"/>
          </a:xfrm>
          <a:prstGeom prst="rect">
            <a:avLst/>
          </a:prstGeom>
          <a:noFill/>
        </p:spPr>
        <p:txBody>
          <a:bodyPr wrap="square" rtlCol="0">
            <a:spAutoFit/>
          </a:bodyPr>
          <a:lstStyle/>
          <a:p>
            <a:pPr algn="r"/>
            <a:r>
              <a:rPr lang="en-US" sz="1000" dirty="0" smtClean="0">
                <a:solidFill>
                  <a:prstClr val="white"/>
                </a:solidFill>
                <a:cs typeface="Arial" pitchFamily="34" charset="0"/>
              </a:rPr>
              <a:t>*January 2017 advanced </a:t>
            </a:r>
            <a:r>
              <a:rPr lang="en-US" sz="1000" dirty="0">
                <a:solidFill>
                  <a:prstClr val="white"/>
                </a:solidFill>
                <a:cs typeface="Arial" pitchFamily="34" charset="0"/>
              </a:rPr>
              <a:t>estimate</a:t>
            </a:r>
          </a:p>
        </p:txBody>
      </p:sp>
      <p:sp>
        <p:nvSpPr>
          <p:cNvPr id="2" name="TextBox 1"/>
          <p:cNvSpPr txBox="1"/>
          <p:nvPr/>
        </p:nvSpPr>
        <p:spPr>
          <a:xfrm>
            <a:off x="2428631" y="6138891"/>
            <a:ext cx="3637662" cy="400110"/>
          </a:xfrm>
          <a:prstGeom prst="rect">
            <a:avLst/>
          </a:prstGeom>
          <a:noFill/>
        </p:spPr>
        <p:txBody>
          <a:bodyPr wrap="none" rtlCol="0">
            <a:spAutoFit/>
          </a:bodyPr>
          <a:lstStyle/>
          <a:p>
            <a:r>
              <a:rPr lang="en-US" sz="2000" b="1" dirty="0">
                <a:solidFill>
                  <a:prstClr val="white"/>
                </a:solidFill>
              </a:rPr>
              <a:t>Total Retail Sales: </a:t>
            </a:r>
            <a:r>
              <a:rPr lang="en-US" sz="2000" b="1" dirty="0" smtClean="0">
                <a:solidFill>
                  <a:prstClr val="white"/>
                </a:solidFill>
              </a:rPr>
              <a:t>+5.6% </a:t>
            </a:r>
            <a:r>
              <a:rPr lang="en-US" sz="2000" b="1" dirty="0">
                <a:solidFill>
                  <a:prstClr val="white"/>
                </a:solidFill>
              </a:rPr>
              <a:t>YOY</a:t>
            </a:r>
          </a:p>
        </p:txBody>
      </p:sp>
    </p:spTree>
    <p:extLst>
      <p:ext uri="{BB962C8B-B14F-4D97-AF65-F5344CB8AC3E}">
        <p14:creationId xmlns:p14="http://schemas.microsoft.com/office/powerpoint/2010/main" val="5925454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r>
              <a:rPr lang="en-US" sz="2800" b="1" dirty="0" smtClean="0">
                <a:solidFill>
                  <a:srgbClr val="002060"/>
                </a:solidFill>
                <a:cs typeface="Times New Roman" pitchFamily="18" charset="0"/>
              </a:rPr>
              <a:t>U.S. </a:t>
            </a:r>
            <a:r>
              <a:rPr lang="en-US" sz="2800" b="1" dirty="0">
                <a:solidFill>
                  <a:srgbClr val="002060"/>
                </a:solidFill>
                <a:cs typeface="Times New Roman" pitchFamily="18" charset="0"/>
              </a:rPr>
              <a:t>Saving </a:t>
            </a:r>
            <a:r>
              <a:rPr lang="en-US" sz="2800" b="1" dirty="0" smtClean="0">
                <a:solidFill>
                  <a:srgbClr val="002060"/>
                </a:solidFill>
                <a:cs typeface="Times New Roman" pitchFamily="18" charset="0"/>
              </a:rPr>
              <a:t>Rate, </a:t>
            </a:r>
            <a:r>
              <a:rPr lang="en-US" sz="2800" b="1" dirty="0">
                <a:solidFill>
                  <a:srgbClr val="002060"/>
                </a:solidFill>
                <a:cs typeface="Times New Roman" pitchFamily="18" charset="0"/>
              </a:rPr>
              <a:t>January </a:t>
            </a:r>
            <a:r>
              <a:rPr lang="en-US" sz="2800" b="1" dirty="0" smtClean="0">
                <a:solidFill>
                  <a:srgbClr val="002060"/>
                </a:solidFill>
                <a:cs typeface="Times New Roman" pitchFamily="18" charset="0"/>
              </a:rPr>
              <a:t>2005 </a:t>
            </a:r>
            <a:r>
              <a:rPr lang="en-US" sz="2800" b="1" dirty="0">
                <a:solidFill>
                  <a:srgbClr val="002060"/>
                </a:solidFill>
                <a:cs typeface="Times New Roman" pitchFamily="18" charset="0"/>
              </a:rPr>
              <a:t>– </a:t>
            </a:r>
            <a:r>
              <a:rPr lang="en-US" sz="2800" dirty="0" smtClean="0">
                <a:solidFill>
                  <a:srgbClr val="002060"/>
                </a:solidFill>
                <a:cs typeface="Times New Roman" pitchFamily="18" charset="0"/>
              </a:rPr>
              <a:t>December</a:t>
            </a:r>
            <a:r>
              <a:rPr lang="en-US" sz="2800" b="1" dirty="0" smtClean="0">
                <a:solidFill>
                  <a:srgbClr val="002060"/>
                </a:solidFill>
                <a:cs typeface="Times New Roman" pitchFamily="18" charset="0"/>
              </a:rPr>
              <a:t> 2016 </a:t>
            </a:r>
            <a:r>
              <a:rPr lang="en-US" sz="2600" b="1" dirty="0" smtClean="0">
                <a:solidFill>
                  <a:srgbClr val="002060"/>
                </a:solidFill>
                <a:cs typeface="Times New Roman" pitchFamily="18" charset="0"/>
              </a:rPr>
              <a:t/>
            </a:r>
            <a:br>
              <a:rPr lang="en-US" sz="2600" b="1" dirty="0" smtClean="0">
                <a:solidFill>
                  <a:srgbClr val="002060"/>
                </a:solidFill>
                <a:cs typeface="Times New Roman" pitchFamily="18" charset="0"/>
              </a:rPr>
            </a:br>
            <a:r>
              <a:rPr lang="en-US" sz="2600" b="0" i="1" dirty="0" smtClean="0">
                <a:solidFill>
                  <a:srgbClr val="002060"/>
                </a:solidFill>
                <a:cs typeface="Times New Roman" pitchFamily="18" charset="0"/>
              </a:rPr>
              <a:t>(Savings as </a:t>
            </a:r>
            <a:r>
              <a:rPr lang="en-US" sz="2600" b="0" i="1" dirty="0">
                <a:solidFill>
                  <a:srgbClr val="002060"/>
                </a:solidFill>
                <a:cs typeface="Times New Roman" pitchFamily="18" charset="0"/>
              </a:rPr>
              <a:t>Percentage of Personal Disposable </a:t>
            </a:r>
            <a:r>
              <a:rPr lang="en-US" sz="2600" b="0" i="1" dirty="0" smtClean="0">
                <a:solidFill>
                  <a:srgbClr val="002060"/>
                </a:solidFill>
                <a:cs typeface="Times New Roman" pitchFamily="18" charset="0"/>
              </a:rPr>
              <a:t>Income)</a:t>
            </a:r>
            <a:endParaRPr lang="en-US" sz="2400" b="0" i="1" dirty="0" smtClean="0">
              <a:solidFill>
                <a:srgbClr val="002060"/>
              </a:solidFill>
            </a:endParaRPr>
          </a:p>
        </p:txBody>
      </p:sp>
      <p:sp>
        <p:nvSpPr>
          <p:cNvPr id="2" name="Text Placeholder 1"/>
          <p:cNvSpPr>
            <a:spLocks noGrp="1"/>
          </p:cNvSpPr>
          <p:nvPr>
            <p:ph type="body" sz="quarter" idx="10"/>
          </p:nvPr>
        </p:nvSpPr>
        <p:spPr/>
        <p:txBody>
          <a:bodyPr/>
          <a:lstStyle/>
          <a:p>
            <a:r>
              <a:rPr lang="en-US" dirty="0">
                <a:solidFill>
                  <a:prstClr val="white"/>
                </a:solidFill>
                <a:latin typeface="Arial" pitchFamily="34" charset="0"/>
              </a:rPr>
              <a:t>Source: Bureau of Economic </a:t>
            </a:r>
            <a:r>
              <a:rPr lang="en-US" dirty="0" smtClean="0">
                <a:solidFill>
                  <a:prstClr val="white"/>
                </a:solidFill>
                <a:latin typeface="Arial" pitchFamily="34" charset="0"/>
              </a:rPr>
              <a:t>Analysis</a:t>
            </a:r>
          </a:p>
        </p:txBody>
      </p:sp>
      <p:graphicFrame>
        <p:nvGraphicFramePr>
          <p:cNvPr id="3" name="Chart 2"/>
          <p:cNvGraphicFramePr/>
          <p:nvPr>
            <p:extLst/>
          </p:nvPr>
        </p:nvGraphicFramePr>
        <p:xfrm>
          <a:off x="40102" y="1126087"/>
          <a:ext cx="8998961" cy="4596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619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97" y="139523"/>
            <a:ext cx="8985134" cy="1143000"/>
          </a:xfrm>
        </p:spPr>
        <p:txBody>
          <a:bodyPr/>
          <a:lstStyle/>
          <a:p>
            <a:r>
              <a:rPr lang="en-US" sz="2700" dirty="0"/>
              <a:t>U.S. Gross Private </a:t>
            </a:r>
            <a:r>
              <a:rPr lang="en-US" sz="2700" dirty="0" smtClean="0"/>
              <a:t>Domestic Investment </a:t>
            </a:r>
            <a:r>
              <a:rPr lang="en-US" sz="2700" dirty="0"/>
              <a:t>(SAAR</a:t>
            </a:r>
            <a:r>
              <a:rPr lang="en-US" sz="2700" dirty="0" smtClean="0"/>
              <a:t>)</a:t>
            </a:r>
            <a:r>
              <a:rPr lang="en-US" sz="2700" dirty="0"/>
              <a:t/>
            </a:r>
            <a:br>
              <a:rPr lang="en-US" sz="2700" dirty="0"/>
            </a:br>
            <a:r>
              <a:rPr lang="en-US" sz="2600" b="0" i="1" dirty="0" smtClean="0"/>
              <a:t>% Change from Previous Quarter, 2000Q1 </a:t>
            </a:r>
            <a:r>
              <a:rPr lang="mr-IN" sz="2600" b="0" i="1" dirty="0" smtClean="0"/>
              <a:t>–</a:t>
            </a:r>
            <a:r>
              <a:rPr lang="en-US" sz="2600" b="0" i="1" smtClean="0"/>
              <a:t> 2016Q4*</a:t>
            </a:r>
            <a:endParaRPr lang="en-US" sz="2600" dirty="0"/>
          </a:p>
        </p:txBody>
      </p:sp>
      <p:sp>
        <p:nvSpPr>
          <p:cNvPr id="3" name="Text Placeholder 2"/>
          <p:cNvSpPr>
            <a:spLocks noGrp="1"/>
          </p:cNvSpPr>
          <p:nvPr>
            <p:ph type="body" sz="quarter" idx="10"/>
          </p:nvPr>
        </p:nvSpPr>
        <p:spPr/>
        <p:txBody>
          <a:bodyPr/>
          <a:lstStyle/>
          <a:p>
            <a:r>
              <a:rPr lang="en-US" dirty="0" smtClean="0"/>
              <a:t>Source: Bureau of Economic Analysis</a:t>
            </a:r>
            <a:endParaRPr lang="en-US" dirty="0"/>
          </a:p>
        </p:txBody>
      </p:sp>
      <p:graphicFrame>
        <p:nvGraphicFramePr>
          <p:cNvPr id="7" name="Chart 6"/>
          <p:cNvGraphicFramePr/>
          <p:nvPr>
            <p:extLst/>
          </p:nvPr>
        </p:nvGraphicFramePr>
        <p:xfrm>
          <a:off x="40103" y="1168696"/>
          <a:ext cx="8979028" cy="443898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363842" y="1468591"/>
            <a:ext cx="1445745" cy="707886"/>
          </a:xfrm>
          <a:prstGeom prst="rect">
            <a:avLst/>
          </a:prstGeom>
          <a:noFill/>
        </p:spPr>
        <p:txBody>
          <a:bodyPr wrap="square" rtlCol="0">
            <a:spAutoFit/>
          </a:bodyPr>
          <a:lstStyle/>
          <a:p>
            <a:pPr algn="ctr"/>
            <a:r>
              <a:rPr lang="en-US" sz="2000" b="1" dirty="0" smtClean="0">
                <a:solidFill>
                  <a:prstClr val="black"/>
                </a:solidFill>
              </a:rPr>
              <a:t>2016Q4:</a:t>
            </a:r>
          </a:p>
          <a:p>
            <a:pPr algn="ctr"/>
            <a:r>
              <a:rPr lang="en-US" sz="2000" b="1" dirty="0" smtClean="0">
                <a:solidFill>
                  <a:prstClr val="black"/>
                </a:solidFill>
              </a:rPr>
              <a:t>+10.7%</a:t>
            </a:r>
          </a:p>
        </p:txBody>
      </p:sp>
      <p:sp>
        <p:nvSpPr>
          <p:cNvPr id="8" name="TextBox 7"/>
          <p:cNvSpPr txBox="1"/>
          <p:nvPr/>
        </p:nvSpPr>
        <p:spPr>
          <a:xfrm>
            <a:off x="7425571" y="5683808"/>
            <a:ext cx="1735860" cy="276999"/>
          </a:xfrm>
          <a:prstGeom prst="rect">
            <a:avLst/>
          </a:prstGeom>
          <a:noFill/>
        </p:spPr>
        <p:txBody>
          <a:bodyPr wrap="none" rtlCol="0">
            <a:spAutoFit/>
          </a:bodyPr>
          <a:lstStyle/>
          <a:p>
            <a:pPr algn="r" defTabSz="914400" fontAlgn="base">
              <a:spcBef>
                <a:spcPct val="0"/>
              </a:spcBef>
              <a:spcAft>
                <a:spcPct val="0"/>
              </a:spcAft>
            </a:pPr>
            <a:r>
              <a:rPr lang="en-US" sz="1200" i="1" smtClean="0">
                <a:solidFill>
                  <a:srgbClr val="FFFFFF"/>
                </a:solidFill>
                <a:cs typeface="Constantia"/>
              </a:rPr>
              <a:t>*1</a:t>
            </a:r>
            <a:r>
              <a:rPr lang="en-US" sz="1200" i="1" baseline="30000" smtClean="0">
                <a:solidFill>
                  <a:srgbClr val="FFFFFF"/>
                </a:solidFill>
                <a:cs typeface="Constantia"/>
              </a:rPr>
              <a:t>st</a:t>
            </a:r>
            <a:r>
              <a:rPr lang="en-US" sz="1200" i="1" smtClean="0">
                <a:solidFill>
                  <a:srgbClr val="FFFFFF"/>
                </a:solidFill>
                <a:cs typeface="Constantia"/>
              </a:rPr>
              <a:t> (Advance) </a:t>
            </a:r>
            <a:r>
              <a:rPr lang="en-US" sz="1200" i="1" dirty="0" smtClean="0">
                <a:solidFill>
                  <a:srgbClr val="FFFFFF"/>
                </a:solidFill>
                <a:cs typeface="Constantia"/>
              </a:rPr>
              <a:t>Estimate</a:t>
            </a:r>
            <a:endParaRPr lang="en-US" sz="1200" i="1" dirty="0">
              <a:solidFill>
                <a:srgbClr val="FFFFFF"/>
              </a:solidFill>
              <a:cs typeface="Constantia"/>
            </a:endParaRPr>
          </a:p>
        </p:txBody>
      </p:sp>
    </p:spTree>
    <p:extLst>
      <p:ext uri="{BB962C8B-B14F-4D97-AF65-F5344CB8AC3E}">
        <p14:creationId xmlns:p14="http://schemas.microsoft.com/office/powerpoint/2010/main" val="1864811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83404" y="101866"/>
            <a:ext cx="8555796" cy="839882"/>
          </a:xfrm>
        </p:spPr>
        <p:txBody>
          <a:bodyPr>
            <a:noAutofit/>
          </a:bodyPr>
          <a:lstStyle/>
          <a:p>
            <a:pPr fontAlgn="auto">
              <a:spcAft>
                <a:spcPts val="0"/>
              </a:spcAft>
              <a:defRPr/>
            </a:pPr>
            <a:r>
              <a:rPr lang="en-US" sz="2600" b="1" dirty="0" smtClean="0">
                <a:solidFill>
                  <a:srgbClr val="003366"/>
                </a:solidFill>
              </a:rPr>
              <a:t>Conference Board Leading Economic Indicators Index</a:t>
            </a:r>
            <a:r>
              <a:rPr lang="en-US" sz="2600" dirty="0" smtClean="0">
                <a:solidFill>
                  <a:srgbClr val="003366"/>
                </a:solidFill>
              </a:rPr>
              <a:t/>
            </a:r>
            <a:br>
              <a:rPr lang="en-US" sz="2600" dirty="0" smtClean="0">
                <a:solidFill>
                  <a:srgbClr val="003366"/>
                </a:solidFill>
              </a:rPr>
            </a:br>
            <a:r>
              <a:rPr lang="en-US" sz="2400" b="0" i="1" dirty="0" smtClean="0">
                <a:solidFill>
                  <a:srgbClr val="003366"/>
                </a:solidFill>
              </a:rPr>
              <a:t>August 2007 through </a:t>
            </a:r>
            <a:r>
              <a:rPr lang="en-US" sz="2400" b="0" i="1" dirty="0" smtClean="0"/>
              <a:t>December</a:t>
            </a:r>
            <a:r>
              <a:rPr lang="en-US" sz="2400" b="0" i="1" dirty="0" smtClean="0">
                <a:solidFill>
                  <a:srgbClr val="003366"/>
                </a:solidFill>
              </a:rPr>
              <a:t> 2016</a:t>
            </a:r>
          </a:p>
        </p:txBody>
      </p:sp>
      <p:sp>
        <p:nvSpPr>
          <p:cNvPr id="2" name="Text Placeholder 1"/>
          <p:cNvSpPr>
            <a:spLocks noGrp="1"/>
          </p:cNvSpPr>
          <p:nvPr>
            <p:ph type="body" sz="quarter" idx="10"/>
          </p:nvPr>
        </p:nvSpPr>
        <p:spPr/>
        <p:txBody>
          <a:bodyPr/>
          <a:lstStyle/>
          <a:p>
            <a:r>
              <a:rPr lang="en-US" dirty="0">
                <a:latin typeface="Arial" pitchFamily="34" charset="0"/>
                <a:cs typeface="Arial" pitchFamily="34" charset="0"/>
              </a:rPr>
              <a:t>Source: Conference </a:t>
            </a:r>
            <a:r>
              <a:rPr lang="en-US" dirty="0" smtClean="0">
                <a:latin typeface="Arial" pitchFamily="34" charset="0"/>
                <a:cs typeface="Arial" pitchFamily="34" charset="0"/>
              </a:rPr>
              <a:t>Board</a:t>
            </a:r>
            <a:endParaRPr lang="en-US" dirty="0">
              <a:latin typeface="Arial" pitchFamily="34" charset="0"/>
              <a:cs typeface="Arial" pitchFamily="34" charset="0"/>
            </a:endParaRPr>
          </a:p>
        </p:txBody>
      </p:sp>
      <p:graphicFrame>
        <p:nvGraphicFramePr>
          <p:cNvPr id="7" name="Chart Placeholder 7"/>
          <p:cNvGraphicFramePr>
            <a:graphicFrameLocks/>
          </p:cNvGraphicFramePr>
          <p:nvPr>
            <p:extLst/>
          </p:nvPr>
        </p:nvGraphicFramePr>
        <p:xfrm>
          <a:off x="0" y="838200"/>
          <a:ext cx="9058858" cy="4926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0143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3"/>
          <p:cNvSpPr>
            <a:spLocks noGrp="1" noChangeArrowheads="1"/>
          </p:cNvSpPr>
          <p:nvPr>
            <p:ph type="title"/>
          </p:nvPr>
        </p:nvSpPr>
        <p:spPr>
          <a:xfrm>
            <a:off x="174509" y="164426"/>
            <a:ext cx="6973478" cy="523188"/>
          </a:xfrm>
        </p:spPr>
        <p:txBody>
          <a:bodyPr anchor="t">
            <a:normAutofit/>
          </a:bodyPr>
          <a:lstStyle/>
          <a:p>
            <a:pPr eaLnBrk="1" hangingPunct="1"/>
            <a:r>
              <a:rPr lang="en-US" b="1" dirty="0">
                <a:solidFill>
                  <a:srgbClr val="002060"/>
                </a:solidFill>
                <a:latin typeface="Calibri" charset="0"/>
                <a:ea typeface="ＭＳ Ｐゴシック" charset="0"/>
              </a:rPr>
              <a:t>The Closer</a:t>
            </a:r>
            <a:endParaRPr lang="en-US" sz="1800" dirty="0">
              <a:solidFill>
                <a:srgbClr val="002060"/>
              </a:solidFill>
              <a:latin typeface="Calibri" charset="0"/>
              <a:ea typeface="ＭＳ Ｐゴシック" charset="0"/>
            </a:endParaRPr>
          </a:p>
        </p:txBody>
      </p:sp>
      <p:sp>
        <p:nvSpPr>
          <p:cNvPr id="69634" name="Rectangle 24"/>
          <p:cNvSpPr>
            <a:spLocks noGrp="1" noChangeArrowheads="1"/>
          </p:cNvSpPr>
          <p:nvPr>
            <p:ph idx="1"/>
          </p:nvPr>
        </p:nvSpPr>
        <p:spPr>
          <a:xfrm>
            <a:off x="174509" y="1044520"/>
            <a:ext cx="4187934" cy="4440278"/>
          </a:xfrm>
        </p:spPr>
        <p:txBody>
          <a:bodyPr>
            <a:noAutofit/>
          </a:bodyPr>
          <a:lstStyle/>
          <a:p>
            <a:pPr>
              <a:spcBef>
                <a:spcPts val="0"/>
              </a:spcBef>
              <a:spcAft>
                <a:spcPts val="1350"/>
              </a:spcAft>
              <a:buFont typeface="Arial" charset="0"/>
              <a:buChar char="•"/>
            </a:pPr>
            <a:r>
              <a:rPr lang="en-US" sz="1900" dirty="0">
                <a:latin typeface="Constantia" charset="0"/>
                <a:ea typeface="ＭＳ Ｐゴシック" charset="0"/>
              </a:rPr>
              <a:t>Global economy remains weak, and correspondingly . . . ;</a:t>
            </a:r>
          </a:p>
          <a:p>
            <a:pPr>
              <a:spcBef>
                <a:spcPts val="0"/>
              </a:spcBef>
              <a:spcAft>
                <a:spcPts val="1350"/>
              </a:spcAft>
              <a:buFont typeface="Arial" charset="0"/>
              <a:buChar char="•"/>
            </a:pPr>
            <a:r>
              <a:rPr lang="en-US" sz="1900" dirty="0">
                <a:latin typeface="Constantia" charset="0"/>
                <a:ea typeface="ＭＳ Ｐゴシック" charset="0"/>
              </a:rPr>
              <a:t>Global money has continued to pour into America in search of yield and safety, including into commercial real estate – that was particularly true in 2015, a bit less true in 2016;</a:t>
            </a:r>
          </a:p>
          <a:p>
            <a:pPr>
              <a:spcBef>
                <a:spcPts val="0"/>
              </a:spcBef>
              <a:spcAft>
                <a:spcPts val="1350"/>
              </a:spcAft>
              <a:buFont typeface="Arial" charset="0"/>
              <a:buChar char="•"/>
            </a:pPr>
            <a:r>
              <a:rPr lang="en-US" sz="1900" dirty="0">
                <a:latin typeface="Constantia" charset="0"/>
                <a:ea typeface="ＭＳ Ｐゴシック" charset="0"/>
              </a:rPr>
              <a:t>Inflationary pressures are on the rise – so, too, are interest rates – that could begin to squeeze asset prices in 2017, particularly if expected tax cuts are not passed into law;</a:t>
            </a:r>
          </a:p>
        </p:txBody>
      </p:sp>
      <p:sp>
        <p:nvSpPr>
          <p:cNvPr id="69635" name="Rectangle 25"/>
          <p:cNvSpPr txBox="1">
            <a:spLocks noChangeArrowheads="1"/>
          </p:cNvSpPr>
          <p:nvPr/>
        </p:nvSpPr>
        <p:spPr bwMode="auto">
          <a:xfrm>
            <a:off x="4663611" y="795454"/>
            <a:ext cx="4205085" cy="387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nstantia" charset="0"/>
                <a:ea typeface="ＭＳ Ｐゴシック" charset="0"/>
                <a:cs typeface="ＭＳ Ｐゴシック" charset="0"/>
              </a:defRPr>
            </a:lvl1pPr>
            <a:lvl2pPr marL="742950" indent="-285750">
              <a:defRPr sz="2400">
                <a:solidFill>
                  <a:schemeClr val="tx1"/>
                </a:solidFill>
                <a:latin typeface="Constantia" charset="0"/>
                <a:ea typeface="ＭＳ Ｐゴシック" charset="0"/>
              </a:defRPr>
            </a:lvl2pPr>
            <a:lvl3pPr marL="1143000" indent="-228600">
              <a:defRPr sz="2400">
                <a:solidFill>
                  <a:schemeClr val="tx1"/>
                </a:solidFill>
                <a:latin typeface="Constantia" charset="0"/>
                <a:ea typeface="ＭＳ Ｐゴシック" charset="0"/>
              </a:defRPr>
            </a:lvl3pPr>
            <a:lvl4pPr marL="1600200" indent="-228600">
              <a:defRPr sz="2400">
                <a:solidFill>
                  <a:schemeClr val="tx1"/>
                </a:solidFill>
                <a:latin typeface="Constantia" charset="0"/>
                <a:ea typeface="ＭＳ Ｐゴシック" charset="0"/>
              </a:defRPr>
            </a:lvl4pPr>
            <a:lvl5pPr marL="2057400" indent="-22860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fontAlgn="base">
              <a:lnSpc>
                <a:spcPct val="90000"/>
              </a:lnSpc>
              <a:spcAft>
                <a:spcPts val="900"/>
              </a:spcAft>
              <a:buFont typeface="Arial" charset="0"/>
              <a:buChar char="•"/>
            </a:pPr>
            <a:r>
              <a:rPr lang="en-US" sz="1900" dirty="0">
                <a:solidFill>
                  <a:srgbClr val="000000"/>
                </a:solidFill>
                <a:cs typeface="Arial" charset="0"/>
              </a:rPr>
              <a:t>There are indications of mini-bubbles forming in commercial real estate, particularly in office, lodging and multifamily segments;</a:t>
            </a:r>
          </a:p>
          <a:p>
            <a:pPr fontAlgn="base">
              <a:lnSpc>
                <a:spcPct val="90000"/>
              </a:lnSpc>
              <a:spcAft>
                <a:spcPts val="900"/>
              </a:spcAft>
              <a:buFont typeface="Arial" charset="0"/>
              <a:buChar char="•"/>
            </a:pPr>
            <a:r>
              <a:rPr lang="en-US" sz="1900" dirty="0">
                <a:solidFill>
                  <a:srgbClr val="000000"/>
                </a:solidFill>
                <a:cs typeface="Arial" charset="0"/>
              </a:rPr>
              <a:t>But tax cuts, stimulus, and more defense spending should see us through 2017-18;</a:t>
            </a:r>
          </a:p>
          <a:p>
            <a:pPr defTabSz="342900" fontAlgn="base">
              <a:lnSpc>
                <a:spcPct val="90000"/>
              </a:lnSpc>
              <a:spcAft>
                <a:spcPts val="900"/>
              </a:spcAft>
              <a:buFont typeface="Arial" charset="0"/>
              <a:buChar char="•"/>
            </a:pPr>
            <a:r>
              <a:rPr lang="en-US" sz="1900" dirty="0">
                <a:solidFill>
                  <a:srgbClr val="000000"/>
                </a:solidFill>
                <a:cs typeface="Arial" charset="0"/>
              </a:rPr>
              <a:t>There are also longer-term structural considerations, including the national debt and pending insolvencies of Medicare and Social Security – the longer-term outlook may be deteriorating even as the short-run improves;</a:t>
            </a:r>
          </a:p>
          <a:p>
            <a:pPr defTabSz="342900" fontAlgn="base">
              <a:lnSpc>
                <a:spcPct val="90000"/>
              </a:lnSpc>
              <a:spcAft>
                <a:spcPts val="900"/>
              </a:spcAft>
              <a:buFont typeface="Arial" charset="0"/>
              <a:buChar char="•"/>
            </a:pPr>
            <a:r>
              <a:rPr lang="en-US" sz="1900" dirty="0">
                <a:solidFill>
                  <a:srgbClr val="000000"/>
                </a:solidFill>
                <a:cs typeface="Arial" charset="0"/>
              </a:rPr>
              <a:t>2017 shaping up to be solid, but beyond 2018, we may have some issues . . . </a:t>
            </a:r>
          </a:p>
          <a:p>
            <a:pPr defTabSz="342900" fontAlgn="base">
              <a:lnSpc>
                <a:spcPct val="90000"/>
              </a:lnSpc>
              <a:spcAft>
                <a:spcPts val="900"/>
              </a:spcAft>
            </a:pPr>
            <a:endParaRPr lang="en-US" sz="1900" dirty="0">
              <a:solidFill>
                <a:srgbClr val="FF0000"/>
              </a:solidFill>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 y="6009384"/>
            <a:ext cx="551835" cy="827751"/>
          </a:xfrm>
          <a:prstGeom prst="rect">
            <a:avLst/>
          </a:prstGeom>
        </p:spPr>
      </p:pic>
      <p:sp>
        <p:nvSpPr>
          <p:cNvPr id="6" name="TextBox 5"/>
          <p:cNvSpPr txBox="1"/>
          <p:nvPr/>
        </p:nvSpPr>
        <p:spPr>
          <a:xfrm>
            <a:off x="589934" y="6177064"/>
            <a:ext cx="2870722" cy="276999"/>
          </a:xfrm>
          <a:prstGeom prst="rect">
            <a:avLst/>
          </a:prstGeom>
          <a:noFill/>
        </p:spPr>
        <p:txBody>
          <a:bodyPr wrap="none" rtlCol="0">
            <a:spAutoFit/>
          </a:bodyPr>
          <a:lstStyle/>
          <a:p>
            <a:pPr defTabSz="342900"/>
            <a:r>
              <a:rPr lang="en-US" sz="1200" dirty="0">
                <a:solidFill>
                  <a:prstClr val="black"/>
                </a:solidFill>
                <a:latin typeface="Constantia" charset="0"/>
                <a:ea typeface="Constantia" charset="0"/>
                <a:cs typeface="Constantia" charset="0"/>
              </a:rPr>
              <a:t>*Kyra Sedgwick as Brenda Leigh Johnson</a:t>
            </a:r>
          </a:p>
        </p:txBody>
      </p:sp>
      <p:sp>
        <p:nvSpPr>
          <p:cNvPr id="7" name="TextBox 6"/>
          <p:cNvSpPr txBox="1"/>
          <p:nvPr/>
        </p:nvSpPr>
        <p:spPr>
          <a:xfrm>
            <a:off x="6534151" y="5806560"/>
            <a:ext cx="2609021" cy="207749"/>
          </a:xfrm>
          <a:prstGeom prst="rect">
            <a:avLst/>
          </a:prstGeom>
          <a:noFill/>
        </p:spPr>
        <p:txBody>
          <a:bodyPr wrap="square" rtlCol="0">
            <a:spAutoFit/>
          </a:bodyPr>
          <a:lstStyle/>
          <a:p>
            <a:pPr algn="r" defTabSz="342900"/>
            <a:r>
              <a:rPr lang="en-US" sz="750" i="1" dirty="0">
                <a:solidFill>
                  <a:prstClr val="black"/>
                </a:solidFill>
                <a:latin typeface="Arial"/>
                <a:cs typeface="Arial"/>
              </a:rPr>
              <a:t>Photo: Google</a:t>
            </a:r>
          </a:p>
        </p:txBody>
      </p:sp>
    </p:spTree>
    <p:extLst>
      <p:ext uri="{BB962C8B-B14F-4D97-AF65-F5344CB8AC3E}">
        <p14:creationId xmlns:p14="http://schemas.microsoft.com/office/powerpoint/2010/main" val="36840056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538140" y="304800"/>
            <a:ext cx="7772400" cy="838200"/>
          </a:xfrm>
        </p:spPr>
        <p:txBody>
          <a:bodyPr/>
          <a:lstStyle/>
          <a:p>
            <a:pPr eaLnBrk="1" hangingPunct="1"/>
            <a:r>
              <a:rPr lang="en-US" sz="5400" b="1" dirty="0">
                <a:solidFill>
                  <a:srgbClr val="003366"/>
                </a:solidFill>
                <a:latin typeface="Calibri" charset="0"/>
                <a:ea typeface="ＭＳ Ｐゴシック" charset="0"/>
              </a:rPr>
              <a:t>Thank You</a:t>
            </a:r>
          </a:p>
        </p:txBody>
      </p:sp>
      <p:sp>
        <p:nvSpPr>
          <p:cNvPr id="71682" name="Rectangle 3"/>
          <p:cNvSpPr>
            <a:spLocks noGrp="1" noChangeArrowheads="1"/>
          </p:cNvSpPr>
          <p:nvPr>
            <p:ph idx="1"/>
          </p:nvPr>
        </p:nvSpPr>
        <p:spPr>
          <a:xfrm>
            <a:off x="609600" y="1272944"/>
            <a:ext cx="7772400" cy="4267200"/>
          </a:xfrm>
        </p:spPr>
        <p:txBody>
          <a:bodyPr/>
          <a:lstStyle/>
          <a:p>
            <a:pPr eaLnBrk="1" hangingPunct="1">
              <a:lnSpc>
                <a:spcPct val="90000"/>
              </a:lnSpc>
            </a:pPr>
            <a:r>
              <a:rPr lang="en-US" sz="3000" dirty="0">
                <a:latin typeface="Constantia" charset="0"/>
                <a:ea typeface="ＭＳ Ｐゴシック" charset="0"/>
              </a:rPr>
              <a:t>Follow us on Twitter @</a:t>
            </a:r>
            <a:r>
              <a:rPr lang="en-US" sz="3000" dirty="0" err="1">
                <a:latin typeface="Constantia" charset="0"/>
                <a:ea typeface="ＭＳ Ｐゴシック" charset="0"/>
              </a:rPr>
              <a:t>SagePolicyGroup</a:t>
            </a:r>
            <a:endParaRPr lang="en-US" sz="3000" dirty="0">
              <a:latin typeface="Constantia" charset="0"/>
              <a:ea typeface="ＭＳ Ｐゴシック" charset="0"/>
            </a:endParaRPr>
          </a:p>
          <a:p>
            <a:pPr eaLnBrk="1" hangingPunct="1">
              <a:lnSpc>
                <a:spcPct val="90000"/>
              </a:lnSpc>
            </a:pPr>
            <a:r>
              <a:rPr lang="en-US" sz="3000" dirty="0">
                <a:latin typeface="Constantia" charset="0"/>
                <a:ea typeface="ＭＳ Ｐゴシック" charset="0"/>
              </a:rPr>
              <a:t>You can always reach me at </a:t>
            </a:r>
            <a:r>
              <a:rPr lang="en-US" sz="3000" dirty="0">
                <a:latin typeface="Constantia" charset="0"/>
                <a:ea typeface="ＭＳ Ｐゴシック" charset="0"/>
                <a:hlinkClick r:id="rId3"/>
              </a:rPr>
              <a:t>abasu@sagepolicy.com</a:t>
            </a:r>
            <a:endParaRPr lang="en-US" sz="3000" dirty="0">
              <a:latin typeface="Constantia" charset="0"/>
              <a:ea typeface="ＭＳ Ｐゴシック" charset="0"/>
            </a:endParaRPr>
          </a:p>
          <a:p>
            <a:pPr eaLnBrk="1" hangingPunct="1">
              <a:lnSpc>
                <a:spcPct val="90000"/>
              </a:lnSpc>
            </a:pPr>
            <a:r>
              <a:rPr lang="en-US" sz="3000" dirty="0">
                <a:latin typeface="Constantia" charset="0"/>
                <a:ea typeface="ＭＳ Ｐゴシック" charset="0"/>
              </a:rPr>
              <a:t>Please look for updates of information at </a:t>
            </a:r>
            <a:r>
              <a:rPr lang="en-US" sz="3000" dirty="0">
                <a:latin typeface="Constantia" charset="0"/>
                <a:ea typeface="ＭＳ Ｐゴシック" charset="0"/>
                <a:hlinkClick r:id="rId4"/>
              </a:rPr>
              <a:t>www.sagepolicy.com</a:t>
            </a:r>
            <a:r>
              <a:rPr lang="en-US" sz="3000" dirty="0">
                <a:latin typeface="Constantia" charset="0"/>
                <a:ea typeface="ＭＳ Ｐゴシック" charset="0"/>
              </a:rPr>
              <a:t>.</a:t>
            </a:r>
          </a:p>
          <a:p>
            <a:pPr eaLnBrk="1" hangingPunct="1">
              <a:lnSpc>
                <a:spcPct val="90000"/>
              </a:lnSpc>
            </a:pPr>
            <a:r>
              <a:rPr lang="en-US" sz="3000" dirty="0">
                <a:latin typeface="Constantia" charset="0"/>
                <a:ea typeface="ＭＳ Ｐゴシック" charset="0"/>
              </a:rPr>
              <a:t>Also, if you need us in a hurry, we are at 410.522.7243 (410.522.SAGE)</a:t>
            </a:r>
          </a:p>
          <a:p>
            <a:pPr eaLnBrk="1" hangingPunct="1">
              <a:lnSpc>
                <a:spcPct val="90000"/>
              </a:lnSpc>
            </a:pPr>
            <a:r>
              <a:rPr lang="en-US" sz="3000" dirty="0">
                <a:latin typeface="Constantia" charset="0"/>
                <a:ea typeface="ＭＳ Ｐゴシック" charset="0"/>
              </a:rPr>
              <a:t>Please contact us when you require economic research &amp; policy analysis.</a:t>
            </a:r>
          </a:p>
        </p:txBody>
      </p:sp>
    </p:spTree>
    <p:extLst>
      <p:ext uri="{BB962C8B-B14F-4D97-AF65-F5344CB8AC3E}">
        <p14:creationId xmlns:p14="http://schemas.microsoft.com/office/powerpoint/2010/main" val="18890883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8893" y="162760"/>
            <a:ext cx="8860597" cy="534557"/>
          </a:xfrm>
        </p:spPr>
        <p:txBody>
          <a:bodyPr>
            <a:noAutofit/>
          </a:bodyPr>
          <a:lstStyle/>
          <a:p>
            <a:r>
              <a:rPr lang="en-US" sz="2700" dirty="0" smtClean="0">
                <a:solidFill>
                  <a:srgbClr val="002060"/>
                </a:solidFill>
                <a:cs typeface="Times New Roman" pitchFamily="18" charset="0"/>
              </a:rPr>
              <a:t>International Population </a:t>
            </a:r>
            <a:r>
              <a:rPr lang="en-US" sz="2700" smtClean="0">
                <a:solidFill>
                  <a:srgbClr val="002060"/>
                </a:solidFill>
                <a:cs typeface="Times New Roman" pitchFamily="18" charset="0"/>
              </a:rPr>
              <a:t>Dynamics, 16 </a:t>
            </a:r>
            <a:r>
              <a:rPr lang="en-US" sz="2700" dirty="0" smtClean="0">
                <a:solidFill>
                  <a:srgbClr val="002060"/>
                </a:solidFill>
                <a:cs typeface="Times New Roman" pitchFamily="18" charset="0"/>
              </a:rPr>
              <a:t>Largest Nations</a:t>
            </a:r>
            <a:endParaRPr lang="en-US" sz="2700" dirty="0" smtClean="0">
              <a:solidFill>
                <a:srgbClr val="002060"/>
              </a:solidFill>
            </a:endParaRPr>
          </a:p>
        </p:txBody>
      </p:sp>
      <p:sp>
        <p:nvSpPr>
          <p:cNvPr id="2" name="Text Placeholder 1"/>
          <p:cNvSpPr>
            <a:spLocks noGrp="1"/>
          </p:cNvSpPr>
          <p:nvPr>
            <p:ph type="body" sz="quarter" idx="10"/>
          </p:nvPr>
        </p:nvSpPr>
        <p:spPr>
          <a:xfrm>
            <a:off x="-20377" y="5707982"/>
            <a:ext cx="9258880" cy="241300"/>
          </a:xfrm>
        </p:spPr>
        <p:txBody>
          <a:bodyPr/>
          <a:lstStyle/>
          <a:p>
            <a:r>
              <a:rPr lang="en-US" dirty="0">
                <a:solidFill>
                  <a:prstClr val="white"/>
                </a:solidFill>
                <a:latin typeface="Arial" pitchFamily="34" charset="0"/>
                <a:cs typeface="Arial" pitchFamily="34" charset="0"/>
              </a:rPr>
              <a:t>Source: United Nations, Department of Economic and Social Affairs, Population Division (2015). World Population Prospects: The 2015 </a:t>
            </a:r>
            <a:r>
              <a:rPr lang="en-US" dirty="0" smtClean="0">
                <a:solidFill>
                  <a:prstClr val="white"/>
                </a:solidFill>
                <a:latin typeface="Arial" pitchFamily="34" charset="0"/>
                <a:cs typeface="Arial" pitchFamily="34" charset="0"/>
              </a:rPr>
              <a:t>Revision</a:t>
            </a:r>
            <a:r>
              <a:rPr lang="en-US" dirty="0">
                <a:solidFill>
                  <a:prstClr val="white"/>
                </a:solidFill>
                <a:latin typeface="Arial" pitchFamily="34" charset="0"/>
                <a:cs typeface="Arial"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930791967"/>
              </p:ext>
            </p:extLst>
          </p:nvPr>
        </p:nvGraphicFramePr>
        <p:xfrm>
          <a:off x="127501" y="716142"/>
          <a:ext cx="8904440" cy="4918911"/>
        </p:xfrm>
        <a:graphic>
          <a:graphicData uri="http://schemas.openxmlformats.org/drawingml/2006/table">
            <a:tbl>
              <a:tblPr firstRow="1" bandRow="1">
                <a:tableStyleId>{5C22544A-7EE6-4342-B048-85BDC9FD1C3A}</a:tableStyleId>
              </a:tblPr>
              <a:tblGrid>
                <a:gridCol w="2392764"/>
                <a:gridCol w="1627919"/>
                <a:gridCol w="1627919"/>
                <a:gridCol w="1627919"/>
                <a:gridCol w="1627919"/>
              </a:tblGrid>
              <a:tr h="205314">
                <a:tc rowSpan="2">
                  <a:txBody>
                    <a:bodyPr/>
                    <a:lstStyle/>
                    <a:p>
                      <a:pPr algn="ctr">
                        <a:lnSpc>
                          <a:spcPct val="80000"/>
                        </a:lnSpc>
                      </a:pPr>
                      <a:r>
                        <a:rPr lang="en-US" sz="2000" b="1" dirty="0" smtClean="0">
                          <a:latin typeface="Constantia"/>
                          <a:cs typeface="Constantia"/>
                        </a:rPr>
                        <a:t>Nation</a:t>
                      </a:r>
                      <a:endParaRPr lang="en-US" sz="2000" b="1" dirty="0">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3">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2000" dirty="0" smtClean="0">
                          <a:latin typeface="Constantia"/>
                          <a:cs typeface="Constantia"/>
                        </a:rPr>
                        <a:t>Population</a:t>
                      </a:r>
                      <a:r>
                        <a:rPr lang="en-US" sz="2000" baseline="0" dirty="0" smtClean="0">
                          <a:latin typeface="Constantia"/>
                          <a:cs typeface="Constantia"/>
                        </a:rPr>
                        <a:t> </a:t>
                      </a:r>
                      <a:r>
                        <a:rPr lang="en-US" sz="2000" dirty="0" smtClean="0">
                          <a:latin typeface="Constantia"/>
                          <a:cs typeface="Constantia"/>
                        </a:rPr>
                        <a:t>(Millions)</a:t>
                      </a:r>
                      <a:endParaRPr lang="en-US" sz="2000" dirty="0">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lnSpc>
                          <a:spcPct val="80000"/>
                        </a:lnSpc>
                      </a:pPr>
                      <a:r>
                        <a:rPr lang="en-US" sz="2000" b="1" dirty="0" smtClean="0">
                          <a:solidFill>
                            <a:schemeClr val="bg1"/>
                          </a:solidFill>
                          <a:latin typeface="Constantia"/>
                          <a:cs typeface="Constantia"/>
                        </a:rPr>
                        <a:t>% Change</a:t>
                      </a:r>
                      <a:endParaRPr lang="en-US" sz="2000" b="1" dirty="0">
                        <a:solidFill>
                          <a:schemeClr val="bg1"/>
                        </a:solidFill>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3193">
                <a:tc vMerge="1">
                  <a:txBody>
                    <a:bodyPr/>
                    <a:lstStyle/>
                    <a:p>
                      <a:endParaRPr lang="en-US" dirty="0">
                        <a:solidFill>
                          <a:schemeClr val="bg1"/>
                        </a:solidFill>
                      </a:endParaRPr>
                    </a:p>
                  </a:txBody>
                  <a:tcPr>
                    <a:solidFill>
                      <a:schemeClr val="accent1"/>
                    </a:solidFill>
                  </a:tcPr>
                </a:tc>
                <a:tc>
                  <a:txBody>
                    <a:bodyPr/>
                    <a:lstStyle/>
                    <a:p>
                      <a:pPr algn="ctr">
                        <a:lnSpc>
                          <a:spcPct val="80000"/>
                        </a:lnSpc>
                      </a:pPr>
                      <a:r>
                        <a:rPr lang="en-US" sz="2000" b="1" dirty="0" smtClean="0">
                          <a:solidFill>
                            <a:schemeClr val="bg1"/>
                          </a:solidFill>
                          <a:latin typeface="Constantia"/>
                          <a:cs typeface="Constantia"/>
                        </a:rPr>
                        <a:t>2015</a:t>
                      </a:r>
                      <a:endParaRPr lang="en-US" sz="2000" b="1" dirty="0">
                        <a:solidFill>
                          <a:schemeClr val="bg1"/>
                        </a:solidFill>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lnSpc>
                          <a:spcPct val="80000"/>
                        </a:lnSpc>
                      </a:pPr>
                      <a:r>
                        <a:rPr lang="en-US" sz="2000" b="1" dirty="0" smtClean="0">
                          <a:solidFill>
                            <a:schemeClr val="bg1"/>
                          </a:solidFill>
                          <a:latin typeface="Constantia"/>
                          <a:cs typeface="Constantia"/>
                        </a:rPr>
                        <a:t>2050</a:t>
                      </a:r>
                      <a:endParaRPr lang="en-US" sz="2000" b="1" dirty="0">
                        <a:solidFill>
                          <a:schemeClr val="bg1"/>
                        </a:solidFill>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a:lnSpc>
                          <a:spcPct val="80000"/>
                        </a:lnSpc>
                      </a:pPr>
                      <a:r>
                        <a:rPr lang="en-US" sz="2000" b="1" dirty="0" smtClean="0">
                          <a:solidFill>
                            <a:schemeClr val="bg1"/>
                          </a:solidFill>
                          <a:latin typeface="Constantia"/>
                          <a:cs typeface="Constantia"/>
                        </a:rPr>
                        <a:t>Net Change</a:t>
                      </a:r>
                      <a:endParaRPr lang="en-US" sz="2000" b="1" dirty="0">
                        <a:solidFill>
                          <a:schemeClr val="bg1"/>
                        </a:solidFill>
                        <a:latin typeface="Constantia"/>
                        <a:cs typeface="Constanti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vMerge="1">
                  <a:txBody>
                    <a:bodyPr/>
                    <a:lstStyle/>
                    <a:p>
                      <a:pPr algn="ctr"/>
                      <a:endParaRPr lang="en-US" dirty="0">
                        <a:solidFill>
                          <a:schemeClr val="bg1"/>
                        </a:solidFill>
                      </a:endParaRPr>
                    </a:p>
                  </a:txBody>
                  <a:tcPr anchor="ctr">
                    <a:solidFill>
                      <a:schemeClr val="accent1"/>
                    </a:solidFill>
                  </a:tcPr>
                </a:tc>
              </a:tr>
              <a:tr h="249903">
                <a:tc>
                  <a:txBody>
                    <a:bodyPr/>
                    <a:lstStyle/>
                    <a:p>
                      <a:pPr algn="l" fontAlgn="b">
                        <a:lnSpc>
                          <a:spcPct val="80000"/>
                        </a:lnSpc>
                      </a:pPr>
                      <a:r>
                        <a:rPr lang="en-US" sz="1800" b="0" i="0" u="none" strike="noStrike" dirty="0">
                          <a:solidFill>
                            <a:srgbClr val="000000"/>
                          </a:solidFill>
                          <a:effectLst/>
                          <a:latin typeface="Constantia"/>
                          <a:cs typeface="Constantia"/>
                        </a:rPr>
                        <a:t>Nigeria</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hr-HR" sz="1800" b="0" i="0" u="none" strike="noStrike">
                          <a:solidFill>
                            <a:srgbClr val="000000"/>
                          </a:solidFill>
                          <a:effectLst/>
                          <a:latin typeface="Constantia"/>
                          <a:cs typeface="Constantia"/>
                        </a:rPr>
                        <a:t>182.2</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uk-UA" sz="1800" b="0" i="0" u="none" strike="noStrike">
                          <a:solidFill>
                            <a:srgbClr val="000000"/>
                          </a:solidFill>
                          <a:effectLst/>
                          <a:latin typeface="Constantia"/>
                          <a:cs typeface="Constantia"/>
                        </a:rPr>
                        <a:t>398.5</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hr-HR" sz="1800" b="0" i="0" u="none" strike="noStrike">
                          <a:solidFill>
                            <a:srgbClr val="000000"/>
                          </a:solidFill>
                          <a:effectLst/>
                          <a:latin typeface="Constantia"/>
                          <a:cs typeface="Constantia"/>
                        </a:rPr>
                        <a:t>216.3</a:t>
                      </a:r>
                    </a:p>
                  </a:txBody>
                  <a:tcPr marL="12700" marR="12700" marT="12700" marB="0" anchor="ctr">
                    <a:lnT w="12700" cap="flat" cmpd="sng" algn="ctr">
                      <a:solidFill>
                        <a:srgbClr val="FFFFFF"/>
                      </a:solidFill>
                      <a:prstDash val="solid"/>
                      <a:round/>
                      <a:headEnd type="none" w="med" len="med"/>
                      <a:tailEnd type="none" w="med" len="med"/>
                    </a:lnT>
                  </a:tcPr>
                </a:tc>
                <a:tc>
                  <a:txBody>
                    <a:bodyPr/>
                    <a:lstStyle/>
                    <a:p>
                      <a:pPr algn="ctr" fontAlgn="b">
                        <a:lnSpc>
                          <a:spcPct val="80000"/>
                        </a:lnSpc>
                      </a:pPr>
                      <a:r>
                        <a:rPr lang="mr-IN" sz="1800" b="0" i="0" u="none" strike="noStrike">
                          <a:solidFill>
                            <a:srgbClr val="000000"/>
                          </a:solidFill>
                          <a:effectLst/>
                          <a:latin typeface="Constantia"/>
                          <a:cs typeface="Constantia"/>
                        </a:rPr>
                        <a:t>118.7%</a:t>
                      </a:r>
                    </a:p>
                  </a:txBody>
                  <a:tcPr marL="12700" marR="12700" marT="12700" marB="0" anchor="ctr">
                    <a:lnT w="12700" cap="flat" cmpd="sng" algn="ctr">
                      <a:solidFill>
                        <a:srgbClr val="FFFFFF"/>
                      </a:solidFill>
                      <a:prstDash val="solid"/>
                      <a:round/>
                      <a:headEnd type="none" w="med" len="med"/>
                      <a:tailEnd type="none" w="med" len="med"/>
                    </a:lnT>
                  </a:tcPr>
                </a:tc>
              </a:tr>
              <a:tr h="249903">
                <a:tc>
                  <a:txBody>
                    <a:bodyPr/>
                    <a:lstStyle/>
                    <a:p>
                      <a:pPr algn="l" fontAlgn="b">
                        <a:lnSpc>
                          <a:spcPct val="80000"/>
                        </a:lnSpc>
                      </a:pPr>
                      <a:r>
                        <a:rPr lang="en-US" sz="1800" b="0" i="0" u="none" strike="noStrike">
                          <a:solidFill>
                            <a:srgbClr val="000000"/>
                          </a:solidFill>
                          <a:effectLst/>
                          <a:latin typeface="Constantia"/>
                          <a:cs typeface="Constantia"/>
                        </a:rPr>
                        <a:t>Ethiopia</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99.4</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188.5</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89.1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89.6%</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Egypt</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91.5</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151.1</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59.6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65.1%</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Pakistan</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188.9</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309.6</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120.7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63.9%</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Philippines</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100.7</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148.3</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47.6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47.2%</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India</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1,311.1</a:t>
                      </a:r>
                    </a:p>
                  </a:txBody>
                  <a:tcPr marL="12700" marR="12700" marT="12700" marB="0" anchor="ctr"/>
                </a:tc>
                <a:tc>
                  <a:txBody>
                    <a:bodyPr/>
                    <a:lstStyle/>
                    <a:p>
                      <a:pPr algn="ctr" fontAlgn="b">
                        <a:lnSpc>
                          <a:spcPct val="80000"/>
                        </a:lnSpc>
                      </a:pPr>
                      <a:r>
                        <a:rPr lang="fi-FI" sz="1800" b="0" i="0" u="none" strike="noStrike">
                          <a:solidFill>
                            <a:srgbClr val="000000"/>
                          </a:solidFill>
                          <a:effectLst/>
                          <a:latin typeface="Constantia"/>
                          <a:cs typeface="Constantia"/>
                        </a:rPr>
                        <a:t>1,705.3</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394.3</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30.1%</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Mexico</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127.0</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163.8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36.7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28.9%</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Bangladesh</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161.0</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202.2</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41.2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25.6%</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Indonesia</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257.6</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322.2</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64.7</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25.1%</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United States</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321.8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388.9</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67.1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20.9%</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Vietnam</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93.4</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112.8</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19.3</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20.7%</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Brazil</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207.8</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238.3</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30.4</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14.6%</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China</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1,376.0</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1,348.1</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-28.0</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-2.0%</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Germany</a:t>
                      </a:r>
                    </a:p>
                  </a:txBody>
                  <a:tcPr marL="12700" marR="12700" marT="12700" marB="0" anchor="ctr"/>
                </a:tc>
                <a:tc>
                  <a:txBody>
                    <a:bodyPr/>
                    <a:lstStyle/>
                    <a:p>
                      <a:pPr algn="ctr" fontAlgn="b">
                        <a:lnSpc>
                          <a:spcPct val="80000"/>
                        </a:lnSpc>
                      </a:pPr>
                      <a:r>
                        <a:rPr lang="nb-NO" sz="1800" b="0" i="0" u="none" strike="noStrike">
                          <a:solidFill>
                            <a:srgbClr val="000000"/>
                          </a:solidFill>
                          <a:effectLst/>
                          <a:latin typeface="Constantia"/>
                          <a:cs typeface="Constantia"/>
                        </a:rPr>
                        <a:t>80.7</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74.5</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-6.2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-7.7%</a:t>
                      </a:r>
                    </a:p>
                  </a:txBody>
                  <a:tcPr marL="12700" marR="12700" marT="12700" marB="0" anchor="ctr"/>
                </a:tc>
              </a:tr>
              <a:tr h="249903">
                <a:tc>
                  <a:txBody>
                    <a:bodyPr/>
                    <a:lstStyle/>
                    <a:p>
                      <a:pPr algn="l" fontAlgn="b">
                        <a:lnSpc>
                          <a:spcPct val="80000"/>
                        </a:lnSpc>
                      </a:pPr>
                      <a:r>
                        <a:rPr lang="en-US" sz="1800" b="0" i="0" u="none" strike="noStrike">
                          <a:solidFill>
                            <a:srgbClr val="000000"/>
                          </a:solidFill>
                          <a:effectLst/>
                          <a:latin typeface="Constantia"/>
                          <a:cs typeface="Constantia"/>
                        </a:rPr>
                        <a:t>Russian Federation</a:t>
                      </a:r>
                    </a:p>
                  </a:txBody>
                  <a:tcPr marL="12700" marR="12700" marT="12700" marB="0" anchor="ctr"/>
                </a:tc>
                <a:tc>
                  <a:txBody>
                    <a:bodyPr/>
                    <a:lstStyle/>
                    <a:p>
                      <a:pPr algn="ctr" fontAlgn="b">
                        <a:lnSpc>
                          <a:spcPct val="80000"/>
                        </a:lnSpc>
                      </a:pPr>
                      <a:r>
                        <a:rPr lang="is-IS" sz="1800" b="0" i="0" u="none" strike="noStrike">
                          <a:solidFill>
                            <a:srgbClr val="000000"/>
                          </a:solidFill>
                          <a:effectLst/>
                          <a:latin typeface="Constantia"/>
                          <a:cs typeface="Constantia"/>
                        </a:rPr>
                        <a:t>143.5</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128.6</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-14.9</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-10.4%</a:t>
                      </a:r>
                    </a:p>
                  </a:txBody>
                  <a:tcPr marL="12700" marR="12700" marT="12700" marB="0" anchor="ctr"/>
                </a:tc>
              </a:tr>
              <a:tr h="249903">
                <a:tc>
                  <a:txBody>
                    <a:bodyPr/>
                    <a:lstStyle/>
                    <a:p>
                      <a:pPr algn="l" fontAlgn="b">
                        <a:lnSpc>
                          <a:spcPct val="80000"/>
                        </a:lnSpc>
                      </a:pPr>
                      <a:r>
                        <a:rPr lang="en-US" sz="1800" b="0" i="0" u="none" strike="noStrike" dirty="0">
                          <a:solidFill>
                            <a:srgbClr val="000000"/>
                          </a:solidFill>
                          <a:effectLst/>
                          <a:latin typeface="Constantia"/>
                          <a:cs typeface="Constantia"/>
                        </a:rPr>
                        <a:t>Japan</a:t>
                      </a:r>
                    </a:p>
                  </a:txBody>
                  <a:tcPr marL="12700" marR="12700" marT="12700" marB="0" anchor="ctr"/>
                </a:tc>
                <a:tc>
                  <a:txBody>
                    <a:bodyPr/>
                    <a:lstStyle/>
                    <a:p>
                      <a:pPr algn="ctr" fontAlgn="b">
                        <a:lnSpc>
                          <a:spcPct val="80000"/>
                        </a:lnSpc>
                      </a:pPr>
                      <a:r>
                        <a:rPr lang="tr-TR" sz="1800" b="0" i="0" u="none" strike="noStrike">
                          <a:solidFill>
                            <a:srgbClr val="000000"/>
                          </a:solidFill>
                          <a:effectLst/>
                          <a:latin typeface="Constantia"/>
                          <a:cs typeface="Constantia"/>
                        </a:rPr>
                        <a:t>126.6</a:t>
                      </a:r>
                    </a:p>
                  </a:txBody>
                  <a:tcPr marL="12700" marR="12700" marT="12700" marB="0" anchor="ctr"/>
                </a:tc>
                <a:tc>
                  <a:txBody>
                    <a:bodyPr/>
                    <a:lstStyle/>
                    <a:p>
                      <a:pPr algn="ctr" fontAlgn="b">
                        <a:lnSpc>
                          <a:spcPct val="80000"/>
                        </a:lnSpc>
                      </a:pPr>
                      <a:r>
                        <a:rPr lang="hr-HR" sz="1800" b="0" i="0" u="none" strike="noStrike">
                          <a:solidFill>
                            <a:srgbClr val="000000"/>
                          </a:solidFill>
                          <a:effectLst/>
                          <a:latin typeface="Constantia"/>
                          <a:cs typeface="Constantia"/>
                        </a:rPr>
                        <a:t>107.4</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-19.2</a:t>
                      </a:r>
                    </a:p>
                  </a:txBody>
                  <a:tcPr marL="12700" marR="12700" marT="12700" marB="0" anchor="ctr"/>
                </a:tc>
                <a:tc>
                  <a:txBody>
                    <a:bodyPr/>
                    <a:lstStyle/>
                    <a:p>
                      <a:pPr algn="ctr" fontAlgn="b">
                        <a:lnSpc>
                          <a:spcPct val="80000"/>
                        </a:lnSpc>
                      </a:pPr>
                      <a:r>
                        <a:rPr lang="mr-IN" sz="1800" b="0" i="0" u="none" strike="noStrike">
                          <a:solidFill>
                            <a:srgbClr val="000000"/>
                          </a:solidFill>
                          <a:effectLst/>
                          <a:latin typeface="Constantia"/>
                          <a:cs typeface="Constantia"/>
                        </a:rPr>
                        <a:t>-15.1%</a:t>
                      </a:r>
                    </a:p>
                  </a:txBody>
                  <a:tcPr marL="12700" marR="12700" marT="12700" marB="0" anchor="ctr"/>
                </a:tc>
              </a:tr>
              <a:tr h="249903">
                <a:tc>
                  <a:txBody>
                    <a:bodyPr/>
                    <a:lstStyle/>
                    <a:p>
                      <a:pPr algn="l" fontAlgn="b">
                        <a:lnSpc>
                          <a:spcPct val="80000"/>
                        </a:lnSpc>
                      </a:pPr>
                      <a:r>
                        <a:rPr lang="en-US" sz="1800" b="1" i="0" u="none" strike="noStrike" dirty="0">
                          <a:solidFill>
                            <a:srgbClr val="000000"/>
                          </a:solidFill>
                          <a:effectLst/>
                          <a:latin typeface="Constantia"/>
                          <a:cs typeface="Constantia"/>
                        </a:rPr>
                        <a:t>World</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7.3 billion</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9.7 billion</a:t>
                      </a:r>
                    </a:p>
                  </a:txBody>
                  <a:tcPr marL="12700" marR="12700" marT="12700" marB="0" anchor="ctr"/>
                </a:tc>
                <a:tc>
                  <a:txBody>
                    <a:bodyPr/>
                    <a:lstStyle/>
                    <a:p>
                      <a:pPr algn="ctr" fontAlgn="b">
                        <a:lnSpc>
                          <a:spcPct val="80000"/>
                        </a:lnSpc>
                      </a:pPr>
                      <a:r>
                        <a:rPr lang="en-US" sz="1800" b="1" i="0" u="none" strike="noStrike" dirty="0">
                          <a:solidFill>
                            <a:srgbClr val="000000"/>
                          </a:solidFill>
                          <a:effectLst/>
                          <a:latin typeface="Constantia"/>
                          <a:cs typeface="Constantia"/>
                        </a:rPr>
                        <a:t>2.4 billion</a:t>
                      </a:r>
                    </a:p>
                  </a:txBody>
                  <a:tcPr marL="12700" marR="12700" marT="12700" marB="0" anchor="ctr"/>
                </a:tc>
                <a:tc>
                  <a:txBody>
                    <a:bodyPr/>
                    <a:lstStyle/>
                    <a:p>
                      <a:pPr algn="ctr" fontAlgn="b">
                        <a:lnSpc>
                          <a:spcPct val="80000"/>
                        </a:lnSpc>
                      </a:pPr>
                      <a:r>
                        <a:rPr lang="mr-IN" sz="1800" b="1" i="0" u="none" strike="noStrike" dirty="0">
                          <a:solidFill>
                            <a:srgbClr val="000000"/>
                          </a:solidFill>
                          <a:effectLst/>
                          <a:latin typeface="Constantia"/>
                          <a:cs typeface="Constantia"/>
                        </a:rPr>
                        <a:t>32.3%</a:t>
                      </a:r>
                    </a:p>
                  </a:txBody>
                  <a:tcPr marL="12700" marR="12700" marT="12700" marB="0" anchor="ctr"/>
                </a:tc>
              </a:tr>
            </a:tbl>
          </a:graphicData>
        </a:graphic>
      </p:graphicFrame>
      <p:sp>
        <p:nvSpPr>
          <p:cNvPr id="3" name="TextBox 2"/>
          <p:cNvSpPr txBox="1"/>
          <p:nvPr/>
        </p:nvSpPr>
        <p:spPr>
          <a:xfrm>
            <a:off x="12456" y="5952110"/>
            <a:ext cx="6860723" cy="461665"/>
          </a:xfrm>
          <a:prstGeom prst="rect">
            <a:avLst/>
          </a:prstGeom>
          <a:noFill/>
        </p:spPr>
        <p:txBody>
          <a:bodyPr wrap="square" rtlCol="0">
            <a:spAutoFit/>
          </a:bodyPr>
          <a:lstStyle/>
          <a:p>
            <a:r>
              <a:rPr lang="en-US" sz="1200" dirty="0" smtClean="0">
                <a:solidFill>
                  <a:prstClr val="white"/>
                </a:solidFill>
                <a:latin typeface="Constantia"/>
              </a:rPr>
              <a:t>*</a:t>
            </a:r>
            <a:r>
              <a:rPr lang="en-US" sz="1200" dirty="0">
                <a:solidFill>
                  <a:prstClr val="white"/>
                </a:solidFill>
                <a:latin typeface="Constantia"/>
              </a:rPr>
              <a:t>For statistical purposes, the data for China do not include Hong Kong and Macao, Special Administrative Regions (SAR) of China, and Taiwan Province of China</a:t>
            </a:r>
            <a:r>
              <a:rPr lang="en-US" sz="1200" dirty="0" smtClean="0">
                <a:solidFill>
                  <a:prstClr val="white"/>
                </a:solidFill>
                <a:latin typeface="Constantia"/>
              </a:rPr>
              <a:t>.</a:t>
            </a:r>
            <a:endParaRPr lang="en-US" sz="1200" dirty="0">
              <a:solidFill>
                <a:prstClr val="white"/>
              </a:solidFill>
              <a:latin typeface="Constantia"/>
            </a:endParaRPr>
          </a:p>
        </p:txBody>
      </p:sp>
    </p:spTree>
    <p:extLst>
      <p:ext uri="{BB962C8B-B14F-4D97-AF65-F5344CB8AC3E}">
        <p14:creationId xmlns:p14="http://schemas.microsoft.com/office/powerpoint/2010/main" val="16505477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16252"/>
            <a:ext cx="8555796" cy="717434"/>
          </a:xfrm>
        </p:spPr>
        <p:txBody>
          <a:bodyPr/>
          <a:lstStyle/>
          <a:p>
            <a:r>
              <a:rPr lang="en-US" dirty="0" smtClean="0"/>
              <a:t>Niamey Vice</a:t>
            </a:r>
            <a:br>
              <a:rPr lang="en-US" dirty="0" smtClean="0"/>
            </a:br>
            <a:r>
              <a:rPr lang="en-US" sz="2800" b="0" i="1" dirty="0" smtClean="0"/>
              <a:t>(Fertility Rates</a:t>
            </a:r>
            <a:r>
              <a:rPr lang="en-US" sz="2800" b="0" i="1" dirty="0"/>
              <a:t> </a:t>
            </a:r>
            <a:r>
              <a:rPr lang="en-US" sz="2800" b="0" i="1" dirty="0" smtClean="0"/>
              <a:t>by Country, 2014)</a:t>
            </a:r>
            <a:endParaRPr lang="en-US" b="0" i="1" dirty="0"/>
          </a:p>
        </p:txBody>
      </p:sp>
      <p:sp>
        <p:nvSpPr>
          <p:cNvPr id="3" name="Text Placeholder 2"/>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World Bank, World Development </a:t>
            </a:r>
            <a:r>
              <a:rPr lang="en-US" dirty="0" smtClean="0">
                <a:solidFill>
                  <a:prstClr val="white"/>
                </a:solidFill>
                <a:latin typeface="Arial" pitchFamily="34" charset="0"/>
                <a:cs typeface="Arial" pitchFamily="34" charset="0"/>
              </a:rPr>
              <a:t>Indicators</a:t>
            </a:r>
            <a:endParaRPr lang="en-US" dirty="0">
              <a:solidFill>
                <a:prstClr val="white"/>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47892319"/>
              </p:ext>
            </p:extLst>
          </p:nvPr>
        </p:nvGraphicFramePr>
        <p:xfrm>
          <a:off x="135671" y="933453"/>
          <a:ext cx="8915400" cy="4686642"/>
        </p:xfrm>
        <a:graphic>
          <a:graphicData uri="http://schemas.openxmlformats.org/drawingml/2006/table">
            <a:tbl>
              <a:tblPr firstRow="1" bandRow="1">
                <a:tableStyleId>{5C22544A-7EE6-4342-B048-85BDC9FD1C3A}</a:tableStyleId>
              </a:tblPr>
              <a:tblGrid>
                <a:gridCol w="783105"/>
                <a:gridCol w="2592520"/>
                <a:gridCol w="933855"/>
                <a:gridCol w="208280"/>
                <a:gridCol w="787833"/>
                <a:gridCol w="2677052"/>
                <a:gridCol w="932755"/>
              </a:tblGrid>
              <a:tr h="321784">
                <a:tc gridSpan="3">
                  <a:txBody>
                    <a:bodyPr/>
                    <a:lstStyle/>
                    <a:p>
                      <a:pPr algn="ctr"/>
                      <a:r>
                        <a:rPr lang="en-US" sz="1600" dirty="0" smtClean="0"/>
                        <a:t>Top</a:t>
                      </a:r>
                      <a:r>
                        <a:rPr lang="en-US" sz="1600" baseline="0" dirty="0" smtClean="0"/>
                        <a:t> 15</a:t>
                      </a:r>
                      <a:endParaRPr lang="en-US" sz="1600" dirty="0"/>
                    </a:p>
                  </a:txBody>
                  <a:tcPr anchor="ctr">
                    <a:lnR w="12700" cmpd="sng">
                      <a:noFill/>
                    </a:lnR>
                  </a:tcPr>
                </a:tc>
                <a:tc hMerge="1">
                  <a:txBody>
                    <a:bodyPr/>
                    <a:lstStyle/>
                    <a:p>
                      <a:endParaRPr lang="en-US" dirty="0"/>
                    </a:p>
                  </a:txBody>
                  <a:tcPr anchor="ctr"/>
                </a:tc>
                <a:tc hMerge="1">
                  <a:txBody>
                    <a:bodyPr/>
                    <a:lstStyle/>
                    <a:p>
                      <a:endParaRPr lang="en-US" dirty="0"/>
                    </a:p>
                  </a:txBody>
                  <a:tcPr anchor="ctr">
                    <a:lnR w="12700" cmpd="sng">
                      <a:noFill/>
                    </a:lnR>
                  </a:tcPr>
                </a:tc>
                <a:tc>
                  <a:txBody>
                    <a:bodyPr/>
                    <a:lstStyle/>
                    <a:p>
                      <a:pPr algn="ctr">
                        <a:lnSpc>
                          <a:spcPct val="90000"/>
                        </a:lnSpc>
                      </a:pPr>
                      <a:endParaRPr lang="en-US" sz="1800" dirty="0">
                        <a:latin typeface="Constantia"/>
                        <a:cs typeface="Constanti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en-US" sz="1600" dirty="0" smtClean="0"/>
                        <a:t>Bottom 15</a:t>
                      </a:r>
                      <a:endParaRPr lang="en-US" sz="1600" dirty="0"/>
                    </a:p>
                  </a:txBody>
                  <a:tcPr anchor="ctr">
                    <a:lnL w="12700" cmpd="sng">
                      <a:noFill/>
                    </a:lnL>
                  </a:tcPr>
                </a:tc>
                <a:tc hMerge="1">
                  <a:txBody>
                    <a:bodyPr/>
                    <a:lstStyle/>
                    <a:p>
                      <a:pPr algn="ctr"/>
                      <a:endParaRPr lang="en-US"/>
                    </a:p>
                  </a:txBody>
                  <a:tcPr anchor="ctr"/>
                </a:tc>
                <a:tc hMerge="1">
                  <a:txBody>
                    <a:bodyPr/>
                    <a:lstStyle/>
                    <a:p>
                      <a:pPr algn="ctr"/>
                      <a:endParaRPr lang="en-US" dirty="0"/>
                    </a:p>
                  </a:txBody>
                  <a:tcPr anchor="ctr"/>
                </a:tc>
              </a:tr>
              <a:tr h="400056">
                <a:tc>
                  <a:txBody>
                    <a:bodyPr/>
                    <a:lstStyle/>
                    <a:p>
                      <a:pPr algn="ctr">
                        <a:lnSpc>
                          <a:spcPct val="90000"/>
                        </a:lnSpc>
                      </a:pPr>
                      <a:r>
                        <a:rPr lang="en-US" sz="1400" b="1" dirty="0" smtClean="0">
                          <a:solidFill>
                            <a:schemeClr val="bg1"/>
                          </a:solidFill>
                          <a:latin typeface="Constantia"/>
                          <a:cs typeface="Constantia"/>
                        </a:rPr>
                        <a:t>Rank*</a:t>
                      </a:r>
                      <a:endParaRPr lang="en-US" sz="1400" b="1" dirty="0">
                        <a:solidFill>
                          <a:schemeClr val="bg1"/>
                        </a:solidFill>
                        <a:latin typeface="Constantia"/>
                        <a:cs typeface="Constantia"/>
                      </a:endParaRPr>
                    </a:p>
                  </a:txBody>
                  <a:tcPr anchor="ctr">
                    <a:solidFill>
                      <a:schemeClr val="accent1"/>
                    </a:solidFill>
                  </a:tcPr>
                </a:tc>
                <a:tc>
                  <a:txBody>
                    <a:bodyPr/>
                    <a:lstStyle/>
                    <a:p>
                      <a:pPr algn="ctr">
                        <a:lnSpc>
                          <a:spcPct val="90000"/>
                        </a:lnSpc>
                      </a:pPr>
                      <a:r>
                        <a:rPr lang="en-US" sz="1800" b="1" dirty="0" smtClean="0">
                          <a:solidFill>
                            <a:schemeClr val="bg1"/>
                          </a:solidFill>
                          <a:latin typeface="Constantia"/>
                          <a:cs typeface="Constantia"/>
                        </a:rPr>
                        <a:t>Country</a:t>
                      </a:r>
                      <a:endParaRPr lang="en-US" sz="1800" b="1" dirty="0">
                        <a:solidFill>
                          <a:schemeClr val="bg1"/>
                        </a:solidFill>
                        <a:latin typeface="Constantia"/>
                        <a:cs typeface="Constantia"/>
                      </a:endParaRPr>
                    </a:p>
                  </a:txBody>
                  <a:tcPr anchor="ctr">
                    <a:solidFill>
                      <a:schemeClr val="accent1"/>
                    </a:solidFill>
                  </a:tcPr>
                </a:tc>
                <a:tc>
                  <a:txBody>
                    <a:bodyPr/>
                    <a:lstStyle/>
                    <a:p>
                      <a:pPr algn="ctr">
                        <a:lnSpc>
                          <a:spcPct val="90000"/>
                        </a:lnSpc>
                      </a:pPr>
                      <a:r>
                        <a:rPr lang="en-US" sz="1200" b="1" dirty="0" smtClean="0">
                          <a:solidFill>
                            <a:schemeClr val="bg1"/>
                          </a:solidFill>
                          <a:latin typeface="Constantia"/>
                          <a:cs typeface="Constantia"/>
                        </a:rPr>
                        <a:t>Fertility Rate</a:t>
                      </a:r>
                      <a:endParaRPr lang="en-US" sz="1200" b="1" dirty="0">
                        <a:solidFill>
                          <a:schemeClr val="bg1"/>
                        </a:solidFill>
                        <a:latin typeface="Constantia"/>
                        <a:cs typeface="Constantia"/>
                      </a:endParaRPr>
                    </a:p>
                  </a:txBody>
                  <a:tcPr anchor="ctr">
                    <a:lnR w="12700" cmpd="sng">
                      <a:noFill/>
                    </a:lnR>
                    <a:solidFill>
                      <a:schemeClr val="accent1"/>
                    </a:solidFill>
                  </a:tcPr>
                </a:tc>
                <a:tc>
                  <a:txBody>
                    <a:bodyPr/>
                    <a:lstStyle/>
                    <a:p>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90000"/>
                        </a:lnSpc>
                      </a:pPr>
                      <a:r>
                        <a:rPr lang="en-US" sz="1400" b="1" dirty="0" smtClean="0">
                          <a:solidFill>
                            <a:srgbClr val="FFFFFF"/>
                          </a:solidFill>
                          <a:latin typeface="Constantia"/>
                          <a:cs typeface="Constantia"/>
                        </a:rPr>
                        <a:t>Rank*</a:t>
                      </a:r>
                      <a:endParaRPr lang="en-US" sz="1400" b="1" dirty="0">
                        <a:solidFill>
                          <a:srgbClr val="FFFFFF"/>
                        </a:solidFill>
                        <a:latin typeface="Constantia"/>
                        <a:cs typeface="Constantia"/>
                      </a:endParaRPr>
                    </a:p>
                  </a:txBody>
                  <a:tcPr anchor="ctr">
                    <a:lnL w="12700" cmpd="sng">
                      <a:noFill/>
                    </a:lnL>
                    <a:solidFill>
                      <a:srgbClr val="D16349"/>
                    </a:solidFill>
                  </a:tcPr>
                </a:tc>
                <a:tc>
                  <a:txBody>
                    <a:bodyPr/>
                    <a:lstStyle/>
                    <a:p>
                      <a:pPr algn="ctr">
                        <a:lnSpc>
                          <a:spcPct val="90000"/>
                        </a:lnSpc>
                      </a:pPr>
                      <a:r>
                        <a:rPr lang="en-US" sz="1800" b="1" dirty="0" smtClean="0">
                          <a:solidFill>
                            <a:srgbClr val="FFFFFF"/>
                          </a:solidFill>
                          <a:latin typeface="Constantia"/>
                          <a:cs typeface="Constantia"/>
                        </a:rPr>
                        <a:t>Country</a:t>
                      </a:r>
                      <a:endParaRPr lang="en-US" sz="1800" b="1" dirty="0">
                        <a:solidFill>
                          <a:srgbClr val="FFFFFF"/>
                        </a:solidFill>
                        <a:latin typeface="Constantia"/>
                        <a:cs typeface="Constantia"/>
                      </a:endParaRPr>
                    </a:p>
                  </a:txBody>
                  <a:tcPr anchor="ctr">
                    <a:solidFill>
                      <a:srgbClr val="D16349"/>
                    </a:solidFill>
                  </a:tcPr>
                </a:tc>
                <a:tc>
                  <a:txBody>
                    <a:bodyPr/>
                    <a:lstStyle/>
                    <a:p>
                      <a:pPr algn="ctr">
                        <a:lnSpc>
                          <a:spcPct val="90000"/>
                        </a:lnSpc>
                      </a:pPr>
                      <a:r>
                        <a:rPr lang="en-US" sz="1200" b="1" dirty="0" smtClean="0">
                          <a:solidFill>
                            <a:srgbClr val="FFFFFF"/>
                          </a:solidFill>
                          <a:latin typeface="Constantia"/>
                          <a:cs typeface="Constantia"/>
                        </a:rPr>
                        <a:t>Fertility Rate</a:t>
                      </a:r>
                      <a:endParaRPr lang="en-US" sz="1200" b="1" dirty="0">
                        <a:solidFill>
                          <a:srgbClr val="FFFFFF"/>
                        </a:solidFill>
                        <a:latin typeface="Constantia"/>
                        <a:cs typeface="Constantia"/>
                      </a:endParaRPr>
                    </a:p>
                  </a:txBody>
                  <a:tcPr anchor="ctr">
                    <a:solidFill>
                      <a:srgbClr val="D16349"/>
                    </a:solidFill>
                  </a:tcPr>
                </a:tc>
              </a:tr>
              <a:tr h="261846">
                <a:tc>
                  <a:txBody>
                    <a:bodyPr/>
                    <a:lstStyle/>
                    <a:p>
                      <a:pPr algn="ctr" fontAlgn="b"/>
                      <a:r>
                        <a:rPr lang="en-US" sz="1600" b="0" i="0" u="none" strike="noStrike">
                          <a:solidFill>
                            <a:srgbClr val="000000"/>
                          </a:solidFill>
                          <a:effectLst/>
                          <a:latin typeface="Constantia"/>
                          <a:cs typeface="Constantia"/>
                        </a:rPr>
                        <a:t>1</a:t>
                      </a:r>
                    </a:p>
                  </a:txBody>
                  <a:tcPr marL="12700" marR="12700" marT="12700" marB="0" anchor="ctr"/>
                </a:tc>
                <a:tc>
                  <a:txBody>
                    <a:bodyPr/>
                    <a:lstStyle/>
                    <a:p>
                      <a:pPr algn="l" fontAlgn="b"/>
                      <a:r>
                        <a:rPr lang="en-US" sz="1600" b="0" i="0" u="none" strike="noStrike" dirty="0">
                          <a:solidFill>
                            <a:srgbClr val="000000"/>
                          </a:solidFill>
                          <a:effectLst/>
                          <a:latin typeface="Constantia"/>
                          <a:cs typeface="Constantia"/>
                        </a:rPr>
                        <a:t>Niger</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7.60</a:t>
                      </a:r>
                    </a:p>
                  </a:txBody>
                  <a:tcPr marL="12700" marR="12700" marT="12700" marB="0" anchor="ctr">
                    <a:lnR w="12700" cmpd="sng">
                      <a:noFill/>
                    </a:lnR>
                  </a:tcPr>
                </a:tc>
                <a:tc>
                  <a:txBody>
                    <a:bodyPr/>
                    <a:lstStyle/>
                    <a:p>
                      <a:pPr algn="ctr" fontAlgn="b">
                        <a:lnSpc>
                          <a:spcPct val="90000"/>
                        </a:lnSpc>
                      </a:pPr>
                      <a:endParaRPr lang="cs-CZ"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a:solidFill>
                            <a:srgbClr val="000000"/>
                          </a:solidFill>
                          <a:effectLst/>
                          <a:latin typeface="Constantia"/>
                          <a:cs typeface="Constantia"/>
                        </a:rPr>
                        <a:t>186</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Germany</a:t>
                      </a:r>
                    </a:p>
                  </a:txBody>
                  <a:tcPr marL="12700" marR="12700" marT="12700" marB="0" anchor="ctr"/>
                </a:tc>
                <a:tc>
                  <a:txBody>
                    <a:bodyPr/>
                    <a:lstStyle/>
                    <a:p>
                      <a:pPr algn="ctr" fontAlgn="b"/>
                      <a:r>
                        <a:rPr lang="uk-UA" sz="1600" b="0" i="0" u="none" strike="noStrike">
                          <a:solidFill>
                            <a:srgbClr val="000000"/>
                          </a:solidFill>
                          <a:effectLst/>
                          <a:latin typeface="Constantia"/>
                          <a:cs typeface="Constantia"/>
                        </a:rPr>
                        <a:t>1.39</a:t>
                      </a:r>
                    </a:p>
                  </a:txBody>
                  <a:tcPr marL="12700" marR="12700" marT="12700" marB="0" anchor="ctr"/>
                </a:tc>
              </a:tr>
              <a:tr h="261846">
                <a:tc>
                  <a:txBody>
                    <a:bodyPr/>
                    <a:lstStyle/>
                    <a:p>
                      <a:pPr algn="ctr" fontAlgn="b"/>
                      <a:r>
                        <a:rPr lang="is-IS" sz="1600" b="0" i="0" u="none" strike="noStrike">
                          <a:solidFill>
                            <a:srgbClr val="000000"/>
                          </a:solidFill>
                          <a:effectLst/>
                          <a:latin typeface="Constantia"/>
                          <a:cs typeface="Constantia"/>
                        </a:rPr>
                        <a:t>2</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Somalia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6.46</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dirty="0" smtClean="0">
                          <a:solidFill>
                            <a:srgbClr val="000000"/>
                          </a:solidFill>
                          <a:effectLst/>
                          <a:latin typeface="Constantia"/>
                          <a:cs typeface="Constantia"/>
                        </a:rPr>
                        <a:t>186</a:t>
                      </a:r>
                      <a:endParaRPr lang="fi-FI" sz="1600" b="0" i="0" u="none" strike="noStrike" dirty="0">
                        <a:solidFill>
                          <a:srgbClr val="000000"/>
                        </a:solidFill>
                        <a:effectLst/>
                        <a:latin typeface="Constantia"/>
                        <a:cs typeface="Constantia"/>
                      </a:endParaRP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Italy</a:t>
                      </a:r>
                    </a:p>
                  </a:txBody>
                  <a:tcPr marL="12700" marR="12700" marT="12700" marB="0" anchor="ctr"/>
                </a:tc>
                <a:tc>
                  <a:txBody>
                    <a:bodyPr/>
                    <a:lstStyle/>
                    <a:p>
                      <a:pPr algn="ctr" fontAlgn="b"/>
                      <a:r>
                        <a:rPr lang="uk-UA" sz="1600" b="0" i="0" u="none" strike="noStrike">
                          <a:solidFill>
                            <a:srgbClr val="000000"/>
                          </a:solidFill>
                          <a:effectLst/>
                          <a:latin typeface="Constantia"/>
                          <a:cs typeface="Constantia"/>
                        </a:rPr>
                        <a:t>1.39</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3</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Mali</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6.23</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fi-FI" sz="1600" b="0" i="0" u="none" strike="noStrike" dirty="0">
                          <a:solidFill>
                            <a:srgbClr val="000000"/>
                          </a:solidFill>
                          <a:effectLst/>
                          <a:latin typeface="Constantia"/>
                          <a:cs typeface="Constantia"/>
                        </a:rPr>
                        <a:t>188</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Malta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1.38</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4</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Chad</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6.16</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189</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Hungary</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1.35</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5</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Angola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6.08</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190</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Slovak Republic</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1.34</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6</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Congo, Dem. Rep.</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6.01</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191</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Greece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1.30</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7</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Burundi</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5.95</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a:solidFill>
                            <a:srgbClr val="000000"/>
                          </a:solidFill>
                          <a:effectLst/>
                          <a:latin typeface="Constantia"/>
                          <a:cs typeface="Constantia"/>
                        </a:rPr>
                        <a:t>192</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Poland</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1.29</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8</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Uganda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5.78</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a:solidFill>
                            <a:srgbClr val="000000"/>
                          </a:solidFill>
                          <a:effectLst/>
                          <a:latin typeface="Constantia"/>
                          <a:cs typeface="Constantia"/>
                        </a:rPr>
                        <a:t>193</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Spain</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1.27</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9</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Gambia, The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5.72</a:t>
                      </a:r>
                    </a:p>
                  </a:txBody>
                  <a:tcPr marL="12700" marR="12700" marT="12700" marB="0" anchor="ctr">
                    <a:lnR w="12700" cmpd="sng">
                      <a:noFill/>
                    </a:lnR>
                  </a:tcPr>
                </a:tc>
                <a:tc>
                  <a:txBody>
                    <a:bodyPr/>
                    <a:lstStyle/>
                    <a:p>
                      <a:pPr algn="ctr" fontAlgn="b">
                        <a:lnSpc>
                          <a:spcPct val="90000"/>
                        </a:lnSpc>
                      </a:pPr>
                      <a:endParaRPr lang="is-IS" sz="1800" b="0" i="0" u="none" strike="noStrike">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194</a:t>
                      </a:r>
                    </a:p>
                  </a:txBody>
                  <a:tcPr marL="12700" marR="12700" marT="12700" marB="0" anchor="ctr">
                    <a:lnL w="12700" cmpd="sng">
                      <a:noFill/>
                    </a:lnL>
                  </a:tcPr>
                </a:tc>
                <a:tc>
                  <a:txBody>
                    <a:bodyPr/>
                    <a:lstStyle/>
                    <a:p>
                      <a:pPr algn="l" fontAlgn="b"/>
                      <a:r>
                        <a:rPr lang="en-US" sz="1600" b="0" i="0" u="none" strike="noStrike">
                          <a:solidFill>
                            <a:srgbClr val="000000"/>
                          </a:solidFill>
                          <a:effectLst/>
                          <a:latin typeface="Constantia"/>
                          <a:cs typeface="Constantia"/>
                        </a:rPr>
                        <a:t>Bosnia and Herzegovina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1.26</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10</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Nigeria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5.65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dirty="0" smtClean="0">
                          <a:solidFill>
                            <a:srgbClr val="000000"/>
                          </a:solidFill>
                          <a:effectLst/>
                          <a:latin typeface="Constantia"/>
                          <a:cs typeface="Constantia"/>
                        </a:rPr>
                        <a:t>194</a:t>
                      </a:r>
                      <a:endParaRPr lang="is-IS" sz="1600" b="0" i="0" u="none" strike="noStrike" dirty="0">
                        <a:solidFill>
                          <a:srgbClr val="000000"/>
                        </a:solidFill>
                        <a:effectLst/>
                        <a:latin typeface="Constantia"/>
                        <a:cs typeface="Constantia"/>
                      </a:endParaRP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Moldova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1.26</a:t>
                      </a:r>
                    </a:p>
                  </a:txBody>
                  <a:tcPr marL="12700" marR="12700" marT="12700" marB="0" anchor="ctr"/>
                </a:tc>
              </a:tr>
              <a:tr h="261846">
                <a:tc>
                  <a:txBody>
                    <a:bodyPr/>
                    <a:lstStyle/>
                    <a:p>
                      <a:pPr algn="ctr" fontAlgn="b"/>
                      <a:r>
                        <a:rPr lang="cs-CZ" sz="1600" b="0" i="0" u="none" strike="noStrike">
                          <a:solidFill>
                            <a:srgbClr val="000000"/>
                          </a:solidFill>
                          <a:effectLst/>
                          <a:latin typeface="Constantia"/>
                          <a:cs typeface="Constantia"/>
                        </a:rPr>
                        <a:t>11</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Burkina Faso</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5.52</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196</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Singapore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1.25</a:t>
                      </a:r>
                    </a:p>
                  </a:txBody>
                  <a:tcPr marL="12700" marR="12700" marT="12700" marB="0" anchor="ctr"/>
                </a:tc>
              </a:tr>
              <a:tr h="261846">
                <a:tc>
                  <a:txBody>
                    <a:bodyPr/>
                    <a:lstStyle/>
                    <a:p>
                      <a:pPr algn="ctr" fontAlgn="b"/>
                      <a:r>
                        <a:rPr lang="is-IS" sz="1600" b="0" i="0" u="none" strike="noStrike">
                          <a:solidFill>
                            <a:srgbClr val="000000"/>
                          </a:solidFill>
                          <a:effectLst/>
                          <a:latin typeface="Constantia"/>
                          <a:cs typeface="Constantia"/>
                        </a:rPr>
                        <a:t>12</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Mozambique</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5.36</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cs-CZ" sz="1600" b="0" i="0" u="none" strike="noStrike" dirty="0">
                          <a:solidFill>
                            <a:srgbClr val="000000"/>
                          </a:solidFill>
                          <a:effectLst/>
                          <a:latin typeface="Constantia"/>
                          <a:cs typeface="Constantia"/>
                        </a:rPr>
                        <a:t>197</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Macao SAR, China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1.24</a:t>
                      </a:r>
                    </a:p>
                  </a:txBody>
                  <a:tcPr marL="12700" marR="12700" marT="12700" marB="0" anchor="ctr"/>
                </a:tc>
              </a:tr>
              <a:tr h="261846">
                <a:tc>
                  <a:txBody>
                    <a:bodyPr/>
                    <a:lstStyle/>
                    <a:p>
                      <a:pPr algn="ctr" fontAlgn="b"/>
                      <a:r>
                        <a:rPr lang="is-IS" sz="1600" b="0" i="0" u="none" strike="noStrike">
                          <a:solidFill>
                            <a:srgbClr val="000000"/>
                          </a:solidFill>
                          <a:effectLst/>
                          <a:latin typeface="Constantia"/>
                          <a:cs typeface="Constantia"/>
                        </a:rPr>
                        <a:t>13</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Zambia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5.35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Constantia"/>
                          <a:cs typeface="Constantia"/>
                        </a:rPr>
                        <a:t>198</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Hong Kong SAR, China</a:t>
                      </a:r>
                    </a:p>
                  </a:txBody>
                  <a:tcPr marL="12700" marR="12700" marT="12700" marB="0" anchor="ctr"/>
                </a:tc>
                <a:tc>
                  <a:txBody>
                    <a:bodyPr/>
                    <a:lstStyle/>
                    <a:p>
                      <a:pPr algn="ctr" fontAlgn="b"/>
                      <a:r>
                        <a:rPr lang="hr-HR" sz="1600" b="0" i="0" u="none" strike="noStrike">
                          <a:solidFill>
                            <a:srgbClr val="000000"/>
                          </a:solidFill>
                          <a:effectLst/>
                          <a:latin typeface="Constantia"/>
                          <a:cs typeface="Constantia"/>
                        </a:rPr>
                        <a:t>1.23</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14</a:t>
                      </a:r>
                    </a:p>
                  </a:txBody>
                  <a:tcPr marL="12700" marR="12700" marT="12700" marB="0" anchor="ctr"/>
                </a:tc>
                <a:tc>
                  <a:txBody>
                    <a:bodyPr/>
                    <a:lstStyle/>
                    <a:p>
                      <a:pPr algn="l" fontAlgn="b"/>
                      <a:r>
                        <a:rPr lang="en-US" sz="1600" b="0" i="0" u="none" strike="noStrike">
                          <a:solidFill>
                            <a:srgbClr val="000000"/>
                          </a:solidFill>
                          <a:effectLst/>
                          <a:latin typeface="Constantia"/>
                          <a:cs typeface="Constantia"/>
                        </a:rPr>
                        <a:t>Tanzania</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5.15</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smtClean="0">
                          <a:solidFill>
                            <a:srgbClr val="000000"/>
                          </a:solidFill>
                          <a:effectLst/>
                          <a:latin typeface="Constantia"/>
                          <a:cs typeface="Constantia"/>
                        </a:rPr>
                        <a:t>200</a:t>
                      </a:r>
                      <a:endParaRPr lang="en-US" sz="1600" b="0" i="0" u="none" strike="noStrike" dirty="0">
                        <a:solidFill>
                          <a:srgbClr val="000000"/>
                        </a:solidFill>
                        <a:effectLst/>
                        <a:latin typeface="Constantia"/>
                        <a:cs typeface="Constantia"/>
                      </a:endParaRP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Portugal</a:t>
                      </a:r>
                    </a:p>
                  </a:txBody>
                  <a:tcPr marL="12700" marR="12700" marT="12700" marB="0" anchor="ctr"/>
                </a:tc>
                <a:tc>
                  <a:txBody>
                    <a:bodyPr/>
                    <a:lstStyle/>
                    <a:p>
                      <a:pPr algn="ctr" fontAlgn="b"/>
                      <a:r>
                        <a:rPr lang="nb-NO" sz="1600" b="0" i="0" u="none" strike="noStrike">
                          <a:solidFill>
                            <a:srgbClr val="000000"/>
                          </a:solidFill>
                          <a:effectLst/>
                          <a:latin typeface="Constantia"/>
                          <a:cs typeface="Constantia"/>
                        </a:rPr>
                        <a:t>1.21</a:t>
                      </a:r>
                    </a:p>
                  </a:txBody>
                  <a:tcPr marL="12700" marR="12700" marT="12700" marB="0" anchor="ctr"/>
                </a:tc>
              </a:tr>
              <a:tr h="261846">
                <a:tc>
                  <a:txBody>
                    <a:bodyPr/>
                    <a:lstStyle/>
                    <a:p>
                      <a:pPr algn="ctr" fontAlgn="b"/>
                      <a:r>
                        <a:rPr lang="en-US" sz="1600" b="0" i="0" u="none" strike="noStrike">
                          <a:solidFill>
                            <a:srgbClr val="000000"/>
                          </a:solidFill>
                          <a:effectLst/>
                          <a:latin typeface="Constantia"/>
                          <a:cs typeface="Constantia"/>
                        </a:rPr>
                        <a:t>15</a:t>
                      </a:r>
                    </a:p>
                  </a:txBody>
                  <a:tcPr marL="12700" marR="12700" marT="12700" marB="0" anchor="ctr"/>
                </a:tc>
                <a:tc>
                  <a:txBody>
                    <a:bodyPr/>
                    <a:lstStyle/>
                    <a:p>
                      <a:pPr algn="l" fontAlgn="b"/>
                      <a:r>
                        <a:rPr lang="en-US" sz="1600" b="0" i="0" u="none" strike="noStrike" dirty="0">
                          <a:solidFill>
                            <a:srgbClr val="000000"/>
                          </a:solidFill>
                          <a:effectLst/>
                          <a:latin typeface="Constantia"/>
                          <a:cs typeface="Constantia"/>
                        </a:rPr>
                        <a:t>Malawi</a:t>
                      </a:r>
                    </a:p>
                  </a:txBody>
                  <a:tcPr marL="12700" marR="12700" marT="12700" marB="0" anchor="ctr"/>
                </a:tc>
                <a:tc>
                  <a:txBody>
                    <a:bodyPr/>
                    <a:lstStyle/>
                    <a:p>
                      <a:pPr algn="ctr" fontAlgn="b"/>
                      <a:r>
                        <a:rPr lang="hr-HR" sz="1600" b="0" i="0" u="none" strike="noStrike" dirty="0">
                          <a:solidFill>
                            <a:srgbClr val="000000"/>
                          </a:solidFill>
                          <a:effectLst/>
                          <a:latin typeface="Constantia"/>
                          <a:cs typeface="Constantia"/>
                        </a:rPr>
                        <a:t>5.13</a:t>
                      </a:r>
                    </a:p>
                  </a:txBody>
                  <a:tcPr marL="12700" marR="12700" marT="12700" marB="0" anchor="ctr">
                    <a:lnR w="12700" cmpd="sng">
                      <a:noFill/>
                    </a:lnR>
                  </a:tcPr>
                </a:tc>
                <a:tc>
                  <a:txBody>
                    <a:bodyPr/>
                    <a:lstStyle/>
                    <a:p>
                      <a:pPr algn="ctr" fontAlgn="b">
                        <a:lnSpc>
                          <a:spcPct val="90000"/>
                        </a:lnSpc>
                      </a:pPr>
                      <a:endParaRPr lang="en-US" sz="1800" b="0" i="0" u="none" strike="noStrike" dirty="0">
                        <a:solidFill>
                          <a:srgbClr val="000000"/>
                        </a:solidFill>
                        <a:effectLst/>
                        <a:latin typeface="Constantia"/>
                        <a:cs typeface="Constantia"/>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is-IS" sz="1600" b="0" i="0" u="none" strike="noStrike">
                          <a:solidFill>
                            <a:srgbClr val="000000"/>
                          </a:solidFill>
                          <a:effectLst/>
                          <a:latin typeface="Constantia"/>
                          <a:cs typeface="Constantia"/>
                        </a:rPr>
                        <a:t>200</a:t>
                      </a:r>
                    </a:p>
                  </a:txBody>
                  <a:tcPr marL="12700" marR="12700" marT="12700" marB="0" anchor="ctr">
                    <a:lnL w="12700" cmpd="sng">
                      <a:noFill/>
                    </a:lnL>
                  </a:tcPr>
                </a:tc>
                <a:tc>
                  <a:txBody>
                    <a:bodyPr/>
                    <a:lstStyle/>
                    <a:p>
                      <a:pPr algn="l" fontAlgn="b"/>
                      <a:r>
                        <a:rPr lang="en-US" sz="1600" b="0" i="0" u="none" strike="noStrike" dirty="0">
                          <a:solidFill>
                            <a:srgbClr val="000000"/>
                          </a:solidFill>
                          <a:effectLst/>
                          <a:latin typeface="Constantia"/>
                          <a:cs typeface="Constantia"/>
                        </a:rPr>
                        <a:t>Korea, Rep.</a:t>
                      </a:r>
                    </a:p>
                  </a:txBody>
                  <a:tcPr marL="12700" marR="12700" marT="12700" marB="0" anchor="ctr"/>
                </a:tc>
                <a:tc>
                  <a:txBody>
                    <a:bodyPr/>
                    <a:lstStyle/>
                    <a:p>
                      <a:pPr algn="ctr" fontAlgn="b"/>
                      <a:r>
                        <a:rPr lang="nb-NO" sz="1600" b="0" i="0" u="none" strike="noStrike" dirty="0">
                          <a:solidFill>
                            <a:srgbClr val="000000"/>
                          </a:solidFill>
                          <a:effectLst/>
                          <a:latin typeface="Constantia"/>
                          <a:cs typeface="Constantia"/>
                        </a:rPr>
                        <a:t>1.21</a:t>
                      </a:r>
                    </a:p>
                  </a:txBody>
                  <a:tcPr marL="12700" marR="12700" marT="12700" marB="0" anchor="ctr"/>
                </a:tc>
              </a:tr>
            </a:tbl>
          </a:graphicData>
        </a:graphic>
      </p:graphicFrame>
      <p:sp>
        <p:nvSpPr>
          <p:cNvPr id="5" name="TextBox 4"/>
          <p:cNvSpPr txBox="1"/>
          <p:nvPr/>
        </p:nvSpPr>
        <p:spPr>
          <a:xfrm>
            <a:off x="45033" y="5952020"/>
            <a:ext cx="6952690" cy="830997"/>
          </a:xfrm>
          <a:prstGeom prst="rect">
            <a:avLst/>
          </a:prstGeom>
          <a:noFill/>
        </p:spPr>
        <p:txBody>
          <a:bodyPr wrap="square" rtlCol="0">
            <a:spAutoFit/>
          </a:bodyPr>
          <a:lstStyle/>
          <a:p>
            <a:r>
              <a:rPr lang="en-US" sz="1200" i="1" dirty="0" smtClean="0">
                <a:solidFill>
                  <a:prstClr val="white"/>
                </a:solidFill>
                <a:latin typeface="Constantia"/>
              </a:rPr>
              <a:t>*Rank among 200 countries for which data are available for the most recent year (2014)</a:t>
            </a:r>
          </a:p>
          <a:p>
            <a:r>
              <a:rPr lang="en-US" sz="1200" i="1" dirty="0" smtClean="0">
                <a:solidFill>
                  <a:prstClr val="white"/>
                </a:solidFill>
                <a:latin typeface="Constantia"/>
              </a:rPr>
              <a:t>**Total </a:t>
            </a:r>
            <a:r>
              <a:rPr lang="en-US" sz="1200" i="1" dirty="0">
                <a:solidFill>
                  <a:prstClr val="white"/>
                </a:solidFill>
                <a:latin typeface="Constantia"/>
              </a:rPr>
              <a:t>fertility rate represents the number of children that would be born to a woman if she were to live to the end of her childbearing years and bear children in accordance with age-specific fertility rates of the specified year. </a:t>
            </a:r>
          </a:p>
        </p:txBody>
      </p:sp>
    </p:spTree>
    <p:extLst>
      <p:ext uri="{BB962C8B-B14F-4D97-AF65-F5344CB8AC3E}">
        <p14:creationId xmlns:p14="http://schemas.microsoft.com/office/powerpoint/2010/main" val="24707175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04" y="259816"/>
            <a:ext cx="7993823" cy="626410"/>
          </a:xfrm>
        </p:spPr>
        <p:txBody>
          <a:bodyPr/>
          <a:lstStyle/>
          <a:p>
            <a:r>
              <a:rPr lang="en-US" sz="3200" dirty="0" smtClean="0"/>
              <a:t>Global Debt to Exacerbate Slow Growth?</a:t>
            </a:r>
            <a:endParaRPr lang="en-US" sz="3200" dirty="0">
              <a:solidFill>
                <a:srgbClr val="FF0000"/>
              </a:solidFill>
            </a:endParaRPr>
          </a:p>
        </p:txBody>
      </p:sp>
      <p:sp>
        <p:nvSpPr>
          <p:cNvPr id="3" name="Text Placeholder 2"/>
          <p:cNvSpPr>
            <a:spLocks noGrp="1"/>
          </p:cNvSpPr>
          <p:nvPr>
            <p:ph type="body" sz="quarter" idx="10"/>
          </p:nvPr>
        </p:nvSpPr>
        <p:spPr>
          <a:xfrm>
            <a:off x="40103" y="5912368"/>
            <a:ext cx="6850287" cy="438304"/>
          </a:xfrm>
        </p:spPr>
        <p:txBody>
          <a:bodyPr/>
          <a:lstStyle/>
          <a:p>
            <a:r>
              <a:rPr lang="en-US" dirty="0" smtClean="0"/>
              <a:t>Sources: 1</a:t>
            </a:r>
            <a:r>
              <a:rPr lang="en-US" dirty="0"/>
              <a:t>. International Monetary Fund. October 2016. “World Economic Outlook: Subdued Demand: Symptoms and Remedies.” 2</a:t>
            </a:r>
            <a:r>
              <a:rPr lang="en-US" dirty="0" smtClean="0"/>
              <a:t>. International </a:t>
            </a:r>
            <a:r>
              <a:rPr lang="en-US" dirty="0"/>
              <a:t>Monetary Fund (IMF). </a:t>
            </a:r>
            <a:r>
              <a:rPr lang="en-US" dirty="0" smtClean="0"/>
              <a:t>October 2016</a:t>
            </a:r>
            <a:r>
              <a:rPr lang="en-US" dirty="0"/>
              <a:t>. </a:t>
            </a:r>
            <a:r>
              <a:rPr lang="en-US" dirty="0" smtClean="0"/>
              <a:t>“Fiscal </a:t>
            </a:r>
            <a:r>
              <a:rPr lang="en-US" dirty="0"/>
              <a:t>Monitor: Debt—Use It Wisely</a:t>
            </a:r>
            <a:r>
              <a:rPr lang="en-US" dirty="0" smtClean="0"/>
              <a:t>.”</a:t>
            </a:r>
            <a:endParaRPr lang="en-US" dirty="0"/>
          </a:p>
        </p:txBody>
      </p:sp>
      <p:sp>
        <p:nvSpPr>
          <p:cNvPr id="4" name="TextBox 3"/>
          <p:cNvSpPr txBox="1"/>
          <p:nvPr/>
        </p:nvSpPr>
        <p:spPr>
          <a:xfrm>
            <a:off x="43797" y="1222587"/>
            <a:ext cx="9055464" cy="4324261"/>
          </a:xfrm>
          <a:prstGeom prst="rect">
            <a:avLst/>
          </a:prstGeom>
          <a:noFill/>
        </p:spPr>
        <p:txBody>
          <a:bodyPr wrap="square" rtlCol="0">
            <a:spAutoFit/>
          </a:bodyPr>
          <a:lstStyle/>
          <a:p>
            <a:pPr marL="342900" indent="-342900">
              <a:spcAft>
                <a:spcPts val="600"/>
              </a:spcAft>
              <a:buFont typeface="Arial"/>
              <a:buChar char="•"/>
            </a:pPr>
            <a:r>
              <a:rPr lang="en-US" sz="2600" dirty="0" smtClean="0"/>
              <a:t>According to the IMF, global debt reached an </a:t>
            </a:r>
            <a:r>
              <a:rPr lang="en-US" sz="2600" b="1" dirty="0" smtClean="0"/>
              <a:t>all-time high</a:t>
            </a:r>
            <a:r>
              <a:rPr lang="en-US" sz="2600" dirty="0" smtClean="0"/>
              <a:t> in 2015;</a:t>
            </a:r>
          </a:p>
          <a:p>
            <a:pPr marL="342900" indent="-342900">
              <a:spcAft>
                <a:spcPts val="600"/>
              </a:spcAft>
              <a:buFont typeface="Arial"/>
              <a:buChar char="•"/>
            </a:pPr>
            <a:r>
              <a:rPr lang="en-US" sz="2600" dirty="0" smtClean="0"/>
              <a:t>At </a:t>
            </a:r>
            <a:r>
              <a:rPr lang="en-US" sz="2600" b="1" dirty="0" smtClean="0"/>
              <a:t>$152 trillion</a:t>
            </a:r>
            <a:r>
              <a:rPr lang="en-US" sz="2600" dirty="0" smtClean="0"/>
              <a:t>, global gross debt of the nonfinancial sector now represents </a:t>
            </a:r>
            <a:r>
              <a:rPr lang="en-US" sz="2600" b="1" dirty="0" smtClean="0"/>
              <a:t>225% of global GDP</a:t>
            </a:r>
            <a:r>
              <a:rPr lang="en-US" sz="2600" dirty="0" smtClean="0"/>
              <a:t>;</a:t>
            </a:r>
          </a:p>
          <a:p>
            <a:pPr marL="342900" indent="-342900">
              <a:spcAft>
                <a:spcPts val="600"/>
              </a:spcAft>
              <a:buFont typeface="Arial"/>
              <a:buChar char="•"/>
            </a:pPr>
            <a:r>
              <a:rPr lang="en-US" sz="2600" dirty="0" smtClean="0"/>
              <a:t>About </a:t>
            </a:r>
            <a:r>
              <a:rPr lang="en-US" sz="2600" b="1" dirty="0" smtClean="0"/>
              <a:t>2/3</a:t>
            </a:r>
            <a:r>
              <a:rPr lang="en-US" sz="2600" dirty="0" smtClean="0"/>
              <a:t> of this debt is in the </a:t>
            </a:r>
            <a:r>
              <a:rPr lang="en-US" sz="2600" b="1" dirty="0" smtClean="0"/>
              <a:t>private sector</a:t>
            </a:r>
            <a:r>
              <a:rPr lang="en-US" sz="2600" dirty="0" smtClean="0"/>
              <a:t>;</a:t>
            </a:r>
          </a:p>
          <a:p>
            <a:pPr marL="342900" indent="-342900">
              <a:spcAft>
                <a:spcPts val="600"/>
              </a:spcAft>
              <a:buFont typeface="Arial" panose="020B0604020202020204" pitchFamily="34" charset="0"/>
              <a:buChar char="•"/>
            </a:pPr>
            <a:r>
              <a:rPr lang="en-US" sz="2600" dirty="0"/>
              <a:t>C</a:t>
            </a:r>
            <a:r>
              <a:rPr lang="en-US" sz="2600" dirty="0" smtClean="0"/>
              <a:t>urrent low nominal-growth environment is making adjustment difficult, setting the stage for a </a:t>
            </a:r>
            <a:r>
              <a:rPr lang="en-US" sz="2600" b="1" dirty="0" smtClean="0"/>
              <a:t>“vicious </a:t>
            </a:r>
            <a:r>
              <a:rPr lang="en-US" sz="2600" b="1" dirty="0"/>
              <a:t>feedback </a:t>
            </a:r>
            <a:r>
              <a:rPr lang="en-US" sz="2600" b="1" dirty="0" smtClean="0"/>
              <a:t>loop”</a:t>
            </a:r>
            <a:r>
              <a:rPr lang="en-US" sz="2600" dirty="0" smtClean="0"/>
              <a:t> in </a:t>
            </a:r>
            <a:r>
              <a:rPr lang="en-US" sz="2600" dirty="0"/>
              <a:t>which lower growth hampers deleveraging and the debt overhang exacerbates the </a:t>
            </a:r>
            <a:r>
              <a:rPr lang="en-US" sz="2600" dirty="0" smtClean="0"/>
              <a:t>slowdown.</a:t>
            </a:r>
            <a:r>
              <a:rPr lang="en-US" sz="2600" baseline="30000" dirty="0" smtClean="0"/>
              <a:t>2</a:t>
            </a:r>
            <a:endParaRPr lang="en-US" sz="2600" dirty="0" smtClean="0"/>
          </a:p>
        </p:txBody>
      </p:sp>
      <p:sp>
        <p:nvSpPr>
          <p:cNvPr id="6" name="TextBox 5"/>
          <p:cNvSpPr txBox="1"/>
          <p:nvPr/>
        </p:nvSpPr>
        <p:spPr>
          <a:xfrm>
            <a:off x="43797" y="6336071"/>
            <a:ext cx="6992575" cy="523220"/>
          </a:xfrm>
          <a:prstGeom prst="rect">
            <a:avLst/>
          </a:prstGeom>
          <a:noFill/>
        </p:spPr>
        <p:txBody>
          <a:bodyPr wrap="square" rtlCol="0">
            <a:spAutoFit/>
          </a:bodyPr>
          <a:lstStyle/>
          <a:p>
            <a:r>
              <a:rPr lang="en-US" sz="1400" dirty="0" smtClean="0">
                <a:solidFill>
                  <a:schemeClr val="bg1"/>
                </a:solidFill>
              </a:rPr>
              <a:t>Note: The </a:t>
            </a:r>
            <a:r>
              <a:rPr lang="en-US" sz="1400" dirty="0">
                <a:solidFill>
                  <a:schemeClr val="bg1"/>
                </a:solidFill>
              </a:rPr>
              <a:t>nonfinancial sector comprises the general government, nonfinancial firms, and households. Gross debt represents the unconsolidated liabilities of the three. </a:t>
            </a:r>
          </a:p>
        </p:txBody>
      </p:sp>
    </p:spTree>
    <p:extLst>
      <p:ext uri="{BB962C8B-B14F-4D97-AF65-F5344CB8AC3E}">
        <p14:creationId xmlns:p14="http://schemas.microsoft.com/office/powerpoint/2010/main" val="40777573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1" y="1066800"/>
          <a:ext cx="9011696"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7410" name="Rectangle 2"/>
          <p:cNvSpPr>
            <a:spLocks noGrp="1" noChangeArrowheads="1"/>
          </p:cNvSpPr>
          <p:nvPr>
            <p:ph type="title"/>
          </p:nvPr>
        </p:nvSpPr>
        <p:spPr>
          <a:xfrm>
            <a:off x="224340" y="131318"/>
            <a:ext cx="8555796" cy="1143000"/>
          </a:xfrm>
        </p:spPr>
        <p:txBody>
          <a:bodyPr/>
          <a:lstStyle/>
          <a:p>
            <a:pPr eaLnBrk="1" hangingPunct="1"/>
            <a:r>
              <a:rPr lang="en-US" b="1" dirty="0" smtClean="0">
                <a:solidFill>
                  <a:srgbClr val="003366"/>
                </a:solidFill>
              </a:rPr>
              <a:t>NYMEX Crude Oil Future Prices in U.S. Dollars</a:t>
            </a:r>
            <a:r>
              <a:rPr lang="en-US" dirty="0" smtClean="0">
                <a:solidFill>
                  <a:srgbClr val="003366"/>
                </a:solidFill>
              </a:rPr>
              <a:t/>
            </a:r>
            <a:br>
              <a:rPr lang="en-US" dirty="0" smtClean="0">
                <a:solidFill>
                  <a:srgbClr val="003366"/>
                </a:solidFill>
              </a:rPr>
            </a:br>
            <a:r>
              <a:rPr lang="en-US" sz="2800" b="0" i="1" dirty="0" smtClean="0"/>
              <a:t>January</a:t>
            </a:r>
            <a:r>
              <a:rPr lang="en-US" sz="2800" b="0" i="1" dirty="0" smtClean="0">
                <a:solidFill>
                  <a:srgbClr val="003366"/>
                </a:solidFill>
              </a:rPr>
              <a:t> 2001 through </a:t>
            </a:r>
            <a:r>
              <a:rPr lang="en-US" sz="2800" b="0" i="1" dirty="0" smtClean="0"/>
              <a:t>January</a:t>
            </a:r>
            <a:r>
              <a:rPr lang="en-US" sz="2800" b="0" i="1" dirty="0" smtClean="0">
                <a:solidFill>
                  <a:srgbClr val="003366"/>
                </a:solidFill>
              </a:rPr>
              <a:t> 2017</a:t>
            </a:r>
          </a:p>
        </p:txBody>
      </p:sp>
      <p:sp>
        <p:nvSpPr>
          <p:cNvPr id="4" name="Text Placeholder 3"/>
          <p:cNvSpPr>
            <a:spLocks noGrp="1"/>
          </p:cNvSpPr>
          <p:nvPr>
            <p:ph type="body" sz="quarter" idx="10"/>
          </p:nvPr>
        </p:nvSpPr>
        <p:spPr/>
        <p:txBody>
          <a:bodyPr/>
          <a:lstStyle/>
          <a:p>
            <a:r>
              <a:rPr lang="en-US" dirty="0">
                <a:solidFill>
                  <a:prstClr val="white"/>
                </a:solidFill>
                <a:latin typeface="CG Times" pitchFamily="18" charset="0"/>
                <a:cs typeface="Arial" pitchFamily="34" charset="0"/>
              </a:rPr>
              <a:t>Source: U.S. Energy Information </a:t>
            </a:r>
            <a:r>
              <a:rPr lang="en-US" dirty="0" smtClean="0">
                <a:solidFill>
                  <a:prstClr val="white"/>
                </a:solidFill>
                <a:latin typeface="CG Times" pitchFamily="18" charset="0"/>
                <a:cs typeface="Arial" pitchFamily="34" charset="0"/>
              </a:rPr>
              <a:t>Administration</a:t>
            </a:r>
            <a:endParaRPr lang="en-US" dirty="0">
              <a:solidFill>
                <a:prstClr val="white"/>
              </a:solidFill>
              <a:latin typeface="CG Times" pitchFamily="18" charset="0"/>
              <a:cs typeface="Arial" pitchFamily="34" charset="0"/>
            </a:endParaRPr>
          </a:p>
        </p:txBody>
      </p:sp>
      <p:sp>
        <p:nvSpPr>
          <p:cNvPr id="2" name="TextBox 1"/>
          <p:cNvSpPr txBox="1"/>
          <p:nvPr/>
        </p:nvSpPr>
        <p:spPr>
          <a:xfrm>
            <a:off x="5" y="5931598"/>
            <a:ext cx="4491294" cy="307777"/>
          </a:xfrm>
          <a:prstGeom prst="rect">
            <a:avLst/>
          </a:prstGeom>
          <a:noFill/>
        </p:spPr>
        <p:txBody>
          <a:bodyPr wrap="none" rtlCol="0">
            <a:spAutoFit/>
          </a:bodyPr>
          <a:lstStyle/>
          <a:p>
            <a:r>
              <a:rPr lang="en-US" sz="1400" dirty="0">
                <a:solidFill>
                  <a:prstClr val="white"/>
                </a:solidFill>
              </a:rPr>
              <a:t>*</a:t>
            </a:r>
            <a:r>
              <a:rPr lang="en-US" sz="1400" dirty="0" smtClean="0">
                <a:solidFill>
                  <a:prstClr val="white"/>
                </a:solidFill>
              </a:rPr>
              <a:t>Month of January = average of daily prices from 1/3-1/31</a:t>
            </a:r>
            <a:endParaRPr lang="en-US" sz="1400" dirty="0">
              <a:solidFill>
                <a:prstClr val="white"/>
              </a:solidFill>
            </a:endParaRPr>
          </a:p>
        </p:txBody>
      </p:sp>
    </p:spTree>
    <p:extLst>
      <p:ext uri="{BB962C8B-B14F-4D97-AF65-F5344CB8AC3E}">
        <p14:creationId xmlns:p14="http://schemas.microsoft.com/office/powerpoint/2010/main" val="20683382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93" y="5937936"/>
            <a:ext cx="5847436" cy="830997"/>
          </a:xfrm>
          <a:prstGeom prst="rect">
            <a:avLst/>
          </a:prstGeom>
          <a:noFill/>
        </p:spPr>
        <p:txBody>
          <a:bodyPr wrap="none" rtlCol="0">
            <a:spAutoFit/>
          </a:bodyPr>
          <a:lstStyle/>
          <a:p>
            <a:r>
              <a:rPr lang="en-US" sz="1600" i="1" dirty="0">
                <a:solidFill>
                  <a:prstClr val="white"/>
                </a:solidFill>
              </a:rPr>
              <a:t>US$ Nominal</a:t>
            </a:r>
          </a:p>
          <a:p>
            <a:r>
              <a:rPr lang="en-US" sz="1600" i="1" dirty="0">
                <a:solidFill>
                  <a:prstClr val="white"/>
                </a:solidFill>
              </a:rPr>
              <a:t>Base metals include aluminum, copper, lead, nickel, tin and zinc.</a:t>
            </a:r>
          </a:p>
          <a:p>
            <a:r>
              <a:rPr lang="en-US" sz="1600" i="1" dirty="0">
                <a:solidFill>
                  <a:prstClr val="white"/>
                </a:solidFill>
              </a:rPr>
              <a:t>Precious metals include gold, platinum, and silver.</a:t>
            </a:r>
          </a:p>
        </p:txBody>
      </p:sp>
      <p:graphicFrame>
        <p:nvGraphicFramePr>
          <p:cNvPr id="8" name="Chart 7"/>
          <p:cNvGraphicFramePr/>
          <p:nvPr>
            <p:extLst/>
          </p:nvPr>
        </p:nvGraphicFramePr>
        <p:xfrm>
          <a:off x="51993" y="1210167"/>
          <a:ext cx="8896754" cy="4480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1378" y="194854"/>
            <a:ext cx="8555796" cy="1143000"/>
          </a:xfrm>
        </p:spPr>
        <p:txBody>
          <a:bodyPr/>
          <a:lstStyle/>
          <a:p>
            <a:r>
              <a:rPr lang="en-US" sz="3200" dirty="0" smtClean="0"/>
              <a:t>Metal </a:t>
            </a:r>
            <a:r>
              <a:rPr lang="en-US" sz="3200" dirty="0"/>
              <a:t>Price Indices</a:t>
            </a:r>
            <a:r>
              <a:rPr lang="en-US" sz="2800" i="1" dirty="0"/>
              <a:t/>
            </a:r>
            <a:br>
              <a:rPr lang="en-US" sz="2800" i="1" dirty="0"/>
            </a:br>
            <a:r>
              <a:rPr lang="en-US" sz="2800" b="0" i="1" dirty="0" smtClean="0"/>
              <a:t>January </a:t>
            </a:r>
            <a:r>
              <a:rPr lang="en-US" sz="2800" b="0" i="1" dirty="0"/>
              <a:t>2007 through </a:t>
            </a:r>
            <a:r>
              <a:rPr lang="en-US" sz="2800" b="0" i="1" dirty="0" smtClean="0"/>
              <a:t>January 2017</a:t>
            </a:r>
            <a:endParaRPr lang="en-US" sz="2800" b="0" dirty="0"/>
          </a:p>
        </p:txBody>
      </p:sp>
      <p:sp>
        <p:nvSpPr>
          <p:cNvPr id="4" name="Text Placeholder 3"/>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The World </a:t>
            </a:r>
            <a:r>
              <a:rPr lang="en-US" dirty="0" smtClean="0">
                <a:solidFill>
                  <a:prstClr val="white"/>
                </a:solidFill>
                <a:latin typeface="Arial" pitchFamily="34" charset="0"/>
                <a:cs typeface="Arial" pitchFamily="34" charset="0"/>
              </a:rPr>
              <a:t>Bank</a:t>
            </a:r>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795893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0" y="1035430"/>
          <a:ext cx="9012033" cy="456844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0602" y="5945922"/>
            <a:ext cx="6946456" cy="927177"/>
          </a:xfrm>
          <a:prstGeom prst="rect">
            <a:avLst/>
          </a:prstGeom>
          <a:noFill/>
        </p:spPr>
        <p:txBody>
          <a:bodyPr wrap="square" rtlCol="0">
            <a:spAutoFit/>
          </a:bodyPr>
          <a:lstStyle/>
          <a:p>
            <a:pPr>
              <a:lnSpc>
                <a:spcPct val="90000"/>
              </a:lnSpc>
            </a:pPr>
            <a:r>
              <a:rPr lang="en-US" sz="1500" b="1" dirty="0">
                <a:solidFill>
                  <a:srgbClr val="FFFFFF"/>
                </a:solidFill>
              </a:rPr>
              <a:t>The Baltic Dry Index (BDI) is a measure of the price of shipping major raw materials such as metals, grains, and fossil fuels by sea. </a:t>
            </a:r>
          </a:p>
          <a:p>
            <a:pPr>
              <a:lnSpc>
                <a:spcPct val="90000"/>
              </a:lnSpc>
            </a:pPr>
            <a:r>
              <a:rPr lang="en-US" sz="1500" b="1" dirty="0">
                <a:solidFill>
                  <a:srgbClr val="FFFFFF"/>
                </a:solidFill>
              </a:rPr>
              <a:t>The BDI is a composite of 3 sub-indices, each covering a different carrier size: </a:t>
            </a:r>
            <a:r>
              <a:rPr lang="en-US" sz="1500" b="1" dirty="0" err="1">
                <a:solidFill>
                  <a:srgbClr val="FFFFFF"/>
                </a:solidFill>
              </a:rPr>
              <a:t>Capesize</a:t>
            </a:r>
            <a:r>
              <a:rPr lang="en-US" sz="1500" b="1" dirty="0">
                <a:solidFill>
                  <a:srgbClr val="FFFFFF"/>
                </a:solidFill>
              </a:rPr>
              <a:t>, </a:t>
            </a:r>
            <a:r>
              <a:rPr lang="en-US" sz="1500" b="1" dirty="0" err="1">
                <a:solidFill>
                  <a:srgbClr val="FFFFFF"/>
                </a:solidFill>
              </a:rPr>
              <a:t>Panamax</a:t>
            </a:r>
            <a:r>
              <a:rPr lang="en-US" sz="1500" b="1" dirty="0">
                <a:solidFill>
                  <a:srgbClr val="FFFFFF"/>
                </a:solidFill>
              </a:rPr>
              <a:t>, and </a:t>
            </a:r>
            <a:r>
              <a:rPr lang="en-US" sz="1500" b="1" dirty="0" err="1">
                <a:solidFill>
                  <a:srgbClr val="FFFFFF"/>
                </a:solidFill>
              </a:rPr>
              <a:t>Supramax</a:t>
            </a:r>
            <a:r>
              <a:rPr lang="en-US" sz="1500" b="1" dirty="0">
                <a:solidFill>
                  <a:srgbClr val="FFFFFF"/>
                </a:solidFill>
              </a:rPr>
              <a:t>.</a:t>
            </a:r>
          </a:p>
        </p:txBody>
      </p:sp>
      <p:sp>
        <p:nvSpPr>
          <p:cNvPr id="9" name="Title 8"/>
          <p:cNvSpPr>
            <a:spLocks noGrp="1"/>
          </p:cNvSpPr>
          <p:nvPr>
            <p:ph type="title"/>
          </p:nvPr>
        </p:nvSpPr>
        <p:spPr>
          <a:xfrm>
            <a:off x="283404" y="151718"/>
            <a:ext cx="8555796" cy="1143000"/>
          </a:xfrm>
        </p:spPr>
        <p:txBody>
          <a:bodyPr/>
          <a:lstStyle/>
          <a:p>
            <a:r>
              <a:rPr lang="en-US" sz="3200" dirty="0"/>
              <a:t>Baltic Dry Index</a:t>
            </a:r>
            <a:r>
              <a:rPr lang="en-US" sz="2800" i="1" dirty="0"/>
              <a:t/>
            </a:r>
            <a:br>
              <a:rPr lang="en-US" sz="2800" i="1" dirty="0"/>
            </a:br>
            <a:r>
              <a:rPr lang="en-US" b="0" i="1" dirty="0" smtClean="0"/>
              <a:t>June </a:t>
            </a:r>
            <a:r>
              <a:rPr lang="en-US" b="0" i="1" dirty="0"/>
              <a:t>2009 through </a:t>
            </a:r>
            <a:r>
              <a:rPr lang="en-US" b="0" i="1" dirty="0" smtClean="0"/>
              <a:t>February 2017</a:t>
            </a:r>
            <a:endParaRPr lang="en-US" b="0" dirty="0"/>
          </a:p>
        </p:txBody>
      </p:sp>
      <p:sp>
        <p:nvSpPr>
          <p:cNvPr id="4" name="Text Placeholder 3"/>
          <p:cNvSpPr>
            <a:spLocks noGrp="1"/>
          </p:cNvSpPr>
          <p:nvPr>
            <p:ph type="body" sz="quarter" idx="10"/>
          </p:nvPr>
        </p:nvSpPr>
        <p:spPr/>
        <p:txBody>
          <a:bodyPr/>
          <a:lstStyle/>
          <a:p>
            <a:r>
              <a:rPr lang="en-US" dirty="0">
                <a:solidFill>
                  <a:prstClr val="white"/>
                </a:solidFill>
                <a:latin typeface="Arial" pitchFamily="34" charset="0"/>
                <a:cs typeface="Arial" pitchFamily="34" charset="0"/>
              </a:rPr>
              <a:t>Source: </a:t>
            </a:r>
            <a:r>
              <a:rPr lang="en-US" dirty="0" err="1">
                <a:solidFill>
                  <a:prstClr val="white"/>
                </a:solidFill>
                <a:latin typeface="Arial" pitchFamily="34" charset="0"/>
                <a:cs typeface="Arial" pitchFamily="34" charset="0"/>
              </a:rPr>
              <a:t>Quandl.com</a:t>
            </a:r>
            <a:r>
              <a:rPr lang="en-US" dirty="0">
                <a:solidFill>
                  <a:prstClr val="white"/>
                </a:solidFill>
                <a:latin typeface="Arial" pitchFamily="34" charset="0"/>
                <a:cs typeface="Arial" pitchFamily="34" charset="0"/>
              </a:rPr>
              <a:t> </a:t>
            </a:r>
          </a:p>
        </p:txBody>
      </p:sp>
    </p:spTree>
    <p:extLst>
      <p:ext uri="{BB962C8B-B14F-4D97-AF65-F5344CB8AC3E}">
        <p14:creationId xmlns:p14="http://schemas.microsoft.com/office/powerpoint/2010/main" val="12845500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8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9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20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Flow">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2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4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0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7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1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2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6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7_Sage-Standard">
  <a:themeElements>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6.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7.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8.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1476</TotalTime>
  <Words>4397</Words>
  <Application>Microsoft Macintosh PowerPoint</Application>
  <PresentationFormat>On-screen Show (4:3)</PresentationFormat>
  <Paragraphs>1062</Paragraphs>
  <Slides>38</Slides>
  <Notes>35</Notes>
  <HiddenSlides>0</HiddenSlides>
  <MMClips>0</MMClips>
  <ScaleCrop>false</ScaleCrop>
  <HeadingPairs>
    <vt:vector size="4" baseType="variant">
      <vt:variant>
        <vt:lpstr>Theme</vt:lpstr>
      </vt:variant>
      <vt:variant>
        <vt:i4>14</vt:i4>
      </vt:variant>
      <vt:variant>
        <vt:lpstr>Slide Titles</vt:lpstr>
      </vt:variant>
      <vt:variant>
        <vt:i4>38</vt:i4>
      </vt:variant>
    </vt:vector>
  </HeadingPairs>
  <TitlesOfParts>
    <vt:vector size="52" baseType="lpstr">
      <vt:lpstr>Sage-Standard</vt:lpstr>
      <vt:lpstr>1_Sage-Standard</vt:lpstr>
      <vt:lpstr>4_Sage-Standard</vt:lpstr>
      <vt:lpstr>10_Sage-Standard</vt:lpstr>
      <vt:lpstr>7_Sage-Standard</vt:lpstr>
      <vt:lpstr>11_Sage-Standard</vt:lpstr>
      <vt:lpstr>12_Sage-Standard</vt:lpstr>
      <vt:lpstr>16_Sage-Standard</vt:lpstr>
      <vt:lpstr>17_Sage-Standard</vt:lpstr>
      <vt:lpstr>18_Sage-Standard</vt:lpstr>
      <vt:lpstr>19_Sage-Standard</vt:lpstr>
      <vt:lpstr>20_Sage-Standard</vt:lpstr>
      <vt:lpstr>Flow</vt:lpstr>
      <vt:lpstr>2_Sage-Standard</vt:lpstr>
      <vt:lpstr>PowerPoint Presentation</vt:lpstr>
      <vt:lpstr>Macro P.I.</vt:lpstr>
      <vt:lpstr>Estimated Growth in Output by Select Global Areas 2017 Projected</vt:lpstr>
      <vt:lpstr>International Population Dynamics, 16 Largest Nations</vt:lpstr>
      <vt:lpstr>Niamey Vice (Fertility Rates by Country, 2014)</vt:lpstr>
      <vt:lpstr>Global Debt to Exacerbate Slow Growth?</vt:lpstr>
      <vt:lpstr>NYMEX Crude Oil Future Prices in U.S. Dollars January 2001 through January 2017</vt:lpstr>
      <vt:lpstr>Metal Price Indices January 2007 through January 2017</vt:lpstr>
      <vt:lpstr>Baltic Dry Index June 2009 through February 2017</vt:lpstr>
      <vt:lpstr>USA CSI</vt:lpstr>
      <vt:lpstr>Gross Domestic Product 1990Q1 through 2016Q4*</vt:lpstr>
      <vt:lpstr>Contributions to GDP Growth by Component  2016Q1 – 2016Q4*</vt:lpstr>
      <vt:lpstr>Net Change in U.S. Jobs, BLS January 2002 through January 2017</vt:lpstr>
      <vt:lpstr>National Nonfarm Employment by Industry Sector January 2016 v. January 2017</vt:lpstr>
      <vt:lpstr>U.S. Employment to Population Ratio January 2000 – January 2017</vt:lpstr>
      <vt:lpstr>National Construction Employment  Monthly Net Change January 2000 through January 2017</vt:lpstr>
      <vt:lpstr>State-by-state Growth in Construction Jobs December 2015 v. December 2016</vt:lpstr>
      <vt:lpstr>Washington Nonfarm Employment by Industry Sector Groups (SA) December 2015 v. December 2016 Absolute Change</vt:lpstr>
      <vt:lpstr>Seattle-Tacoma-Bellevue, WA MSA Nonfarm Employment by Industry Sector Groups (NSA) December 2015 v. December 2016 Absolute Change</vt:lpstr>
      <vt:lpstr>Employment Growth, U.S. States (SA)  December 2015 v. December 2016 Percent Change</vt:lpstr>
      <vt:lpstr>Employment Growth, 24 Largest Metros (NSA) December 2015 v. December 2016 Percent Change</vt:lpstr>
      <vt:lpstr>Unemployment Rates, 24 Largest Metros (NSA) December 2016</vt:lpstr>
      <vt:lpstr>21 Jump Street</vt:lpstr>
      <vt:lpstr>Architecture Billings Index January 2008 through December 2016</vt:lpstr>
      <vt:lpstr>Nonresidential Construction Put-in-Place December 2006 through December 2016</vt:lpstr>
      <vt:lpstr>National Nonresidential Construction Spending by Subsector  December 2015 v. December 2016</vt:lpstr>
      <vt:lpstr>PowerPoint Presentation</vt:lpstr>
      <vt:lpstr>PowerPoint Presentation</vt:lpstr>
      <vt:lpstr>PowerPoint Presentation</vt:lpstr>
      <vt:lpstr>Inputs to Construction PPI (NSA) January 2001 – January 2017</vt:lpstr>
      <vt:lpstr>Construction Materials PPI (NSA) 12-month % Change as of January 2017</vt:lpstr>
      <vt:lpstr>Down to “The Wire”</vt:lpstr>
      <vt:lpstr>Sales Growth by Type of Business  January 2016 v. January 2017*</vt:lpstr>
      <vt:lpstr>U.S. Saving Rate, January 2005 – December 2016  (Savings as Percentage of Personal Disposable Income)</vt:lpstr>
      <vt:lpstr>U.S. Gross Private Domestic Investment (SAAR) % Change from Previous Quarter, 2000Q1 – 2016Q4*</vt:lpstr>
      <vt:lpstr>Conference Board Leading Economic Indicators Index August 2007 through December 2016</vt:lpstr>
      <vt:lpstr>The Closer</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Sayer Niblett</dc:creator>
  <cp:lastModifiedBy>Anirban  Basu</cp:lastModifiedBy>
  <cp:revision>109</cp:revision>
  <dcterms:created xsi:type="dcterms:W3CDTF">2016-11-22T18:11:30Z</dcterms:created>
  <dcterms:modified xsi:type="dcterms:W3CDTF">2017-02-15T17:52:31Z</dcterms:modified>
</cp:coreProperties>
</file>